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75" r:id="rId4"/>
    <p:sldId id="257" r:id="rId5"/>
    <p:sldId id="274" r:id="rId6"/>
    <p:sldId id="276" r:id="rId7"/>
    <p:sldId id="258" r:id="rId8"/>
    <p:sldId id="259" r:id="rId9"/>
    <p:sldId id="277" r:id="rId10"/>
    <p:sldId id="260" r:id="rId11"/>
    <p:sldId id="261" r:id="rId12"/>
    <p:sldId id="278" r:id="rId13"/>
    <p:sldId id="262" r:id="rId14"/>
    <p:sldId id="263" r:id="rId15"/>
    <p:sldId id="264" r:id="rId16"/>
    <p:sldId id="281" r:id="rId17"/>
    <p:sldId id="280" r:id="rId18"/>
    <p:sldId id="265" r:id="rId19"/>
    <p:sldId id="279" r:id="rId20"/>
    <p:sldId id="266" r:id="rId21"/>
    <p:sldId id="267" r:id="rId22"/>
    <p:sldId id="26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-18" y="1"/>
            <a:ext cx="9144017" cy="1752599"/>
          </a:xfrm>
          <a:custGeom>
            <a:avLst/>
            <a:gdLst/>
            <a:ahLst/>
            <a:cxnLst/>
            <a:rect l="l" t="t" r="r" b="b"/>
            <a:pathLst>
              <a:path w="20104100" h="3702685">
                <a:moveTo>
                  <a:pt x="20103858" y="1919420"/>
                </a:moveTo>
                <a:lnTo>
                  <a:pt x="16205028" y="1919420"/>
                </a:lnTo>
                <a:lnTo>
                  <a:pt x="16325299" y="1919488"/>
                </a:lnTo>
                <a:lnTo>
                  <a:pt x="16561864" y="1922169"/>
                </a:lnTo>
                <a:lnTo>
                  <a:pt x="16792933" y="1928361"/>
                </a:lnTo>
                <a:lnTo>
                  <a:pt x="17018272" y="1938202"/>
                </a:lnTo>
                <a:lnTo>
                  <a:pt x="17237646" y="1951831"/>
                </a:lnTo>
                <a:lnTo>
                  <a:pt x="17345024" y="1960109"/>
                </a:lnTo>
                <a:lnTo>
                  <a:pt x="17450822" y="1969387"/>
                </a:lnTo>
                <a:lnTo>
                  <a:pt x="17555013" y="1979681"/>
                </a:lnTo>
                <a:lnTo>
                  <a:pt x="17657567" y="1991009"/>
                </a:lnTo>
                <a:lnTo>
                  <a:pt x="17758454" y="2003388"/>
                </a:lnTo>
                <a:lnTo>
                  <a:pt x="17857646" y="2016835"/>
                </a:lnTo>
                <a:lnTo>
                  <a:pt x="17955113" y="2031369"/>
                </a:lnTo>
                <a:lnTo>
                  <a:pt x="18050825" y="2047006"/>
                </a:lnTo>
                <a:lnTo>
                  <a:pt x="18144754" y="2063763"/>
                </a:lnTo>
                <a:lnTo>
                  <a:pt x="18236871" y="2081659"/>
                </a:lnTo>
                <a:lnTo>
                  <a:pt x="18327146" y="2100710"/>
                </a:lnTo>
                <a:lnTo>
                  <a:pt x="18415550" y="2120934"/>
                </a:lnTo>
                <a:lnTo>
                  <a:pt x="18502054" y="2142348"/>
                </a:lnTo>
                <a:lnTo>
                  <a:pt x="18586628" y="2164969"/>
                </a:lnTo>
                <a:lnTo>
                  <a:pt x="18669244" y="2188816"/>
                </a:lnTo>
                <a:lnTo>
                  <a:pt x="18749871" y="2213904"/>
                </a:lnTo>
                <a:lnTo>
                  <a:pt x="18828482" y="2240252"/>
                </a:lnTo>
                <a:lnTo>
                  <a:pt x="18905046" y="2267878"/>
                </a:lnTo>
                <a:lnTo>
                  <a:pt x="18979534" y="2296797"/>
                </a:lnTo>
                <a:lnTo>
                  <a:pt x="19051918" y="2327029"/>
                </a:lnTo>
                <a:lnTo>
                  <a:pt x="19122168" y="2358589"/>
                </a:lnTo>
                <a:lnTo>
                  <a:pt x="19190254" y="2391496"/>
                </a:lnTo>
                <a:lnTo>
                  <a:pt x="19256148" y="2425766"/>
                </a:lnTo>
                <a:lnTo>
                  <a:pt x="19319820" y="2461418"/>
                </a:lnTo>
                <a:lnTo>
                  <a:pt x="19381241" y="2498469"/>
                </a:lnTo>
                <a:lnTo>
                  <a:pt x="19440382" y="2536935"/>
                </a:lnTo>
                <a:lnTo>
                  <a:pt x="19497214" y="2576834"/>
                </a:lnTo>
                <a:lnTo>
                  <a:pt x="19551707" y="2618185"/>
                </a:lnTo>
                <a:lnTo>
                  <a:pt x="19603832" y="2661003"/>
                </a:lnTo>
                <a:lnTo>
                  <a:pt x="19653560" y="2705307"/>
                </a:lnTo>
                <a:lnTo>
                  <a:pt x="19700861" y="2751113"/>
                </a:lnTo>
                <a:lnTo>
                  <a:pt x="19745708" y="2798440"/>
                </a:lnTo>
                <a:lnTo>
                  <a:pt x="19788069" y="2847304"/>
                </a:lnTo>
                <a:lnTo>
                  <a:pt x="19827916" y="2897723"/>
                </a:lnTo>
                <a:lnTo>
                  <a:pt x="19865220" y="2949714"/>
                </a:lnTo>
                <a:lnTo>
                  <a:pt x="19899952" y="3003294"/>
                </a:lnTo>
                <a:lnTo>
                  <a:pt x="19932082" y="3058482"/>
                </a:lnTo>
                <a:lnTo>
                  <a:pt x="19961581" y="3115294"/>
                </a:lnTo>
                <a:lnTo>
                  <a:pt x="19988419" y="3173748"/>
                </a:lnTo>
                <a:lnTo>
                  <a:pt x="20012569" y="3233861"/>
                </a:lnTo>
                <a:lnTo>
                  <a:pt x="20034000" y="3295650"/>
                </a:lnTo>
                <a:lnTo>
                  <a:pt x="20052683" y="3359133"/>
                </a:lnTo>
                <a:lnTo>
                  <a:pt x="20068589" y="3424327"/>
                </a:lnTo>
                <a:lnTo>
                  <a:pt x="20081688" y="3491250"/>
                </a:lnTo>
                <a:lnTo>
                  <a:pt x="20091953" y="3559918"/>
                </a:lnTo>
                <a:lnTo>
                  <a:pt x="20099352" y="3630350"/>
                </a:lnTo>
                <a:lnTo>
                  <a:pt x="20103858" y="3702563"/>
                </a:lnTo>
                <a:lnTo>
                  <a:pt x="20103858" y="1919420"/>
                </a:lnTo>
                <a:close/>
              </a:path>
              <a:path w="20104100" h="3702685">
                <a:moveTo>
                  <a:pt x="20103858" y="0"/>
                </a:moveTo>
                <a:lnTo>
                  <a:pt x="0" y="0"/>
                </a:lnTo>
                <a:lnTo>
                  <a:pt x="0" y="1884642"/>
                </a:lnTo>
                <a:lnTo>
                  <a:pt x="4597" y="1944659"/>
                </a:lnTo>
                <a:lnTo>
                  <a:pt x="12088" y="2003018"/>
                </a:lnTo>
                <a:lnTo>
                  <a:pt x="22442" y="2059736"/>
                </a:lnTo>
                <a:lnTo>
                  <a:pt x="35631" y="2114831"/>
                </a:lnTo>
                <a:lnTo>
                  <a:pt x="51626" y="2168319"/>
                </a:lnTo>
                <a:lnTo>
                  <a:pt x="70396" y="2220219"/>
                </a:lnTo>
                <a:lnTo>
                  <a:pt x="91914" y="2270548"/>
                </a:lnTo>
                <a:lnTo>
                  <a:pt x="116149" y="2319323"/>
                </a:lnTo>
                <a:lnTo>
                  <a:pt x="143072" y="2366562"/>
                </a:lnTo>
                <a:lnTo>
                  <a:pt x="172655" y="2412281"/>
                </a:lnTo>
                <a:lnTo>
                  <a:pt x="204868" y="2456499"/>
                </a:lnTo>
                <a:lnTo>
                  <a:pt x="239681" y="2499232"/>
                </a:lnTo>
                <a:lnTo>
                  <a:pt x="277066" y="2540498"/>
                </a:lnTo>
                <a:lnTo>
                  <a:pt x="316994" y="2580315"/>
                </a:lnTo>
                <a:lnTo>
                  <a:pt x="359434" y="2618699"/>
                </a:lnTo>
                <a:lnTo>
                  <a:pt x="404359" y="2655668"/>
                </a:lnTo>
                <a:lnTo>
                  <a:pt x="451737" y="2691240"/>
                </a:lnTo>
                <a:lnTo>
                  <a:pt x="501542" y="2725432"/>
                </a:lnTo>
                <a:lnTo>
                  <a:pt x="553742" y="2758261"/>
                </a:lnTo>
                <a:lnTo>
                  <a:pt x="608310" y="2789744"/>
                </a:lnTo>
                <a:lnTo>
                  <a:pt x="665215" y="2819899"/>
                </a:lnTo>
                <a:lnTo>
                  <a:pt x="724429" y="2848744"/>
                </a:lnTo>
                <a:lnTo>
                  <a:pt x="785922" y="2876295"/>
                </a:lnTo>
                <a:lnTo>
                  <a:pt x="849665" y="2902570"/>
                </a:lnTo>
                <a:lnTo>
                  <a:pt x="915628" y="2927587"/>
                </a:lnTo>
                <a:lnTo>
                  <a:pt x="983784" y="2951362"/>
                </a:lnTo>
                <a:lnTo>
                  <a:pt x="1054101" y="2973913"/>
                </a:lnTo>
                <a:lnTo>
                  <a:pt x="1126552" y="2995258"/>
                </a:lnTo>
                <a:lnTo>
                  <a:pt x="1201107" y="3015414"/>
                </a:lnTo>
                <a:lnTo>
                  <a:pt x="1277736" y="3034398"/>
                </a:lnTo>
                <a:lnTo>
                  <a:pt x="1356411" y="3052228"/>
                </a:lnTo>
                <a:lnTo>
                  <a:pt x="1437102" y="3068920"/>
                </a:lnTo>
                <a:lnTo>
                  <a:pt x="1519780" y="3084493"/>
                </a:lnTo>
                <a:lnTo>
                  <a:pt x="1604416" y="3098964"/>
                </a:lnTo>
                <a:lnTo>
                  <a:pt x="1690981" y="3112349"/>
                </a:lnTo>
                <a:lnTo>
                  <a:pt x="1779444" y="3124667"/>
                </a:lnTo>
                <a:lnTo>
                  <a:pt x="1869778" y="3135935"/>
                </a:lnTo>
                <a:lnTo>
                  <a:pt x="1961953" y="3146170"/>
                </a:lnTo>
                <a:lnTo>
                  <a:pt x="2055939" y="3155389"/>
                </a:lnTo>
                <a:lnTo>
                  <a:pt x="2151707" y="3163611"/>
                </a:lnTo>
                <a:lnTo>
                  <a:pt x="2249229" y="3170851"/>
                </a:lnTo>
                <a:lnTo>
                  <a:pt x="2348475" y="3177129"/>
                </a:lnTo>
                <a:lnTo>
                  <a:pt x="2449416" y="3182460"/>
                </a:lnTo>
                <a:lnTo>
                  <a:pt x="2656264" y="3190354"/>
                </a:lnTo>
                <a:lnTo>
                  <a:pt x="2869540" y="3194672"/>
                </a:lnTo>
                <a:lnTo>
                  <a:pt x="3089011" y="3195554"/>
                </a:lnTo>
                <a:lnTo>
                  <a:pt x="3314442" y="3193138"/>
                </a:lnTo>
                <a:lnTo>
                  <a:pt x="3663253" y="3183634"/>
                </a:lnTo>
                <a:lnTo>
                  <a:pt x="4024160" y="3167492"/>
                </a:lnTo>
                <a:lnTo>
                  <a:pt x="4522822" y="3136453"/>
                </a:lnTo>
                <a:lnTo>
                  <a:pt x="5171566" y="3083925"/>
                </a:lnTo>
                <a:lnTo>
                  <a:pt x="6120707" y="2988644"/>
                </a:lnTo>
                <a:lnTo>
                  <a:pt x="12130071" y="2223146"/>
                </a:lnTo>
                <a:lnTo>
                  <a:pt x="13285353" y="2096004"/>
                </a:lnTo>
                <a:lnTo>
                  <a:pt x="14125608" y="2018783"/>
                </a:lnTo>
                <a:lnTo>
                  <a:pt x="14803571" y="1969331"/>
                </a:lnTo>
                <a:lnTo>
                  <a:pt x="15328747" y="1941084"/>
                </a:lnTo>
                <a:lnTo>
                  <a:pt x="15711372" y="1927229"/>
                </a:lnTo>
                <a:lnTo>
                  <a:pt x="16083470" y="1920177"/>
                </a:lnTo>
                <a:lnTo>
                  <a:pt x="20103858" y="1919420"/>
                </a:lnTo>
                <a:lnTo>
                  <a:pt x="20103858" y="0"/>
                </a:lnTo>
                <a:close/>
              </a:path>
            </a:pathLst>
          </a:custGeom>
          <a:solidFill>
            <a:srgbClr val="C7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-18" y="1"/>
            <a:ext cx="9144017" cy="1676400"/>
          </a:xfrm>
          <a:custGeom>
            <a:avLst/>
            <a:gdLst/>
            <a:ahLst/>
            <a:cxnLst/>
            <a:rect l="l" t="t" r="r" b="b"/>
            <a:pathLst>
              <a:path w="20104100" h="3488054">
                <a:moveTo>
                  <a:pt x="20103858" y="1614286"/>
                </a:moveTo>
                <a:lnTo>
                  <a:pt x="16553217" y="1614286"/>
                </a:lnTo>
                <a:lnTo>
                  <a:pt x="16786217" y="1617073"/>
                </a:lnTo>
                <a:lnTo>
                  <a:pt x="17013405" y="1623742"/>
                </a:lnTo>
                <a:lnTo>
                  <a:pt x="17234539" y="1634441"/>
                </a:lnTo>
                <a:lnTo>
                  <a:pt x="17342762" y="1641348"/>
                </a:lnTo>
                <a:lnTo>
                  <a:pt x="17449382" y="1649319"/>
                </a:lnTo>
                <a:lnTo>
                  <a:pt x="17554369" y="1658372"/>
                </a:lnTo>
                <a:lnTo>
                  <a:pt x="17657694" y="1668526"/>
                </a:lnTo>
                <a:lnTo>
                  <a:pt x="17759326" y="1679799"/>
                </a:lnTo>
                <a:lnTo>
                  <a:pt x="17859235" y="1692210"/>
                </a:lnTo>
                <a:lnTo>
                  <a:pt x="17957392" y="1705777"/>
                </a:lnTo>
                <a:lnTo>
                  <a:pt x="18053767" y="1720520"/>
                </a:lnTo>
                <a:lnTo>
                  <a:pt x="18148329" y="1736456"/>
                </a:lnTo>
                <a:lnTo>
                  <a:pt x="18241049" y="1753605"/>
                </a:lnTo>
                <a:lnTo>
                  <a:pt x="18331897" y="1771984"/>
                </a:lnTo>
                <a:lnTo>
                  <a:pt x="18420843" y="1791614"/>
                </a:lnTo>
                <a:lnTo>
                  <a:pt x="18507858" y="1812512"/>
                </a:lnTo>
                <a:lnTo>
                  <a:pt x="18592910" y="1834697"/>
                </a:lnTo>
                <a:lnTo>
                  <a:pt x="18675971" y="1858187"/>
                </a:lnTo>
                <a:lnTo>
                  <a:pt x="18757010" y="1883001"/>
                </a:lnTo>
                <a:lnTo>
                  <a:pt x="18835997" y="1909159"/>
                </a:lnTo>
                <a:lnTo>
                  <a:pt x="18912903" y="1936677"/>
                </a:lnTo>
                <a:lnTo>
                  <a:pt x="18987698" y="1965576"/>
                </a:lnTo>
                <a:lnTo>
                  <a:pt x="19060352" y="1995873"/>
                </a:lnTo>
                <a:lnTo>
                  <a:pt x="19130834" y="2027588"/>
                </a:lnTo>
                <a:lnTo>
                  <a:pt x="19199115" y="2060739"/>
                </a:lnTo>
                <a:lnTo>
                  <a:pt x="19265165" y="2095344"/>
                </a:lnTo>
                <a:lnTo>
                  <a:pt x="19328954" y="2131422"/>
                </a:lnTo>
                <a:lnTo>
                  <a:pt x="19390453" y="2168992"/>
                </a:lnTo>
                <a:lnTo>
                  <a:pt x="19449631" y="2208073"/>
                </a:lnTo>
                <a:lnTo>
                  <a:pt x="19506458" y="2248683"/>
                </a:lnTo>
                <a:lnTo>
                  <a:pt x="19560904" y="2290840"/>
                </a:lnTo>
                <a:lnTo>
                  <a:pt x="19612940" y="2334563"/>
                </a:lnTo>
                <a:lnTo>
                  <a:pt x="19662536" y="2379872"/>
                </a:lnTo>
                <a:lnTo>
                  <a:pt x="19709662" y="2426784"/>
                </a:lnTo>
                <a:lnTo>
                  <a:pt x="19754287" y="2475318"/>
                </a:lnTo>
                <a:lnTo>
                  <a:pt x="19796382" y="2525493"/>
                </a:lnTo>
                <a:lnTo>
                  <a:pt x="19835917" y="2577327"/>
                </a:lnTo>
                <a:lnTo>
                  <a:pt x="19872862" y="2630840"/>
                </a:lnTo>
                <a:lnTo>
                  <a:pt x="19907188" y="2686049"/>
                </a:lnTo>
                <a:lnTo>
                  <a:pt x="19938863" y="2742973"/>
                </a:lnTo>
                <a:lnTo>
                  <a:pt x="19967859" y="2801632"/>
                </a:lnTo>
                <a:lnTo>
                  <a:pt x="19994146" y="2862042"/>
                </a:lnTo>
                <a:lnTo>
                  <a:pt x="20017693" y="2924224"/>
                </a:lnTo>
                <a:lnTo>
                  <a:pt x="20038470" y="2988196"/>
                </a:lnTo>
                <a:lnTo>
                  <a:pt x="20056448" y="3053976"/>
                </a:lnTo>
                <a:lnTo>
                  <a:pt x="20071597" y="3121583"/>
                </a:lnTo>
                <a:lnTo>
                  <a:pt x="20083887" y="3191036"/>
                </a:lnTo>
                <a:lnTo>
                  <a:pt x="20093288" y="3262353"/>
                </a:lnTo>
                <a:lnTo>
                  <a:pt x="20099770" y="3335554"/>
                </a:lnTo>
                <a:lnTo>
                  <a:pt x="20103303" y="3410655"/>
                </a:lnTo>
                <a:lnTo>
                  <a:pt x="20103858" y="3487677"/>
                </a:lnTo>
                <a:lnTo>
                  <a:pt x="20103858" y="1614286"/>
                </a:lnTo>
                <a:close/>
              </a:path>
              <a:path w="20104100" h="3488054">
                <a:moveTo>
                  <a:pt x="20103858" y="0"/>
                </a:moveTo>
                <a:lnTo>
                  <a:pt x="0" y="0"/>
                </a:lnTo>
                <a:lnTo>
                  <a:pt x="104" y="1834697"/>
                </a:lnTo>
                <a:lnTo>
                  <a:pt x="4062" y="1894933"/>
                </a:lnTo>
                <a:lnTo>
                  <a:pt x="11068" y="1954996"/>
                </a:lnTo>
                <a:lnTo>
                  <a:pt x="20988" y="2013311"/>
                </a:lnTo>
                <a:lnTo>
                  <a:pt x="33792" y="2069895"/>
                </a:lnTo>
                <a:lnTo>
                  <a:pt x="49449" y="2124767"/>
                </a:lnTo>
                <a:lnTo>
                  <a:pt x="67930" y="2177947"/>
                </a:lnTo>
                <a:lnTo>
                  <a:pt x="89205" y="2229452"/>
                </a:lnTo>
                <a:lnTo>
                  <a:pt x="113244" y="2279301"/>
                </a:lnTo>
                <a:lnTo>
                  <a:pt x="140017" y="2327513"/>
                </a:lnTo>
                <a:lnTo>
                  <a:pt x="169495" y="2374107"/>
                </a:lnTo>
                <a:lnTo>
                  <a:pt x="201646" y="2419101"/>
                </a:lnTo>
                <a:lnTo>
                  <a:pt x="236443" y="2462514"/>
                </a:lnTo>
                <a:lnTo>
                  <a:pt x="273853" y="2504364"/>
                </a:lnTo>
                <a:lnTo>
                  <a:pt x="313848" y="2544670"/>
                </a:lnTo>
                <a:lnTo>
                  <a:pt x="356398" y="2583451"/>
                </a:lnTo>
                <a:lnTo>
                  <a:pt x="401473" y="2620725"/>
                </a:lnTo>
                <a:lnTo>
                  <a:pt x="449042" y="2656511"/>
                </a:lnTo>
                <a:lnTo>
                  <a:pt x="499077" y="2690827"/>
                </a:lnTo>
                <a:lnTo>
                  <a:pt x="551546" y="2723693"/>
                </a:lnTo>
                <a:lnTo>
                  <a:pt x="606420" y="2755126"/>
                </a:lnTo>
                <a:lnTo>
                  <a:pt x="663670" y="2785146"/>
                </a:lnTo>
                <a:lnTo>
                  <a:pt x="723265" y="2813770"/>
                </a:lnTo>
                <a:lnTo>
                  <a:pt x="785176" y="2841018"/>
                </a:lnTo>
                <a:lnTo>
                  <a:pt x="849371" y="2866909"/>
                </a:lnTo>
                <a:lnTo>
                  <a:pt x="915823" y="2891460"/>
                </a:lnTo>
                <a:lnTo>
                  <a:pt x="984500" y="2914691"/>
                </a:lnTo>
                <a:lnTo>
                  <a:pt x="1055373" y="2936620"/>
                </a:lnTo>
                <a:lnTo>
                  <a:pt x="1128411" y="2957266"/>
                </a:lnTo>
                <a:lnTo>
                  <a:pt x="1203586" y="2976648"/>
                </a:lnTo>
                <a:lnTo>
                  <a:pt x="1280866" y="2994783"/>
                </a:lnTo>
                <a:lnTo>
                  <a:pt x="1360223" y="3011691"/>
                </a:lnTo>
                <a:lnTo>
                  <a:pt x="1441626" y="3027390"/>
                </a:lnTo>
                <a:lnTo>
                  <a:pt x="1525045" y="3041899"/>
                </a:lnTo>
                <a:lnTo>
                  <a:pt x="1610450" y="3055236"/>
                </a:lnTo>
                <a:lnTo>
                  <a:pt x="1697812" y="3067421"/>
                </a:lnTo>
                <a:lnTo>
                  <a:pt x="1787101" y="3078471"/>
                </a:lnTo>
                <a:lnTo>
                  <a:pt x="1878286" y="3088406"/>
                </a:lnTo>
                <a:lnTo>
                  <a:pt x="1971338" y="3097243"/>
                </a:lnTo>
                <a:lnTo>
                  <a:pt x="2066226" y="3105003"/>
                </a:lnTo>
                <a:lnTo>
                  <a:pt x="2162922" y="3111702"/>
                </a:lnTo>
                <a:lnTo>
                  <a:pt x="2261395" y="3117361"/>
                </a:lnTo>
                <a:lnTo>
                  <a:pt x="2361614" y="3121997"/>
                </a:lnTo>
                <a:lnTo>
                  <a:pt x="2463551" y="3125629"/>
                </a:lnTo>
                <a:lnTo>
                  <a:pt x="2567175" y="3128275"/>
                </a:lnTo>
                <a:lnTo>
                  <a:pt x="2779365" y="3130688"/>
                </a:lnTo>
                <a:lnTo>
                  <a:pt x="2997946" y="3129383"/>
                </a:lnTo>
                <a:lnTo>
                  <a:pt x="3222677" y="3124509"/>
                </a:lnTo>
                <a:lnTo>
                  <a:pt x="3570783" y="3110833"/>
                </a:lnTo>
                <a:lnTo>
                  <a:pt x="3931383" y="3089966"/>
                </a:lnTo>
                <a:lnTo>
                  <a:pt x="4430221" y="3051827"/>
                </a:lnTo>
                <a:lnTo>
                  <a:pt x="5080067" y="2989248"/>
                </a:lnTo>
                <a:lnTo>
                  <a:pt x="6032241" y="2877987"/>
                </a:lnTo>
                <a:lnTo>
                  <a:pt x="12229851" y="1975953"/>
                </a:lnTo>
                <a:lnTo>
                  <a:pt x="13390869" y="1829337"/>
                </a:lnTo>
                <a:lnTo>
                  <a:pt x="14095519" y="1752894"/>
                </a:lnTo>
                <a:lnTo>
                  <a:pt x="14644565" y="1702054"/>
                </a:lnTo>
                <a:lnTo>
                  <a:pt x="15178493" y="1661673"/>
                </a:lnTo>
                <a:lnTo>
                  <a:pt x="15567867" y="1638968"/>
                </a:lnTo>
                <a:lnTo>
                  <a:pt x="15946852" y="1623319"/>
                </a:lnTo>
                <a:lnTo>
                  <a:pt x="16193339" y="1617056"/>
                </a:lnTo>
                <a:lnTo>
                  <a:pt x="16434611" y="1614301"/>
                </a:lnTo>
                <a:lnTo>
                  <a:pt x="20103858" y="1614286"/>
                </a:lnTo>
                <a:lnTo>
                  <a:pt x="20103858" y="0"/>
                </a:lnTo>
                <a:close/>
              </a:path>
            </a:pathLst>
          </a:custGeom>
          <a:solidFill>
            <a:srgbClr val="233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228600" y="914400"/>
            <a:ext cx="1447800" cy="460366"/>
          </a:xfrm>
          <a:prstGeom prst="rect">
            <a:avLst/>
          </a:prstGeom>
        </p:spPr>
        <p:txBody>
          <a:bodyPr vert="horz" wrap="square" lIns="0" tIns="5445" rIns="0" bIns="0" rtlCol="0" anchor="ctr">
            <a:spAutoFit/>
          </a:bodyPr>
          <a:lstStyle/>
          <a:p>
            <a:pPr marL="6050" marR="0" lvl="0" indent="0" algn="ctr" defTabSz="914400" rtl="0" eaLnBrk="1" fontAlgn="auto" latinLnBrk="0" hangingPunct="1">
              <a:lnSpc>
                <a:spcPts val="197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sng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Centurion</a:t>
            </a:r>
          </a:p>
          <a:p>
            <a:pPr marL="18453" marR="0" lvl="0" indent="0" algn="ctr" defTabSz="914400" rtl="0" eaLnBrk="1" fontAlgn="auto" latinLnBrk="0" hangingPunct="1">
              <a:lnSpc>
                <a:spcPts val="15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IN" sz="1600" b="0" i="0" u="none" strike="noStrike" kern="1200" cap="none" spc="1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457200" y="96253"/>
            <a:ext cx="990600" cy="89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bject 2"/>
          <p:cNvSpPr txBox="1"/>
          <p:nvPr/>
        </p:nvSpPr>
        <p:spPr>
          <a:xfrm>
            <a:off x="69380" y="6414480"/>
            <a:ext cx="4807420" cy="367320"/>
          </a:xfrm>
          <a:prstGeom prst="rect">
            <a:avLst/>
          </a:prstGeom>
        </p:spPr>
        <p:txBody>
          <a:bodyPr vert="horz" wrap="square" lIns="0" tIns="8168" rIns="0" bIns="0" rtlCol="0">
            <a:spAutoFit/>
          </a:bodyPr>
          <a:lstStyle/>
          <a:p>
            <a:pPr marL="6050">
              <a:lnSpc>
                <a:spcPts val="1846"/>
              </a:lnSpc>
              <a:spcBef>
                <a:spcPts val="64"/>
              </a:spcBef>
              <a:tabLst>
                <a:tab pos="2107918" algn="l"/>
              </a:tabLst>
            </a:pPr>
            <a:r>
              <a:rPr lang="en-US"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50" smtClean="0">
                <a:solidFill>
                  <a:srgbClr val="FFFFFF"/>
                </a:solidFill>
                <a:latin typeface="Times New Roman"/>
                <a:cs typeface="Times New Roman"/>
              </a:rPr>
              <a:t>enturion</a:t>
            </a:r>
            <a:r>
              <a:rPr sz="1600" spc="4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48" smtClean="0">
                <a:solidFill>
                  <a:srgbClr val="FFFFFF"/>
                </a:solidFill>
                <a:latin typeface="Times New Roman"/>
                <a:cs typeface="Times New Roman"/>
              </a:rPr>
              <a:t>niversity</a:t>
            </a:r>
            <a:r>
              <a:rPr lang="en-US" sz="16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2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52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54" smtClean="0">
                <a:solidFill>
                  <a:srgbClr val="FFFFFF"/>
                </a:solidFill>
                <a:latin typeface="Times New Roman"/>
                <a:cs typeface="Times New Roman"/>
              </a:rPr>
              <a:t>echnology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17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62" smtClean="0">
                <a:solidFill>
                  <a:srgbClr val="FFFFFF"/>
                </a:solidFill>
                <a:latin typeface="Times New Roman"/>
                <a:cs typeface="Times New Roman"/>
              </a:rPr>
              <a:t>anagement</a:t>
            </a:r>
            <a:endParaRPr sz="1600">
              <a:latin typeface="Times New Roman"/>
              <a:cs typeface="Times New Roman"/>
            </a:endParaRPr>
          </a:p>
          <a:p>
            <a:pPr marL="25109">
              <a:lnSpc>
                <a:spcPts val="959"/>
              </a:lnSpc>
            </a:pPr>
            <a:r>
              <a:rPr sz="12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Shaping </a:t>
            </a:r>
            <a:r>
              <a:rPr sz="1200" i="1" spc="5">
                <a:solidFill>
                  <a:srgbClr val="FFFFFF"/>
                </a:solidFill>
                <a:latin typeface="Times New Roman"/>
                <a:cs typeface="Times New Roman"/>
              </a:rPr>
              <a:t>Lives</a:t>
            </a:r>
            <a:r>
              <a:rPr sz="1200" i="1" spc="5" smtClean="0">
                <a:solidFill>
                  <a:srgbClr val="FFFFFF"/>
                </a:solidFill>
                <a:latin typeface="Times New Roman"/>
                <a:cs typeface="Times New Roman"/>
              </a:rPr>
              <a:t>...</a:t>
            </a:r>
            <a:r>
              <a:rPr sz="1200" i="1" spc="10" smtClean="0">
                <a:solidFill>
                  <a:srgbClr val="FFFFFF"/>
                </a:solidFill>
                <a:latin typeface="Times New Roman"/>
                <a:cs typeface="Times New Roman"/>
              </a:rPr>
              <a:t>Empowering</a:t>
            </a:r>
            <a:r>
              <a:rPr sz="1200" i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7" dirty="0">
                <a:solidFill>
                  <a:srgbClr val="FFFFFF"/>
                </a:solidFill>
                <a:latin typeface="Times New Roman"/>
                <a:cs typeface="Times New Roman"/>
              </a:rPr>
              <a:t>Communities..</a:t>
            </a:r>
            <a:r>
              <a:rPr i="1" spc="7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2895600"/>
            <a:ext cx="4853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INSECT PESTS OF </a:t>
            </a:r>
            <a:r>
              <a:rPr lang="en-US" sz="3600" b="1" dirty="0" smtClean="0">
                <a:solidFill>
                  <a:srgbClr val="FF0000"/>
                </a:solidFill>
              </a:rPr>
              <a:t>GUAVA</a:t>
            </a:r>
            <a:endParaRPr lang="en-IN" sz="3600" dirty="0"/>
          </a:p>
        </p:txBody>
      </p:sp>
      <p:pic>
        <p:nvPicPr>
          <p:cNvPr id="11" name="Picture 2" descr="D:\all imps\pests of crops\citrus\guava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IN" sz="2400" b="1" u="sng" dirty="0" smtClean="0"/>
              <a:t>LIFE HISTORY</a:t>
            </a:r>
          </a:p>
          <a:p>
            <a:pPr algn="just"/>
            <a:r>
              <a:rPr lang="en-IN" sz="2400" dirty="0" smtClean="0"/>
              <a:t>Reproduction takes place both sexually and parthenogenitically, the latter being more common.</a:t>
            </a:r>
          </a:p>
          <a:p>
            <a:pPr algn="just"/>
            <a:r>
              <a:rPr lang="en-IN" sz="2400" dirty="0" smtClean="0"/>
              <a:t> Mating takes place only once and lasts for about 12-23 minutes.</a:t>
            </a:r>
          </a:p>
          <a:p>
            <a:pPr algn="just"/>
            <a:r>
              <a:rPr lang="en-IN" sz="2400" dirty="0" smtClean="0"/>
              <a:t>The female lays the eggs in groups which lie under its body. Fecundity ranges from 109 to 185 during </a:t>
            </a:r>
            <a:r>
              <a:rPr lang="en-IN" sz="2400" dirty="0" err="1" smtClean="0"/>
              <a:t>aoviposition</a:t>
            </a:r>
            <a:r>
              <a:rPr lang="en-IN" sz="2400" dirty="0" smtClean="0"/>
              <a:t> period of 20-29 days.  Incubation period is about 3-4 hours</a:t>
            </a:r>
          </a:p>
          <a:p>
            <a:pPr algn="just"/>
            <a:r>
              <a:rPr lang="en-IN" sz="2400" dirty="0" smtClean="0"/>
              <a:t>Male and female nymphs moult 3 - 4 times respectively and their development period varies from 26 to 47 and 31 to 57 days.</a:t>
            </a:r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sz="2400" dirty="0" smtClean="0"/>
              <a:t> Longevity of female is 36-53 days and that of male is only 1-3 days</a:t>
            </a:r>
            <a:endParaRPr lang="en-IN" sz="2400" b="1" u="sng" dirty="0" smtClean="0"/>
          </a:p>
          <a:p>
            <a:pPr algn="just">
              <a:buNone/>
            </a:pPr>
            <a:r>
              <a:rPr lang="en-IN" sz="2400" b="1" u="sng" dirty="0" smtClean="0"/>
              <a:t>NATURE OF DAMAGE</a:t>
            </a:r>
          </a:p>
          <a:p>
            <a:pPr algn="just"/>
            <a:r>
              <a:rPr lang="en-IN" sz="2400" dirty="0" smtClean="0"/>
              <a:t>Nymphs and adults remain clustering upon the terminal shoots, leaves and fruits and suck the sap which results </a:t>
            </a:r>
            <a:r>
              <a:rPr lang="en-IN" sz="2400" b="1" u="sng" dirty="0" smtClean="0"/>
              <a:t>in</a:t>
            </a:r>
          </a:p>
          <a:p>
            <a:pPr algn="just">
              <a:buNone/>
            </a:pPr>
            <a:r>
              <a:rPr lang="en-IN" sz="2400" b="1" u="sng" dirty="0" smtClean="0"/>
              <a:t>SYMPTOMS OF DAMAGE</a:t>
            </a:r>
            <a:r>
              <a:rPr lang="en-IN" sz="2400" dirty="0" smtClean="0"/>
              <a:t> </a:t>
            </a:r>
          </a:p>
          <a:p>
            <a:pPr algn="just"/>
            <a:r>
              <a:rPr lang="en-IN" sz="2400" dirty="0" smtClean="0"/>
              <a:t> Yellowing, withering and drying of plants or shedding of fruits </a:t>
            </a:r>
            <a:r>
              <a:rPr lang="en-IN" sz="2400" i="1" dirty="0" smtClean="0"/>
              <a:t>etc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 smtClean="0"/>
              <a:t>Formation of sooty mould due to honey dew excretion.</a:t>
            </a:r>
          </a:p>
          <a:p>
            <a:pPr algn="just"/>
            <a:r>
              <a:rPr lang="en-IN" sz="2400" dirty="0" smtClean="0"/>
              <a:t>In dry weather they may move down below ground and inhabit the roots</a:t>
            </a:r>
          </a:p>
          <a:p>
            <a:pPr algn="just">
              <a:buNone/>
            </a:pPr>
            <a:endParaRPr lang="en-IN" sz="2400" dirty="0" smtClean="0"/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ll imps\pests of crops\citrus\26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/>
              <a:t>MANAGEMENT</a:t>
            </a:r>
          </a:p>
          <a:p>
            <a:pPr algn="just"/>
            <a:r>
              <a:rPr lang="en-IN" sz="2400" dirty="0" smtClean="0"/>
              <a:t> Pruning and destruction of the infested twigs.</a:t>
            </a:r>
          </a:p>
          <a:p>
            <a:pPr algn="just"/>
            <a:r>
              <a:rPr lang="en-IN" sz="2400" dirty="0" smtClean="0"/>
              <a:t> The branches that are touching the ground to be cut and destroyed</a:t>
            </a:r>
          </a:p>
          <a:p>
            <a:pPr algn="just"/>
            <a:r>
              <a:rPr lang="en-IN" sz="2400" dirty="0" smtClean="0"/>
              <a:t> Periodical raking of basins and application of balanced dose of fertilizers especially N.</a:t>
            </a:r>
          </a:p>
          <a:p>
            <a:pPr algn="just"/>
            <a:r>
              <a:rPr lang="en-IN" sz="2400" dirty="0" smtClean="0"/>
              <a:t> Arranging the polythene sheet around the stem.</a:t>
            </a:r>
          </a:p>
          <a:p>
            <a:pPr algn="just"/>
            <a:r>
              <a:rPr lang="en-IN" sz="2400" dirty="0" smtClean="0"/>
              <a:t> Predators </a:t>
            </a:r>
            <a:r>
              <a:rPr lang="en-IN" sz="2400" i="1" dirty="0" err="1" smtClean="0"/>
              <a:t>Chrysoperla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carnea</a:t>
            </a:r>
            <a:r>
              <a:rPr lang="en-IN" sz="2400" i="1" dirty="0" smtClean="0"/>
              <a:t>, </a:t>
            </a:r>
            <a:r>
              <a:rPr lang="en-IN" sz="2400" i="1" dirty="0" err="1" smtClean="0"/>
              <a:t>Cryptolaemus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montrouzieri</a:t>
            </a:r>
            <a:r>
              <a:rPr lang="en-IN" sz="2400" i="1" dirty="0" smtClean="0"/>
              <a:t>, </a:t>
            </a:r>
            <a:r>
              <a:rPr lang="en-IN" sz="2400" i="1" dirty="0" err="1" smtClean="0"/>
              <a:t>Pullus</a:t>
            </a:r>
            <a:r>
              <a:rPr lang="en-IN" sz="2400" i="1" dirty="0" smtClean="0"/>
              <a:t> </a:t>
            </a:r>
            <a:r>
              <a:rPr lang="en-IN" sz="2400" dirty="0" smtClean="0"/>
              <a:t>sp. suppress the natural population.</a:t>
            </a:r>
          </a:p>
          <a:p>
            <a:pPr algn="just"/>
            <a:r>
              <a:rPr lang="en-IN" sz="2400" dirty="0" smtClean="0"/>
              <a:t> Spray dichlorvos1.0 ml/l or </a:t>
            </a:r>
            <a:r>
              <a:rPr lang="en-IN" sz="2400" dirty="0" err="1" smtClean="0"/>
              <a:t>acephate</a:t>
            </a:r>
            <a:r>
              <a:rPr lang="en-IN" sz="2400" dirty="0" smtClean="0"/>
              <a:t> 1.5 g/l.</a:t>
            </a:r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FRUIT FLY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Bactrocera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dorsalis</a:t>
            </a:r>
            <a:r>
              <a:rPr lang="en-IN" sz="2800" i="1" dirty="0" smtClean="0"/>
              <a:t>, B. </a:t>
            </a:r>
            <a:r>
              <a:rPr lang="en-IN" sz="2800" i="1" dirty="0" err="1" smtClean="0"/>
              <a:t>diversus</a:t>
            </a:r>
            <a:r>
              <a:rPr lang="en-IN" sz="2800" i="1" dirty="0" smtClean="0"/>
              <a:t>,      </a:t>
            </a:r>
            <a:br>
              <a:rPr lang="en-IN" sz="2800" i="1" dirty="0" smtClean="0"/>
            </a:br>
            <a:r>
              <a:rPr lang="en-IN" sz="2800" i="1" dirty="0" smtClean="0"/>
              <a:t> B. </a:t>
            </a:r>
            <a:r>
              <a:rPr lang="en-IN" sz="2800" i="1" dirty="0" err="1" smtClean="0"/>
              <a:t>zonatus</a:t>
            </a:r>
            <a:r>
              <a:rPr lang="en-IN" sz="2800" i="1" dirty="0" smtClean="0"/>
              <a:t>, B. </a:t>
            </a:r>
            <a:r>
              <a:rPr lang="en-IN" sz="2800" i="1" dirty="0" err="1" smtClean="0"/>
              <a:t>cucurbitae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Tephritidae</a:t>
            </a:r>
            <a:r>
              <a:rPr lang="en-IN" sz="2800" dirty="0" smtClean="0"/>
              <a:t>: </a:t>
            </a:r>
            <a:r>
              <a:rPr lang="en-IN" sz="2800" dirty="0" err="1" smtClean="0"/>
              <a:t>Diptera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IN" sz="2400" dirty="0" smtClean="0"/>
              <a:t> </a:t>
            </a:r>
            <a:r>
              <a:rPr lang="en-IN" sz="2400" i="1" dirty="0" err="1" smtClean="0"/>
              <a:t>Bactrocera</a:t>
            </a:r>
            <a:r>
              <a:rPr lang="en-IN" sz="2400" i="1" dirty="0" smtClean="0"/>
              <a:t>, B. </a:t>
            </a:r>
            <a:r>
              <a:rPr lang="en-IN" sz="2400" i="1" dirty="0" err="1" smtClean="0"/>
              <a:t>dorsalis</a:t>
            </a:r>
            <a:r>
              <a:rPr lang="en-IN" sz="2400" i="1" dirty="0" smtClean="0"/>
              <a:t> </a:t>
            </a:r>
            <a:r>
              <a:rPr lang="en-IN" sz="2400" dirty="0" smtClean="0"/>
              <a:t>is the most common causes considerable loss to fruit yield</a:t>
            </a:r>
          </a:p>
          <a:p>
            <a:pPr algn="just"/>
            <a:r>
              <a:rPr lang="en-IN" sz="2400" dirty="0" err="1" smtClean="0"/>
              <a:t>Flylays</a:t>
            </a:r>
            <a:r>
              <a:rPr lang="en-IN" sz="2400" dirty="0" smtClean="0"/>
              <a:t> the eggs on developing fruits.</a:t>
            </a:r>
          </a:p>
          <a:p>
            <a:pPr algn="just"/>
            <a:r>
              <a:rPr lang="en-IN" sz="2400" dirty="0" smtClean="0"/>
              <a:t> Maggots enter into the fruit and feed on the pulp.</a:t>
            </a:r>
          </a:p>
          <a:p>
            <a:pPr algn="just"/>
            <a:r>
              <a:rPr lang="en-IN" sz="2400" dirty="0" smtClean="0"/>
              <a:t> The damage leads to the formation of soft patches on the fruit and premature drop of fruits.</a:t>
            </a:r>
          </a:p>
          <a:p>
            <a:pPr algn="just"/>
            <a:r>
              <a:rPr lang="en-IN" sz="2400" dirty="0" smtClean="0"/>
              <a:t> The mature maggots come out of the fruit and fall to the ground and pupate in soil.</a:t>
            </a:r>
          </a:p>
          <a:p>
            <a:pPr algn="just"/>
            <a:r>
              <a:rPr lang="en-IN" sz="2400" dirty="0" smtClean="0"/>
              <a:t>Premature fruit drop, fruits with exit holes and soft patches are the symptoms of damage.</a:t>
            </a:r>
          </a:p>
          <a:p>
            <a:pPr algn="just"/>
            <a:endParaRPr lang="en-IN" sz="2400" dirty="0" smtClean="0"/>
          </a:p>
          <a:p>
            <a:pPr algn="just"/>
            <a:endParaRPr lang="en-IN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Collection and destruction of fruits, periodical raking of the plant basins</a:t>
            </a:r>
          </a:p>
          <a:p>
            <a:pPr algn="just"/>
            <a:r>
              <a:rPr lang="en-IN" sz="2400" dirty="0" smtClean="0"/>
              <a:t>Incorporation of </a:t>
            </a:r>
            <a:r>
              <a:rPr lang="en-IN" sz="2400" dirty="0" err="1" smtClean="0"/>
              <a:t>carbaryl</a:t>
            </a:r>
            <a:r>
              <a:rPr lang="en-IN" sz="2400" dirty="0" smtClean="0"/>
              <a:t> 10D @ 50-100 g / tree manages the pupa.</a:t>
            </a:r>
          </a:p>
          <a:p>
            <a:pPr algn="just"/>
            <a:r>
              <a:rPr lang="en-IN" sz="2400" dirty="0" smtClean="0"/>
              <a:t> Poison baiting with a mixture of molasses / sugar @ 200 g and </a:t>
            </a:r>
            <a:r>
              <a:rPr lang="en-IN" sz="2400" dirty="0" err="1" smtClean="0"/>
              <a:t>malathion</a:t>
            </a:r>
            <a:r>
              <a:rPr lang="en-IN" sz="2400" dirty="0" smtClean="0"/>
              <a:t> 50 ml in 2litres of water kept in small earthen pots in the field attracts and kills the adults</a:t>
            </a:r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all imps\pests of crops\citrus\bc52008f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76656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all imps\pests of crops\citrus\r361958_1671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SPIRALLING WHITE FLY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Aleurodicus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dispersus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Aleurodidae</a:t>
            </a:r>
            <a:r>
              <a:rPr lang="en-IN" sz="2800" dirty="0" smtClean="0"/>
              <a:t>: </a:t>
            </a:r>
            <a:r>
              <a:rPr lang="en-IN" sz="2800" dirty="0" err="1" smtClean="0"/>
              <a:t>Hemiptera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IN" sz="2400" b="1" u="sng" dirty="0" smtClean="0"/>
              <a:t>DISTRIBUTION</a:t>
            </a:r>
          </a:p>
          <a:p>
            <a:pPr algn="just"/>
            <a:r>
              <a:rPr lang="en-IN" sz="2400" dirty="0" smtClean="0"/>
              <a:t>The pest is a native of America and distributed all over the world. </a:t>
            </a:r>
          </a:p>
          <a:p>
            <a:pPr algn="just"/>
            <a:r>
              <a:rPr lang="en-IN" sz="2400" dirty="0" smtClean="0"/>
              <a:t>In India this pest is mostly distributed in Kerala, Karnataka, Tamil Nadu and Andhra Pradesh</a:t>
            </a:r>
          </a:p>
          <a:p>
            <a:pPr algn="just">
              <a:buNone/>
            </a:pPr>
            <a:r>
              <a:rPr lang="en-IN" sz="2400" b="1" u="sng" dirty="0" smtClean="0"/>
              <a:t>APPEARANCE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 Adult spiralling whitefly is bigger than the other </a:t>
            </a:r>
            <a:r>
              <a:rPr lang="en-IN" sz="2400" dirty="0" err="1" smtClean="0"/>
              <a:t>aleurodids</a:t>
            </a:r>
            <a:r>
              <a:rPr lang="en-IN" sz="2400" dirty="0" smtClean="0"/>
              <a:t>. </a:t>
            </a:r>
          </a:p>
          <a:p>
            <a:pPr algn="just">
              <a:buNone/>
            </a:pPr>
            <a:r>
              <a:rPr lang="en-IN" sz="2400" b="1" u="sng" dirty="0" smtClean="0"/>
              <a:t>LIFE HISTORY</a:t>
            </a:r>
          </a:p>
          <a:p>
            <a:pPr algn="just"/>
            <a:r>
              <a:rPr lang="en-IN" sz="2400" dirty="0" smtClean="0"/>
              <a:t>Eggs are laid in groups of 15-25 on the </a:t>
            </a:r>
            <a:r>
              <a:rPr lang="en-IN" sz="2400" dirty="0" err="1" smtClean="0"/>
              <a:t>undersurface</a:t>
            </a:r>
            <a:r>
              <a:rPr lang="en-IN" sz="2400" dirty="0" smtClean="0"/>
              <a:t> of the leaf in circular  fashion, hence spiralling whitefly. </a:t>
            </a:r>
          </a:p>
          <a:p>
            <a:pPr algn="just"/>
            <a:r>
              <a:rPr lang="en-IN" sz="2400" dirty="0" smtClean="0"/>
              <a:t>Fecundity is 200 eggs.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ll imps\pests of crops\citrus\white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010400" cy="5439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TEA MOSQUITO BUG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Helopeltis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antonii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Miridae</a:t>
            </a:r>
            <a:r>
              <a:rPr lang="en-IN" sz="2800" dirty="0" smtClean="0"/>
              <a:t>: </a:t>
            </a:r>
            <a:r>
              <a:rPr lang="en-IN" sz="2800" dirty="0" err="1" smtClean="0"/>
              <a:t>Hemiptera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IN" sz="2400" b="1" u="sng" dirty="0" smtClean="0"/>
              <a:t>DISRIBUTION</a:t>
            </a:r>
          </a:p>
          <a:p>
            <a:pPr algn="just"/>
            <a:r>
              <a:rPr lang="en-IN" sz="2400" dirty="0" smtClean="0"/>
              <a:t>It is a major insect pest distributed in AP, Kerala, Karnataka, Goa, </a:t>
            </a:r>
            <a:r>
              <a:rPr lang="en-IN" sz="2400" dirty="0" err="1" smtClean="0"/>
              <a:t>Maharastra</a:t>
            </a:r>
            <a:r>
              <a:rPr lang="en-IN" sz="2400" dirty="0" smtClean="0"/>
              <a:t> and TN.</a:t>
            </a:r>
          </a:p>
          <a:p>
            <a:pPr algn="just">
              <a:buNone/>
            </a:pPr>
            <a:r>
              <a:rPr lang="en-IN" sz="2400" b="1" u="sng" dirty="0" smtClean="0"/>
              <a:t>NATURE OF DAMAGE</a:t>
            </a:r>
          </a:p>
          <a:p>
            <a:pPr algn="just"/>
            <a:r>
              <a:rPr lang="en-IN" sz="2400" dirty="0" smtClean="0"/>
              <a:t>Nymphs and adults pierce the guava fruits of all sizes, tender twigs and leaves for sucking sap.</a:t>
            </a:r>
          </a:p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 Each tab (probe) on the fruit results in a brownish spot which develops into a raised pustule known as scab (</a:t>
            </a:r>
            <a:r>
              <a:rPr lang="en-IN" sz="2400" dirty="0" err="1" smtClean="0">
                <a:solidFill>
                  <a:srgbClr val="FF0000"/>
                </a:solidFill>
              </a:rPr>
              <a:t>gajji</a:t>
            </a:r>
            <a:r>
              <a:rPr lang="en-IN" sz="2400" dirty="0" smtClean="0">
                <a:solidFill>
                  <a:srgbClr val="FF0000"/>
                </a:solidFill>
              </a:rPr>
              <a:t>).</a:t>
            </a:r>
          </a:p>
          <a:p>
            <a:pPr algn="just"/>
            <a:r>
              <a:rPr lang="en-IN" sz="2400" dirty="0" smtClean="0"/>
              <a:t> A bug may tab in about 50 places on a single fruit. </a:t>
            </a:r>
          </a:p>
          <a:p>
            <a:pPr algn="just"/>
            <a:r>
              <a:rPr lang="en-IN" sz="2400" dirty="0" smtClean="0"/>
              <a:t>On tender fruits, the spots may coalesce and </a:t>
            </a:r>
            <a:r>
              <a:rPr lang="en-IN" sz="2400" dirty="0" err="1" smtClean="0"/>
              <a:t>fina</a:t>
            </a:r>
            <a:r>
              <a:rPr lang="en-IN" sz="2400" dirty="0" smtClean="0"/>
              <a:t> </a:t>
            </a:r>
            <a:r>
              <a:rPr lang="en-IN" sz="2400" dirty="0" err="1" smtClean="0"/>
              <a:t>lly</a:t>
            </a:r>
            <a:r>
              <a:rPr lang="en-IN" sz="2400" dirty="0" smtClean="0"/>
              <a:t> crack. </a:t>
            </a:r>
          </a:p>
          <a:p>
            <a:pPr algn="just"/>
            <a:r>
              <a:rPr lang="en-IN" sz="2400" dirty="0" smtClean="0"/>
              <a:t>Such tender fruits drop down.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Nymphs are covered with white cottony mass and suck sap from leaves</a:t>
            </a:r>
          </a:p>
          <a:p>
            <a:pPr algn="just">
              <a:buNone/>
            </a:pPr>
            <a:r>
              <a:rPr lang="en-IN" sz="2400" b="1" u="sng" dirty="0" smtClean="0"/>
              <a:t>SYMPTOMS OF DAMAGE</a:t>
            </a:r>
          </a:p>
          <a:p>
            <a:pPr algn="just"/>
            <a:r>
              <a:rPr lang="en-IN" sz="2400" dirty="0" smtClean="0"/>
              <a:t> The leaves crinkle and turn to red colour.</a:t>
            </a:r>
          </a:p>
          <a:p>
            <a:pPr algn="just"/>
            <a:r>
              <a:rPr lang="en-IN" sz="2400" dirty="0" smtClean="0"/>
              <a:t>The honeydew excretion leads to formation of sooty mould that hinders the photosynthetic activity.</a:t>
            </a:r>
          </a:p>
          <a:p>
            <a:pPr algn="just"/>
            <a:r>
              <a:rPr lang="en-IN" sz="2400" dirty="0" smtClean="0"/>
              <a:t> The vigour of the plant and fruit yields are reduced.</a:t>
            </a:r>
          </a:p>
          <a:p>
            <a:pPr algn="just"/>
            <a:r>
              <a:rPr lang="en-IN" sz="2400" dirty="0" smtClean="0"/>
              <a:t> Timely pruning of plants and balanced nutrition</a:t>
            </a:r>
            <a:endParaRPr lang="en-IN" sz="2400" b="1" u="sng" dirty="0" smtClean="0"/>
          </a:p>
          <a:p>
            <a:pPr algn="just"/>
            <a:endParaRPr lang="en-IN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/>
              <a:t>MANAGEMENT</a:t>
            </a:r>
          </a:p>
          <a:p>
            <a:pPr algn="just"/>
            <a:r>
              <a:rPr lang="en-IN" sz="2400" i="1" dirty="0" err="1" smtClean="0"/>
              <a:t>Aphelinid</a:t>
            </a:r>
            <a:r>
              <a:rPr lang="en-IN" sz="2400" dirty="0" smtClean="0"/>
              <a:t>, </a:t>
            </a:r>
            <a:r>
              <a:rPr lang="en-IN" sz="2400" i="1" dirty="0" err="1" smtClean="0"/>
              <a:t>Encarsia</a:t>
            </a:r>
            <a:r>
              <a:rPr lang="en-IN" sz="2400" i="1" dirty="0" smtClean="0"/>
              <a:t> sp. </a:t>
            </a:r>
            <a:r>
              <a:rPr lang="en-IN" sz="2400" dirty="0" smtClean="0"/>
              <a:t>Are the most important in reducing the population.</a:t>
            </a:r>
          </a:p>
          <a:p>
            <a:pPr algn="just"/>
            <a:r>
              <a:rPr lang="en-IN" sz="2400" i="1" dirty="0" err="1" smtClean="0"/>
              <a:t>Cryptolaemus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montrouzieri</a:t>
            </a:r>
            <a:r>
              <a:rPr lang="en-IN" sz="2400" i="1" dirty="0" smtClean="0"/>
              <a:t> </a:t>
            </a:r>
            <a:r>
              <a:rPr lang="en-IN" sz="2400" dirty="0" smtClean="0"/>
              <a:t>and </a:t>
            </a:r>
            <a:r>
              <a:rPr lang="en-IN" sz="2400" i="1" dirty="0" err="1" smtClean="0"/>
              <a:t>Mallada</a:t>
            </a:r>
            <a:r>
              <a:rPr lang="en-IN" sz="2400" i="1" dirty="0" smtClean="0"/>
              <a:t> sp. </a:t>
            </a:r>
            <a:r>
              <a:rPr lang="en-IN" sz="2400" dirty="0" smtClean="0"/>
              <a:t>are the other natural enemies associated with this pest.</a:t>
            </a:r>
          </a:p>
          <a:p>
            <a:pPr algn="just"/>
            <a:r>
              <a:rPr lang="en-IN" sz="2400" dirty="0" smtClean="0"/>
              <a:t> Arranging yellow sticky traps in the gardens especially during night times for the flying adults</a:t>
            </a:r>
          </a:p>
          <a:p>
            <a:pPr algn="just"/>
            <a:r>
              <a:rPr lang="en-IN" sz="2400" dirty="0" smtClean="0"/>
              <a:t> Spray application of </a:t>
            </a:r>
            <a:r>
              <a:rPr lang="en-IN" sz="2400" dirty="0" err="1" smtClean="0"/>
              <a:t>neem</a:t>
            </a:r>
            <a:r>
              <a:rPr lang="en-IN" sz="2400" dirty="0" smtClean="0"/>
              <a:t> oil 0.5 ml /l or </a:t>
            </a:r>
            <a:r>
              <a:rPr lang="en-IN" sz="2400" dirty="0" err="1" smtClean="0"/>
              <a:t>neem</a:t>
            </a:r>
            <a:r>
              <a:rPr lang="en-IN" sz="2400" dirty="0" smtClean="0"/>
              <a:t> based product also reduce the damage</a:t>
            </a:r>
            <a:endParaRPr lang="en-IN" sz="2400" b="1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D:\all imps\pests of crops\citrus\pest_spiralingwhitefl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609600"/>
            <a:ext cx="5562599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ll imps\pests of crops\citrus\1254301_143766473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3009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U…….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ll imps\pests of crops\citrus\Helopeltis-antoni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8486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If the bug pierces into the twig, black, linear scars will form.</a:t>
            </a:r>
          </a:p>
          <a:p>
            <a:pPr algn="just"/>
            <a:r>
              <a:rPr lang="en-IN" sz="2400" dirty="0" smtClean="0"/>
              <a:t> If tender leaves are pierced there may be small reddish streaks and will curl up.</a:t>
            </a:r>
            <a:r>
              <a:rPr lang="en-IN" sz="2400" b="1" u="sng" dirty="0" smtClean="0"/>
              <a:t> </a:t>
            </a:r>
          </a:p>
          <a:p>
            <a:pPr algn="just">
              <a:buNone/>
            </a:pPr>
            <a:r>
              <a:rPr lang="en-IN" sz="2400" b="1" u="sng" dirty="0" smtClean="0"/>
              <a:t>SYMPTOMS OF DAMAGE</a:t>
            </a:r>
          </a:p>
          <a:p>
            <a:pPr algn="just"/>
            <a:r>
              <a:rPr lang="en-IN" sz="2400" dirty="0" smtClean="0"/>
              <a:t> </a:t>
            </a:r>
            <a:r>
              <a:rPr lang="en-IN" sz="2400" dirty="0" smtClean="0">
                <a:solidFill>
                  <a:srgbClr val="FF0000"/>
                </a:solidFill>
              </a:rPr>
              <a:t>Scab on fruit surface</a:t>
            </a:r>
          </a:p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 Black linear scars on twigs</a:t>
            </a:r>
          </a:p>
          <a:p>
            <a:pPr algn="just"/>
            <a:r>
              <a:rPr lang="en-IN" sz="2400" dirty="0" smtClean="0">
                <a:solidFill>
                  <a:srgbClr val="FF0000"/>
                </a:solidFill>
              </a:rPr>
              <a:t>Reddish streaks on leaves</a:t>
            </a:r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ll imps\pests of crops\citrus\Helopeltis-antonii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ll imps\pests of crops\citru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51602" cy="555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2400" b="1" u="sng" dirty="0" smtClean="0"/>
              <a:t>MANAGEMENT</a:t>
            </a:r>
          </a:p>
          <a:p>
            <a:pPr algn="just"/>
            <a:r>
              <a:rPr lang="en-IN" sz="2400" dirty="0" smtClean="0"/>
              <a:t> Nymphs are parasitized by the </a:t>
            </a:r>
            <a:r>
              <a:rPr lang="en-IN" sz="2400" dirty="0" err="1" smtClean="0"/>
              <a:t>mermithid</a:t>
            </a:r>
            <a:r>
              <a:rPr lang="en-IN" sz="2400" dirty="0" smtClean="0"/>
              <a:t>, </a:t>
            </a:r>
            <a:r>
              <a:rPr lang="en-IN" sz="2400" i="1" dirty="0" err="1" smtClean="0">
                <a:solidFill>
                  <a:srgbClr val="FF0000"/>
                </a:solidFill>
              </a:rPr>
              <a:t>Agamermis</a:t>
            </a:r>
            <a:r>
              <a:rPr lang="en-IN" sz="2400" i="1" dirty="0" smtClean="0">
                <a:solidFill>
                  <a:srgbClr val="FF0000"/>
                </a:solidFill>
              </a:rPr>
              <a:t> </a:t>
            </a:r>
            <a:r>
              <a:rPr lang="en-IN" sz="2400" i="1" dirty="0" err="1" smtClean="0">
                <a:solidFill>
                  <a:srgbClr val="FF0000"/>
                </a:solidFill>
              </a:rPr>
              <a:t>paradecaudata</a:t>
            </a:r>
            <a:endParaRPr lang="en-IN" sz="2400" dirty="0" smtClean="0">
              <a:solidFill>
                <a:srgbClr val="FF0000"/>
              </a:solidFill>
            </a:endParaRPr>
          </a:p>
          <a:p>
            <a:pPr algn="just"/>
            <a:r>
              <a:rPr lang="en-IN" sz="2400" dirty="0" smtClean="0"/>
              <a:t> Application of recommended dose of fertilizers.</a:t>
            </a:r>
          </a:p>
          <a:p>
            <a:pPr algn="just"/>
            <a:r>
              <a:rPr lang="en-IN" sz="2400" dirty="0" smtClean="0"/>
              <a:t> Spray application of </a:t>
            </a:r>
            <a:r>
              <a:rPr lang="en-IN" sz="2400" dirty="0" err="1" smtClean="0"/>
              <a:t>monocrotophos</a:t>
            </a:r>
            <a:r>
              <a:rPr lang="en-IN" sz="2400" dirty="0" smtClean="0"/>
              <a:t> 1.6ml/l or </a:t>
            </a:r>
            <a:r>
              <a:rPr lang="en-IN" sz="2400" dirty="0" err="1" smtClean="0"/>
              <a:t>dimethoate</a:t>
            </a:r>
            <a:r>
              <a:rPr lang="en-IN" sz="2400" dirty="0" smtClean="0"/>
              <a:t> 2ml/l at fortnightly interval during the fruit development will manage the pest.</a:t>
            </a:r>
          </a:p>
          <a:p>
            <a:pPr algn="just">
              <a:buNone/>
            </a:pPr>
            <a:endParaRPr lang="en-IN" sz="2400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GUAVA MEALY BUG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i="1" dirty="0" err="1" smtClean="0"/>
              <a:t>Ferrisia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virgata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err="1" smtClean="0"/>
              <a:t>Pseudococcidae</a:t>
            </a:r>
            <a:r>
              <a:rPr lang="en-IN" sz="2800" dirty="0" smtClean="0"/>
              <a:t>: </a:t>
            </a:r>
            <a:r>
              <a:rPr lang="en-IN" sz="2800" dirty="0" err="1" smtClean="0"/>
              <a:t>Hemiptera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2400" b="1" u="sng" dirty="0" smtClean="0"/>
              <a:t>DISTRIBUTION</a:t>
            </a:r>
          </a:p>
          <a:p>
            <a:pPr algn="just"/>
            <a:r>
              <a:rPr lang="en-IN" sz="2400" dirty="0" smtClean="0"/>
              <a:t>It is otherwise called white tailed mealy bug /striped mealy bug. It is a widely distributed species in tropical and subtropical countries.</a:t>
            </a:r>
          </a:p>
          <a:p>
            <a:pPr algn="just">
              <a:buNone/>
            </a:pPr>
            <a:r>
              <a:rPr lang="en-IN" sz="2400" b="1" u="sng" dirty="0" smtClean="0"/>
              <a:t>APPEARANCE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Female </a:t>
            </a:r>
            <a:r>
              <a:rPr lang="en-IN" sz="2400" dirty="0" smtClean="0">
                <a:solidFill>
                  <a:srgbClr val="FF0000"/>
                </a:solidFill>
              </a:rPr>
              <a:t>bug is </a:t>
            </a:r>
            <a:r>
              <a:rPr lang="en-IN" sz="2400" dirty="0" err="1" smtClean="0">
                <a:solidFill>
                  <a:srgbClr val="FF0000"/>
                </a:solidFill>
              </a:rPr>
              <a:t>apterous</a:t>
            </a:r>
            <a:r>
              <a:rPr lang="en-IN" sz="2400" dirty="0" smtClean="0">
                <a:solidFill>
                  <a:srgbClr val="FF0000"/>
                </a:solidFill>
              </a:rPr>
              <a:t> with two long prominent waxy filaments at the posterior end and a number of waxy hairs over the body covered with waxy powder.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In the posterior end of the body, the dorsum has a prominent blackish patch.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400" dirty="0" smtClean="0"/>
              <a:t>It has the habit of encircling itself by secreting thin glassy threads of wax specially when its population is less.</a:t>
            </a:r>
            <a:endParaRPr lang="en-IN" sz="24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ll imps\pests of crops\citrus\striped-20mealybugs-Buss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8" y="990600"/>
            <a:ext cx="7496944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880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 TEA MOSQUITO BUG Helopeltis antonii Miridae: Hemiptera </vt:lpstr>
      <vt:lpstr>Slide 3</vt:lpstr>
      <vt:lpstr>Slide 4</vt:lpstr>
      <vt:lpstr>Slide 5</vt:lpstr>
      <vt:lpstr>Slide 6</vt:lpstr>
      <vt:lpstr>Slide 7</vt:lpstr>
      <vt:lpstr> GUAVA MEALY BUG Ferrisia virgata Pseudococcidae: Hemiptera </vt:lpstr>
      <vt:lpstr>Slide 9</vt:lpstr>
      <vt:lpstr>Slide 10</vt:lpstr>
      <vt:lpstr>Slide 11</vt:lpstr>
      <vt:lpstr>Slide 12</vt:lpstr>
      <vt:lpstr>Slide 13</vt:lpstr>
      <vt:lpstr> FRUIT FLY Bactrocera dorsalis, B. diversus,        B. zonatus, B. cucurbitae Tephritidae: Diptera </vt:lpstr>
      <vt:lpstr>Slide 15</vt:lpstr>
      <vt:lpstr>Slide 16</vt:lpstr>
      <vt:lpstr>Slide 17</vt:lpstr>
      <vt:lpstr> SPIRALLING WHITE FLY Aleurodicus dispersus Aleurodidae: Hemiptera 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TEA MOSQUITO BUG Helopeltis antonii Miridae: Hemiptera </dc:title>
  <dc:creator>Govardhan naidu</dc:creator>
  <cp:lastModifiedBy>User</cp:lastModifiedBy>
  <cp:revision>12</cp:revision>
  <dcterms:created xsi:type="dcterms:W3CDTF">2006-08-16T00:00:00Z</dcterms:created>
  <dcterms:modified xsi:type="dcterms:W3CDTF">2019-01-24T07:30:38Z</dcterms:modified>
</cp:coreProperties>
</file>