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1" r:id="rId2"/>
    <p:sldId id="313" r:id="rId3"/>
    <p:sldId id="314" r:id="rId4"/>
    <p:sldId id="315" r:id="rId5"/>
    <p:sldId id="316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133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73DC-0E44-45D8-8113-E55F821B2A93}" type="datetimeFigureOut">
              <a:rPr lang="en-US" smtClean="0"/>
              <a:pPr/>
              <a:t>10-Jun-20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0FC0-F4BE-437C-BE93-B1492C348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73DC-0E44-45D8-8113-E55F821B2A93}" type="datetimeFigureOut">
              <a:rPr lang="en-US" smtClean="0"/>
              <a:pPr/>
              <a:t>10-Jun-20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0FC0-F4BE-437C-BE93-B1492C348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73DC-0E44-45D8-8113-E55F821B2A93}" type="datetimeFigureOut">
              <a:rPr lang="en-US" smtClean="0"/>
              <a:pPr/>
              <a:t>10-Jun-20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0FC0-F4BE-437C-BE93-B1492C348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73DC-0E44-45D8-8113-E55F821B2A93}" type="datetimeFigureOut">
              <a:rPr lang="en-US" smtClean="0"/>
              <a:pPr/>
              <a:t>10-Jun-20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0FC0-F4BE-437C-BE93-B1492C348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73DC-0E44-45D8-8113-E55F821B2A93}" type="datetimeFigureOut">
              <a:rPr lang="en-US" smtClean="0"/>
              <a:pPr/>
              <a:t>10-Jun-20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0FC0-F4BE-437C-BE93-B1492C348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73DC-0E44-45D8-8113-E55F821B2A93}" type="datetimeFigureOut">
              <a:rPr lang="en-US" smtClean="0"/>
              <a:pPr/>
              <a:t>10-Jun-20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0FC0-F4BE-437C-BE93-B1492C348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73DC-0E44-45D8-8113-E55F821B2A93}" type="datetimeFigureOut">
              <a:rPr lang="en-US" smtClean="0"/>
              <a:pPr/>
              <a:t>10-Jun-20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0FC0-F4BE-437C-BE93-B1492C348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73DC-0E44-45D8-8113-E55F821B2A93}" type="datetimeFigureOut">
              <a:rPr lang="en-US" smtClean="0"/>
              <a:pPr/>
              <a:t>10-Jun-20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0FC0-F4BE-437C-BE93-B1492C348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73DC-0E44-45D8-8113-E55F821B2A93}" type="datetimeFigureOut">
              <a:rPr lang="en-US" smtClean="0"/>
              <a:pPr/>
              <a:t>10-Jun-20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0FC0-F4BE-437C-BE93-B1492C348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73DC-0E44-45D8-8113-E55F821B2A93}" type="datetimeFigureOut">
              <a:rPr lang="en-US" smtClean="0"/>
              <a:pPr/>
              <a:t>10-Jun-20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0FC0-F4BE-437C-BE93-B1492C348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73DC-0E44-45D8-8113-E55F821B2A93}" type="datetimeFigureOut">
              <a:rPr lang="en-US" smtClean="0"/>
              <a:pPr/>
              <a:t>10-Jun-20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70FC0-F4BE-437C-BE93-B1492C348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373DC-0E44-45D8-8113-E55F821B2A93}" type="datetimeFigureOut">
              <a:rPr lang="en-US" smtClean="0"/>
              <a:pPr/>
              <a:t>10-Jun-20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70FC0-F4BE-437C-BE93-B1492C3480B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/>
          <p:nvPr/>
        </p:nvSpPr>
        <p:spPr>
          <a:xfrm>
            <a:off x="-18" y="1"/>
            <a:ext cx="9144017" cy="1752599"/>
          </a:xfrm>
          <a:custGeom>
            <a:avLst/>
            <a:gdLst/>
            <a:ahLst/>
            <a:cxnLst/>
            <a:rect l="l" t="t" r="r" b="b"/>
            <a:pathLst>
              <a:path w="20104100" h="3702685">
                <a:moveTo>
                  <a:pt x="20103858" y="1919420"/>
                </a:moveTo>
                <a:lnTo>
                  <a:pt x="16205028" y="1919420"/>
                </a:lnTo>
                <a:lnTo>
                  <a:pt x="16325299" y="1919488"/>
                </a:lnTo>
                <a:lnTo>
                  <a:pt x="16561864" y="1922169"/>
                </a:lnTo>
                <a:lnTo>
                  <a:pt x="16792933" y="1928361"/>
                </a:lnTo>
                <a:lnTo>
                  <a:pt x="17018272" y="1938202"/>
                </a:lnTo>
                <a:lnTo>
                  <a:pt x="17237646" y="1951831"/>
                </a:lnTo>
                <a:lnTo>
                  <a:pt x="17345024" y="1960109"/>
                </a:lnTo>
                <a:lnTo>
                  <a:pt x="17450822" y="1969387"/>
                </a:lnTo>
                <a:lnTo>
                  <a:pt x="17555013" y="1979681"/>
                </a:lnTo>
                <a:lnTo>
                  <a:pt x="17657567" y="1991009"/>
                </a:lnTo>
                <a:lnTo>
                  <a:pt x="17758454" y="2003388"/>
                </a:lnTo>
                <a:lnTo>
                  <a:pt x="17857646" y="2016835"/>
                </a:lnTo>
                <a:lnTo>
                  <a:pt x="17955113" y="2031369"/>
                </a:lnTo>
                <a:lnTo>
                  <a:pt x="18050825" y="2047006"/>
                </a:lnTo>
                <a:lnTo>
                  <a:pt x="18144754" y="2063763"/>
                </a:lnTo>
                <a:lnTo>
                  <a:pt x="18236871" y="2081659"/>
                </a:lnTo>
                <a:lnTo>
                  <a:pt x="18327146" y="2100710"/>
                </a:lnTo>
                <a:lnTo>
                  <a:pt x="18415550" y="2120934"/>
                </a:lnTo>
                <a:lnTo>
                  <a:pt x="18502054" y="2142348"/>
                </a:lnTo>
                <a:lnTo>
                  <a:pt x="18586628" y="2164969"/>
                </a:lnTo>
                <a:lnTo>
                  <a:pt x="18669244" y="2188816"/>
                </a:lnTo>
                <a:lnTo>
                  <a:pt x="18749871" y="2213904"/>
                </a:lnTo>
                <a:lnTo>
                  <a:pt x="18828482" y="2240252"/>
                </a:lnTo>
                <a:lnTo>
                  <a:pt x="18905046" y="2267878"/>
                </a:lnTo>
                <a:lnTo>
                  <a:pt x="18979534" y="2296797"/>
                </a:lnTo>
                <a:lnTo>
                  <a:pt x="19051918" y="2327029"/>
                </a:lnTo>
                <a:lnTo>
                  <a:pt x="19122168" y="2358589"/>
                </a:lnTo>
                <a:lnTo>
                  <a:pt x="19190254" y="2391496"/>
                </a:lnTo>
                <a:lnTo>
                  <a:pt x="19256148" y="2425766"/>
                </a:lnTo>
                <a:lnTo>
                  <a:pt x="19319820" y="2461418"/>
                </a:lnTo>
                <a:lnTo>
                  <a:pt x="19381241" y="2498469"/>
                </a:lnTo>
                <a:lnTo>
                  <a:pt x="19440382" y="2536935"/>
                </a:lnTo>
                <a:lnTo>
                  <a:pt x="19497214" y="2576834"/>
                </a:lnTo>
                <a:lnTo>
                  <a:pt x="19551707" y="2618185"/>
                </a:lnTo>
                <a:lnTo>
                  <a:pt x="19603832" y="2661003"/>
                </a:lnTo>
                <a:lnTo>
                  <a:pt x="19653560" y="2705307"/>
                </a:lnTo>
                <a:lnTo>
                  <a:pt x="19700861" y="2751113"/>
                </a:lnTo>
                <a:lnTo>
                  <a:pt x="19745708" y="2798440"/>
                </a:lnTo>
                <a:lnTo>
                  <a:pt x="19788069" y="2847304"/>
                </a:lnTo>
                <a:lnTo>
                  <a:pt x="19827916" y="2897723"/>
                </a:lnTo>
                <a:lnTo>
                  <a:pt x="19865220" y="2949714"/>
                </a:lnTo>
                <a:lnTo>
                  <a:pt x="19899952" y="3003294"/>
                </a:lnTo>
                <a:lnTo>
                  <a:pt x="19932082" y="3058482"/>
                </a:lnTo>
                <a:lnTo>
                  <a:pt x="19961581" y="3115294"/>
                </a:lnTo>
                <a:lnTo>
                  <a:pt x="19988419" y="3173748"/>
                </a:lnTo>
                <a:lnTo>
                  <a:pt x="20012569" y="3233861"/>
                </a:lnTo>
                <a:lnTo>
                  <a:pt x="20034000" y="3295650"/>
                </a:lnTo>
                <a:lnTo>
                  <a:pt x="20052683" y="3359133"/>
                </a:lnTo>
                <a:lnTo>
                  <a:pt x="20068589" y="3424327"/>
                </a:lnTo>
                <a:lnTo>
                  <a:pt x="20081688" y="3491250"/>
                </a:lnTo>
                <a:lnTo>
                  <a:pt x="20091953" y="3559918"/>
                </a:lnTo>
                <a:lnTo>
                  <a:pt x="20099352" y="3630350"/>
                </a:lnTo>
                <a:lnTo>
                  <a:pt x="20103858" y="3702563"/>
                </a:lnTo>
                <a:lnTo>
                  <a:pt x="20103858" y="1919420"/>
                </a:lnTo>
                <a:close/>
              </a:path>
              <a:path w="20104100" h="3702685">
                <a:moveTo>
                  <a:pt x="20103858" y="0"/>
                </a:moveTo>
                <a:lnTo>
                  <a:pt x="0" y="0"/>
                </a:lnTo>
                <a:lnTo>
                  <a:pt x="0" y="1884642"/>
                </a:lnTo>
                <a:lnTo>
                  <a:pt x="4597" y="1944659"/>
                </a:lnTo>
                <a:lnTo>
                  <a:pt x="12088" y="2003018"/>
                </a:lnTo>
                <a:lnTo>
                  <a:pt x="22442" y="2059736"/>
                </a:lnTo>
                <a:lnTo>
                  <a:pt x="35631" y="2114831"/>
                </a:lnTo>
                <a:lnTo>
                  <a:pt x="51626" y="2168319"/>
                </a:lnTo>
                <a:lnTo>
                  <a:pt x="70396" y="2220219"/>
                </a:lnTo>
                <a:lnTo>
                  <a:pt x="91914" y="2270548"/>
                </a:lnTo>
                <a:lnTo>
                  <a:pt x="116149" y="2319323"/>
                </a:lnTo>
                <a:lnTo>
                  <a:pt x="143072" y="2366562"/>
                </a:lnTo>
                <a:lnTo>
                  <a:pt x="172655" y="2412281"/>
                </a:lnTo>
                <a:lnTo>
                  <a:pt x="204868" y="2456499"/>
                </a:lnTo>
                <a:lnTo>
                  <a:pt x="239681" y="2499232"/>
                </a:lnTo>
                <a:lnTo>
                  <a:pt x="277066" y="2540498"/>
                </a:lnTo>
                <a:lnTo>
                  <a:pt x="316994" y="2580315"/>
                </a:lnTo>
                <a:lnTo>
                  <a:pt x="359434" y="2618699"/>
                </a:lnTo>
                <a:lnTo>
                  <a:pt x="404359" y="2655668"/>
                </a:lnTo>
                <a:lnTo>
                  <a:pt x="451737" y="2691240"/>
                </a:lnTo>
                <a:lnTo>
                  <a:pt x="501542" y="2725432"/>
                </a:lnTo>
                <a:lnTo>
                  <a:pt x="553742" y="2758261"/>
                </a:lnTo>
                <a:lnTo>
                  <a:pt x="608310" y="2789744"/>
                </a:lnTo>
                <a:lnTo>
                  <a:pt x="665215" y="2819899"/>
                </a:lnTo>
                <a:lnTo>
                  <a:pt x="724429" y="2848744"/>
                </a:lnTo>
                <a:lnTo>
                  <a:pt x="785922" y="2876295"/>
                </a:lnTo>
                <a:lnTo>
                  <a:pt x="849665" y="2902570"/>
                </a:lnTo>
                <a:lnTo>
                  <a:pt x="915628" y="2927587"/>
                </a:lnTo>
                <a:lnTo>
                  <a:pt x="983784" y="2951362"/>
                </a:lnTo>
                <a:lnTo>
                  <a:pt x="1054101" y="2973913"/>
                </a:lnTo>
                <a:lnTo>
                  <a:pt x="1126552" y="2995258"/>
                </a:lnTo>
                <a:lnTo>
                  <a:pt x="1201107" y="3015414"/>
                </a:lnTo>
                <a:lnTo>
                  <a:pt x="1277736" y="3034398"/>
                </a:lnTo>
                <a:lnTo>
                  <a:pt x="1356411" y="3052228"/>
                </a:lnTo>
                <a:lnTo>
                  <a:pt x="1437102" y="3068920"/>
                </a:lnTo>
                <a:lnTo>
                  <a:pt x="1519780" y="3084493"/>
                </a:lnTo>
                <a:lnTo>
                  <a:pt x="1604416" y="3098964"/>
                </a:lnTo>
                <a:lnTo>
                  <a:pt x="1690981" y="3112349"/>
                </a:lnTo>
                <a:lnTo>
                  <a:pt x="1779444" y="3124667"/>
                </a:lnTo>
                <a:lnTo>
                  <a:pt x="1869778" y="3135935"/>
                </a:lnTo>
                <a:lnTo>
                  <a:pt x="1961953" y="3146170"/>
                </a:lnTo>
                <a:lnTo>
                  <a:pt x="2055939" y="3155389"/>
                </a:lnTo>
                <a:lnTo>
                  <a:pt x="2151707" y="3163611"/>
                </a:lnTo>
                <a:lnTo>
                  <a:pt x="2249229" y="3170851"/>
                </a:lnTo>
                <a:lnTo>
                  <a:pt x="2348475" y="3177129"/>
                </a:lnTo>
                <a:lnTo>
                  <a:pt x="2449416" y="3182460"/>
                </a:lnTo>
                <a:lnTo>
                  <a:pt x="2656264" y="3190354"/>
                </a:lnTo>
                <a:lnTo>
                  <a:pt x="2869540" y="3194672"/>
                </a:lnTo>
                <a:lnTo>
                  <a:pt x="3089011" y="3195554"/>
                </a:lnTo>
                <a:lnTo>
                  <a:pt x="3314442" y="3193138"/>
                </a:lnTo>
                <a:lnTo>
                  <a:pt x="3663253" y="3183634"/>
                </a:lnTo>
                <a:lnTo>
                  <a:pt x="4024160" y="3167492"/>
                </a:lnTo>
                <a:lnTo>
                  <a:pt x="4522822" y="3136453"/>
                </a:lnTo>
                <a:lnTo>
                  <a:pt x="5171566" y="3083925"/>
                </a:lnTo>
                <a:lnTo>
                  <a:pt x="6120707" y="2988644"/>
                </a:lnTo>
                <a:lnTo>
                  <a:pt x="12130071" y="2223146"/>
                </a:lnTo>
                <a:lnTo>
                  <a:pt x="13285353" y="2096004"/>
                </a:lnTo>
                <a:lnTo>
                  <a:pt x="14125608" y="2018783"/>
                </a:lnTo>
                <a:lnTo>
                  <a:pt x="14803571" y="1969331"/>
                </a:lnTo>
                <a:lnTo>
                  <a:pt x="15328747" y="1941084"/>
                </a:lnTo>
                <a:lnTo>
                  <a:pt x="15711372" y="1927229"/>
                </a:lnTo>
                <a:lnTo>
                  <a:pt x="16083470" y="1920177"/>
                </a:lnTo>
                <a:lnTo>
                  <a:pt x="20103858" y="1919420"/>
                </a:lnTo>
                <a:lnTo>
                  <a:pt x="20103858" y="0"/>
                </a:lnTo>
                <a:close/>
              </a:path>
            </a:pathLst>
          </a:custGeom>
          <a:solidFill>
            <a:srgbClr val="C7C4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-18" y="1"/>
            <a:ext cx="9144017" cy="1676400"/>
          </a:xfrm>
          <a:custGeom>
            <a:avLst/>
            <a:gdLst/>
            <a:ahLst/>
            <a:cxnLst/>
            <a:rect l="l" t="t" r="r" b="b"/>
            <a:pathLst>
              <a:path w="20104100" h="3488054">
                <a:moveTo>
                  <a:pt x="20103858" y="1614286"/>
                </a:moveTo>
                <a:lnTo>
                  <a:pt x="16553217" y="1614286"/>
                </a:lnTo>
                <a:lnTo>
                  <a:pt x="16786217" y="1617073"/>
                </a:lnTo>
                <a:lnTo>
                  <a:pt x="17013405" y="1623742"/>
                </a:lnTo>
                <a:lnTo>
                  <a:pt x="17234539" y="1634441"/>
                </a:lnTo>
                <a:lnTo>
                  <a:pt x="17342762" y="1641348"/>
                </a:lnTo>
                <a:lnTo>
                  <a:pt x="17449382" y="1649319"/>
                </a:lnTo>
                <a:lnTo>
                  <a:pt x="17554369" y="1658372"/>
                </a:lnTo>
                <a:lnTo>
                  <a:pt x="17657694" y="1668526"/>
                </a:lnTo>
                <a:lnTo>
                  <a:pt x="17759326" y="1679799"/>
                </a:lnTo>
                <a:lnTo>
                  <a:pt x="17859235" y="1692210"/>
                </a:lnTo>
                <a:lnTo>
                  <a:pt x="17957392" y="1705777"/>
                </a:lnTo>
                <a:lnTo>
                  <a:pt x="18053767" y="1720520"/>
                </a:lnTo>
                <a:lnTo>
                  <a:pt x="18148329" y="1736456"/>
                </a:lnTo>
                <a:lnTo>
                  <a:pt x="18241049" y="1753605"/>
                </a:lnTo>
                <a:lnTo>
                  <a:pt x="18331897" y="1771984"/>
                </a:lnTo>
                <a:lnTo>
                  <a:pt x="18420843" y="1791614"/>
                </a:lnTo>
                <a:lnTo>
                  <a:pt x="18507858" y="1812512"/>
                </a:lnTo>
                <a:lnTo>
                  <a:pt x="18592910" y="1834697"/>
                </a:lnTo>
                <a:lnTo>
                  <a:pt x="18675971" y="1858187"/>
                </a:lnTo>
                <a:lnTo>
                  <a:pt x="18757010" y="1883001"/>
                </a:lnTo>
                <a:lnTo>
                  <a:pt x="18835997" y="1909159"/>
                </a:lnTo>
                <a:lnTo>
                  <a:pt x="18912903" y="1936677"/>
                </a:lnTo>
                <a:lnTo>
                  <a:pt x="18987698" y="1965576"/>
                </a:lnTo>
                <a:lnTo>
                  <a:pt x="19060352" y="1995873"/>
                </a:lnTo>
                <a:lnTo>
                  <a:pt x="19130834" y="2027588"/>
                </a:lnTo>
                <a:lnTo>
                  <a:pt x="19199115" y="2060739"/>
                </a:lnTo>
                <a:lnTo>
                  <a:pt x="19265165" y="2095344"/>
                </a:lnTo>
                <a:lnTo>
                  <a:pt x="19328954" y="2131422"/>
                </a:lnTo>
                <a:lnTo>
                  <a:pt x="19390453" y="2168992"/>
                </a:lnTo>
                <a:lnTo>
                  <a:pt x="19449631" y="2208073"/>
                </a:lnTo>
                <a:lnTo>
                  <a:pt x="19506458" y="2248683"/>
                </a:lnTo>
                <a:lnTo>
                  <a:pt x="19560904" y="2290840"/>
                </a:lnTo>
                <a:lnTo>
                  <a:pt x="19612940" y="2334563"/>
                </a:lnTo>
                <a:lnTo>
                  <a:pt x="19662536" y="2379872"/>
                </a:lnTo>
                <a:lnTo>
                  <a:pt x="19709662" y="2426784"/>
                </a:lnTo>
                <a:lnTo>
                  <a:pt x="19754287" y="2475318"/>
                </a:lnTo>
                <a:lnTo>
                  <a:pt x="19796382" y="2525493"/>
                </a:lnTo>
                <a:lnTo>
                  <a:pt x="19835917" y="2577327"/>
                </a:lnTo>
                <a:lnTo>
                  <a:pt x="19872862" y="2630840"/>
                </a:lnTo>
                <a:lnTo>
                  <a:pt x="19907188" y="2686049"/>
                </a:lnTo>
                <a:lnTo>
                  <a:pt x="19938863" y="2742973"/>
                </a:lnTo>
                <a:lnTo>
                  <a:pt x="19967859" y="2801632"/>
                </a:lnTo>
                <a:lnTo>
                  <a:pt x="19994146" y="2862042"/>
                </a:lnTo>
                <a:lnTo>
                  <a:pt x="20017693" y="2924224"/>
                </a:lnTo>
                <a:lnTo>
                  <a:pt x="20038470" y="2988196"/>
                </a:lnTo>
                <a:lnTo>
                  <a:pt x="20056448" y="3053976"/>
                </a:lnTo>
                <a:lnTo>
                  <a:pt x="20071597" y="3121583"/>
                </a:lnTo>
                <a:lnTo>
                  <a:pt x="20083887" y="3191036"/>
                </a:lnTo>
                <a:lnTo>
                  <a:pt x="20093288" y="3262353"/>
                </a:lnTo>
                <a:lnTo>
                  <a:pt x="20099770" y="3335554"/>
                </a:lnTo>
                <a:lnTo>
                  <a:pt x="20103303" y="3410655"/>
                </a:lnTo>
                <a:lnTo>
                  <a:pt x="20103858" y="3487677"/>
                </a:lnTo>
                <a:lnTo>
                  <a:pt x="20103858" y="1614286"/>
                </a:lnTo>
                <a:close/>
              </a:path>
              <a:path w="20104100" h="3488054">
                <a:moveTo>
                  <a:pt x="20103858" y="0"/>
                </a:moveTo>
                <a:lnTo>
                  <a:pt x="0" y="0"/>
                </a:lnTo>
                <a:lnTo>
                  <a:pt x="104" y="1834697"/>
                </a:lnTo>
                <a:lnTo>
                  <a:pt x="4062" y="1894933"/>
                </a:lnTo>
                <a:lnTo>
                  <a:pt x="11068" y="1954996"/>
                </a:lnTo>
                <a:lnTo>
                  <a:pt x="20988" y="2013311"/>
                </a:lnTo>
                <a:lnTo>
                  <a:pt x="33792" y="2069895"/>
                </a:lnTo>
                <a:lnTo>
                  <a:pt x="49449" y="2124767"/>
                </a:lnTo>
                <a:lnTo>
                  <a:pt x="67930" y="2177947"/>
                </a:lnTo>
                <a:lnTo>
                  <a:pt x="89205" y="2229452"/>
                </a:lnTo>
                <a:lnTo>
                  <a:pt x="113244" y="2279301"/>
                </a:lnTo>
                <a:lnTo>
                  <a:pt x="140017" y="2327513"/>
                </a:lnTo>
                <a:lnTo>
                  <a:pt x="169495" y="2374107"/>
                </a:lnTo>
                <a:lnTo>
                  <a:pt x="201646" y="2419101"/>
                </a:lnTo>
                <a:lnTo>
                  <a:pt x="236443" y="2462514"/>
                </a:lnTo>
                <a:lnTo>
                  <a:pt x="273853" y="2504364"/>
                </a:lnTo>
                <a:lnTo>
                  <a:pt x="313848" y="2544670"/>
                </a:lnTo>
                <a:lnTo>
                  <a:pt x="356398" y="2583451"/>
                </a:lnTo>
                <a:lnTo>
                  <a:pt x="401473" y="2620725"/>
                </a:lnTo>
                <a:lnTo>
                  <a:pt x="449042" y="2656511"/>
                </a:lnTo>
                <a:lnTo>
                  <a:pt x="499077" y="2690827"/>
                </a:lnTo>
                <a:lnTo>
                  <a:pt x="551546" y="2723693"/>
                </a:lnTo>
                <a:lnTo>
                  <a:pt x="606420" y="2755126"/>
                </a:lnTo>
                <a:lnTo>
                  <a:pt x="663670" y="2785146"/>
                </a:lnTo>
                <a:lnTo>
                  <a:pt x="723265" y="2813770"/>
                </a:lnTo>
                <a:lnTo>
                  <a:pt x="785176" y="2841018"/>
                </a:lnTo>
                <a:lnTo>
                  <a:pt x="849371" y="2866909"/>
                </a:lnTo>
                <a:lnTo>
                  <a:pt x="915823" y="2891460"/>
                </a:lnTo>
                <a:lnTo>
                  <a:pt x="984500" y="2914691"/>
                </a:lnTo>
                <a:lnTo>
                  <a:pt x="1055373" y="2936620"/>
                </a:lnTo>
                <a:lnTo>
                  <a:pt x="1128411" y="2957266"/>
                </a:lnTo>
                <a:lnTo>
                  <a:pt x="1203586" y="2976648"/>
                </a:lnTo>
                <a:lnTo>
                  <a:pt x="1280866" y="2994783"/>
                </a:lnTo>
                <a:lnTo>
                  <a:pt x="1360223" y="3011691"/>
                </a:lnTo>
                <a:lnTo>
                  <a:pt x="1441626" y="3027390"/>
                </a:lnTo>
                <a:lnTo>
                  <a:pt x="1525045" y="3041899"/>
                </a:lnTo>
                <a:lnTo>
                  <a:pt x="1610450" y="3055236"/>
                </a:lnTo>
                <a:lnTo>
                  <a:pt x="1697812" y="3067421"/>
                </a:lnTo>
                <a:lnTo>
                  <a:pt x="1787101" y="3078471"/>
                </a:lnTo>
                <a:lnTo>
                  <a:pt x="1878286" y="3088406"/>
                </a:lnTo>
                <a:lnTo>
                  <a:pt x="1971338" y="3097243"/>
                </a:lnTo>
                <a:lnTo>
                  <a:pt x="2066226" y="3105003"/>
                </a:lnTo>
                <a:lnTo>
                  <a:pt x="2162922" y="3111702"/>
                </a:lnTo>
                <a:lnTo>
                  <a:pt x="2261395" y="3117361"/>
                </a:lnTo>
                <a:lnTo>
                  <a:pt x="2361614" y="3121997"/>
                </a:lnTo>
                <a:lnTo>
                  <a:pt x="2463551" y="3125629"/>
                </a:lnTo>
                <a:lnTo>
                  <a:pt x="2567175" y="3128275"/>
                </a:lnTo>
                <a:lnTo>
                  <a:pt x="2779365" y="3130688"/>
                </a:lnTo>
                <a:lnTo>
                  <a:pt x="2997946" y="3129383"/>
                </a:lnTo>
                <a:lnTo>
                  <a:pt x="3222677" y="3124509"/>
                </a:lnTo>
                <a:lnTo>
                  <a:pt x="3570783" y="3110833"/>
                </a:lnTo>
                <a:lnTo>
                  <a:pt x="3931383" y="3089966"/>
                </a:lnTo>
                <a:lnTo>
                  <a:pt x="4430221" y="3051827"/>
                </a:lnTo>
                <a:lnTo>
                  <a:pt x="5080067" y="2989248"/>
                </a:lnTo>
                <a:lnTo>
                  <a:pt x="6032241" y="2877987"/>
                </a:lnTo>
                <a:lnTo>
                  <a:pt x="12229851" y="1975953"/>
                </a:lnTo>
                <a:lnTo>
                  <a:pt x="13390869" y="1829337"/>
                </a:lnTo>
                <a:lnTo>
                  <a:pt x="14095519" y="1752894"/>
                </a:lnTo>
                <a:lnTo>
                  <a:pt x="14644565" y="1702054"/>
                </a:lnTo>
                <a:lnTo>
                  <a:pt x="15178493" y="1661673"/>
                </a:lnTo>
                <a:lnTo>
                  <a:pt x="15567867" y="1638968"/>
                </a:lnTo>
                <a:lnTo>
                  <a:pt x="15946852" y="1623319"/>
                </a:lnTo>
                <a:lnTo>
                  <a:pt x="16193339" y="1617056"/>
                </a:lnTo>
                <a:lnTo>
                  <a:pt x="16434611" y="1614301"/>
                </a:lnTo>
                <a:lnTo>
                  <a:pt x="20103858" y="1614286"/>
                </a:lnTo>
                <a:lnTo>
                  <a:pt x="20103858" y="0"/>
                </a:lnTo>
                <a:close/>
              </a:path>
            </a:pathLst>
          </a:custGeom>
          <a:solidFill>
            <a:srgbClr val="233D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>
            <a:spLocks/>
          </p:cNvSpPr>
          <p:nvPr/>
        </p:nvSpPr>
        <p:spPr>
          <a:xfrm>
            <a:off x="228600" y="914400"/>
            <a:ext cx="1447800" cy="460366"/>
          </a:xfrm>
          <a:prstGeom prst="rect">
            <a:avLst/>
          </a:prstGeom>
        </p:spPr>
        <p:txBody>
          <a:bodyPr vert="horz" wrap="square" lIns="0" tIns="5445" rIns="0" bIns="0" rtlCol="0" anchor="ctr">
            <a:spAutoFit/>
          </a:bodyPr>
          <a:lstStyle/>
          <a:p>
            <a:pPr marL="6050" marR="0" lvl="0" indent="0" algn="ctr" defTabSz="914400" rtl="0" eaLnBrk="1" fontAlgn="auto" latinLnBrk="0" hangingPunct="1">
              <a:lnSpc>
                <a:spcPts val="1970"/>
              </a:lnSpc>
              <a:spcBef>
                <a:spcPts val="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sng" strike="noStrike" kern="1200" cap="none" spc="5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Centurion</a:t>
            </a:r>
          </a:p>
          <a:p>
            <a:pPr marL="18453" marR="0" lvl="0" indent="0" algn="ctr" defTabSz="914400" rtl="0" eaLnBrk="1" fontAlgn="auto" latinLnBrk="0" hangingPunct="1">
              <a:lnSpc>
                <a:spcPts val="1541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600" b="0" i="0" u="none" strike="noStrike" kern="1200" cap="none" spc="5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</a:t>
            </a:r>
            <a:r>
              <a:rPr kumimoji="0" lang="en-IN" sz="1600" b="0" i="0" u="none" strike="noStrike" kern="1200" cap="none" spc="1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</a:t>
            </a:r>
            <a:r>
              <a:rPr kumimoji="0" lang="en-IN" sz="1600" b="0" i="0" u="none" strike="noStrike" kern="1200" cap="none" spc="2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kumimoji="0" lang="en-IN" sz="1600" b="0" i="0" u="none" strike="noStrike" kern="1200" cap="none" spc="1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</a:t>
            </a:r>
            <a:r>
              <a:rPr kumimoji="0" lang="en-IN" sz="1600" b="0" i="0" u="none" strike="noStrike" kern="1200" cap="none" spc="1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</a:t>
            </a:r>
            <a:r>
              <a:rPr kumimoji="0" lang="en-IN" sz="1600" b="0" i="0" u="none" strike="noStrike" kern="1200" cap="none" spc="12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</a:t>
            </a:r>
            <a:r>
              <a:rPr kumimoji="0" lang="en-IN" sz="1600" b="0" i="0" u="none" strike="noStrike" kern="1200" cap="none" spc="1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</a:t>
            </a:r>
            <a:r>
              <a:rPr kumimoji="0" lang="en-IN" sz="1600" b="0" i="0" u="none" strike="noStrike" kern="1200" cap="none" spc="2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</a:t>
            </a:r>
            <a:r>
              <a:rPr kumimoji="0" lang="en-IN" sz="1600" b="0" i="0" u="none" strike="noStrike" kern="1200" cap="none" spc="1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</a:t>
            </a:r>
            <a:r>
              <a:rPr kumimoji="0" lang="en-IN" sz="1600" b="0" i="0" u="none" strike="noStrike" kern="1200" cap="none" spc="14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</a:t>
            </a:r>
            <a:endParaRPr kumimoji="0" lang="en-IN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object 8"/>
          <p:cNvSpPr/>
          <p:nvPr/>
        </p:nvSpPr>
        <p:spPr>
          <a:xfrm>
            <a:off x="457200" y="96253"/>
            <a:ext cx="990600" cy="8943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object 2"/>
          <p:cNvSpPr txBox="1"/>
          <p:nvPr/>
        </p:nvSpPr>
        <p:spPr>
          <a:xfrm>
            <a:off x="69380" y="6414480"/>
            <a:ext cx="4807420" cy="367320"/>
          </a:xfrm>
          <a:prstGeom prst="rect">
            <a:avLst/>
          </a:prstGeom>
        </p:spPr>
        <p:txBody>
          <a:bodyPr vert="horz" wrap="square" lIns="0" tIns="8168" rIns="0" bIns="0" rtlCol="0">
            <a:spAutoFit/>
          </a:bodyPr>
          <a:lstStyle/>
          <a:p>
            <a:pPr marL="6050">
              <a:lnSpc>
                <a:spcPts val="1846"/>
              </a:lnSpc>
              <a:spcBef>
                <a:spcPts val="64"/>
              </a:spcBef>
              <a:tabLst>
                <a:tab pos="2107918" algn="l"/>
              </a:tabLst>
            </a:pPr>
            <a:r>
              <a:rPr lang="en-US" sz="1600" spc="50" dirty="0">
                <a:solidFill>
                  <a:srgbClr val="FFFFFF"/>
                </a:solidFill>
                <a:latin typeface="Times New Roman"/>
                <a:cs typeface="Times New Roman"/>
              </a:rPr>
              <a:t>C</a:t>
            </a:r>
            <a:r>
              <a:rPr sz="1600" spc="50" smtClean="0">
                <a:solidFill>
                  <a:srgbClr val="FFFFFF"/>
                </a:solidFill>
                <a:latin typeface="Times New Roman"/>
                <a:cs typeface="Times New Roman"/>
              </a:rPr>
              <a:t>enturion</a:t>
            </a:r>
            <a:r>
              <a:rPr sz="1600" spc="4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600" spc="48" dirty="0" smtClean="0">
                <a:solidFill>
                  <a:srgbClr val="FFFFFF"/>
                </a:solidFill>
                <a:latin typeface="Times New Roman"/>
                <a:cs typeface="Times New Roman"/>
              </a:rPr>
              <a:t>U</a:t>
            </a:r>
            <a:r>
              <a:rPr sz="1600" spc="48" smtClean="0">
                <a:solidFill>
                  <a:srgbClr val="FFFFFF"/>
                </a:solidFill>
                <a:latin typeface="Times New Roman"/>
                <a:cs typeface="Times New Roman"/>
              </a:rPr>
              <a:t>niversity</a:t>
            </a:r>
            <a:r>
              <a:rPr lang="en-US" sz="1600" spc="40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52" smtClean="0">
                <a:solidFill>
                  <a:srgbClr val="FFFFFF"/>
                </a:solidFill>
                <a:latin typeface="Times New Roman"/>
                <a:cs typeface="Times New Roman"/>
              </a:rPr>
              <a:t>of</a:t>
            </a:r>
            <a:r>
              <a:rPr sz="1600" spc="52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lang="en-US" sz="1600" spc="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T</a:t>
            </a:r>
            <a:r>
              <a:rPr sz="1600" spc="54" smtClean="0">
                <a:solidFill>
                  <a:srgbClr val="FFFFFF"/>
                </a:solidFill>
                <a:latin typeface="Times New Roman"/>
                <a:cs typeface="Times New Roman"/>
              </a:rPr>
              <a:t>echnology</a:t>
            </a:r>
            <a:r>
              <a:rPr lang="en-US" sz="1600" spc="54" dirty="0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spc="60" smtClean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600" spc="-17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lang="en-US" sz="1600" spc="62" dirty="0" smtClean="0">
                <a:solidFill>
                  <a:srgbClr val="FFFFFF"/>
                </a:solidFill>
                <a:latin typeface="Times New Roman"/>
                <a:cs typeface="Times New Roman"/>
              </a:rPr>
              <a:t>M</a:t>
            </a:r>
            <a:r>
              <a:rPr sz="1600" spc="62" smtClean="0">
                <a:solidFill>
                  <a:srgbClr val="FFFFFF"/>
                </a:solidFill>
                <a:latin typeface="Times New Roman"/>
                <a:cs typeface="Times New Roman"/>
              </a:rPr>
              <a:t>anagement</a:t>
            </a:r>
            <a:endParaRPr sz="1600">
              <a:latin typeface="Times New Roman"/>
              <a:cs typeface="Times New Roman"/>
            </a:endParaRPr>
          </a:p>
          <a:p>
            <a:pPr marL="25109">
              <a:lnSpc>
                <a:spcPts val="959"/>
              </a:lnSpc>
            </a:pPr>
            <a:r>
              <a:rPr sz="1200" i="1" spc="10" dirty="0">
                <a:solidFill>
                  <a:srgbClr val="FFFFFF"/>
                </a:solidFill>
                <a:latin typeface="Times New Roman"/>
                <a:cs typeface="Times New Roman"/>
              </a:rPr>
              <a:t>Shaping </a:t>
            </a:r>
            <a:r>
              <a:rPr sz="1200" i="1" spc="5">
                <a:solidFill>
                  <a:srgbClr val="FFFFFF"/>
                </a:solidFill>
                <a:latin typeface="Times New Roman"/>
                <a:cs typeface="Times New Roman"/>
              </a:rPr>
              <a:t>Lives</a:t>
            </a:r>
            <a:r>
              <a:rPr sz="1200" i="1" spc="5" smtClean="0">
                <a:solidFill>
                  <a:srgbClr val="FFFFFF"/>
                </a:solidFill>
                <a:latin typeface="Times New Roman"/>
                <a:cs typeface="Times New Roman"/>
              </a:rPr>
              <a:t>...</a:t>
            </a:r>
            <a:r>
              <a:rPr sz="1200" i="1" spc="10" smtClean="0">
                <a:solidFill>
                  <a:srgbClr val="FFFFFF"/>
                </a:solidFill>
                <a:latin typeface="Times New Roman"/>
                <a:cs typeface="Times New Roman"/>
              </a:rPr>
              <a:t>Empowering</a:t>
            </a:r>
            <a:r>
              <a:rPr sz="1200" i="1" smtClean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200" i="1" spc="7" dirty="0">
                <a:solidFill>
                  <a:srgbClr val="FFFFFF"/>
                </a:solidFill>
                <a:latin typeface="Times New Roman"/>
                <a:cs typeface="Times New Roman"/>
              </a:rPr>
              <a:t>Communities..</a:t>
            </a:r>
            <a:r>
              <a:rPr i="1" spc="7" dirty="0">
                <a:solidFill>
                  <a:srgbClr val="FFFFFF"/>
                </a:solidFill>
                <a:latin typeface="Times New Roman"/>
                <a:cs typeface="Times New Roman"/>
              </a:rPr>
              <a:t>.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786" y="2704454"/>
            <a:ext cx="76962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PESTS OF VEGETABLE CROPS AND </a:t>
            </a:r>
          </a:p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THEIR MANAGEMENT </a:t>
            </a:r>
            <a:endParaRPr lang="en-US" sz="4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2133600" y="5440362"/>
            <a:ext cx="4335463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i="1" dirty="0" err="1"/>
              <a:t>Earias</a:t>
            </a:r>
            <a:r>
              <a:rPr lang="en-US" sz="3200" b="1" i="1" dirty="0"/>
              <a:t> </a:t>
            </a:r>
            <a:r>
              <a:rPr lang="en-US" sz="3200" b="1" dirty="0"/>
              <a:t>Damage to Fruit</a:t>
            </a:r>
            <a:r>
              <a:rPr lang="en-US" dirty="0"/>
              <a:t> </a:t>
            </a:r>
          </a:p>
        </p:txBody>
      </p:sp>
      <p:pic>
        <p:nvPicPr>
          <p:cNvPr id="4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09600"/>
            <a:ext cx="6467475" cy="437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63412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62484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IN" sz="2400" b="1" dirty="0" smtClean="0">
                <a:latin typeface="Times New Roman" pitchFamily="18" charset="0"/>
                <a:cs typeface="Times New Roman" pitchFamily="18" charset="0"/>
              </a:rPr>
              <a:t>MANAGEMENT</a:t>
            </a:r>
            <a:endParaRPr lang="en-IN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Avoiding </a:t>
            </a:r>
            <a:r>
              <a:rPr lang="en-IN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bhendi</a:t>
            </a: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or cotton during off season which will serve as alternate hosts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Removal and destruction of affected shoots, fruits in early season help in keeping the pest under check.</a:t>
            </a:r>
          </a:p>
          <a:p>
            <a:pPr algn="just"/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Natural enemies:</a:t>
            </a:r>
          </a:p>
          <a:p>
            <a:pPr algn="just">
              <a:buNone/>
            </a:pPr>
            <a:r>
              <a:rPr lang="en-IN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Trichogramma</a:t>
            </a: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evanescens</a:t>
            </a: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which </a:t>
            </a:r>
            <a:r>
              <a:rPr lang="en-IN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parasitises</a:t>
            </a: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 eggs</a:t>
            </a:r>
          </a:p>
          <a:p>
            <a:pPr algn="just">
              <a:buNone/>
            </a:pPr>
            <a:r>
              <a:rPr lang="en-IN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Bracon</a:t>
            </a: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lefroyi</a:t>
            </a: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which </a:t>
            </a:r>
            <a:r>
              <a:rPr lang="en-IN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parasitise</a:t>
            </a: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the larval stage and </a:t>
            </a:r>
          </a:p>
          <a:p>
            <a:pPr algn="just">
              <a:buNone/>
            </a:pPr>
            <a:r>
              <a:rPr lang="en-IN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Chelonus</a:t>
            </a: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IN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Chalcis</a:t>
            </a: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species that </a:t>
            </a:r>
            <a:r>
              <a:rPr lang="en-IN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parasitise</a:t>
            </a: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pupal</a:t>
            </a: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stages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Foliar spray with </a:t>
            </a:r>
            <a:r>
              <a:rPr lang="en-IN" sz="2400" dirty="0" err="1" smtClean="0">
                <a:latin typeface="Times New Roman" pitchFamily="18" charset="0"/>
                <a:cs typeface="Times New Roman" pitchFamily="18" charset="0"/>
              </a:rPr>
              <a:t>thiodicarb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1 g/l during vegetative and at fruiting stages or </a:t>
            </a:r>
            <a:r>
              <a:rPr lang="en-IN" sz="2400" dirty="0" err="1" smtClean="0">
                <a:latin typeface="Times New Roman" pitchFamily="18" charset="0"/>
                <a:cs typeface="Times New Roman" pitchFamily="18" charset="0"/>
              </a:rPr>
              <a:t>carbaryl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3g/l or </a:t>
            </a:r>
            <a:r>
              <a:rPr lang="en-IN" sz="2400" dirty="0" err="1" smtClean="0">
                <a:latin typeface="Times New Roman" pitchFamily="18" charset="0"/>
                <a:cs typeface="Times New Roman" pitchFamily="18" charset="0"/>
              </a:rPr>
              <a:t>quinalphos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2 ml/l or </a:t>
            </a:r>
            <a:r>
              <a:rPr lang="en-IN" sz="2400" dirty="0" err="1" smtClean="0">
                <a:latin typeface="Times New Roman" pitchFamily="18" charset="0"/>
                <a:cs typeface="Times New Roman" pitchFamily="18" charset="0"/>
              </a:rPr>
              <a:t>profenophos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2 ml/l or </a:t>
            </a:r>
            <a:r>
              <a:rPr lang="en-IN" sz="2400" dirty="0" err="1" smtClean="0">
                <a:latin typeface="Times New Roman" pitchFamily="18" charset="0"/>
                <a:cs typeface="Times New Roman" pitchFamily="18" charset="0"/>
              </a:rPr>
              <a:t>endosulfan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2 ml/l twice at 10 day interval after harvest of fruits.</a:t>
            </a:r>
          </a:p>
          <a:p>
            <a:pPr algn="just"/>
            <a:endParaRPr lang="en-I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700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LEAF</a:t>
            </a:r>
            <a:r>
              <a:rPr lang="en-I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HOPPERS</a:t>
            </a:r>
            <a:r>
              <a:rPr lang="en-IN" sz="2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i="1" dirty="0" err="1" smtClean="0">
                <a:latin typeface="Times New Roman" pitchFamily="18" charset="0"/>
                <a:cs typeface="Times New Roman" pitchFamily="18" charset="0"/>
              </a:rPr>
              <a:t>Amrasca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800" i="1" dirty="0" err="1" smtClean="0">
                <a:latin typeface="Times New Roman" pitchFamily="18" charset="0"/>
                <a:cs typeface="Times New Roman" pitchFamily="18" charset="0"/>
              </a:rPr>
              <a:t>biguttula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800" i="1" dirty="0" err="1" smtClean="0">
                <a:latin typeface="Times New Roman" pitchFamily="18" charset="0"/>
                <a:cs typeface="Times New Roman" pitchFamily="18" charset="0"/>
              </a:rPr>
              <a:t>biguttula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err="1" smtClean="0">
                <a:latin typeface="Times New Roman" pitchFamily="18" charset="0"/>
                <a:cs typeface="Times New Roman" pitchFamily="18" charset="0"/>
              </a:rPr>
              <a:t>Cidadellidae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IN" sz="2800" dirty="0" err="1" smtClean="0">
                <a:latin typeface="Times New Roman" pitchFamily="18" charset="0"/>
                <a:cs typeface="Times New Roman" pitchFamily="18" charset="0"/>
              </a:rPr>
              <a:t>Hemiptera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534400" cy="533400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Both nymphs and adults suck the sap from underside of leaves injecting toxic saliva. The damage results in</a:t>
            </a:r>
          </a:p>
          <a:p>
            <a:pPr algn="just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Characteristic hopper burn symptom.</a:t>
            </a:r>
          </a:p>
          <a:p>
            <a:pPr algn="just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Infested leaves crinkle and show characteristic browning </a:t>
            </a:r>
          </a:p>
          <a:p>
            <a:pPr algn="just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Attacked plants stunted, fail to bear fruits.</a:t>
            </a:r>
          </a:p>
          <a:p>
            <a:pPr algn="just">
              <a:buNone/>
            </a:pPr>
            <a:r>
              <a:rPr lang="en-IN" b="1" dirty="0" smtClean="0">
                <a:latin typeface="Times New Roman" pitchFamily="18" charset="0"/>
                <a:cs typeface="Times New Roman" pitchFamily="18" charset="0"/>
              </a:rPr>
              <a:t>MANAGEMENT</a:t>
            </a:r>
            <a:endParaRPr lang="en-IN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Removal of affected parts.</a:t>
            </a:r>
          </a:p>
          <a:p>
            <a:pPr algn="just"/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 spider </a:t>
            </a:r>
            <a:r>
              <a:rPr lang="en-IN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Distina</a:t>
            </a:r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albina</a:t>
            </a:r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and a </a:t>
            </a:r>
            <a:r>
              <a:rPr lang="en-IN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chrysopid</a:t>
            </a:r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Chrysopa</a:t>
            </a:r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cymbela</a:t>
            </a:r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are predaceous on leafhoppers. </a:t>
            </a:r>
            <a:r>
              <a:rPr lang="en-IN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Lymaenon</a:t>
            </a:r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empoascae</a:t>
            </a:r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parasitizes the eggs.</a:t>
            </a:r>
          </a:p>
          <a:p>
            <a:pPr algn="just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Foliar sprays with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dimethoate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2ml/l or methyl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demeton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2 ml/l or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fipronil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2 ml/l are effective.</a:t>
            </a:r>
          </a:p>
        </p:txBody>
      </p:sp>
    </p:spTree>
    <p:extLst>
      <p:ext uri="{BB962C8B-B14F-4D97-AF65-F5344CB8AC3E}">
        <p14:creationId xmlns:p14="http://schemas.microsoft.com/office/powerpoint/2010/main" xmlns="" val="3544411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828800" y="6172200"/>
            <a:ext cx="55895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CC0000"/>
                </a:solidFill>
              </a:rPr>
              <a:t>NYMPH OF LEAF HOPPERS</a:t>
            </a:r>
          </a:p>
        </p:txBody>
      </p:sp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0" y="0"/>
          <a:ext cx="9144000" cy="6154738"/>
        </p:xfrm>
        <a:graphic>
          <a:graphicData uri="http://schemas.openxmlformats.org/presentationml/2006/ole">
            <p:oleObj spid="_x0000_s3084" name="Image" r:id="rId3" imgW="8114286" imgH="5460317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5087521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600200" y="6176682"/>
            <a:ext cx="7285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C0000"/>
                </a:solidFill>
              </a:rPr>
              <a:t>Nymphs and adults sucks sap from underside of leaves</a:t>
            </a:r>
          </a:p>
        </p:txBody>
      </p:sp>
      <p:graphicFrame>
        <p:nvGraphicFramePr>
          <p:cNvPr id="13315" name="Object 3"/>
          <p:cNvGraphicFramePr>
            <a:graphicFrameLocks noChangeAspect="1"/>
          </p:cNvGraphicFramePr>
          <p:nvPr/>
        </p:nvGraphicFramePr>
        <p:xfrm>
          <a:off x="0" y="0"/>
          <a:ext cx="9144000" cy="6075363"/>
        </p:xfrm>
        <a:graphic>
          <a:graphicData uri="http://schemas.openxmlformats.org/presentationml/2006/ole">
            <p:oleObj spid="_x0000_s4108" name="Image" r:id="rId3" imgW="8584127" imgH="5701587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4617427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672013" y="3124200"/>
            <a:ext cx="44719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990099"/>
                </a:solidFill>
              </a:rPr>
              <a:t>Damage symptom on leaves </a:t>
            </a:r>
          </a:p>
        </p:txBody>
      </p:sp>
      <p:pic>
        <p:nvPicPr>
          <p:cNvPr id="14339" name="Picture 3" descr="C:\WINDOWS\Desktop\New Folder (2)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3355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n-IN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WHITEFLY</a:t>
            </a:r>
            <a:r>
              <a:rPr lang="en-IN" sz="3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3200" i="1" dirty="0" err="1" smtClean="0">
                <a:latin typeface="Times New Roman" pitchFamily="18" charset="0"/>
                <a:cs typeface="Times New Roman" pitchFamily="18" charset="0"/>
              </a:rPr>
              <a:t>Bemesia</a:t>
            </a:r>
            <a:r>
              <a:rPr lang="en-I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3200" i="1" dirty="0" err="1" smtClean="0">
                <a:latin typeface="Times New Roman" pitchFamily="18" charset="0"/>
                <a:cs typeface="Times New Roman" pitchFamily="18" charset="0"/>
              </a:rPr>
              <a:t>tabaci</a:t>
            </a:r>
            <a:r>
              <a:rPr lang="en-IN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IN" sz="3200" dirty="0" err="1" smtClean="0">
                <a:latin typeface="Times New Roman" pitchFamily="18" charset="0"/>
                <a:cs typeface="Times New Roman" pitchFamily="18" charset="0"/>
              </a:rPr>
              <a:t>Aleurodidae</a:t>
            </a:r>
            <a:r>
              <a:rPr lang="en-IN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IN" sz="3200" dirty="0" err="1" smtClean="0">
                <a:latin typeface="Times New Roman" pitchFamily="18" charset="0"/>
                <a:cs typeface="Times New Roman" pitchFamily="18" charset="0"/>
              </a:rPr>
              <a:t>Hemiptera</a:t>
            </a:r>
            <a:r>
              <a:rPr lang="en-IN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3200" dirty="0" smtClean="0">
                <a:latin typeface="Times New Roman" pitchFamily="18" charset="0"/>
                <a:cs typeface="Times New Roman" pitchFamily="18" charset="0"/>
              </a:rPr>
            </a:br>
            <a:endParaRPr lang="en-I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Both nymphs and adults suck the sap from underside of leaves. </a:t>
            </a:r>
          </a:p>
          <a:p>
            <a:pPr algn="just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As a result, the plant loses its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luster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The adult acts as a vector for </a:t>
            </a:r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yellow vein mosaic virus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disease.</a:t>
            </a:r>
          </a:p>
          <a:p>
            <a:pPr algn="just">
              <a:buNone/>
            </a:pPr>
            <a:r>
              <a:rPr lang="en-IN" b="1" u="sng" dirty="0" smtClean="0">
                <a:latin typeface="Times New Roman" pitchFamily="18" charset="0"/>
                <a:cs typeface="Times New Roman" pitchFamily="18" charset="0"/>
              </a:rPr>
              <a:t>MANAGEMENT:</a:t>
            </a:r>
          </a:p>
          <a:p>
            <a:pPr algn="just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Removal of affected plants, erecting yellow sticky traps, spraying with acetamiprid 0.4g/l or thiamethoxam 0.4g/l or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profenophos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2ml/l were found effective</a:t>
            </a:r>
          </a:p>
          <a:p>
            <a:pPr algn="just"/>
            <a:endParaRPr lang="en-IN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842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1241425" y="152400"/>
            <a:ext cx="6607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b="1" i="1"/>
              <a:t> </a:t>
            </a:r>
            <a:r>
              <a:rPr lang="en-US" b="1"/>
              <a:t>Whitefly </a:t>
            </a:r>
            <a:r>
              <a:rPr lang="en-US" b="1" i="1"/>
              <a:t>Bemisia tabaci</a:t>
            </a:r>
            <a:endParaRPr lang="en-US" b="1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1219200"/>
            <a:ext cx="8839200" cy="5334000"/>
            <a:chOff x="96" y="864"/>
            <a:chExt cx="5568" cy="3360"/>
          </a:xfrm>
        </p:grpSpPr>
        <p:graphicFrame>
          <p:nvGraphicFramePr>
            <p:cNvPr id="16388" name="Object 4"/>
            <p:cNvGraphicFramePr>
              <a:graphicFrameLocks noChangeAspect="1"/>
            </p:cNvGraphicFramePr>
            <p:nvPr/>
          </p:nvGraphicFramePr>
          <p:xfrm>
            <a:off x="96" y="864"/>
            <a:ext cx="3072" cy="1981"/>
          </p:xfrm>
          <a:graphic>
            <a:graphicData uri="http://schemas.openxmlformats.org/presentationml/2006/ole">
              <p:oleObj spid="_x0000_s5142" name="Image" r:id="rId3" imgW="7111111" imgH="4584127" progId="">
                <p:embed/>
              </p:oleObj>
            </a:graphicData>
          </a:graphic>
        </p:graphicFrame>
        <p:graphicFrame>
          <p:nvGraphicFramePr>
            <p:cNvPr id="16389" name="Object 5"/>
            <p:cNvGraphicFramePr>
              <a:graphicFrameLocks noChangeAspect="1"/>
            </p:cNvGraphicFramePr>
            <p:nvPr/>
          </p:nvGraphicFramePr>
          <p:xfrm>
            <a:off x="2064" y="2367"/>
            <a:ext cx="3600" cy="1857"/>
          </p:xfrm>
          <a:graphic>
            <a:graphicData uri="http://schemas.openxmlformats.org/presentationml/2006/ole">
              <p:oleObj spid="_x0000_s5143" name="Image" r:id="rId4" imgW="2169997" imgH="1118524" progId="">
                <p:embed/>
              </p:oleObj>
            </a:graphicData>
          </a:graphic>
        </p:graphicFrame>
      </p:grp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5181600" y="1676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NYMPHS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371600" y="54102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 ADULT  </a:t>
            </a:r>
          </a:p>
        </p:txBody>
      </p:sp>
    </p:spTree>
    <p:extLst>
      <p:ext uri="{BB962C8B-B14F-4D97-AF65-F5344CB8AC3E}">
        <p14:creationId xmlns:p14="http://schemas.microsoft.com/office/powerpoint/2010/main" xmlns="" val="389712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utoUpdateAnimBg="0"/>
      <p:bldP spid="16390" grpId="0" autoUpdateAnimBg="0"/>
      <p:bldP spid="16391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5257800" y="2559050"/>
            <a:ext cx="3581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800" b="1">
                <a:solidFill>
                  <a:srgbClr val="990099"/>
                </a:solidFill>
              </a:rPr>
              <a:t>Yellowing of entire network of veins.</a:t>
            </a:r>
          </a:p>
        </p:txBody>
      </p:sp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0" y="0"/>
          <a:ext cx="5178425" cy="6858000"/>
        </p:xfrm>
        <a:graphic>
          <a:graphicData uri="http://schemas.openxmlformats.org/presentationml/2006/ole">
            <p:oleObj spid="_x0000_s6156" name="Image" r:id="rId3" imgW="4926984" imgH="6526984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9386459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5" name="Object 3"/>
          <p:cNvGraphicFramePr>
            <a:graphicFrameLocks noChangeAspect="1"/>
          </p:cNvGraphicFramePr>
          <p:nvPr/>
        </p:nvGraphicFramePr>
        <p:xfrm>
          <a:off x="533400" y="0"/>
          <a:ext cx="7924800" cy="6862763"/>
        </p:xfrm>
        <a:graphic>
          <a:graphicData uri="http://schemas.openxmlformats.org/presentationml/2006/ole">
            <p:oleObj spid="_x0000_s7180" name="Image" r:id="rId3" imgW="6615873" imgH="5726984" progId="">
              <p:embed/>
            </p:oleObj>
          </a:graphicData>
        </a:graphic>
      </p:graphicFrame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752600" y="5957888"/>
            <a:ext cx="5902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Stunted Plants and YVMV symptoms</a:t>
            </a:r>
          </a:p>
        </p:txBody>
      </p:sp>
    </p:spTree>
    <p:extLst>
      <p:ext uri="{BB962C8B-B14F-4D97-AF65-F5344CB8AC3E}">
        <p14:creationId xmlns:p14="http://schemas.microsoft.com/office/powerpoint/2010/main" xmlns="" val="37540030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WINDOWS\Desktop\g\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787543" y="1905000"/>
            <a:ext cx="6074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gerian" pitchFamily="82" charset="0"/>
              </a:rPr>
              <a:t>INSECT PESTS </a:t>
            </a:r>
            <a:r>
              <a:rPr lang="en-US" sz="40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gerian" pitchFamily="82" charset="0"/>
              </a:rPr>
              <a:t>OF </a:t>
            </a:r>
            <a:r>
              <a:rPr lang="en-US" sz="40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lgerian" pitchFamily="82" charset="0"/>
              </a:rPr>
              <a:t>BHENDI</a:t>
            </a:r>
            <a:endParaRPr lang="en-US" sz="40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96110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IN" sz="2800" b="1" dirty="0" smtClean="0"/>
              <a:t/>
            </a:r>
            <a:br>
              <a:rPr lang="en-IN" sz="2800" b="1" dirty="0" smtClean="0"/>
            </a:b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RED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SPIDER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800" b="1" dirty="0" smtClean="0">
                <a:latin typeface="Times New Roman" pitchFamily="18" charset="0"/>
                <a:cs typeface="Times New Roman" pitchFamily="18" charset="0"/>
              </a:rPr>
              <a:t>MITE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IN" sz="2800" i="1" dirty="0" err="1" smtClean="0">
                <a:latin typeface="Times New Roman" pitchFamily="18" charset="0"/>
                <a:cs typeface="Times New Roman" pitchFamily="18" charset="0"/>
              </a:rPr>
              <a:t>Tetranychus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800" i="1" dirty="0" err="1" smtClean="0">
                <a:latin typeface="Times New Roman" pitchFamily="18" charset="0"/>
                <a:cs typeface="Times New Roman" pitchFamily="18" charset="0"/>
              </a:rPr>
              <a:t>telarius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800" dirty="0" err="1" smtClean="0">
                <a:latin typeface="Times New Roman" pitchFamily="18" charset="0"/>
                <a:cs typeface="Times New Roman" pitchFamily="18" charset="0"/>
              </a:rPr>
              <a:t>Tetranychidae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IN" sz="2800" dirty="0" err="1" smtClean="0">
                <a:latin typeface="Times New Roman" pitchFamily="18" charset="0"/>
                <a:cs typeface="Times New Roman" pitchFamily="18" charset="0"/>
              </a:rPr>
              <a:t>Acarina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IN" sz="2800" dirty="0" smtClean="0">
                <a:latin typeface="Times New Roman" pitchFamily="18" charset="0"/>
                <a:cs typeface="Times New Roman" pitchFamily="18" charset="0"/>
              </a:rPr>
            </a:br>
            <a:endParaRPr lang="en-I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7"/>
            <a:ext cx="8229600" cy="490696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Red spider mites are found in large colonies on underside of leaves protected </a:t>
            </a:r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by the silk webbing constructed by the female.	</a:t>
            </a:r>
          </a:p>
          <a:p>
            <a:pPr algn="just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They are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polyphagous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infesting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brinjal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bhendi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and bean.</a:t>
            </a:r>
          </a:p>
          <a:p>
            <a:pPr algn="just"/>
            <a:r>
              <a:rPr lang="en-I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Leaves present a characteristic blotches which become whitish then brown patches appear. 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Later the entire affected leaf become discoloured and dried up.</a:t>
            </a:r>
          </a:p>
          <a:p>
            <a:pPr algn="just"/>
            <a:endParaRPr lang="en-IN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IN" b="1" u="sng" dirty="0" smtClean="0">
                <a:latin typeface="Times New Roman" pitchFamily="18" charset="0"/>
                <a:cs typeface="Times New Roman" pitchFamily="18" charset="0"/>
              </a:rPr>
              <a:t>MANAGEMENT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Spraying with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wettable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sulphur 3-5 gm/l or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dicofol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2.7 ml/l or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spiromecyferan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3 ml/l or </a:t>
            </a:r>
            <a:r>
              <a:rPr lang="en-IN" dirty="0" err="1" smtClean="0">
                <a:latin typeface="Times New Roman" pitchFamily="18" charset="0"/>
                <a:cs typeface="Times New Roman" pitchFamily="18" charset="0"/>
              </a:rPr>
              <a:t>propargite</a:t>
            </a:r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 3 ml/l twice at 10 day interval are effective.</a:t>
            </a:r>
          </a:p>
          <a:p>
            <a:pPr algn="just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792719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work\DILIN\dilin\g\9 cop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62000" y="5745163"/>
            <a:ext cx="7100888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RED SPIDER MITES </a:t>
            </a:r>
            <a:r>
              <a:rPr lang="en-US" sz="2800" b="1" i="1">
                <a:solidFill>
                  <a:schemeClr val="bg1"/>
                </a:solidFill>
              </a:rPr>
              <a:t>Tetranychus urticae</a:t>
            </a:r>
          </a:p>
        </p:txBody>
      </p:sp>
    </p:spTree>
    <p:extLst>
      <p:ext uri="{BB962C8B-B14F-4D97-AF65-F5344CB8AC3E}">
        <p14:creationId xmlns:p14="http://schemas.microsoft.com/office/powerpoint/2010/main" xmlns="" val="283915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81001" y="393853"/>
          <a:ext cx="8382000" cy="6006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1132"/>
                <a:gridCol w="2522018"/>
                <a:gridCol w="1956249"/>
                <a:gridCol w="1752601"/>
              </a:tblGrid>
              <a:tr h="88630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Common name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Scientific</a:t>
                      </a:r>
                      <a:r>
                        <a:rPr lang="en-US" sz="2400" baseline="0" dirty="0" smtClean="0"/>
                        <a:t> name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Family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Order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7611">
                <a:tc>
                  <a:txBody>
                    <a:bodyPr/>
                    <a:lstStyle/>
                    <a:p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en-US" sz="2400" b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Bhendi</a:t>
                      </a:r>
                      <a:r>
                        <a:rPr lang="en-US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shoot and fruit borer/ spotted fruit borer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400" b="1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Earias</a:t>
                      </a:r>
                      <a:r>
                        <a:rPr lang="en-IN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2400" b="1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vitella</a:t>
                      </a:r>
                      <a:r>
                        <a:rPr lang="en-IN" sz="24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IN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24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E.</a:t>
                      </a:r>
                      <a:r>
                        <a:rPr lang="en-IN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2400" b="1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insulana</a:t>
                      </a:r>
                      <a:r>
                        <a:rPr lang="en-IN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Noctuidae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Lepidoptera</a:t>
                      </a:r>
                      <a:endParaRPr lang="en-US" sz="2400" dirty="0" smtClean="0"/>
                    </a:p>
                    <a:p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817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</a:t>
                      </a: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eaf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hoppers</a:t>
                      </a:r>
                      <a:endParaRPr lang="en-US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Amrasca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biguttula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biguttula</a:t>
                      </a:r>
                      <a:r>
                        <a:rPr lang="en-US" sz="24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r>
                        <a:rPr lang="en-US" sz="24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Cestius</a:t>
                      </a:r>
                      <a:r>
                        <a:rPr lang="en-US" sz="24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i="1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phycitis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Cidadellidae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Hemiptera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8173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3. </a:t>
                      </a:r>
                      <a:r>
                        <a:rPr lang="en-IN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Whitefly</a:t>
                      </a:r>
                      <a:endParaRPr lang="en-IN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4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Bemesia</a:t>
                      </a:r>
                      <a:r>
                        <a:rPr lang="en-IN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24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tabaci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Aleurodidae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Hemiptera</a:t>
                      </a:r>
                      <a:endParaRPr lang="en-IN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8833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4. </a:t>
                      </a:r>
                      <a:r>
                        <a:rPr lang="en-US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Red spider mites</a:t>
                      </a:r>
                      <a:endParaRPr lang="en-US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4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Tetranychus</a:t>
                      </a:r>
                      <a:r>
                        <a:rPr lang="en-IN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2400" i="1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telarius</a:t>
                      </a:r>
                      <a:r>
                        <a:rPr lang="en-IN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Tetranychidae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Acarina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83386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>
            <a:noAutofit/>
          </a:bodyPr>
          <a:lstStyle/>
          <a:p>
            <a:r>
              <a:rPr lang="en-IN" sz="2400" b="1" dirty="0" smtClean="0">
                <a:solidFill>
                  <a:srgbClr val="0070C0"/>
                </a:solidFill>
              </a:rPr>
              <a:t/>
            </a:r>
            <a:br>
              <a:rPr lang="en-IN" sz="2400" b="1" dirty="0" smtClean="0">
                <a:solidFill>
                  <a:srgbClr val="0070C0"/>
                </a:solidFill>
              </a:rPr>
            </a:br>
            <a:r>
              <a:rPr lang="en-I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BHENDI</a:t>
            </a: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SHOOT</a:t>
            </a: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&amp;</a:t>
            </a: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FRUIT</a:t>
            </a: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BORER</a:t>
            </a: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SPOTTED</a:t>
            </a: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FRUIT</a:t>
            </a: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BORER</a:t>
            </a: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I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IN" sz="24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Earias</a:t>
            </a: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vitella</a:t>
            </a:r>
            <a:r>
              <a:rPr lang="en-IN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E.</a:t>
            </a: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insulana</a:t>
            </a: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Noctuidae</a:t>
            </a:r>
            <a:r>
              <a:rPr lang="en-I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Lepidoptera</a:t>
            </a:r>
            <a:br>
              <a:rPr lang="en-IN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en-IN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IN" sz="2800" b="1" u="sng" dirty="0" smtClean="0">
                <a:latin typeface="Times New Roman" pitchFamily="18" charset="0"/>
                <a:cs typeface="Times New Roman" pitchFamily="18" charset="0"/>
              </a:rPr>
              <a:t>DISTRIBUTION:</a:t>
            </a:r>
          </a:p>
          <a:p>
            <a:pPr algn="just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It is one of the important pests of </a:t>
            </a:r>
            <a:r>
              <a:rPr lang="en-IN" sz="2800" dirty="0" err="1" smtClean="0">
                <a:latin typeface="Times New Roman" pitchFamily="18" charset="0"/>
                <a:cs typeface="Times New Roman" pitchFamily="18" charset="0"/>
              </a:rPr>
              <a:t>bhendi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throughout the country. It also infests cotton, </a:t>
            </a:r>
            <a:r>
              <a:rPr lang="en-IN" sz="2800" dirty="0" err="1" smtClean="0">
                <a:latin typeface="Times New Roman" pitchFamily="18" charset="0"/>
                <a:cs typeface="Times New Roman" pitchFamily="18" charset="0"/>
              </a:rPr>
              <a:t>mesta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IN" sz="2800" i="1" dirty="0" smtClean="0">
                <a:latin typeface="Times New Roman" pitchFamily="18" charset="0"/>
                <a:cs typeface="Times New Roman" pitchFamily="18" charset="0"/>
              </a:rPr>
              <a:t>Abutilon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800" i="1" dirty="0" smtClean="0">
                <a:latin typeface="Times New Roman" pitchFamily="18" charset="0"/>
                <a:cs typeface="Times New Roman" pitchFamily="18" charset="0"/>
              </a:rPr>
              <a:t>etc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.,</a:t>
            </a:r>
          </a:p>
          <a:p>
            <a:pPr algn="just">
              <a:buNone/>
            </a:pPr>
            <a:r>
              <a:rPr lang="en-IN" sz="2800" b="1" u="sng" dirty="0" smtClean="0">
                <a:latin typeface="Times New Roman" pitchFamily="18" charset="0"/>
                <a:cs typeface="Times New Roman" pitchFamily="18" charset="0"/>
              </a:rPr>
              <a:t>APPEARANCE:</a:t>
            </a:r>
          </a:p>
          <a:p>
            <a:pPr algn="just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Adult of </a:t>
            </a:r>
            <a:r>
              <a:rPr lang="en-IN" sz="2800" i="1" dirty="0" smtClean="0">
                <a:latin typeface="Times New Roman" pitchFamily="18" charset="0"/>
                <a:cs typeface="Times New Roman" pitchFamily="18" charset="0"/>
              </a:rPr>
              <a:t>E.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800" dirty="0" err="1" smtClean="0">
                <a:latin typeface="Times New Roman" pitchFamily="18" charset="0"/>
                <a:cs typeface="Times New Roman" pitchFamily="18" charset="0"/>
              </a:rPr>
              <a:t>vitella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has pale whitish forewings with a broad greenish band in the middle while </a:t>
            </a:r>
            <a:r>
              <a:rPr lang="en-IN" sz="2800" i="1" dirty="0" smtClean="0">
                <a:latin typeface="Times New Roman" pitchFamily="18" charset="0"/>
                <a:cs typeface="Times New Roman" pitchFamily="18" charset="0"/>
              </a:rPr>
              <a:t>E.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800" i="1" dirty="0" err="1" smtClean="0">
                <a:latin typeface="Times New Roman" pitchFamily="18" charset="0"/>
                <a:cs typeface="Times New Roman" pitchFamily="18" charset="0"/>
              </a:rPr>
              <a:t>insulana</a:t>
            </a:r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 has completely green forewings. </a:t>
            </a:r>
          </a:p>
          <a:p>
            <a:pPr algn="just"/>
            <a:r>
              <a:rPr lang="en-IN" sz="2800" dirty="0" smtClean="0">
                <a:latin typeface="Times New Roman" pitchFamily="18" charset="0"/>
                <a:cs typeface="Times New Roman" pitchFamily="18" charset="0"/>
              </a:rPr>
              <a:t>The adult body length is about one cm while the wing span is about 2.5 cm.</a:t>
            </a:r>
          </a:p>
          <a:p>
            <a:pPr algn="just">
              <a:buNone/>
            </a:pPr>
            <a:endParaRPr lang="en-IN" sz="28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IN" sz="28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096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5715000"/>
            <a:ext cx="9013825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ctr"/>
            <a:r>
              <a:rPr lang="en-US" sz="2800" b="1"/>
              <a:t>Shoot and fruit borer</a:t>
            </a:r>
          </a:p>
          <a:p>
            <a:pPr marL="457200" indent="-457200" algn="ctr"/>
            <a:r>
              <a:rPr lang="en-US" b="1" i="1"/>
              <a:t>Earias vitella &amp;</a:t>
            </a:r>
            <a:r>
              <a:rPr lang="en-US" b="1"/>
              <a:t> </a:t>
            </a:r>
            <a:r>
              <a:rPr lang="en-US" b="1" i="1"/>
              <a:t>E. insulana</a:t>
            </a:r>
            <a:endParaRPr lang="en-US" b="1"/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0" y="0"/>
          <a:ext cx="9144000" cy="5616575"/>
        </p:xfrm>
        <a:graphic>
          <a:graphicData uri="http://schemas.openxmlformats.org/presentationml/2006/ole">
            <p:oleObj spid="_x0000_s1036" name="Image" r:id="rId3" imgW="6615873" imgH="4063492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006611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304800"/>
            <a:ext cx="8534400" cy="6172200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en-IN" sz="2400" b="1" u="sng" dirty="0" smtClean="0">
                <a:latin typeface="Times New Roman" pitchFamily="18" charset="0"/>
                <a:cs typeface="Times New Roman" pitchFamily="18" charset="0"/>
              </a:rPr>
              <a:t>Life cycle: </a:t>
            </a:r>
          </a:p>
          <a:p>
            <a:pPr algn="just"/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The female moth lays spherical, sculptured bluish eggs singly or in groups on tender leaves, fresh squares (flower buds) and flowers. </a:t>
            </a:r>
          </a:p>
          <a:p>
            <a:pPr algn="just"/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On an average each female lays 60-80 eggs. Egg period is about 2-10 days.</a:t>
            </a:r>
          </a:p>
          <a:p>
            <a:pPr algn="just"/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caterpillars of both the species have a number of black and brown spots on the body and hence the name spotted fruit borer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Full grown larva measures 14 mm in length. </a:t>
            </a:r>
          </a:p>
          <a:p>
            <a:pPr algn="just"/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The larval stage lasts for about 9-25 days.</a:t>
            </a:r>
          </a:p>
          <a:p>
            <a:pPr algn="just"/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Pupation takes place generally in fallen material, outside the boll, on plant surfaces and in cracks and crevices of the soil.</a:t>
            </a:r>
          </a:p>
          <a:p>
            <a:pPr algn="just"/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Before pupation however, the larva spins a dirty, white boat shaped silken cocoon.</a:t>
            </a:r>
          </a:p>
          <a:p>
            <a:pPr algn="just"/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400" dirty="0" err="1" smtClean="0">
                <a:latin typeface="Times New Roman" pitchFamily="18" charset="0"/>
                <a:cs typeface="Times New Roman" pitchFamily="18" charset="0"/>
              </a:rPr>
              <a:t>Pupal</a:t>
            </a: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period is about 6-25 days. Total life cycle takes 20-22 days.</a:t>
            </a:r>
          </a:p>
          <a:p>
            <a:pPr algn="just"/>
            <a:endParaRPr lang="en-IN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434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59436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IN" sz="24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SYMPTOMS OF DAMAGE:</a:t>
            </a:r>
          </a:p>
          <a:p>
            <a:pPr algn="just"/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In the early stage of the crop, the caterpillars bore into growing shoots of plants.	</a:t>
            </a:r>
          </a:p>
          <a:p>
            <a:pPr algn="just"/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When the fruits appear they also bore into the fruits which show holes plugged with excreta.</a:t>
            </a:r>
          </a:p>
          <a:p>
            <a:pPr algn="just"/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 The infested fruits are mostly shed in early stage of fruiting.</a:t>
            </a:r>
          </a:p>
          <a:p>
            <a:pPr algn="just">
              <a:buFont typeface="Wingdings" pitchFamily="2" charset="2"/>
              <a:buChar char="ü"/>
            </a:pP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Drooping of tender shoots </a:t>
            </a:r>
          </a:p>
          <a:p>
            <a:pPr algn="just">
              <a:buFont typeface="Wingdings" pitchFamily="2" charset="2"/>
              <a:buChar char="ü"/>
            </a:pPr>
            <a:r>
              <a:rPr lang="en-IN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Holes on the infested fruit and filled with excreta </a:t>
            </a:r>
          </a:p>
          <a:p>
            <a:pPr algn="just">
              <a:buFont typeface="Wingdings" pitchFamily="2" charset="2"/>
              <a:buChar char="ü"/>
            </a:pPr>
            <a:r>
              <a:rPr lang="en-IN" sz="2400" dirty="0" smtClean="0">
                <a:latin typeface="Times New Roman" pitchFamily="18" charset="0"/>
                <a:cs typeface="Times New Roman" pitchFamily="18" charset="0"/>
              </a:rPr>
              <a:t>Fruits distorted and rendered unfit for human consumption.</a:t>
            </a:r>
            <a:endParaRPr lang="en-IN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en-IN" sz="24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264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2057400" y="5562600"/>
            <a:ext cx="5003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i="1">
                <a:solidFill>
                  <a:srgbClr val="CC0000"/>
                </a:solidFill>
              </a:rPr>
              <a:t>Earias</a:t>
            </a:r>
            <a:r>
              <a:rPr lang="en-US" sz="3200" b="1">
                <a:solidFill>
                  <a:srgbClr val="CC0000"/>
                </a:solidFill>
              </a:rPr>
              <a:t> larva damaging fruit</a:t>
            </a:r>
          </a:p>
        </p:txBody>
      </p:sp>
      <p:pic>
        <p:nvPicPr>
          <p:cNvPr id="7171" name="Picture 3" descr="C:\WINDOWS\Desktop\g\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326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236445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4572000" y="3101975"/>
            <a:ext cx="44418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200" b="1" i="1"/>
              <a:t>Earias </a:t>
            </a:r>
            <a:r>
              <a:rPr lang="en-US" sz="3200" b="1"/>
              <a:t>Damage to shoots</a:t>
            </a:r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0" y="0"/>
          <a:ext cx="4524375" cy="6858000"/>
        </p:xfrm>
        <a:graphic>
          <a:graphicData uri="http://schemas.openxmlformats.org/presentationml/2006/ole">
            <p:oleObj spid="_x0000_s2060" name="Image" r:id="rId3" imgW="5219048" imgH="7911111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8476722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</TotalTime>
  <Words>632</Words>
  <Application>Microsoft Office PowerPoint</Application>
  <PresentationFormat>On-screen Show (4:3)</PresentationFormat>
  <Paragraphs>95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Image</vt:lpstr>
      <vt:lpstr>Slide 1</vt:lpstr>
      <vt:lpstr>Slide 2</vt:lpstr>
      <vt:lpstr>Slide 3</vt:lpstr>
      <vt:lpstr> BHENDI SHOOT &amp; FRUIT BORER / SPOTTED FRUIT BORER  Earias vitella, E. insulana Noctuidae: Lepidoptera </vt:lpstr>
      <vt:lpstr>Slide 5</vt:lpstr>
      <vt:lpstr>Slide 6</vt:lpstr>
      <vt:lpstr>Slide 7</vt:lpstr>
      <vt:lpstr>Slide 8</vt:lpstr>
      <vt:lpstr>Slide 9</vt:lpstr>
      <vt:lpstr>Slide 10</vt:lpstr>
      <vt:lpstr>Slide 11</vt:lpstr>
      <vt:lpstr>  LEAF HOPPERS  Amrasca biguttula biguttula Cidadellidae: Hemiptera   </vt:lpstr>
      <vt:lpstr>Slide 13</vt:lpstr>
      <vt:lpstr>Slide 14</vt:lpstr>
      <vt:lpstr>Slide 15</vt:lpstr>
      <vt:lpstr> WHITEFLY  Bemesia tabaci: Aleurodidae: Hemiptera </vt:lpstr>
      <vt:lpstr>Slide 17</vt:lpstr>
      <vt:lpstr>Slide 18</vt:lpstr>
      <vt:lpstr>Slide 19</vt:lpstr>
      <vt:lpstr> RED SPIDER MITE  Tetranychus telarius Tetranychidae: Acarina 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DEEPAYAN</cp:lastModifiedBy>
  <cp:revision>30</cp:revision>
  <dcterms:created xsi:type="dcterms:W3CDTF">2015-07-16T14:19:45Z</dcterms:created>
  <dcterms:modified xsi:type="dcterms:W3CDTF">2020-06-10T00:10:15Z</dcterms:modified>
</cp:coreProperties>
</file>