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002060"/>
                </a:solidFill>
              </a:rPr>
              <a:t>Chemical </a:t>
            </a:r>
            <a:r>
              <a:rPr lang="en-US" b="1" dirty="0" smtClean="0">
                <a:solidFill>
                  <a:srgbClr val="002060"/>
                </a:solidFill>
              </a:rPr>
              <a:t>characteristics of lake</a:t>
            </a:r>
            <a:endParaRPr lang="en-US" b="1" dirty="0">
              <a:solidFill>
                <a:srgbClr val="002060"/>
              </a:solidFill>
            </a:endParaRPr>
          </a:p>
        </p:txBody>
      </p:sp>
      <p:sp>
        <p:nvSpPr>
          <p:cNvPr id="3" name="Subtitle 2"/>
          <p:cNvSpPr>
            <a:spLocks noGrp="1"/>
          </p:cNvSpPr>
          <p:nvPr>
            <p:ph type="subTitle" idx="1"/>
          </p:nvPr>
        </p:nvSpPr>
        <p:spPr/>
        <p:txBody>
          <a:bodyPr/>
          <a:lstStyle/>
          <a:p>
            <a:r>
              <a:rPr lang="en-US" dirty="0">
                <a:solidFill>
                  <a:srgbClr val="C00000"/>
                </a:solidFill>
              </a:rPr>
              <a:t>Dissolved gases – Oxygen, Carbon dioxide and other dissolved gases</a:t>
            </a:r>
          </a:p>
        </p:txBody>
      </p:sp>
    </p:spTree>
    <p:extLst>
      <p:ext uri="{BB962C8B-B14F-4D97-AF65-F5344CB8AC3E}">
        <p14:creationId xmlns:p14="http://schemas.microsoft.com/office/powerpoint/2010/main" val="4126152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943600"/>
          </a:xfrm>
        </p:spPr>
        <p:txBody>
          <a:bodyPr>
            <a:normAutofit/>
          </a:bodyPr>
          <a:lstStyle/>
          <a:p>
            <a:pPr algn="just"/>
            <a:r>
              <a:rPr lang="en-US" sz="2800" dirty="0"/>
              <a:t>2. </a:t>
            </a:r>
            <a:r>
              <a:rPr lang="en-US" sz="2800" dirty="0">
                <a:solidFill>
                  <a:srgbClr val="002060"/>
                </a:solidFill>
              </a:rPr>
              <a:t>Byproduct of Decomposing Organic Matter (DOM)</a:t>
            </a:r>
          </a:p>
          <a:p>
            <a:pPr algn="just"/>
            <a:r>
              <a:rPr lang="en-US" sz="2800" dirty="0"/>
              <a:t>Carbon dioxide is added to the water as a byproduct of decomposing organic matter which is a common phenomenon in natural waters. Large quantities of the gas are produced in this way. It is found that carbon dioxide is the second largest decomposition product, constituting 3 to 30 per cent of the total gas evolved.</a:t>
            </a:r>
          </a:p>
          <a:p>
            <a:pPr algn="just"/>
            <a:r>
              <a:rPr lang="en-US" sz="2800" dirty="0"/>
              <a:t>3. </a:t>
            </a:r>
            <a:r>
              <a:rPr lang="en-US" sz="2800" dirty="0">
                <a:solidFill>
                  <a:srgbClr val="002060"/>
                </a:solidFill>
              </a:rPr>
              <a:t>Respiration of Animals and Plants</a:t>
            </a:r>
          </a:p>
          <a:p>
            <a:pPr algn="just"/>
            <a:r>
              <a:rPr lang="en-US" sz="2800" dirty="0"/>
              <a:t>Respiratory processes produce and release carbon dioxide into the water. The quantities so added are governed by the magnitude of aquatic flora and fauna, the relative size of the individual organism and those factors which determine the rate of respiration.</a:t>
            </a:r>
          </a:p>
        </p:txBody>
      </p:sp>
    </p:spTree>
    <p:extLst>
      <p:ext uri="{BB962C8B-B14F-4D97-AF65-F5344CB8AC3E}">
        <p14:creationId xmlns:p14="http://schemas.microsoft.com/office/powerpoint/2010/main" val="561862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ii) </a:t>
            </a:r>
            <a:r>
              <a:rPr lang="en-US" b="1" dirty="0">
                <a:solidFill>
                  <a:srgbClr val="002060"/>
                </a:solidFill>
              </a:rPr>
              <a:t>Reduction of carbon dioxide in freshwaters</a:t>
            </a:r>
          </a:p>
        </p:txBody>
      </p:sp>
      <p:sp>
        <p:nvSpPr>
          <p:cNvPr id="3" name="Content Placeholder 2"/>
          <p:cNvSpPr>
            <a:spLocks noGrp="1"/>
          </p:cNvSpPr>
          <p:nvPr>
            <p:ph idx="1"/>
          </p:nvPr>
        </p:nvSpPr>
        <p:spPr>
          <a:xfrm>
            <a:off x="304800" y="2286000"/>
            <a:ext cx="8382000" cy="2590800"/>
          </a:xfrm>
        </p:spPr>
        <p:txBody>
          <a:bodyPr>
            <a:noAutofit/>
          </a:bodyPr>
          <a:lstStyle/>
          <a:p>
            <a:pPr algn="just"/>
            <a:r>
              <a:rPr lang="en-US" sz="2800" dirty="0"/>
              <a:t>The principal processes which tend to reduce the carbon dioxide supply are;</a:t>
            </a:r>
          </a:p>
          <a:p>
            <a:pPr algn="just"/>
            <a:r>
              <a:rPr lang="en-US" sz="2800" dirty="0"/>
              <a:t>1. Photosynthesis of aquatic plants</a:t>
            </a:r>
          </a:p>
          <a:p>
            <a:pPr algn="just"/>
            <a:r>
              <a:rPr lang="en-US" sz="2800" dirty="0"/>
              <a:t>Consumption of free CO2 in photosynthesis depends upon amount of green plants which the water supports, duration of effective day light, transparency of water and the time of year.</a:t>
            </a:r>
          </a:p>
        </p:txBody>
      </p:sp>
    </p:spTree>
    <p:extLst>
      <p:ext uri="{BB962C8B-B14F-4D97-AF65-F5344CB8AC3E}">
        <p14:creationId xmlns:p14="http://schemas.microsoft.com/office/powerpoint/2010/main" val="4113511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rPr>
              <a:t>Marl forming organisms</a:t>
            </a:r>
            <a:br>
              <a:rPr lang="en-US" b="1" dirty="0">
                <a:solidFill>
                  <a:srgbClr val="002060"/>
                </a:solidFill>
              </a:rPr>
            </a:br>
            <a:endParaRPr lang="en-US" b="1" dirty="0">
              <a:solidFill>
                <a:srgbClr val="002060"/>
              </a:solidFill>
            </a:endParaRPr>
          </a:p>
        </p:txBody>
      </p:sp>
      <p:sp>
        <p:nvSpPr>
          <p:cNvPr id="3" name="Content Placeholder 2"/>
          <p:cNvSpPr>
            <a:spLocks noGrp="1"/>
          </p:cNvSpPr>
          <p:nvPr>
            <p:ph idx="1"/>
          </p:nvPr>
        </p:nvSpPr>
        <p:spPr>
          <a:xfrm>
            <a:off x="152400" y="1066800"/>
            <a:ext cx="8763000" cy="5410200"/>
          </a:xfrm>
        </p:spPr>
        <p:txBody>
          <a:bodyPr>
            <a:normAutofit fontScale="85000" lnSpcReduction="20000"/>
          </a:bodyPr>
          <a:lstStyle/>
          <a:p>
            <a:pPr algn="just"/>
            <a:r>
              <a:rPr lang="en-US" dirty="0" smtClean="0"/>
              <a:t>The </a:t>
            </a:r>
            <a:r>
              <a:rPr lang="en-US" dirty="0"/>
              <a:t>following groups of aquatic organisms are known to form </a:t>
            </a:r>
            <a:r>
              <a:rPr lang="en-US" dirty="0">
                <a:solidFill>
                  <a:srgbClr val="002060"/>
                </a:solidFill>
              </a:rPr>
              <a:t>marl</a:t>
            </a:r>
            <a:r>
              <a:rPr lang="en-US" dirty="0"/>
              <a:t> (=Crumble : large deposits of calcium and magnesium carbonate) in water bodies; aquatic flowering plants like </a:t>
            </a:r>
            <a:r>
              <a:rPr lang="en-US" dirty="0" err="1"/>
              <a:t>Potamogeton</a:t>
            </a:r>
            <a:r>
              <a:rPr lang="en-US" dirty="0"/>
              <a:t>, </a:t>
            </a:r>
            <a:r>
              <a:rPr lang="en-US" dirty="0" err="1"/>
              <a:t>Ceratophyllum</a:t>
            </a:r>
            <a:r>
              <a:rPr lang="en-US" dirty="0"/>
              <a:t>, </a:t>
            </a:r>
            <a:r>
              <a:rPr lang="en-US" dirty="0" err="1"/>
              <a:t>Nymphaea</a:t>
            </a:r>
            <a:r>
              <a:rPr lang="en-US" dirty="0"/>
              <a:t>, </a:t>
            </a:r>
            <a:r>
              <a:rPr lang="en-US" dirty="0" err="1"/>
              <a:t>Vallisneria</a:t>
            </a:r>
            <a:r>
              <a:rPr lang="en-US" dirty="0"/>
              <a:t>; many blue-green algae like </a:t>
            </a:r>
            <a:r>
              <a:rPr lang="en-US" dirty="0" err="1"/>
              <a:t>Rivularia</a:t>
            </a:r>
            <a:r>
              <a:rPr lang="en-US" dirty="0"/>
              <a:t>, </a:t>
            </a:r>
            <a:r>
              <a:rPr lang="en-US" dirty="0" err="1"/>
              <a:t>Lyngbya</a:t>
            </a:r>
            <a:r>
              <a:rPr lang="en-US" dirty="0"/>
              <a:t> nana, </a:t>
            </a:r>
            <a:r>
              <a:rPr lang="en-US" dirty="0" err="1"/>
              <a:t>Lyngbya</a:t>
            </a:r>
            <a:r>
              <a:rPr lang="en-US" dirty="0"/>
              <a:t> </a:t>
            </a:r>
            <a:r>
              <a:rPr lang="en-US" dirty="0" err="1"/>
              <a:t>martesiana</a:t>
            </a:r>
            <a:r>
              <a:rPr lang="en-US" dirty="0"/>
              <a:t>, </a:t>
            </a:r>
            <a:r>
              <a:rPr lang="en-US" dirty="0" err="1"/>
              <a:t>Colacacia</a:t>
            </a:r>
            <a:r>
              <a:rPr lang="en-US" dirty="0"/>
              <a:t>. </a:t>
            </a:r>
            <a:endParaRPr lang="en-US" dirty="0" smtClean="0"/>
          </a:p>
          <a:p>
            <a:pPr algn="just"/>
            <a:r>
              <a:rPr lang="en-US" dirty="0" err="1" smtClean="0"/>
              <a:t>Centrosphaeria</a:t>
            </a:r>
            <a:r>
              <a:rPr lang="en-US" dirty="0" smtClean="0"/>
              <a:t> </a:t>
            </a:r>
            <a:r>
              <a:rPr lang="en-US" dirty="0" err="1"/>
              <a:t>facciolaea</a:t>
            </a:r>
            <a:r>
              <a:rPr lang="en-US" dirty="0"/>
              <a:t>; many species of diatoms; mollusks which form calcareous shells; insects like </a:t>
            </a:r>
            <a:r>
              <a:rPr lang="en-US" dirty="0" err="1"/>
              <a:t>Diptera</a:t>
            </a:r>
            <a:r>
              <a:rPr lang="en-US" dirty="0"/>
              <a:t> larvae; the </a:t>
            </a:r>
            <a:r>
              <a:rPr lang="en-US" dirty="0" err="1"/>
              <a:t>cray</a:t>
            </a:r>
            <a:r>
              <a:rPr lang="en-US" dirty="0"/>
              <a:t> fishes and lime-forming bacteria. </a:t>
            </a:r>
            <a:endParaRPr lang="en-US" dirty="0" smtClean="0"/>
          </a:p>
          <a:p>
            <a:pPr algn="just"/>
            <a:r>
              <a:rPr lang="en-US" dirty="0" smtClean="0"/>
              <a:t>All </a:t>
            </a:r>
            <a:r>
              <a:rPr lang="en-US" dirty="0"/>
              <a:t>these organisms function in the production of the insoluble carbonates which involves carbon dioxide, calcium and magnesium. Thus the process of lime formation binds up carbon dioxide supplied from circulation and removes the available calcium and magnesium from the system.</a:t>
            </a:r>
          </a:p>
        </p:txBody>
      </p:sp>
    </p:spTree>
    <p:extLst>
      <p:ext uri="{BB962C8B-B14F-4D97-AF65-F5344CB8AC3E}">
        <p14:creationId xmlns:p14="http://schemas.microsoft.com/office/powerpoint/2010/main" val="679806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rmAutofit fontScale="85000" lnSpcReduction="20000"/>
          </a:bodyPr>
          <a:lstStyle/>
          <a:p>
            <a:pPr algn="just"/>
            <a:r>
              <a:rPr lang="en-US" dirty="0">
                <a:solidFill>
                  <a:srgbClr val="002060"/>
                </a:solidFill>
              </a:rPr>
              <a:t>Agitation of water</a:t>
            </a:r>
          </a:p>
          <a:p>
            <a:pPr algn="just"/>
            <a:r>
              <a:rPr lang="en-US" dirty="0"/>
              <a:t>Agitation is a very effective method of releasing free carbon dioxide from water. It is evident from the fact that sometimes when deeper layers of water has large amount of it, the surface water shows very little carbon dioxide.</a:t>
            </a:r>
          </a:p>
          <a:p>
            <a:pPr algn="just"/>
            <a:r>
              <a:rPr lang="en-US" dirty="0">
                <a:solidFill>
                  <a:srgbClr val="002060"/>
                </a:solidFill>
              </a:rPr>
              <a:t>Evaporation</a:t>
            </a:r>
          </a:p>
          <a:p>
            <a:pPr algn="just"/>
            <a:r>
              <a:rPr lang="en-US" dirty="0"/>
              <a:t>Evaporation of waters containing bicarbonates results in the loss of half-bound carbon dioxide and precipitation of mono carbonate. The form of loss is greatest in shallow water bodies where evaporation is most effective.</a:t>
            </a:r>
          </a:p>
          <a:p>
            <a:pPr algn="just"/>
            <a:r>
              <a:rPr lang="en-US" dirty="0">
                <a:solidFill>
                  <a:srgbClr val="002060"/>
                </a:solidFill>
              </a:rPr>
              <a:t>Rise of bubbles from depths</a:t>
            </a:r>
          </a:p>
          <a:p>
            <a:pPr algn="just"/>
            <a:r>
              <a:rPr lang="en-US" dirty="0"/>
              <a:t>Free carbon dioxide often accumulates in decomposing bottom deposit in such quantities that at frequent intervals increasing internal pressure of gas exceeds the external pressure and the excess gas rises in the form of masses of bubbles to the surface and is lost into the air.</a:t>
            </a:r>
          </a:p>
        </p:txBody>
      </p:sp>
    </p:spTree>
    <p:extLst>
      <p:ext uri="{BB962C8B-B14F-4D97-AF65-F5344CB8AC3E}">
        <p14:creationId xmlns:p14="http://schemas.microsoft.com/office/powerpoint/2010/main" val="1994030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600" dirty="0"/>
              <a:t>Other dissolved gases</a:t>
            </a:r>
            <a:br>
              <a:rPr lang="en-US" sz="3600" dirty="0"/>
            </a:br>
            <a:endParaRPr lang="en-US" sz="3600" dirty="0"/>
          </a:p>
        </p:txBody>
      </p:sp>
      <p:sp>
        <p:nvSpPr>
          <p:cNvPr id="3" name="Content Placeholder 2"/>
          <p:cNvSpPr>
            <a:spLocks noGrp="1"/>
          </p:cNvSpPr>
          <p:nvPr>
            <p:ph idx="1"/>
          </p:nvPr>
        </p:nvSpPr>
        <p:spPr>
          <a:xfrm>
            <a:off x="228600" y="838200"/>
            <a:ext cx="8534400" cy="5791200"/>
          </a:xfrm>
        </p:spPr>
        <p:txBody>
          <a:bodyPr>
            <a:normAutofit fontScale="92500" lnSpcReduction="20000"/>
          </a:bodyPr>
          <a:lstStyle/>
          <a:p>
            <a:pPr algn="just"/>
            <a:r>
              <a:rPr lang="en-US" dirty="0" smtClean="0">
                <a:solidFill>
                  <a:srgbClr val="FF0000"/>
                </a:solidFill>
              </a:rPr>
              <a:t>i</a:t>
            </a:r>
            <a:r>
              <a:rPr lang="en-US" dirty="0">
                <a:solidFill>
                  <a:srgbClr val="FF0000"/>
                </a:solidFill>
              </a:rPr>
              <a:t>) Methane</a:t>
            </a:r>
          </a:p>
          <a:p>
            <a:pPr algn="just"/>
            <a:r>
              <a:rPr lang="en-US" sz="2800" dirty="0"/>
              <a:t>Methane, sometimes called marsh gas, is one of the products of decomposing organic matter at the bottoms of marshes, ponds, rice field and lakes. The methane bacteria are obligate anaerobes. They decompose organic compounds with the production of methane (CH4) through reduction of either organic or carbonate </a:t>
            </a:r>
            <a:r>
              <a:rPr lang="en-US" sz="2800" dirty="0" smtClean="0"/>
              <a:t>carbon.</a:t>
            </a:r>
          </a:p>
          <a:p>
            <a:pPr algn="just"/>
            <a:r>
              <a:rPr lang="en-US" sz="2800" dirty="0" smtClean="0"/>
              <a:t>Conditions </a:t>
            </a:r>
            <a:r>
              <a:rPr lang="en-US" sz="2800" dirty="0"/>
              <a:t>favorable for production of methane appear at about the time the dissolved oxygen content is exhausted. This is because methane (CH4), a compound of carbon and hydrogen burns in oxygen forming oxides of carbon and hydrogen </a:t>
            </a:r>
            <a:r>
              <a:rPr lang="en-US" sz="2800" dirty="0" err="1"/>
              <a:t>ie</a:t>
            </a:r>
            <a:r>
              <a:rPr lang="en-US" sz="2800" dirty="0"/>
              <a:t>, carbon dioxide and water.</a:t>
            </a:r>
          </a:p>
          <a:p>
            <a:pPr algn="just"/>
            <a:endParaRPr lang="en-US" dirty="0" smtClean="0"/>
          </a:p>
          <a:p>
            <a:pPr algn="just"/>
            <a:r>
              <a:rPr lang="en-US" sz="2800" dirty="0" smtClean="0"/>
              <a:t>It </a:t>
            </a:r>
            <a:r>
              <a:rPr lang="en-US" sz="2800" dirty="0"/>
              <a:t>has been found that large quantities of methane are produced in marshes and </a:t>
            </a:r>
            <a:r>
              <a:rPr lang="en-US" sz="2800" dirty="0" err="1"/>
              <a:t>eutrophicated</a:t>
            </a:r>
            <a:r>
              <a:rPr lang="en-US" sz="2800" dirty="0"/>
              <a:t> lakes during summer time.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876800"/>
            <a:ext cx="3181350"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6380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629400"/>
          </a:xfrm>
        </p:spPr>
        <p:txBody>
          <a:bodyPr>
            <a:normAutofit/>
          </a:bodyPr>
          <a:lstStyle/>
          <a:p>
            <a:pPr algn="just"/>
            <a:r>
              <a:rPr lang="en-US" sz="2400" dirty="0"/>
              <a:t>ii) </a:t>
            </a:r>
            <a:r>
              <a:rPr lang="en-US" sz="2400" dirty="0">
                <a:solidFill>
                  <a:srgbClr val="002060"/>
                </a:solidFill>
              </a:rPr>
              <a:t>Hydrogen Sulphide</a:t>
            </a:r>
          </a:p>
          <a:p>
            <a:pPr algn="just"/>
            <a:r>
              <a:rPr lang="en-US" sz="2400" dirty="0"/>
              <a:t>Hydrogen sulphide dissolves very rapidly in water and is thus not dissipated like methane. The bottom water of stratified eutrophic lakes may contain appreciable quantities of the very soluble gas H2S. This is especially marked in lakes of regions of high edaphic sulfate. The reduction of sulfate to sulfide is a phenomenon largely associated with anaerobic sediments. H2S is poisonous to aerobic organisms because it inactivates the enzyme cytochrome oxidase.</a:t>
            </a:r>
          </a:p>
          <a:p>
            <a:pPr algn="just"/>
            <a:r>
              <a:rPr lang="en-US" sz="2400" dirty="0">
                <a:solidFill>
                  <a:srgbClr val="002060"/>
                </a:solidFill>
              </a:rPr>
              <a:t>iii) Nitrogen</a:t>
            </a:r>
          </a:p>
          <a:p>
            <a:pPr algn="just"/>
            <a:r>
              <a:rPr lang="en-US" sz="2400" dirty="0"/>
              <a:t>Nitrogen has a low solubility in water. It is such an inert gas that the quantities which occur in lake water are not changed by the chemical and biological processes. The atmosphere usually supplies the greater amounts of nitrogen found in water. The minimum amount occurs in winter, since it is more soluble in cool water. </a:t>
            </a:r>
          </a:p>
        </p:txBody>
      </p:sp>
    </p:spTree>
    <p:extLst>
      <p:ext uri="{BB962C8B-B14F-4D97-AF65-F5344CB8AC3E}">
        <p14:creationId xmlns:p14="http://schemas.microsoft.com/office/powerpoint/2010/main" val="3531515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172200"/>
          </a:xfrm>
        </p:spPr>
        <p:txBody>
          <a:bodyPr>
            <a:normAutofit fontScale="85000" lnSpcReduction="20000"/>
          </a:bodyPr>
          <a:lstStyle/>
          <a:p>
            <a:pPr algn="just"/>
            <a:r>
              <a:rPr lang="en-US" dirty="0">
                <a:solidFill>
                  <a:srgbClr val="002060"/>
                </a:solidFill>
              </a:rPr>
              <a:t>v) Ammonia</a:t>
            </a:r>
          </a:p>
          <a:p>
            <a:pPr algn="just"/>
            <a:r>
              <a:rPr lang="en-US" dirty="0"/>
              <a:t>Ammonia occurs in small amounts in unmodified natural waters. It is exceedingly soluble, 1 volume of water dissolving 1,300 volume of ammonia at 0° C. In lakes, it is the result of the decomposition of organic matter at the bottom. In summer, free ammonia ordinarily increases with depth.</a:t>
            </a:r>
          </a:p>
          <a:p>
            <a:pPr algn="just"/>
            <a:r>
              <a:rPr lang="en-US" dirty="0">
                <a:solidFill>
                  <a:srgbClr val="002060"/>
                </a:solidFill>
              </a:rPr>
              <a:t>v) </a:t>
            </a:r>
            <a:r>
              <a:rPr lang="en-US" dirty="0" err="1">
                <a:solidFill>
                  <a:srgbClr val="002060"/>
                </a:solidFill>
              </a:rPr>
              <a:t>Sulphur</a:t>
            </a:r>
            <a:r>
              <a:rPr lang="en-US" dirty="0">
                <a:solidFill>
                  <a:srgbClr val="002060"/>
                </a:solidFill>
              </a:rPr>
              <a:t> dioxide</a:t>
            </a:r>
          </a:p>
          <a:p>
            <a:pPr algn="just"/>
            <a:r>
              <a:rPr lang="en-US" dirty="0"/>
              <a:t>Traces of </a:t>
            </a:r>
            <a:r>
              <a:rPr lang="en-US" dirty="0" err="1"/>
              <a:t>sulphur</a:t>
            </a:r>
            <a:r>
              <a:rPr lang="en-US" dirty="0"/>
              <a:t> dioxide may occur in natural waters.</a:t>
            </a:r>
          </a:p>
          <a:p>
            <a:pPr algn="just"/>
            <a:r>
              <a:rPr lang="en-US" dirty="0"/>
              <a:t>vi) Hydrogen</a:t>
            </a:r>
          </a:p>
          <a:p>
            <a:pPr algn="just"/>
            <a:r>
              <a:rPr lang="en-US" dirty="0"/>
              <a:t>Liberation of hydrogen in the anaerobic decomposition of lake bottom deposits seems likely. But, the amount so formed is small.</a:t>
            </a:r>
          </a:p>
          <a:p>
            <a:pPr algn="just"/>
            <a:r>
              <a:rPr lang="en-US" dirty="0">
                <a:solidFill>
                  <a:srgbClr val="002060"/>
                </a:solidFill>
              </a:rPr>
              <a:t>vii) Carbon Monoxide</a:t>
            </a:r>
          </a:p>
          <a:p>
            <a:pPr algn="just"/>
            <a:r>
              <a:rPr lang="en-US" dirty="0"/>
              <a:t>Carbon monoxide may occur in the bottom of the </a:t>
            </a:r>
            <a:r>
              <a:rPr lang="en-US" dirty="0" err="1"/>
              <a:t>hypolimnion</a:t>
            </a:r>
            <a:r>
              <a:rPr lang="en-US" dirty="0"/>
              <a:t> in small amount.</a:t>
            </a:r>
          </a:p>
          <a:p>
            <a:endParaRPr lang="en-US" dirty="0"/>
          </a:p>
        </p:txBody>
      </p:sp>
    </p:spTree>
    <p:extLst>
      <p:ext uri="{BB962C8B-B14F-4D97-AF65-F5344CB8AC3E}">
        <p14:creationId xmlns:p14="http://schemas.microsoft.com/office/powerpoint/2010/main" val="100495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b="1" dirty="0">
                <a:solidFill>
                  <a:srgbClr val="FF0000"/>
                </a:solidFill>
              </a:rPr>
              <a:t>Dissolved Solids and Dissolved Organic Matter</a:t>
            </a:r>
          </a:p>
        </p:txBody>
      </p:sp>
      <p:sp>
        <p:nvSpPr>
          <p:cNvPr id="3" name="Content Placeholder 2"/>
          <p:cNvSpPr>
            <a:spLocks noGrp="1"/>
          </p:cNvSpPr>
          <p:nvPr>
            <p:ph idx="1"/>
          </p:nvPr>
        </p:nvSpPr>
        <p:spPr>
          <a:xfrm>
            <a:off x="228600" y="1524000"/>
            <a:ext cx="8610600" cy="4525963"/>
          </a:xfrm>
        </p:spPr>
        <p:txBody>
          <a:bodyPr>
            <a:normAutofit/>
          </a:bodyPr>
          <a:lstStyle/>
          <a:p>
            <a:pPr algn="just"/>
            <a:r>
              <a:rPr lang="en-US" sz="2800" dirty="0"/>
              <a:t>All waters in nature contain dissolved solids .Water is the universal solvent dissolving more different materials than any other liquid. </a:t>
            </a:r>
            <a:endParaRPr lang="en-US" sz="2800" dirty="0" smtClean="0"/>
          </a:p>
          <a:p>
            <a:pPr algn="just"/>
            <a:r>
              <a:rPr lang="en-US" sz="2800" dirty="0" smtClean="0"/>
              <a:t>Natural </a:t>
            </a:r>
            <a:r>
              <a:rPr lang="en-US" sz="2800" dirty="0"/>
              <a:t>waters come in contact with soluble substances in many ways such as mere contact with its own basin, erosion at shore line, wind blown materials, inflow of surface waters, inflow of seepage and other forms of subterranean waters and decay of aquatic organisms. Rain water contains 30 to 40 ppm of dissolved solids.</a:t>
            </a:r>
          </a:p>
        </p:txBody>
      </p:sp>
    </p:spTree>
    <p:extLst>
      <p:ext uri="{BB962C8B-B14F-4D97-AF65-F5344CB8AC3E}">
        <p14:creationId xmlns:p14="http://schemas.microsoft.com/office/powerpoint/2010/main" val="1440730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rPr>
              <a:t>Dissolved inorganic solids</a:t>
            </a:r>
          </a:p>
        </p:txBody>
      </p:sp>
      <p:sp>
        <p:nvSpPr>
          <p:cNvPr id="3" name="Content Placeholder 2"/>
          <p:cNvSpPr>
            <a:spLocks noGrp="1"/>
          </p:cNvSpPr>
          <p:nvPr>
            <p:ph idx="1"/>
          </p:nvPr>
        </p:nvSpPr>
        <p:spPr/>
        <p:txBody>
          <a:bodyPr>
            <a:normAutofit fontScale="77500" lnSpcReduction="20000"/>
          </a:bodyPr>
          <a:lstStyle/>
          <a:p>
            <a:r>
              <a:rPr lang="en-US" dirty="0"/>
              <a:t>i) Nitrogen </a:t>
            </a:r>
            <a:r>
              <a:rPr lang="en-US" dirty="0" smtClean="0"/>
              <a:t>compounds</a:t>
            </a:r>
          </a:p>
          <a:p>
            <a:r>
              <a:rPr lang="en-US" dirty="0" smtClean="0"/>
              <a:t>ii</a:t>
            </a:r>
            <a:r>
              <a:rPr lang="en-US" dirty="0"/>
              <a:t>) Phosphorus compounds </a:t>
            </a:r>
            <a:endParaRPr lang="en-US" dirty="0" smtClean="0"/>
          </a:p>
          <a:p>
            <a:r>
              <a:rPr lang="en-US" dirty="0"/>
              <a:t>iii) Sulfur </a:t>
            </a:r>
            <a:r>
              <a:rPr lang="en-US" dirty="0" smtClean="0"/>
              <a:t>compounds</a:t>
            </a:r>
          </a:p>
          <a:p>
            <a:r>
              <a:rPr lang="en-US" dirty="0"/>
              <a:t>iv) </a:t>
            </a:r>
            <a:r>
              <a:rPr lang="en-US" dirty="0" smtClean="0"/>
              <a:t>Silicon</a:t>
            </a:r>
          </a:p>
          <a:p>
            <a:r>
              <a:rPr lang="en-US" dirty="0"/>
              <a:t>Other </a:t>
            </a:r>
            <a:r>
              <a:rPr lang="en-US" dirty="0" smtClean="0"/>
              <a:t>Elements</a:t>
            </a:r>
          </a:p>
          <a:p>
            <a:r>
              <a:rPr lang="en-US" dirty="0"/>
              <a:t>i) </a:t>
            </a:r>
            <a:r>
              <a:rPr lang="en-US" dirty="0" smtClean="0"/>
              <a:t>Calcium</a:t>
            </a:r>
          </a:p>
          <a:p>
            <a:r>
              <a:rPr lang="en-US" dirty="0"/>
              <a:t>ii) </a:t>
            </a:r>
            <a:r>
              <a:rPr lang="en-US" dirty="0" smtClean="0"/>
              <a:t>Magnesium</a:t>
            </a:r>
          </a:p>
          <a:p>
            <a:r>
              <a:rPr lang="en-US" dirty="0"/>
              <a:t>iii) </a:t>
            </a:r>
            <a:r>
              <a:rPr lang="en-US" dirty="0" smtClean="0"/>
              <a:t>Sodium</a:t>
            </a:r>
          </a:p>
          <a:p>
            <a:r>
              <a:rPr lang="en-US" dirty="0"/>
              <a:t>iv) </a:t>
            </a:r>
            <a:r>
              <a:rPr lang="en-US" dirty="0" smtClean="0"/>
              <a:t>Potassium</a:t>
            </a:r>
          </a:p>
          <a:p>
            <a:r>
              <a:rPr lang="en-US" dirty="0"/>
              <a:t>v) Iron and </a:t>
            </a:r>
            <a:r>
              <a:rPr lang="en-US" dirty="0" smtClean="0"/>
              <a:t>Manganese</a:t>
            </a:r>
          </a:p>
          <a:p>
            <a:r>
              <a:rPr lang="en-US" dirty="0"/>
              <a:t>vi) Chloride</a:t>
            </a:r>
            <a:endParaRPr lang="en-US" dirty="0" smtClean="0"/>
          </a:p>
        </p:txBody>
      </p:sp>
    </p:spTree>
    <p:extLst>
      <p:ext uri="{BB962C8B-B14F-4D97-AF65-F5344CB8AC3E}">
        <p14:creationId xmlns:p14="http://schemas.microsoft.com/office/powerpoint/2010/main" val="3611582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002060"/>
                </a:solidFill>
              </a:rPr>
              <a:t>Dissolved Organic Matter</a:t>
            </a:r>
            <a:br>
              <a:rPr lang="en-US" sz="3600" b="1" dirty="0">
                <a:solidFill>
                  <a:srgbClr val="002060"/>
                </a:solidFill>
              </a:rPr>
            </a:br>
            <a:endParaRPr lang="en-US" sz="3600" b="1" dirty="0">
              <a:solidFill>
                <a:srgbClr val="002060"/>
              </a:solidFill>
            </a:endParaRPr>
          </a:p>
        </p:txBody>
      </p:sp>
      <p:sp>
        <p:nvSpPr>
          <p:cNvPr id="3" name="Content Placeholder 2"/>
          <p:cNvSpPr>
            <a:spLocks noGrp="1"/>
          </p:cNvSpPr>
          <p:nvPr>
            <p:ph idx="1"/>
          </p:nvPr>
        </p:nvSpPr>
        <p:spPr>
          <a:xfrm>
            <a:off x="152400" y="1143000"/>
            <a:ext cx="8686800" cy="5410200"/>
          </a:xfrm>
        </p:spPr>
        <p:txBody>
          <a:bodyPr>
            <a:normAutofit fontScale="92500" lnSpcReduction="20000"/>
          </a:bodyPr>
          <a:lstStyle/>
          <a:p>
            <a:pPr algn="just"/>
            <a:r>
              <a:rPr lang="en-US" dirty="0" smtClean="0"/>
              <a:t>Freshwater </a:t>
            </a:r>
            <a:r>
              <a:rPr lang="en-US" dirty="0"/>
              <a:t>contains 0.1 to 50 mg dissolved organic compounds (DOC) per </a:t>
            </a:r>
            <a:r>
              <a:rPr lang="en-US" dirty="0" err="1"/>
              <a:t>litre</a:t>
            </a:r>
            <a:r>
              <a:rPr lang="en-US" dirty="0"/>
              <a:t>. Various free sugars, amino acids, organic acids, polypeptides and other substances have been reported.</a:t>
            </a:r>
          </a:p>
          <a:p>
            <a:pPr algn="just"/>
            <a:r>
              <a:rPr lang="en-US" dirty="0"/>
              <a:t>There are probably four sources of these dissolved materials</a:t>
            </a:r>
          </a:p>
          <a:p>
            <a:pPr algn="just"/>
            <a:r>
              <a:rPr lang="en-US" dirty="0"/>
              <a:t>1. Organic compounds of </a:t>
            </a:r>
            <a:r>
              <a:rPr lang="en-US" dirty="0" err="1"/>
              <a:t>allochthonous</a:t>
            </a:r>
            <a:r>
              <a:rPr lang="en-US" dirty="0"/>
              <a:t> origin</a:t>
            </a:r>
          </a:p>
          <a:p>
            <a:pPr algn="just"/>
            <a:r>
              <a:rPr lang="en-US" dirty="0"/>
              <a:t>2. Soluble organic material from the decay of aquatic organisms</a:t>
            </a:r>
          </a:p>
          <a:p>
            <a:pPr algn="just"/>
            <a:r>
              <a:rPr lang="en-US" dirty="0"/>
              <a:t>3. Extra cellular metabolites excreted by littoral </a:t>
            </a:r>
            <a:r>
              <a:rPr lang="en-US" dirty="0" err="1"/>
              <a:t>macrophytes</a:t>
            </a:r>
            <a:endParaRPr lang="en-US" dirty="0"/>
          </a:p>
          <a:p>
            <a:pPr algn="just"/>
            <a:r>
              <a:rPr lang="en-US" dirty="0"/>
              <a:t>4. Excretion from the fresh water animals.</a:t>
            </a:r>
          </a:p>
        </p:txBody>
      </p:sp>
    </p:spTree>
    <p:extLst>
      <p:ext uri="{BB962C8B-B14F-4D97-AF65-F5344CB8AC3E}">
        <p14:creationId xmlns:p14="http://schemas.microsoft.com/office/powerpoint/2010/main" val="6121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2060"/>
                </a:solidFill>
              </a:rPr>
              <a:t>Dissolved gases</a:t>
            </a:r>
          </a:p>
        </p:txBody>
      </p:sp>
      <p:sp>
        <p:nvSpPr>
          <p:cNvPr id="3" name="Content Placeholder 2"/>
          <p:cNvSpPr>
            <a:spLocks noGrp="1"/>
          </p:cNvSpPr>
          <p:nvPr>
            <p:ph idx="1"/>
          </p:nvPr>
        </p:nvSpPr>
        <p:spPr>
          <a:xfrm>
            <a:off x="152400" y="1447800"/>
            <a:ext cx="8686800" cy="4525963"/>
          </a:xfrm>
        </p:spPr>
        <p:txBody>
          <a:bodyPr>
            <a:normAutofit/>
          </a:bodyPr>
          <a:lstStyle/>
          <a:p>
            <a:pPr algn="just"/>
            <a:r>
              <a:rPr lang="en-US" dirty="0"/>
              <a:t>No naturally occurring body of water is free of dissolved gases. Their spatial and temporal distribution is dependent on factors such as precipitation, inflow and outflow, physical factors like temperature, movement of water and chemical factors such as solution processes, combination and precipitation of reactions, complex formation etc</a:t>
            </a:r>
            <a:r>
              <a:rPr lang="en-US" dirty="0" smtClean="0"/>
              <a:t>.</a:t>
            </a:r>
          </a:p>
          <a:p>
            <a:pPr algn="just"/>
            <a:endParaRPr lang="en-US" sz="2400" dirty="0"/>
          </a:p>
        </p:txBody>
      </p:sp>
    </p:spTree>
    <p:extLst>
      <p:ext uri="{BB962C8B-B14F-4D97-AF65-F5344CB8AC3E}">
        <p14:creationId xmlns:p14="http://schemas.microsoft.com/office/powerpoint/2010/main" val="3452772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rmAutofit/>
          </a:bodyPr>
          <a:lstStyle/>
          <a:p>
            <a:pPr algn="just"/>
            <a:r>
              <a:rPr lang="en-US" sz="2800" dirty="0"/>
              <a:t>Among the dissolved gases present in water, oxygen and carbon dioxide are direct indicators of biological activity of water bodies. Gaseous nitrogen only enters the metabolic cycle of a few specific microorganisms. </a:t>
            </a:r>
            <a:endParaRPr lang="en-US" sz="2800" dirty="0" smtClean="0"/>
          </a:p>
          <a:p>
            <a:pPr algn="just"/>
            <a:r>
              <a:rPr lang="en-US" sz="2800" dirty="0" smtClean="0"/>
              <a:t>Hydrogen </a:t>
            </a:r>
            <a:r>
              <a:rPr lang="en-US" sz="2800" dirty="0"/>
              <a:t>sulphide and methane occur in small localized amounts due to bacterial activity under conditions of low redox potential and are incorporated into the material budget of water bodies by certain bacteria.</a:t>
            </a:r>
          </a:p>
        </p:txBody>
      </p:sp>
    </p:spTree>
    <p:extLst>
      <p:ext uri="{BB962C8B-B14F-4D97-AF65-F5344CB8AC3E}">
        <p14:creationId xmlns:p14="http://schemas.microsoft.com/office/powerpoint/2010/main" val="2110953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a:solidFill>
                  <a:srgbClr val="002060"/>
                </a:solidFill>
              </a:rPr>
              <a:t>Solubility of Gases in water</a:t>
            </a:r>
          </a:p>
        </p:txBody>
      </p:sp>
      <p:sp>
        <p:nvSpPr>
          <p:cNvPr id="3" name="Content Placeholder 2"/>
          <p:cNvSpPr>
            <a:spLocks noGrp="1"/>
          </p:cNvSpPr>
          <p:nvPr>
            <p:ph idx="1"/>
          </p:nvPr>
        </p:nvSpPr>
        <p:spPr>
          <a:xfrm>
            <a:off x="76200" y="1600201"/>
            <a:ext cx="8915400" cy="3962400"/>
          </a:xfrm>
        </p:spPr>
        <p:txBody>
          <a:bodyPr>
            <a:normAutofit/>
          </a:bodyPr>
          <a:lstStyle/>
          <a:p>
            <a:pPr algn="just"/>
            <a:r>
              <a:rPr lang="en-US" sz="2800" dirty="0"/>
              <a:t>The solubility of gases in water decreases with increasing temperature and decrease of pressure. </a:t>
            </a:r>
            <a:endParaRPr lang="en-US" sz="2800" dirty="0" smtClean="0"/>
          </a:p>
          <a:p>
            <a:pPr algn="just"/>
            <a:r>
              <a:rPr lang="en-US" sz="2800" dirty="0" smtClean="0"/>
              <a:t>When </a:t>
            </a:r>
            <a:r>
              <a:rPr lang="en-US" sz="2800" dirty="0"/>
              <a:t>a gas comes in contact with water, it dissolves in it until a state of equilibrium is reached in which the solution and the emission of the gas are balanced. </a:t>
            </a:r>
            <a:endParaRPr lang="en-US" sz="2800" dirty="0" smtClean="0"/>
          </a:p>
          <a:p>
            <a:pPr algn="just"/>
            <a:r>
              <a:rPr lang="en-US" sz="2800" dirty="0" smtClean="0"/>
              <a:t>Total </a:t>
            </a:r>
            <a:r>
              <a:rPr lang="en-US" sz="2800" dirty="0"/>
              <a:t>solubility of gas is expressed by Henry’s law. The concentration of a saturated solution of gas is proportional to the pressure at which the gas is supplied.</a:t>
            </a:r>
          </a:p>
        </p:txBody>
      </p:sp>
    </p:spTree>
    <p:extLst>
      <p:ext uri="{BB962C8B-B14F-4D97-AF65-F5344CB8AC3E}">
        <p14:creationId xmlns:p14="http://schemas.microsoft.com/office/powerpoint/2010/main" val="1034808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002060"/>
                </a:solidFill>
              </a:rPr>
              <a:t>Condition affecting the solubility of gases in water</a:t>
            </a:r>
          </a:p>
        </p:txBody>
      </p:sp>
      <p:sp>
        <p:nvSpPr>
          <p:cNvPr id="3" name="Content Placeholder 2"/>
          <p:cNvSpPr>
            <a:spLocks noGrp="1"/>
          </p:cNvSpPr>
          <p:nvPr>
            <p:ph idx="1"/>
          </p:nvPr>
        </p:nvSpPr>
        <p:spPr/>
        <p:txBody>
          <a:bodyPr/>
          <a:lstStyle/>
          <a:p>
            <a:r>
              <a:rPr lang="en-US" dirty="0"/>
              <a:t>Solubility of gases differs widely even when their pressures are equal. It is therefore necessary to find out the solubility constants.</a:t>
            </a:r>
          </a:p>
          <a:p>
            <a:r>
              <a:rPr lang="en-US" dirty="0"/>
              <a:t>Henry’s law is stated as :</a:t>
            </a:r>
          </a:p>
          <a:p>
            <a:r>
              <a:rPr lang="en-US" dirty="0"/>
              <a:t>C= K p</a:t>
            </a:r>
          </a:p>
          <a:p>
            <a:r>
              <a:rPr lang="en-US" dirty="0"/>
              <a:t>Where, C = Concentration of gas in solution</a:t>
            </a:r>
          </a:p>
          <a:p>
            <a:r>
              <a:rPr lang="en-US" dirty="0"/>
              <a:t>p = Partial pressure of gas</a:t>
            </a:r>
          </a:p>
          <a:p>
            <a:r>
              <a:rPr lang="en-US" dirty="0"/>
              <a:t>K= Constant of solubility</a:t>
            </a:r>
          </a:p>
        </p:txBody>
      </p:sp>
    </p:spTree>
    <p:extLst>
      <p:ext uri="{BB962C8B-B14F-4D97-AF65-F5344CB8AC3E}">
        <p14:creationId xmlns:p14="http://schemas.microsoft.com/office/powerpoint/2010/main" val="3706793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Autofit/>
          </a:bodyPr>
          <a:lstStyle/>
          <a:p>
            <a:r>
              <a:rPr lang="en-US" sz="3200" b="1" dirty="0">
                <a:solidFill>
                  <a:srgbClr val="002060"/>
                </a:solidFill>
              </a:rPr>
              <a:t>The following general conditions affect the solubility of a gas:</a:t>
            </a:r>
          </a:p>
        </p:txBody>
      </p:sp>
      <p:sp>
        <p:nvSpPr>
          <p:cNvPr id="3" name="Content Placeholder 2"/>
          <p:cNvSpPr>
            <a:spLocks noGrp="1"/>
          </p:cNvSpPr>
          <p:nvPr>
            <p:ph idx="1"/>
          </p:nvPr>
        </p:nvSpPr>
        <p:spPr>
          <a:xfrm>
            <a:off x="0" y="2133600"/>
            <a:ext cx="9144000" cy="3505200"/>
          </a:xfrm>
        </p:spPr>
        <p:txBody>
          <a:bodyPr/>
          <a:lstStyle/>
          <a:p>
            <a:r>
              <a:rPr lang="en-US" sz="2800" dirty="0"/>
              <a:t>i. Rise in temperature reduces solubility</a:t>
            </a:r>
          </a:p>
          <a:p>
            <a:r>
              <a:rPr lang="en-US" sz="2800" dirty="0"/>
              <a:t>ii. Increasing concentration of dissolved salts diminishes solubility</a:t>
            </a:r>
          </a:p>
          <a:p>
            <a:r>
              <a:rPr lang="en-US" sz="2800" dirty="0"/>
              <a:t>iii. Rate of solubility is greater when the gases are dry than when they contain water </a:t>
            </a:r>
            <a:r>
              <a:rPr lang="en-US" sz="2800" dirty="0" err="1"/>
              <a:t>vapour</a:t>
            </a:r>
            <a:endParaRPr lang="en-US" sz="2800" dirty="0"/>
          </a:p>
          <a:p>
            <a:r>
              <a:rPr lang="en-US" sz="2800" dirty="0"/>
              <a:t>iv. Rate of solubility is increased by wave action and other forms of surface water agitation</a:t>
            </a:r>
          </a:p>
          <a:p>
            <a:endParaRPr lang="en-US" dirty="0"/>
          </a:p>
          <a:p>
            <a:endParaRPr lang="en-US" dirty="0"/>
          </a:p>
        </p:txBody>
      </p:sp>
    </p:spTree>
    <p:extLst>
      <p:ext uri="{BB962C8B-B14F-4D97-AF65-F5344CB8AC3E}">
        <p14:creationId xmlns:p14="http://schemas.microsoft.com/office/powerpoint/2010/main" val="485055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2060"/>
                </a:solidFill>
              </a:rPr>
              <a:t>A. Oxygen</a:t>
            </a:r>
          </a:p>
        </p:txBody>
      </p:sp>
      <p:sp>
        <p:nvSpPr>
          <p:cNvPr id="3" name="Content Placeholder 2"/>
          <p:cNvSpPr>
            <a:spLocks noGrp="1"/>
          </p:cNvSpPr>
          <p:nvPr>
            <p:ph idx="1"/>
          </p:nvPr>
        </p:nvSpPr>
        <p:spPr/>
        <p:txBody>
          <a:bodyPr>
            <a:normAutofit fontScale="92500" lnSpcReduction="10000"/>
          </a:bodyPr>
          <a:lstStyle/>
          <a:p>
            <a:pPr algn="just"/>
            <a:r>
              <a:rPr lang="en-US" dirty="0"/>
              <a:t>The main sources of dissolved oxygen in water are:</a:t>
            </a:r>
          </a:p>
          <a:p>
            <a:pPr algn="just"/>
            <a:r>
              <a:rPr lang="en-US" dirty="0"/>
              <a:t>i) The atmosphere and</a:t>
            </a:r>
          </a:p>
          <a:p>
            <a:pPr algn="just"/>
            <a:r>
              <a:rPr lang="en-US" dirty="0"/>
              <a:t>ii) By photosynthetic activity of aquatic plants</a:t>
            </a:r>
          </a:p>
          <a:p>
            <a:pPr algn="just"/>
            <a:r>
              <a:rPr lang="en-US" dirty="0"/>
              <a:t>Atmospheric oxygen enters the aquatic system:</a:t>
            </a:r>
          </a:p>
          <a:p>
            <a:pPr algn="just"/>
            <a:r>
              <a:rPr lang="en-US" dirty="0"/>
              <a:t>a) By direct diffusion at the surface and</a:t>
            </a:r>
          </a:p>
          <a:p>
            <a:pPr algn="just"/>
            <a:r>
              <a:rPr lang="en-US" dirty="0"/>
              <a:t>b) Through various forms of surface water agitations such as wave action, waterfalls, and turbulences due to obstructions.</a:t>
            </a:r>
          </a:p>
        </p:txBody>
      </p:sp>
    </p:spTree>
    <p:extLst>
      <p:ext uri="{BB962C8B-B14F-4D97-AF65-F5344CB8AC3E}">
        <p14:creationId xmlns:p14="http://schemas.microsoft.com/office/powerpoint/2010/main" val="2303459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noAutofit/>
          </a:bodyPr>
          <a:lstStyle/>
          <a:p>
            <a:r>
              <a:rPr lang="en-US" sz="2800" b="1" dirty="0">
                <a:solidFill>
                  <a:srgbClr val="002060"/>
                </a:solidFill>
              </a:rPr>
              <a:t>The main causes of decrease of oxygen in water are:</a:t>
            </a:r>
          </a:p>
        </p:txBody>
      </p:sp>
      <p:sp>
        <p:nvSpPr>
          <p:cNvPr id="3" name="Content Placeholder 2"/>
          <p:cNvSpPr>
            <a:spLocks noGrp="1"/>
          </p:cNvSpPr>
          <p:nvPr>
            <p:ph idx="1"/>
          </p:nvPr>
        </p:nvSpPr>
        <p:spPr>
          <a:xfrm>
            <a:off x="152400" y="1143000"/>
            <a:ext cx="8763000" cy="5562600"/>
          </a:xfrm>
        </p:spPr>
        <p:txBody>
          <a:bodyPr>
            <a:noAutofit/>
          </a:bodyPr>
          <a:lstStyle/>
          <a:p>
            <a:pPr algn="just"/>
            <a:r>
              <a:rPr lang="en-US" sz="2200" dirty="0"/>
              <a:t>i. </a:t>
            </a:r>
            <a:r>
              <a:rPr lang="en-US" sz="2200" dirty="0">
                <a:solidFill>
                  <a:srgbClr val="FF0000"/>
                </a:solidFill>
              </a:rPr>
              <a:t>Respiration of animals </a:t>
            </a:r>
            <a:r>
              <a:rPr lang="en-US" sz="2200" dirty="0"/>
              <a:t>and plants throughout the day and night and</a:t>
            </a:r>
          </a:p>
          <a:p>
            <a:pPr algn="just"/>
            <a:r>
              <a:rPr lang="en-US" sz="2200" dirty="0" smtClean="0"/>
              <a:t>ii. </a:t>
            </a:r>
            <a:r>
              <a:rPr lang="en-US" sz="2200" dirty="0" smtClean="0">
                <a:solidFill>
                  <a:srgbClr val="FF0000"/>
                </a:solidFill>
              </a:rPr>
              <a:t>Decomposition </a:t>
            </a:r>
            <a:r>
              <a:rPr lang="en-US" sz="2200" dirty="0">
                <a:solidFill>
                  <a:srgbClr val="FF0000"/>
                </a:solidFill>
              </a:rPr>
              <a:t>of organic matter </a:t>
            </a:r>
            <a:r>
              <a:rPr lang="en-US" sz="2200" dirty="0"/>
              <a:t>– Aerobic bacteria use up of the oxygen of water while decomposing organic matter. Chemical oxidation of sediments also takes place. Purely chemical oxidation may also occur, but most of the oxidative processes in aquatic habitats are probably mediated through bacterial action.</a:t>
            </a:r>
          </a:p>
          <a:p>
            <a:pPr algn="just"/>
            <a:r>
              <a:rPr lang="en-US" sz="2200" dirty="0"/>
              <a:t>iii. </a:t>
            </a:r>
            <a:r>
              <a:rPr lang="en-US" sz="2200" dirty="0">
                <a:solidFill>
                  <a:srgbClr val="FF0000"/>
                </a:solidFill>
              </a:rPr>
              <a:t>Reduction due to other gases </a:t>
            </a:r>
            <a:r>
              <a:rPr lang="en-US" sz="2200" dirty="0"/>
              <a:t>– A gas may be entirely removed from solution by bubbling another gas through the water in which it is dissolved. In nature, gases like CO2, methane and hydrogen sulphide often accumulate in large amounts and the excess amounts rise in the form of bubbles removing the dissolved oxygen.</a:t>
            </a:r>
          </a:p>
          <a:p>
            <a:pPr algn="just"/>
            <a:r>
              <a:rPr lang="en-US" sz="2200" dirty="0" err="1" smtClean="0"/>
              <a:t>iv.</a:t>
            </a:r>
            <a:r>
              <a:rPr lang="en-US" sz="2200" dirty="0" err="1" smtClean="0">
                <a:solidFill>
                  <a:srgbClr val="FF0000"/>
                </a:solidFill>
              </a:rPr>
              <a:t>By</a:t>
            </a:r>
            <a:r>
              <a:rPr lang="en-US" sz="2200" dirty="0" smtClean="0">
                <a:solidFill>
                  <a:srgbClr val="FF0000"/>
                </a:solidFill>
              </a:rPr>
              <a:t> </a:t>
            </a:r>
            <a:r>
              <a:rPr lang="en-US" sz="2200" dirty="0">
                <a:solidFill>
                  <a:srgbClr val="FF0000"/>
                </a:solidFill>
              </a:rPr>
              <a:t>physical process – </a:t>
            </a:r>
            <a:r>
              <a:rPr lang="en-US" sz="2200" dirty="0"/>
              <a:t>In summer days the heat warms up the </a:t>
            </a:r>
            <a:r>
              <a:rPr lang="en-US" sz="2200" dirty="0" err="1"/>
              <a:t>epilimnion</a:t>
            </a:r>
            <a:r>
              <a:rPr lang="en-US" sz="2200" dirty="0"/>
              <a:t> zone of the lake, which could account for oxygen depletion of water. The combined effects of all or some of the above mentioned processes may completely deplete oxygen content of the system.</a:t>
            </a:r>
          </a:p>
        </p:txBody>
      </p:sp>
    </p:spTree>
    <p:extLst>
      <p:ext uri="{BB962C8B-B14F-4D97-AF65-F5344CB8AC3E}">
        <p14:creationId xmlns:p14="http://schemas.microsoft.com/office/powerpoint/2010/main" val="2610213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2060"/>
                </a:solidFill>
              </a:rPr>
              <a:t>Carbon dioxide</a:t>
            </a:r>
          </a:p>
        </p:txBody>
      </p:sp>
      <p:sp>
        <p:nvSpPr>
          <p:cNvPr id="3" name="Content Placeholder 2"/>
          <p:cNvSpPr>
            <a:spLocks noGrp="1"/>
          </p:cNvSpPr>
          <p:nvPr>
            <p:ph idx="1"/>
          </p:nvPr>
        </p:nvSpPr>
        <p:spPr>
          <a:xfrm>
            <a:off x="152400" y="1600200"/>
            <a:ext cx="8686800" cy="4525963"/>
          </a:xfrm>
        </p:spPr>
        <p:txBody>
          <a:bodyPr>
            <a:normAutofit fontScale="92500" lnSpcReduction="20000"/>
          </a:bodyPr>
          <a:lstStyle/>
          <a:p>
            <a:pPr algn="just"/>
            <a:r>
              <a:rPr lang="en-US" dirty="0"/>
              <a:t>i) Sources of carbon dioxide in freshwater</a:t>
            </a:r>
          </a:p>
          <a:p>
            <a:pPr algn="just"/>
            <a:r>
              <a:rPr lang="en-US" dirty="0"/>
              <a:t>The atmospheric carbon dioxide mixes with the water when it comes in contact with the water surface, as it possesses the highest solubility in water. As the partial pressure of carbon dioxide in air is low, the amount which remains in solution in water at a given temperature is also low.</a:t>
            </a:r>
          </a:p>
          <a:p>
            <a:pPr algn="just"/>
            <a:r>
              <a:rPr lang="en-US" dirty="0"/>
              <a:t>1. Rainwater and inflowing ground water</a:t>
            </a:r>
          </a:p>
          <a:p>
            <a:pPr algn="just"/>
            <a:r>
              <a:rPr lang="en-US" dirty="0"/>
              <a:t>Rainwater is charged with 0.55 to 0.60 mg/I CO2 as it falls towards earth. Water trickling through organic soil may become further charged with CO2.</a:t>
            </a:r>
          </a:p>
        </p:txBody>
      </p:sp>
    </p:spTree>
    <p:extLst>
      <p:ext uri="{BB962C8B-B14F-4D97-AF65-F5344CB8AC3E}">
        <p14:creationId xmlns:p14="http://schemas.microsoft.com/office/powerpoint/2010/main" val="1655421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1728</Words>
  <Application>Microsoft Office PowerPoint</Application>
  <PresentationFormat>On-screen Show (4:3)</PresentationFormat>
  <Paragraphs>97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Chemical characteristics of lake</vt:lpstr>
      <vt:lpstr>Dissolved gases</vt:lpstr>
      <vt:lpstr>PowerPoint Presentation</vt:lpstr>
      <vt:lpstr>Solubility of Gases in water</vt:lpstr>
      <vt:lpstr>Condition affecting the solubility of gases in water</vt:lpstr>
      <vt:lpstr>The following general conditions affect the solubility of a gas:</vt:lpstr>
      <vt:lpstr>A. Oxygen</vt:lpstr>
      <vt:lpstr>The main causes of decrease of oxygen in water are:</vt:lpstr>
      <vt:lpstr>Carbon dioxide</vt:lpstr>
      <vt:lpstr>PowerPoint Presentation</vt:lpstr>
      <vt:lpstr>ii) Reduction of carbon dioxide in freshwaters</vt:lpstr>
      <vt:lpstr>Marl forming organisms </vt:lpstr>
      <vt:lpstr>PowerPoint Presentation</vt:lpstr>
      <vt:lpstr>Other dissolved gases </vt:lpstr>
      <vt:lpstr>PowerPoint Presentation</vt:lpstr>
      <vt:lpstr>PowerPoint Presentation</vt:lpstr>
      <vt:lpstr>Dissolved Solids and Dissolved Organic Matter</vt:lpstr>
      <vt:lpstr>Dissolved inorganic solids</vt:lpstr>
      <vt:lpstr>Dissolved Organic Matter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CHANDAN HALDAR</dc:creator>
  <cp:lastModifiedBy>CHANDAN HALDAR</cp:lastModifiedBy>
  <cp:revision>20</cp:revision>
  <dcterms:created xsi:type="dcterms:W3CDTF">2006-08-16T00:00:00Z</dcterms:created>
  <dcterms:modified xsi:type="dcterms:W3CDTF">2020-03-07T04:49:06Z</dcterms:modified>
</cp:coreProperties>
</file>