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7" r:id="rId6"/>
    <p:sldId id="259" r:id="rId7"/>
    <p:sldId id="268" r:id="rId8"/>
    <p:sldId id="260" r:id="rId9"/>
    <p:sldId id="269" r:id="rId10"/>
    <p:sldId id="261" r:id="rId11"/>
    <p:sldId id="262"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p:spPr>
        <p:txBody>
          <a:bodyPr>
            <a:normAutofit/>
          </a:bodyPr>
          <a:lstStyle/>
          <a:p>
            <a:r>
              <a:rPr lang="en-US" sz="3600" b="1" dirty="0">
                <a:solidFill>
                  <a:srgbClr val="002060"/>
                </a:solidFill>
              </a:rPr>
              <a:t>Aquatic plants- Character, classification, zonation, seasonal relations</a:t>
            </a:r>
          </a:p>
        </p:txBody>
      </p:sp>
    </p:spTree>
    <p:extLst>
      <p:ext uri="{BB962C8B-B14F-4D97-AF65-F5344CB8AC3E}">
        <p14:creationId xmlns:p14="http://schemas.microsoft.com/office/powerpoint/2010/main" val="324903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172200"/>
          </a:xfrm>
        </p:spPr>
        <p:txBody>
          <a:bodyPr>
            <a:normAutofit fontScale="92500" lnSpcReduction="20000"/>
          </a:bodyPr>
          <a:lstStyle/>
          <a:p>
            <a:pPr algn="just"/>
            <a:r>
              <a:rPr lang="en-US" dirty="0"/>
              <a:t>5) Plants which may occur as land forms but commonly submerged characterized by an axis forms with linear leaves arise</a:t>
            </a:r>
          </a:p>
          <a:p>
            <a:pPr algn="just"/>
            <a:r>
              <a:rPr lang="en-US" dirty="0"/>
              <a:t>6) Plants which are entirely submerged having vegetative either root or shoot naturally attached to the substratum</a:t>
            </a:r>
          </a:p>
          <a:p>
            <a:pPr algn="just"/>
            <a:r>
              <a:rPr lang="en-US" dirty="0">
                <a:solidFill>
                  <a:srgbClr val="FF0000"/>
                </a:solidFill>
              </a:rPr>
              <a:t>B. a) Plants which are not rooted to the bottom but live unattached in the water</a:t>
            </a:r>
          </a:p>
          <a:p>
            <a:pPr algn="just"/>
            <a:r>
              <a:rPr lang="en-US" dirty="0"/>
              <a:t>1) Plants with floating leaves, flowers raised into the air and roots not penetrating the bottom </a:t>
            </a:r>
            <a:r>
              <a:rPr lang="en-US" dirty="0" err="1"/>
              <a:t>eg</a:t>
            </a:r>
            <a:r>
              <a:rPr lang="en-US" dirty="0"/>
              <a:t>. </a:t>
            </a:r>
            <a:r>
              <a:rPr lang="en-US" dirty="0" err="1">
                <a:solidFill>
                  <a:srgbClr val="FF0000"/>
                </a:solidFill>
              </a:rPr>
              <a:t>Spirodella</a:t>
            </a:r>
            <a:r>
              <a:rPr lang="en-US" dirty="0">
                <a:solidFill>
                  <a:srgbClr val="FF0000"/>
                </a:solidFill>
              </a:rPr>
              <a:t>, </a:t>
            </a:r>
            <a:endParaRPr lang="en-US" dirty="0" smtClean="0">
              <a:solidFill>
                <a:srgbClr val="FF0000"/>
              </a:solidFill>
            </a:endParaRPr>
          </a:p>
          <a:p>
            <a:pPr algn="just"/>
            <a:r>
              <a:rPr lang="en-US" dirty="0" smtClean="0"/>
              <a:t>2</a:t>
            </a:r>
            <a:r>
              <a:rPr lang="en-US" dirty="0"/>
              <a:t>) Rootless </a:t>
            </a:r>
            <a:r>
              <a:rPr lang="en-US" dirty="0" err="1"/>
              <a:t>eg</a:t>
            </a:r>
            <a:r>
              <a:rPr lang="en-US" dirty="0"/>
              <a:t>. </a:t>
            </a:r>
            <a:r>
              <a:rPr lang="en-US" dirty="0" err="1">
                <a:solidFill>
                  <a:srgbClr val="FF0000"/>
                </a:solidFill>
              </a:rPr>
              <a:t>Wolffia</a:t>
            </a:r>
            <a:endParaRPr lang="en-US" dirty="0">
              <a:solidFill>
                <a:srgbClr val="FF0000"/>
              </a:solidFill>
            </a:endParaRPr>
          </a:p>
          <a:p>
            <a:pPr algn="just"/>
            <a:r>
              <a:rPr lang="en-US" dirty="0"/>
              <a:t>b) Plants entirely or practically submerged; Rooted but not penetrating bottom </a:t>
            </a:r>
            <a:r>
              <a:rPr lang="en-US" dirty="0" err="1"/>
              <a:t>eg</a:t>
            </a:r>
            <a:r>
              <a:rPr lang="en-US" dirty="0"/>
              <a:t>. </a:t>
            </a:r>
            <a:r>
              <a:rPr lang="en-US" dirty="0" err="1"/>
              <a:t>Lemna</a:t>
            </a:r>
            <a:r>
              <a:rPr lang="en-US" dirty="0"/>
              <a:t> and Rootless </a:t>
            </a:r>
            <a:r>
              <a:rPr lang="en-US" dirty="0" err="1"/>
              <a:t>eg</a:t>
            </a:r>
            <a:r>
              <a:rPr lang="en-US" dirty="0"/>
              <a:t>. </a:t>
            </a:r>
            <a:r>
              <a:rPr lang="en-US" dirty="0" err="1">
                <a:solidFill>
                  <a:srgbClr val="FF0000"/>
                </a:solidFill>
              </a:rPr>
              <a:t>Utricularia</a:t>
            </a:r>
            <a:r>
              <a:rPr lang="en-US" dirty="0">
                <a:solidFill>
                  <a:srgbClr val="FF0000"/>
                </a:solidFill>
              </a:rPr>
              <a:t>, </a:t>
            </a:r>
            <a:r>
              <a:rPr lang="en-US" dirty="0" err="1">
                <a:solidFill>
                  <a:srgbClr val="FF0000"/>
                </a:solidFill>
              </a:rPr>
              <a:t>Ceratophyllum</a:t>
            </a:r>
            <a:r>
              <a:rPr lang="en-US" dirty="0">
                <a:solidFill>
                  <a:srgbClr val="FF0000"/>
                </a:solidFill>
              </a:rPr>
              <a:t> </a:t>
            </a:r>
          </a:p>
        </p:txBody>
      </p:sp>
    </p:spTree>
    <p:extLst>
      <p:ext uri="{BB962C8B-B14F-4D97-AF65-F5344CB8AC3E}">
        <p14:creationId xmlns:p14="http://schemas.microsoft.com/office/powerpoint/2010/main" val="143576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366426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00200" y="3117457"/>
            <a:ext cx="1522596" cy="461665"/>
          </a:xfrm>
          <a:prstGeom prst="rect">
            <a:avLst/>
          </a:prstGeom>
        </p:spPr>
        <p:txBody>
          <a:bodyPr wrap="none">
            <a:spAutoFit/>
          </a:bodyPr>
          <a:lstStyle/>
          <a:p>
            <a:r>
              <a:rPr lang="en-US" sz="2400" b="1" dirty="0" err="1"/>
              <a:t>Spirodella</a:t>
            </a:r>
            <a:r>
              <a:rPr lang="en-US" dirty="0"/>
              <a: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927" y="535977"/>
            <a:ext cx="3879273" cy="258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077288" y="3209790"/>
            <a:ext cx="882549" cy="369332"/>
          </a:xfrm>
          <a:prstGeom prst="rect">
            <a:avLst/>
          </a:prstGeom>
        </p:spPr>
        <p:txBody>
          <a:bodyPr wrap="none">
            <a:spAutoFit/>
          </a:bodyPr>
          <a:lstStyle/>
          <a:p>
            <a:r>
              <a:rPr lang="en-US" b="1" dirty="0" err="1"/>
              <a:t>Wolffia</a:t>
            </a:r>
            <a:endParaRPr lang="en-US" b="1"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348289"/>
            <a:ext cx="2209800" cy="295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867400" y="4640170"/>
            <a:ext cx="2057400" cy="400110"/>
          </a:xfrm>
          <a:prstGeom prst="rect">
            <a:avLst/>
          </a:prstGeom>
        </p:spPr>
        <p:txBody>
          <a:bodyPr wrap="square">
            <a:spAutoFit/>
          </a:bodyPr>
          <a:lstStyle/>
          <a:p>
            <a:r>
              <a:rPr lang="en-US" sz="2000" b="1" dirty="0" err="1"/>
              <a:t>Ceratophyllum</a:t>
            </a:r>
            <a:r>
              <a:rPr lang="en-US" sz="2000" b="1" dirty="0"/>
              <a:t> </a:t>
            </a:r>
          </a:p>
        </p:txBody>
      </p:sp>
    </p:spTree>
    <p:extLst>
      <p:ext uri="{BB962C8B-B14F-4D97-AF65-F5344CB8AC3E}">
        <p14:creationId xmlns:p14="http://schemas.microsoft.com/office/powerpoint/2010/main" val="185372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4000" b="1" dirty="0" smtClean="0">
                <a:solidFill>
                  <a:srgbClr val="002060"/>
                </a:solidFill>
              </a:rPr>
              <a:t>Nekton</a:t>
            </a:r>
            <a:endParaRPr lang="en-US" sz="4000" b="1" dirty="0">
              <a:solidFill>
                <a:srgbClr val="002060"/>
              </a:solidFill>
            </a:endParaRPr>
          </a:p>
        </p:txBody>
      </p:sp>
      <p:sp>
        <p:nvSpPr>
          <p:cNvPr id="3" name="Content Placeholder 2"/>
          <p:cNvSpPr>
            <a:spLocks noGrp="1"/>
          </p:cNvSpPr>
          <p:nvPr>
            <p:ph idx="1"/>
          </p:nvPr>
        </p:nvSpPr>
        <p:spPr/>
        <p:txBody>
          <a:bodyPr>
            <a:normAutofit/>
          </a:bodyPr>
          <a:lstStyle/>
          <a:p>
            <a:pPr algn="just"/>
            <a:r>
              <a:rPr lang="en-US" sz="2800" dirty="0"/>
              <a:t>The term </a:t>
            </a:r>
            <a:r>
              <a:rPr lang="en-US" sz="2800" dirty="0">
                <a:solidFill>
                  <a:srgbClr val="002060"/>
                </a:solidFill>
              </a:rPr>
              <a:t>nekton</a:t>
            </a:r>
            <a:r>
              <a:rPr lang="en-US" sz="2800" dirty="0"/>
              <a:t> has been coined by </a:t>
            </a:r>
            <a:r>
              <a:rPr lang="en-US" sz="2800" dirty="0">
                <a:solidFill>
                  <a:srgbClr val="FF0000"/>
                </a:solidFill>
              </a:rPr>
              <a:t>Ernst </a:t>
            </a:r>
            <a:r>
              <a:rPr lang="en-US" sz="2800" dirty="0" err="1">
                <a:solidFill>
                  <a:srgbClr val="FF0000"/>
                </a:solidFill>
              </a:rPr>
              <a:t>Heckal</a:t>
            </a:r>
            <a:r>
              <a:rPr lang="en-US" sz="2800" dirty="0">
                <a:solidFill>
                  <a:srgbClr val="FF0000"/>
                </a:solidFill>
              </a:rPr>
              <a:t> (1890). Nekton is derived from Greek word means swimming. </a:t>
            </a:r>
            <a:endParaRPr lang="en-US" sz="2800" dirty="0" smtClean="0">
              <a:solidFill>
                <a:srgbClr val="FF0000"/>
              </a:solidFill>
            </a:endParaRPr>
          </a:p>
          <a:p>
            <a:pPr algn="just"/>
            <a:r>
              <a:rPr lang="en-US" sz="2800" dirty="0" smtClean="0"/>
              <a:t>The </a:t>
            </a:r>
            <a:r>
              <a:rPr lang="en-US" sz="2800" dirty="0"/>
              <a:t>term nekton is used to designate those organisms which swim freely in water and possess locomotion enabling them to have independent drifting movement along the water flowage system. </a:t>
            </a:r>
            <a:endParaRPr lang="en-US" sz="2800" dirty="0" smtClean="0"/>
          </a:p>
          <a:p>
            <a:pPr algn="just"/>
            <a:r>
              <a:rPr lang="en-US" sz="2800" dirty="0" smtClean="0"/>
              <a:t>In </a:t>
            </a:r>
            <a:r>
              <a:rPr lang="en-US" sz="2800" dirty="0"/>
              <a:t>limnetic regions of inland waters, the nekton is composed almost entirely of fishes.</a:t>
            </a:r>
          </a:p>
        </p:txBody>
      </p:sp>
    </p:spTree>
    <p:extLst>
      <p:ext uri="{BB962C8B-B14F-4D97-AF65-F5344CB8AC3E}">
        <p14:creationId xmlns:p14="http://schemas.microsoft.com/office/powerpoint/2010/main" val="390815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534400" cy="5516563"/>
          </a:xfrm>
        </p:spPr>
        <p:txBody>
          <a:bodyPr>
            <a:noAutofit/>
          </a:bodyPr>
          <a:lstStyle/>
          <a:p>
            <a:pPr algn="just"/>
            <a:r>
              <a:rPr lang="en-US" dirty="0"/>
              <a:t>The limnetic nekton may inhabit the whole of open water of a lake and down to its greatest depth. In contrast to the limnetic region, the littoral area is the zone of greater nekton population. In addition to the fishes (young and mature), numerous free swimming invertebrates occur mainly insects</a:t>
            </a:r>
            <a:r>
              <a:rPr lang="en-US" dirty="0" smtClean="0"/>
              <a:t>.</a:t>
            </a:r>
          </a:p>
          <a:p>
            <a:pPr algn="just"/>
            <a:r>
              <a:rPr lang="en-US" dirty="0"/>
              <a:t>Major groups of vertebrates including </a:t>
            </a:r>
            <a:r>
              <a:rPr lang="en-US" dirty="0">
                <a:solidFill>
                  <a:srgbClr val="FF0000"/>
                </a:solidFill>
              </a:rPr>
              <a:t>fishes, </a:t>
            </a:r>
            <a:r>
              <a:rPr lang="en-US" dirty="0" err="1">
                <a:solidFill>
                  <a:srgbClr val="FF0000"/>
                </a:solidFill>
              </a:rPr>
              <a:t>Amphibia</a:t>
            </a:r>
            <a:r>
              <a:rPr lang="en-US" dirty="0">
                <a:solidFill>
                  <a:srgbClr val="FF0000"/>
                </a:solidFill>
              </a:rPr>
              <a:t>, </a:t>
            </a:r>
            <a:r>
              <a:rPr lang="en-US" dirty="0" err="1">
                <a:solidFill>
                  <a:srgbClr val="FF0000"/>
                </a:solidFill>
              </a:rPr>
              <a:t>Retillia</a:t>
            </a:r>
            <a:r>
              <a:rPr lang="en-US" dirty="0">
                <a:solidFill>
                  <a:srgbClr val="FF0000"/>
                </a:solidFill>
              </a:rPr>
              <a:t>, Aves and Mammalian are more or less representative of water and some time free swimming in nature.</a:t>
            </a:r>
          </a:p>
        </p:txBody>
      </p:sp>
    </p:spTree>
    <p:extLst>
      <p:ext uri="{BB962C8B-B14F-4D97-AF65-F5344CB8AC3E}">
        <p14:creationId xmlns:p14="http://schemas.microsoft.com/office/powerpoint/2010/main" val="279259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92162"/>
          </a:xfrm>
        </p:spPr>
        <p:txBody>
          <a:bodyPr>
            <a:normAutofit/>
          </a:bodyPr>
          <a:lstStyle/>
          <a:p>
            <a:r>
              <a:rPr lang="en-US" sz="3600" b="1" dirty="0">
                <a:solidFill>
                  <a:srgbClr val="002060"/>
                </a:solidFill>
              </a:rPr>
              <a:t>Benthos</a:t>
            </a:r>
          </a:p>
        </p:txBody>
      </p:sp>
      <p:sp>
        <p:nvSpPr>
          <p:cNvPr id="3" name="Content Placeholder 2"/>
          <p:cNvSpPr>
            <a:spLocks noGrp="1"/>
          </p:cNvSpPr>
          <p:nvPr>
            <p:ph idx="1"/>
          </p:nvPr>
        </p:nvSpPr>
        <p:spPr>
          <a:xfrm>
            <a:off x="304800" y="2590800"/>
            <a:ext cx="8686800" cy="2438400"/>
          </a:xfrm>
        </p:spPr>
        <p:txBody>
          <a:bodyPr>
            <a:normAutofit/>
          </a:bodyPr>
          <a:lstStyle/>
          <a:p>
            <a:pPr algn="just"/>
            <a:r>
              <a:rPr lang="en-US" sz="2800" dirty="0"/>
              <a:t>The term </a:t>
            </a:r>
            <a:r>
              <a:rPr lang="en-US" sz="2800" dirty="0">
                <a:solidFill>
                  <a:srgbClr val="FF0000"/>
                </a:solidFill>
              </a:rPr>
              <a:t>benthos</a:t>
            </a:r>
            <a:r>
              <a:rPr lang="en-US" sz="2800" dirty="0"/>
              <a:t> includes all </a:t>
            </a:r>
            <a:r>
              <a:rPr lang="en-US" sz="2800" dirty="0">
                <a:solidFill>
                  <a:srgbClr val="FF0000"/>
                </a:solidFill>
              </a:rPr>
              <a:t>bottom dwelling organisms, comprising the great assemblages of plants and animals.</a:t>
            </a:r>
            <a:r>
              <a:rPr lang="en-US" sz="2800" dirty="0"/>
              <a:t> Benthos includes the organisms of the bottom from uppermost water bearing portion of a body of water right up to the greatest depths</a:t>
            </a:r>
            <a:r>
              <a:rPr lang="en-US" sz="2800" dirty="0" smtClean="0"/>
              <a:t>.</a:t>
            </a:r>
          </a:p>
          <a:p>
            <a:pPr algn="just"/>
            <a:endParaRPr lang="en-US" sz="2800" dirty="0"/>
          </a:p>
        </p:txBody>
      </p:sp>
    </p:spTree>
    <p:extLst>
      <p:ext uri="{BB962C8B-B14F-4D97-AF65-F5344CB8AC3E}">
        <p14:creationId xmlns:p14="http://schemas.microsoft.com/office/powerpoint/2010/main" val="351503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4000" b="1" dirty="0">
                <a:solidFill>
                  <a:srgbClr val="002060"/>
                </a:solidFill>
              </a:rPr>
              <a:t>Classification of benthic regions</a:t>
            </a:r>
            <a:r>
              <a:rPr lang="en-US" dirty="0"/>
              <a:t/>
            </a:r>
            <a:br>
              <a:rPr lang="en-US" dirty="0"/>
            </a:br>
            <a:endParaRPr lang="en-US" dirty="0"/>
          </a:p>
        </p:txBody>
      </p:sp>
      <p:sp>
        <p:nvSpPr>
          <p:cNvPr id="3" name="Content Placeholder 2"/>
          <p:cNvSpPr>
            <a:spLocks noGrp="1"/>
          </p:cNvSpPr>
          <p:nvPr>
            <p:ph idx="1"/>
          </p:nvPr>
        </p:nvSpPr>
        <p:spPr>
          <a:xfrm>
            <a:off x="457200" y="1066800"/>
            <a:ext cx="8229600" cy="5059363"/>
          </a:xfrm>
        </p:spPr>
        <p:txBody>
          <a:bodyPr>
            <a:normAutofit fontScale="70000" lnSpcReduction="20000"/>
          </a:bodyPr>
          <a:lstStyle/>
          <a:p>
            <a:pPr algn="just"/>
            <a:r>
              <a:rPr lang="en-US" sz="4000" dirty="0" smtClean="0"/>
              <a:t>1</a:t>
            </a:r>
            <a:r>
              <a:rPr lang="en-US" sz="4000" dirty="0"/>
              <a:t>. Lake zone:</a:t>
            </a:r>
          </a:p>
          <a:p>
            <a:pPr algn="just"/>
            <a:r>
              <a:rPr lang="en-US" sz="4000" dirty="0"/>
              <a:t>There are usually 3 zones and in exceptionally in deep lakes there are 4 zones, they are Littoral, </a:t>
            </a:r>
            <a:r>
              <a:rPr lang="en-US" sz="4000" dirty="0" err="1"/>
              <a:t>Sublittoral</a:t>
            </a:r>
            <a:r>
              <a:rPr lang="en-US" sz="4000" dirty="0"/>
              <a:t>, </a:t>
            </a:r>
            <a:r>
              <a:rPr lang="en-US" sz="4000" dirty="0" err="1"/>
              <a:t>Profundal</a:t>
            </a:r>
            <a:r>
              <a:rPr lang="en-US" sz="4000" dirty="0"/>
              <a:t> and Abyssal zones.</a:t>
            </a:r>
          </a:p>
          <a:p>
            <a:pPr algn="just"/>
            <a:r>
              <a:rPr lang="en-US" sz="4000" dirty="0">
                <a:solidFill>
                  <a:srgbClr val="FF0000"/>
                </a:solidFill>
              </a:rPr>
              <a:t>i) Littoral Zone </a:t>
            </a:r>
            <a:r>
              <a:rPr lang="en-US" sz="4000" dirty="0"/>
              <a:t>: Extends from water’s edge to the </a:t>
            </a:r>
            <a:r>
              <a:rPr lang="en-US" sz="4000" dirty="0" err="1"/>
              <a:t>lakeward</a:t>
            </a:r>
            <a:r>
              <a:rPr lang="en-US" sz="4000" dirty="0"/>
              <a:t> limit of rooted vegetation.</a:t>
            </a:r>
          </a:p>
          <a:p>
            <a:pPr algn="just"/>
            <a:r>
              <a:rPr lang="en-US" sz="4000" dirty="0" smtClean="0">
                <a:solidFill>
                  <a:srgbClr val="FF0000"/>
                </a:solidFill>
              </a:rPr>
              <a:t>ii)</a:t>
            </a:r>
            <a:r>
              <a:rPr lang="en-US" sz="4000" dirty="0" err="1" smtClean="0">
                <a:solidFill>
                  <a:srgbClr val="FF0000"/>
                </a:solidFill>
              </a:rPr>
              <a:t>Sublittoral</a:t>
            </a:r>
            <a:r>
              <a:rPr lang="en-US" sz="4000" dirty="0" smtClean="0">
                <a:solidFill>
                  <a:srgbClr val="FF0000"/>
                </a:solidFill>
              </a:rPr>
              <a:t> </a:t>
            </a:r>
            <a:r>
              <a:rPr lang="en-US" sz="4000" dirty="0">
                <a:solidFill>
                  <a:srgbClr val="FF0000"/>
                </a:solidFill>
              </a:rPr>
              <a:t>Zone </a:t>
            </a:r>
            <a:r>
              <a:rPr lang="en-US" sz="4000" dirty="0"/>
              <a:t>: From </a:t>
            </a:r>
            <a:r>
              <a:rPr lang="en-US" sz="4000" dirty="0" err="1"/>
              <a:t>lakeward</a:t>
            </a:r>
            <a:r>
              <a:rPr lang="en-US" sz="4000" dirty="0"/>
              <a:t> limit of vegetation down to about the level of the upper limit of the </a:t>
            </a:r>
            <a:r>
              <a:rPr lang="en-US" sz="4000" dirty="0" err="1"/>
              <a:t>hypolimnion</a:t>
            </a:r>
            <a:r>
              <a:rPr lang="en-US" sz="4000" dirty="0"/>
              <a:t>.</a:t>
            </a:r>
          </a:p>
          <a:p>
            <a:pPr algn="just"/>
            <a:r>
              <a:rPr lang="en-US" sz="4000" dirty="0">
                <a:solidFill>
                  <a:srgbClr val="FF0000"/>
                </a:solidFill>
              </a:rPr>
              <a:t>iii) </a:t>
            </a:r>
            <a:r>
              <a:rPr lang="en-US" sz="4000" dirty="0" err="1">
                <a:solidFill>
                  <a:srgbClr val="FF0000"/>
                </a:solidFill>
              </a:rPr>
              <a:t>Profundal</a:t>
            </a:r>
            <a:r>
              <a:rPr lang="en-US" sz="4000" dirty="0">
                <a:solidFill>
                  <a:srgbClr val="FF0000"/>
                </a:solidFill>
              </a:rPr>
              <a:t> zone : </a:t>
            </a:r>
            <a:r>
              <a:rPr lang="en-US" sz="4000" dirty="0"/>
              <a:t>The entire lake floor that bounds the </a:t>
            </a:r>
            <a:r>
              <a:rPr lang="en-US" sz="4000" dirty="0" err="1"/>
              <a:t>hypolimnion</a:t>
            </a:r>
            <a:endParaRPr lang="en-US" sz="4000" dirty="0"/>
          </a:p>
          <a:p>
            <a:pPr algn="just"/>
            <a:r>
              <a:rPr lang="en-US" sz="4000" dirty="0">
                <a:solidFill>
                  <a:srgbClr val="FF0000"/>
                </a:solidFill>
              </a:rPr>
              <a:t>iv) Abyssal </a:t>
            </a:r>
            <a:r>
              <a:rPr lang="en-US" sz="4000" dirty="0"/>
              <a:t>: Present only in lakes of depths greater than 600 m.</a:t>
            </a:r>
            <a:endParaRPr lang="en-US" dirty="0"/>
          </a:p>
        </p:txBody>
      </p:sp>
    </p:spTree>
    <p:extLst>
      <p:ext uri="{BB962C8B-B14F-4D97-AF65-F5344CB8AC3E}">
        <p14:creationId xmlns:p14="http://schemas.microsoft.com/office/powerpoint/2010/main" val="265313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484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68362"/>
          </a:xfrm>
        </p:spPr>
        <p:txBody>
          <a:bodyPr>
            <a:normAutofit fontScale="90000"/>
          </a:bodyPr>
          <a:lstStyle/>
          <a:p>
            <a:r>
              <a:rPr lang="en-US" b="1" dirty="0">
                <a:solidFill>
                  <a:srgbClr val="002060"/>
                </a:solidFill>
              </a:rPr>
              <a:t>Character of larger aquatic plants</a:t>
            </a:r>
            <a:br>
              <a:rPr lang="en-US" b="1" dirty="0">
                <a:solidFill>
                  <a:srgbClr val="002060"/>
                </a:solidFill>
              </a:rPr>
            </a:br>
            <a:endParaRPr lang="en-US" b="1" dirty="0">
              <a:solidFill>
                <a:srgbClr val="002060"/>
              </a:solidFill>
            </a:endParaRPr>
          </a:p>
        </p:txBody>
      </p:sp>
      <p:sp>
        <p:nvSpPr>
          <p:cNvPr id="3" name="Content Placeholder 2"/>
          <p:cNvSpPr>
            <a:spLocks noGrp="1"/>
          </p:cNvSpPr>
          <p:nvPr>
            <p:ph idx="1"/>
          </p:nvPr>
        </p:nvSpPr>
        <p:spPr>
          <a:xfrm>
            <a:off x="228600" y="1828800"/>
            <a:ext cx="8686800" cy="3810000"/>
          </a:xfrm>
        </p:spPr>
        <p:txBody>
          <a:bodyPr>
            <a:normAutofit/>
          </a:bodyPr>
          <a:lstStyle/>
          <a:p>
            <a:pPr algn="just"/>
            <a:r>
              <a:rPr lang="en-US" dirty="0" smtClean="0"/>
              <a:t>Larger </a:t>
            </a:r>
            <a:r>
              <a:rPr lang="en-US" dirty="0"/>
              <a:t>aquatic plants constitute a heterogeneous group composed of a few </a:t>
            </a:r>
            <a:r>
              <a:rPr lang="en-US" dirty="0">
                <a:solidFill>
                  <a:srgbClr val="FF0000"/>
                </a:solidFill>
              </a:rPr>
              <a:t>Bryophytes</a:t>
            </a:r>
            <a:r>
              <a:rPr lang="en-US" dirty="0"/>
              <a:t> and </a:t>
            </a:r>
            <a:r>
              <a:rPr lang="en-US" dirty="0" err="1">
                <a:solidFill>
                  <a:srgbClr val="FF0000"/>
                </a:solidFill>
              </a:rPr>
              <a:t>Pteridophytes</a:t>
            </a:r>
            <a:r>
              <a:rPr lang="en-US" dirty="0"/>
              <a:t> and many of the families of </a:t>
            </a:r>
            <a:r>
              <a:rPr lang="en-US" dirty="0">
                <a:solidFill>
                  <a:srgbClr val="FF0000"/>
                </a:solidFill>
              </a:rPr>
              <a:t>Spermatophytes</a:t>
            </a:r>
            <a:r>
              <a:rPr lang="en-US" dirty="0"/>
              <a:t>. </a:t>
            </a:r>
            <a:endParaRPr lang="en-US" dirty="0" smtClean="0"/>
          </a:p>
          <a:p>
            <a:pPr algn="just"/>
            <a:r>
              <a:rPr lang="en-US" dirty="0" smtClean="0"/>
              <a:t>They </a:t>
            </a:r>
            <a:r>
              <a:rPr lang="en-US" dirty="0"/>
              <a:t>are restricted in distribution to the general vicinity of the shores and to the shallow water areas. </a:t>
            </a:r>
            <a:endParaRPr lang="en-US" dirty="0" smtClean="0"/>
          </a:p>
        </p:txBody>
      </p:sp>
    </p:spTree>
    <p:extLst>
      <p:ext uri="{BB962C8B-B14F-4D97-AF65-F5344CB8AC3E}">
        <p14:creationId xmlns:p14="http://schemas.microsoft.com/office/powerpoint/2010/main" val="3612040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762000"/>
            <a:ext cx="358366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762000"/>
            <a:ext cx="404651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3810000"/>
            <a:ext cx="37338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87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5638800"/>
          </a:xfrm>
        </p:spPr>
        <p:txBody>
          <a:bodyPr>
            <a:normAutofit/>
          </a:bodyPr>
          <a:lstStyle/>
          <a:p>
            <a:pPr algn="just"/>
            <a:r>
              <a:rPr lang="en-US" dirty="0"/>
              <a:t>In general, the aquatic plants can be grouped in to 3 </a:t>
            </a:r>
            <a:r>
              <a:rPr lang="en-US" dirty="0" smtClean="0"/>
              <a:t>assemblages:</a:t>
            </a:r>
            <a:endParaRPr lang="en-US" dirty="0"/>
          </a:p>
          <a:p>
            <a:pPr algn="just"/>
            <a:r>
              <a:rPr lang="en-US" dirty="0"/>
              <a:t>1. </a:t>
            </a:r>
            <a:r>
              <a:rPr lang="en-US" dirty="0">
                <a:solidFill>
                  <a:srgbClr val="FF0000"/>
                </a:solidFill>
              </a:rPr>
              <a:t>Emergent</a:t>
            </a:r>
            <a:r>
              <a:rPr lang="en-US" dirty="0"/>
              <a:t> – those rooted at the bottom and projecting out of the water for part of their length </a:t>
            </a:r>
            <a:r>
              <a:rPr lang="en-US" dirty="0" err="1"/>
              <a:t>eg</a:t>
            </a:r>
            <a:r>
              <a:rPr lang="en-US" dirty="0"/>
              <a:t>, common species of </a:t>
            </a:r>
            <a:r>
              <a:rPr lang="en-US" dirty="0">
                <a:solidFill>
                  <a:srgbClr val="FF0000"/>
                </a:solidFill>
              </a:rPr>
              <a:t>bulrush, </a:t>
            </a:r>
            <a:r>
              <a:rPr lang="en-US" dirty="0" err="1">
                <a:solidFill>
                  <a:srgbClr val="FF0000"/>
                </a:solidFill>
              </a:rPr>
              <a:t>Scirpus</a:t>
            </a:r>
            <a:endParaRPr lang="en-US" dirty="0">
              <a:solidFill>
                <a:srgbClr val="FF0000"/>
              </a:solidFill>
            </a:endParaRPr>
          </a:p>
          <a:p>
            <a:pPr algn="just"/>
            <a:r>
              <a:rPr lang="en-US" dirty="0"/>
              <a:t>2. </a:t>
            </a:r>
            <a:r>
              <a:rPr lang="en-US" dirty="0">
                <a:solidFill>
                  <a:srgbClr val="FF0000"/>
                </a:solidFill>
              </a:rPr>
              <a:t>Floating</a:t>
            </a:r>
            <a:r>
              <a:rPr lang="en-US" dirty="0"/>
              <a:t> - these which wholly or in part float in the surface of water and often do not project above it </a:t>
            </a:r>
            <a:r>
              <a:rPr lang="en-US" dirty="0" err="1"/>
              <a:t>eg</a:t>
            </a:r>
            <a:r>
              <a:rPr lang="en-US" dirty="0"/>
              <a:t>. </a:t>
            </a:r>
            <a:r>
              <a:rPr lang="en-US" dirty="0">
                <a:solidFill>
                  <a:srgbClr val="FF0000"/>
                </a:solidFill>
              </a:rPr>
              <a:t>Duck weed </a:t>
            </a:r>
            <a:r>
              <a:rPr lang="en-US" dirty="0" err="1">
                <a:solidFill>
                  <a:srgbClr val="FF0000"/>
                </a:solidFill>
              </a:rPr>
              <a:t>Lemna</a:t>
            </a:r>
            <a:r>
              <a:rPr lang="en-US" dirty="0">
                <a:solidFill>
                  <a:srgbClr val="FF0000"/>
                </a:solidFill>
              </a:rPr>
              <a:t> </a:t>
            </a:r>
            <a:r>
              <a:rPr lang="en-US" dirty="0"/>
              <a:t>and</a:t>
            </a:r>
          </a:p>
          <a:p>
            <a:pPr algn="just"/>
            <a:r>
              <a:rPr lang="en-US" dirty="0"/>
              <a:t>3. </a:t>
            </a:r>
            <a:r>
              <a:rPr lang="en-US" dirty="0">
                <a:solidFill>
                  <a:srgbClr val="FF0000"/>
                </a:solidFill>
              </a:rPr>
              <a:t>Submerged</a:t>
            </a:r>
            <a:r>
              <a:rPr lang="en-US" dirty="0"/>
              <a:t> - those which are continuously submerged </a:t>
            </a:r>
            <a:r>
              <a:rPr lang="en-US" dirty="0" err="1"/>
              <a:t>eg</a:t>
            </a:r>
            <a:r>
              <a:rPr lang="en-US" dirty="0"/>
              <a:t>, </a:t>
            </a:r>
            <a:r>
              <a:rPr lang="en-US" dirty="0" err="1">
                <a:solidFill>
                  <a:srgbClr val="FF0000"/>
                </a:solidFill>
              </a:rPr>
              <a:t>Vallisneria</a:t>
            </a:r>
            <a:r>
              <a:rPr lang="en-US" dirty="0">
                <a:solidFill>
                  <a:srgbClr val="FF0000"/>
                </a:solidFill>
              </a:rPr>
              <a:t>.</a:t>
            </a:r>
          </a:p>
        </p:txBody>
      </p:sp>
    </p:spTree>
    <p:extLst>
      <p:ext uri="{BB962C8B-B14F-4D97-AF65-F5344CB8AC3E}">
        <p14:creationId xmlns:p14="http://schemas.microsoft.com/office/powerpoint/2010/main" val="36171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704850"/>
            <a:ext cx="37338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412" y="653036"/>
            <a:ext cx="3807787" cy="285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657600"/>
            <a:ext cx="3371850" cy="287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20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Biological classification of the larger aquatic plants </a:t>
            </a:r>
          </a:p>
        </p:txBody>
      </p:sp>
      <p:sp>
        <p:nvSpPr>
          <p:cNvPr id="3" name="Content Placeholder 2"/>
          <p:cNvSpPr>
            <a:spLocks noGrp="1"/>
          </p:cNvSpPr>
          <p:nvPr>
            <p:ph idx="1"/>
          </p:nvPr>
        </p:nvSpPr>
        <p:spPr>
          <a:xfrm>
            <a:off x="228600" y="1600200"/>
            <a:ext cx="8763000" cy="4525963"/>
          </a:xfrm>
        </p:spPr>
        <p:txBody>
          <a:bodyPr>
            <a:noAutofit/>
          </a:bodyPr>
          <a:lstStyle/>
          <a:p>
            <a:pPr algn="just"/>
            <a:r>
              <a:rPr lang="en-US" sz="2800" dirty="0">
                <a:solidFill>
                  <a:srgbClr val="FF0000"/>
                </a:solidFill>
              </a:rPr>
              <a:t>A</a:t>
            </a:r>
            <a:r>
              <a:rPr lang="en-US" sz="2800" dirty="0" smtClean="0">
                <a:solidFill>
                  <a:srgbClr val="FF0000"/>
                </a:solidFill>
              </a:rPr>
              <a:t>. Plants </a:t>
            </a:r>
            <a:r>
              <a:rPr lang="en-US" sz="2800" dirty="0">
                <a:solidFill>
                  <a:srgbClr val="FF0000"/>
                </a:solidFill>
              </a:rPr>
              <a:t>roots in the bottom</a:t>
            </a:r>
          </a:p>
          <a:p>
            <a:pPr algn="just"/>
            <a:r>
              <a:rPr lang="en-US" sz="2800" dirty="0">
                <a:solidFill>
                  <a:srgbClr val="0070C0"/>
                </a:solidFill>
              </a:rPr>
              <a:t>1) Terrestrial plants capable of living at least temporarily as submerged water plants without any marked adaptation of leaves to aquatic life </a:t>
            </a:r>
            <a:r>
              <a:rPr lang="en-US" sz="2800" dirty="0" err="1">
                <a:solidFill>
                  <a:srgbClr val="0070C0"/>
                </a:solidFill>
              </a:rPr>
              <a:t>eg</a:t>
            </a:r>
            <a:r>
              <a:rPr lang="en-US" sz="2800" dirty="0">
                <a:solidFill>
                  <a:srgbClr val="0070C0"/>
                </a:solidFill>
              </a:rPr>
              <a:t>: </a:t>
            </a:r>
            <a:r>
              <a:rPr lang="en-US" sz="2800" dirty="0" err="1">
                <a:solidFill>
                  <a:srgbClr val="0070C0"/>
                </a:solidFill>
              </a:rPr>
              <a:t>Achillea</a:t>
            </a:r>
            <a:r>
              <a:rPr lang="en-US" sz="2800" dirty="0">
                <a:solidFill>
                  <a:srgbClr val="0070C0"/>
                </a:solidFill>
              </a:rPr>
              <a:t> </a:t>
            </a:r>
            <a:r>
              <a:rPr lang="en-US" sz="2800" dirty="0" err="1">
                <a:solidFill>
                  <a:srgbClr val="0070C0"/>
                </a:solidFill>
              </a:rPr>
              <a:t>ptarmica</a:t>
            </a:r>
            <a:r>
              <a:rPr lang="en-US" sz="2800" dirty="0">
                <a:solidFill>
                  <a:srgbClr val="0070C0"/>
                </a:solidFill>
              </a:rPr>
              <a:t>, </a:t>
            </a:r>
            <a:r>
              <a:rPr lang="en-US" sz="2800" dirty="0" err="1">
                <a:solidFill>
                  <a:srgbClr val="0070C0"/>
                </a:solidFill>
              </a:rPr>
              <a:t>Nepeta</a:t>
            </a:r>
            <a:r>
              <a:rPr lang="en-US" sz="2800" dirty="0">
                <a:solidFill>
                  <a:srgbClr val="0070C0"/>
                </a:solidFill>
              </a:rPr>
              <a:t> hederacea</a:t>
            </a:r>
          </a:p>
          <a:p>
            <a:pPr algn="just"/>
            <a:r>
              <a:rPr lang="en-US" sz="2800" dirty="0"/>
              <a:t>2) Plants sometimes terrestrial, sometimes with submerged leaves but different from aerial type and associated with flowering stage</a:t>
            </a:r>
          </a:p>
          <a:p>
            <a:pPr algn="just"/>
            <a:r>
              <a:rPr lang="en-US" sz="2800" dirty="0"/>
              <a:t>3) Plants which produce 3 types of leaf (a) submerged (b) floating and (c) aerial</a:t>
            </a:r>
          </a:p>
        </p:txBody>
      </p:sp>
    </p:spTree>
    <p:extLst>
      <p:ext uri="{BB962C8B-B14F-4D97-AF65-F5344CB8AC3E}">
        <p14:creationId xmlns:p14="http://schemas.microsoft.com/office/powerpoint/2010/main" val="220018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68132"/>
            <a:ext cx="3549754" cy="268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66800" y="4648200"/>
            <a:ext cx="2031133" cy="400110"/>
          </a:xfrm>
          <a:prstGeom prst="rect">
            <a:avLst/>
          </a:prstGeom>
        </p:spPr>
        <p:txBody>
          <a:bodyPr wrap="none">
            <a:spAutoFit/>
          </a:bodyPr>
          <a:lstStyle/>
          <a:p>
            <a:r>
              <a:rPr lang="en-US" sz="2000" b="1" dirty="0" err="1"/>
              <a:t>Achillea</a:t>
            </a:r>
            <a:r>
              <a:rPr lang="en-US" sz="2000" b="1" dirty="0"/>
              <a:t> </a:t>
            </a:r>
            <a:r>
              <a:rPr lang="en-US" sz="2000" b="1" dirty="0" err="1"/>
              <a:t>ptarmica</a:t>
            </a:r>
            <a:endParaRPr lang="en-US" sz="2000" b="1"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949"/>
          <a:stretch/>
        </p:blipFill>
        <p:spPr bwMode="auto">
          <a:xfrm>
            <a:off x="4378036" y="1654278"/>
            <a:ext cx="3657600" cy="26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05400" y="4648200"/>
            <a:ext cx="2130455" cy="400110"/>
          </a:xfrm>
          <a:prstGeom prst="rect">
            <a:avLst/>
          </a:prstGeom>
        </p:spPr>
        <p:txBody>
          <a:bodyPr wrap="none">
            <a:spAutoFit/>
          </a:bodyPr>
          <a:lstStyle/>
          <a:p>
            <a:r>
              <a:rPr lang="en-US" sz="2000" b="1" dirty="0" err="1"/>
              <a:t>Nepeta</a:t>
            </a:r>
            <a:r>
              <a:rPr lang="en-US" sz="2000" b="1" dirty="0"/>
              <a:t> hederacea</a:t>
            </a:r>
          </a:p>
        </p:txBody>
      </p:sp>
    </p:spTree>
    <p:extLst>
      <p:ext uri="{BB962C8B-B14F-4D97-AF65-F5344CB8AC3E}">
        <p14:creationId xmlns:p14="http://schemas.microsoft.com/office/powerpoint/2010/main" val="124718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686800" cy="5592763"/>
          </a:xfrm>
        </p:spPr>
        <p:txBody>
          <a:bodyPr>
            <a:normAutofit fontScale="92500"/>
          </a:bodyPr>
          <a:lstStyle/>
          <a:p>
            <a:pPr algn="just"/>
            <a:r>
              <a:rPr lang="en-US" dirty="0"/>
              <a:t>4) Plants which in certain instances may occur as land forms but normally submerged and </a:t>
            </a:r>
            <a:r>
              <a:rPr lang="en-US" dirty="0" smtClean="0"/>
              <a:t>characterized </a:t>
            </a:r>
            <a:r>
              <a:rPr lang="en-US" dirty="0"/>
              <a:t>by a creeping axis bearing long, branching leafy shoots with no floating laves</a:t>
            </a:r>
          </a:p>
          <a:p>
            <a:pPr algn="just"/>
            <a:r>
              <a:rPr lang="en-US" dirty="0"/>
              <a:t>a. Leafy aerial shoots produced at flowering period </a:t>
            </a:r>
            <a:r>
              <a:rPr lang="en-US" dirty="0" err="1"/>
              <a:t>eg</a:t>
            </a:r>
            <a:r>
              <a:rPr lang="en-US" dirty="0"/>
              <a:t>, </a:t>
            </a:r>
            <a:r>
              <a:rPr lang="en-US" dirty="0" err="1">
                <a:solidFill>
                  <a:srgbClr val="0070C0"/>
                </a:solidFill>
              </a:rPr>
              <a:t>Myriophyllum</a:t>
            </a:r>
            <a:endParaRPr lang="en-US" dirty="0">
              <a:solidFill>
                <a:srgbClr val="0070C0"/>
              </a:solidFill>
            </a:endParaRPr>
          </a:p>
          <a:p>
            <a:pPr algn="just"/>
            <a:r>
              <a:rPr lang="en-US" dirty="0"/>
              <a:t>b. Inflorescence raised out of water but not aerial foliage leaves </a:t>
            </a:r>
            <a:r>
              <a:rPr lang="en-US" dirty="0" err="1"/>
              <a:t>eg</a:t>
            </a:r>
            <a:r>
              <a:rPr lang="en-US" dirty="0"/>
              <a:t>. </a:t>
            </a:r>
            <a:r>
              <a:rPr lang="en-US" dirty="0" err="1">
                <a:solidFill>
                  <a:srgbClr val="0070C0"/>
                </a:solidFill>
              </a:rPr>
              <a:t>Potamogeton</a:t>
            </a:r>
            <a:r>
              <a:rPr lang="en-US" dirty="0">
                <a:solidFill>
                  <a:srgbClr val="0070C0"/>
                </a:solidFill>
              </a:rPr>
              <a:t>, </a:t>
            </a:r>
            <a:r>
              <a:rPr lang="en-US" dirty="0" err="1">
                <a:solidFill>
                  <a:srgbClr val="0070C0"/>
                </a:solidFill>
              </a:rPr>
              <a:t>Myriophyllum</a:t>
            </a:r>
            <a:endParaRPr lang="en-US" dirty="0">
              <a:solidFill>
                <a:srgbClr val="0070C0"/>
              </a:solidFill>
            </a:endParaRPr>
          </a:p>
          <a:p>
            <a:pPr algn="just"/>
            <a:r>
              <a:rPr lang="en-US" dirty="0"/>
              <a:t>c. Inflorescence submerged but organs raised to the surface </a:t>
            </a:r>
            <a:r>
              <a:rPr lang="en-US" dirty="0" err="1"/>
              <a:t>eg</a:t>
            </a:r>
            <a:r>
              <a:rPr lang="en-US" dirty="0"/>
              <a:t>. </a:t>
            </a:r>
            <a:r>
              <a:rPr lang="en-US" dirty="0" err="1">
                <a:solidFill>
                  <a:srgbClr val="0070C0"/>
                </a:solidFill>
              </a:rPr>
              <a:t>Anacharis</a:t>
            </a:r>
            <a:endParaRPr lang="en-US" dirty="0">
              <a:solidFill>
                <a:srgbClr val="0070C0"/>
              </a:solidFill>
            </a:endParaRPr>
          </a:p>
          <a:p>
            <a:pPr algn="just"/>
            <a:r>
              <a:rPr lang="en-US" dirty="0"/>
              <a:t>d. Inflorescence entirely submerged </a:t>
            </a:r>
            <a:r>
              <a:rPr lang="en-US" dirty="0" err="1"/>
              <a:t>eg</a:t>
            </a:r>
            <a:r>
              <a:rPr lang="en-US" dirty="0"/>
              <a:t>. </a:t>
            </a:r>
            <a:r>
              <a:rPr lang="en-US" dirty="0" err="1">
                <a:solidFill>
                  <a:srgbClr val="FF0000"/>
                </a:solidFill>
              </a:rPr>
              <a:t>Najas</a:t>
            </a:r>
            <a:endParaRPr lang="en-US" dirty="0">
              <a:solidFill>
                <a:srgbClr val="FF0000"/>
              </a:solidFill>
            </a:endParaRPr>
          </a:p>
        </p:txBody>
      </p:sp>
    </p:spTree>
    <p:extLst>
      <p:ext uri="{BB962C8B-B14F-4D97-AF65-F5344CB8AC3E}">
        <p14:creationId xmlns:p14="http://schemas.microsoft.com/office/powerpoint/2010/main" val="263148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304801"/>
            <a:ext cx="1676400" cy="251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2932791"/>
            <a:ext cx="1496435" cy="369332"/>
          </a:xfrm>
          <a:prstGeom prst="rect">
            <a:avLst/>
          </a:prstGeom>
        </p:spPr>
        <p:txBody>
          <a:bodyPr wrap="none">
            <a:spAutoFit/>
          </a:bodyPr>
          <a:lstStyle/>
          <a:p>
            <a:r>
              <a:rPr lang="en-US" dirty="0" err="1"/>
              <a:t>Myriophyllum</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75821"/>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27368" y="2736641"/>
            <a:ext cx="1451038" cy="369332"/>
          </a:xfrm>
          <a:prstGeom prst="rect">
            <a:avLst/>
          </a:prstGeom>
        </p:spPr>
        <p:txBody>
          <a:bodyPr wrap="none">
            <a:spAutoFit/>
          </a:bodyPr>
          <a:lstStyle/>
          <a:p>
            <a:r>
              <a:rPr lang="en-US" dirty="0" err="1"/>
              <a:t>Potamogeton</a:t>
            </a:r>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710457"/>
            <a:ext cx="2752725" cy="209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692167" y="2962870"/>
            <a:ext cx="1103187" cy="369332"/>
          </a:xfrm>
          <a:prstGeom prst="rect">
            <a:avLst/>
          </a:prstGeom>
        </p:spPr>
        <p:txBody>
          <a:bodyPr wrap="none">
            <a:spAutoFit/>
          </a:bodyPr>
          <a:lstStyle/>
          <a:p>
            <a:r>
              <a:rPr lang="en-US" dirty="0" err="1"/>
              <a:t>Anacharis</a:t>
            </a:r>
            <a:endParaRPr lang="en-US" dirty="0"/>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7109" y="3302123"/>
            <a:ext cx="3296134" cy="2491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544530" y="4953000"/>
            <a:ext cx="699230" cy="369332"/>
          </a:xfrm>
          <a:prstGeom prst="rect">
            <a:avLst/>
          </a:prstGeom>
        </p:spPr>
        <p:txBody>
          <a:bodyPr wrap="none">
            <a:spAutoFit/>
          </a:bodyPr>
          <a:lstStyle/>
          <a:p>
            <a:r>
              <a:rPr lang="en-US" dirty="0" err="1"/>
              <a:t>Najas</a:t>
            </a:r>
            <a:endParaRPr lang="en-US" dirty="0"/>
          </a:p>
        </p:txBody>
      </p:sp>
    </p:spTree>
    <p:extLst>
      <p:ext uri="{BB962C8B-B14F-4D97-AF65-F5344CB8AC3E}">
        <p14:creationId xmlns:p14="http://schemas.microsoft.com/office/powerpoint/2010/main" val="3265263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726</Words>
  <Application>Microsoft Office PowerPoint</Application>
  <PresentationFormat>On-screen Show (4:3)</PresentationFormat>
  <Paragraphs>48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Aquatic plants- Character, classification, zonation, seasonal relations</vt:lpstr>
      <vt:lpstr>Character of larger aquatic plants </vt:lpstr>
      <vt:lpstr>PowerPoint Presentation</vt:lpstr>
      <vt:lpstr>PowerPoint Presentation</vt:lpstr>
      <vt:lpstr>PowerPoint Presentation</vt:lpstr>
      <vt:lpstr>Biological classification of the larger aquatic plants </vt:lpstr>
      <vt:lpstr>PowerPoint Presentation</vt:lpstr>
      <vt:lpstr>PowerPoint Presentation</vt:lpstr>
      <vt:lpstr>PowerPoint Presentation</vt:lpstr>
      <vt:lpstr>PowerPoint Presentation</vt:lpstr>
      <vt:lpstr>PowerPoint Presentation</vt:lpstr>
      <vt:lpstr> Nekton</vt:lpstr>
      <vt:lpstr>PowerPoint Presentation</vt:lpstr>
      <vt:lpstr>Benthos</vt:lpstr>
      <vt:lpstr>Classification of benthic regions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CHANDAN HALDAR</dc:creator>
  <cp:lastModifiedBy>CHANDAN HALDAR</cp:lastModifiedBy>
  <cp:revision>23</cp:revision>
  <dcterms:created xsi:type="dcterms:W3CDTF">2006-08-16T00:00:00Z</dcterms:created>
  <dcterms:modified xsi:type="dcterms:W3CDTF">2020-01-20T16:13:42Z</dcterms:modified>
</cp:coreProperties>
</file>