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360" y="1121879"/>
            <a:ext cx="6857280" cy="2387771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360" y="3601819"/>
            <a:ext cx="6857280" cy="1656174"/>
          </a:xfrm>
        </p:spPr>
        <p:txBody>
          <a:bodyPr/>
          <a:lstStyle>
            <a:lvl1pPr marL="0" indent="0" algn="ctr">
              <a:buNone/>
              <a:defRPr sz="2200"/>
            </a:lvl1pPr>
            <a:lvl2pPr marL="414726" indent="0" algn="ctr">
              <a:buNone/>
              <a:defRPr sz="1800"/>
            </a:lvl2pPr>
            <a:lvl3pPr marL="829452" indent="0" algn="ctr">
              <a:buNone/>
              <a:defRPr sz="1600"/>
            </a:lvl3pPr>
            <a:lvl4pPr marL="1244178" indent="0" algn="ctr">
              <a:buNone/>
              <a:defRPr sz="1500"/>
            </a:lvl4pPr>
            <a:lvl5pPr marL="1658904" indent="0" algn="ctr">
              <a:buNone/>
              <a:defRPr sz="1500"/>
            </a:lvl5pPr>
            <a:lvl6pPr marL="2073631" indent="0" algn="ctr">
              <a:buNone/>
              <a:defRPr sz="1500"/>
            </a:lvl6pPr>
            <a:lvl7pPr marL="2488357" indent="0" algn="ctr">
              <a:buNone/>
              <a:defRPr sz="1500"/>
            </a:lvl7pPr>
            <a:lvl8pPr marL="2903083" indent="0" algn="ctr">
              <a:buNone/>
              <a:defRPr sz="1500"/>
            </a:lvl8pPr>
            <a:lvl9pPr marL="3317809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4880" cy="53040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3040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21" y="1709460"/>
            <a:ext cx="7886880" cy="285293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521" y="4589763"/>
            <a:ext cx="7886880" cy="1499197"/>
          </a:xfrm>
        </p:spPr>
        <p:txBody>
          <a:bodyPr/>
          <a:lstStyle>
            <a:lvl1pPr marL="0" indent="0">
              <a:buNone/>
              <a:defRPr sz="2200"/>
            </a:lvl1pPr>
            <a:lvl2pPr marL="414726" indent="0">
              <a:buNone/>
              <a:defRPr sz="1800"/>
            </a:lvl2pPr>
            <a:lvl3pPr marL="829452" indent="0">
              <a:buNone/>
              <a:defRPr sz="1600"/>
            </a:lvl3pPr>
            <a:lvl4pPr marL="1244178" indent="0">
              <a:buNone/>
              <a:defRPr sz="1500"/>
            </a:lvl4pPr>
            <a:lvl5pPr marL="1658904" indent="0">
              <a:buNone/>
              <a:defRPr sz="1500"/>
            </a:lvl5pPr>
            <a:lvl6pPr marL="2073631" indent="0">
              <a:buNone/>
              <a:defRPr sz="1500"/>
            </a:lvl6pPr>
            <a:lvl7pPr marL="2488357" indent="0">
              <a:buNone/>
              <a:defRPr sz="1500"/>
            </a:lvl7pPr>
            <a:lvl8pPr marL="2903083" indent="0">
              <a:buNone/>
              <a:defRPr sz="1500"/>
            </a:lvl8pPr>
            <a:lvl9pPr marL="331780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2080" cy="39733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800" y="1604329"/>
            <a:ext cx="4043520" cy="39733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81" y="365798"/>
            <a:ext cx="7886880" cy="1324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80" y="1680657"/>
            <a:ext cx="3869280" cy="82376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0" y="2504424"/>
            <a:ext cx="3869280" cy="3685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600" y="1680657"/>
            <a:ext cx="3886560" cy="82376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600" y="2504424"/>
            <a:ext cx="3886560" cy="3685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500"/>
            </a:lvl1pPr>
            <a:lvl2pPr marL="414726" indent="0">
              <a:buNone/>
              <a:defRPr sz="1300"/>
            </a:lvl2pPr>
            <a:lvl3pPr marL="829452" indent="0">
              <a:buNone/>
              <a:defRPr sz="1100"/>
            </a:lvl3pPr>
            <a:lvl4pPr marL="1244178" indent="0">
              <a:buNone/>
              <a:defRPr sz="900"/>
            </a:lvl4pPr>
            <a:lvl5pPr marL="1658904" indent="0">
              <a:buNone/>
              <a:defRPr sz="900"/>
            </a:lvl5pPr>
            <a:lvl6pPr marL="2073631" indent="0">
              <a:buNone/>
              <a:defRPr sz="900"/>
            </a:lvl6pPr>
            <a:lvl7pPr marL="2488357" indent="0">
              <a:buNone/>
              <a:defRPr sz="900"/>
            </a:lvl7pPr>
            <a:lvl8pPr marL="2903083" indent="0">
              <a:buNone/>
              <a:defRPr sz="900"/>
            </a:lvl8pPr>
            <a:lvl9pPr marL="33178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280" y="456528"/>
            <a:ext cx="2949120" cy="1601448"/>
          </a:xfrm>
        </p:spPr>
        <p:txBody>
          <a:bodyPr anchor="b"/>
          <a:lstStyle>
            <a:lvl1pPr>
              <a:defRPr sz="29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8000" y="987944"/>
            <a:ext cx="4628160" cy="487347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280" y="2057977"/>
            <a:ext cx="2949120" cy="3810640"/>
          </a:xfrm>
        </p:spPr>
        <p:txBody>
          <a:bodyPr/>
          <a:lstStyle>
            <a:lvl1pPr marL="0" indent="0">
              <a:buNone/>
              <a:defRPr sz="1500"/>
            </a:lvl1pPr>
            <a:lvl2pPr marL="414726" indent="0">
              <a:buNone/>
              <a:defRPr sz="1300"/>
            </a:lvl2pPr>
            <a:lvl3pPr marL="829452" indent="0">
              <a:buNone/>
              <a:defRPr sz="1100"/>
            </a:lvl3pPr>
            <a:lvl4pPr marL="1244178" indent="0">
              <a:buNone/>
              <a:defRPr sz="900"/>
            </a:lvl4pPr>
            <a:lvl5pPr marL="1658904" indent="0">
              <a:buNone/>
              <a:defRPr sz="900"/>
            </a:lvl5pPr>
            <a:lvl6pPr marL="2073631" indent="0">
              <a:buNone/>
              <a:defRPr sz="900"/>
            </a:lvl6pPr>
            <a:lvl7pPr marL="2488357" indent="0">
              <a:buNone/>
              <a:defRPr sz="900"/>
            </a:lvl7pPr>
            <a:lvl8pPr marL="2903083" indent="0">
              <a:buNone/>
              <a:defRPr sz="900"/>
            </a:lvl8pPr>
            <a:lvl9pPr marL="33178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7121" y="27364"/>
            <a:ext cx="889488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3840" cy="114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9"/>
            <a:ext cx="8223840" cy="39733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79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127680" y="6247376"/>
            <a:ext cx="289440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6556321" y="6247376"/>
            <a:ext cx="289440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56480" y="6247376"/>
            <a:ext cx="2125440" cy="46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ts val="129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 kern="12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ts val="103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ts val="77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ts val="52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ts val="261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Types </a:t>
            </a:r>
            <a:r>
              <a:rPr lang="en-IN" dirty="0" smtClean="0">
                <a:solidFill>
                  <a:srgbClr val="FF0000"/>
                </a:solidFill>
              </a:rPr>
              <a:t>of green house on the basis of utility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50"/>
                </a:solidFill>
              </a:rPr>
              <a:t>Greenhouses for active heating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During the night time, air temperature inside greenhouse decreases. To avoid the cold </a:t>
            </a:r>
            <a:r>
              <a:rPr lang="en-IN" dirty="0" smtClean="0">
                <a:solidFill>
                  <a:srgbClr val="00B0F0"/>
                </a:solidFill>
              </a:rPr>
              <a:t>bite to </a:t>
            </a:r>
            <a:r>
              <a:rPr lang="en-IN" dirty="0" smtClean="0">
                <a:solidFill>
                  <a:srgbClr val="00B0F0"/>
                </a:solidFill>
              </a:rPr>
              <a:t>plants due to freezing, some amount of heat has to be supplied</a:t>
            </a:r>
            <a:r>
              <a:rPr lang="en-IN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The requirements for </a:t>
            </a:r>
            <a:r>
              <a:rPr lang="en-IN" dirty="0" smtClean="0">
                <a:solidFill>
                  <a:srgbClr val="00B0F0"/>
                </a:solidFill>
              </a:rPr>
              <a:t>heating greenhouse </a:t>
            </a:r>
            <a:r>
              <a:rPr lang="en-IN" dirty="0" smtClean="0">
                <a:solidFill>
                  <a:srgbClr val="00B0F0"/>
                </a:solidFill>
              </a:rPr>
              <a:t>depend on the rate at which the heat is lost to the outside environment.</a:t>
            </a:r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Greenhouses for active cooling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During summer season, it is desirable to reduce the temperatures of greenhouse than the </a:t>
            </a:r>
            <a:r>
              <a:rPr lang="en-IN" dirty="0" smtClean="0">
                <a:solidFill>
                  <a:srgbClr val="00B0F0"/>
                </a:solidFill>
              </a:rPr>
              <a:t>ambient temperatures</a:t>
            </a:r>
            <a:r>
              <a:rPr lang="en-IN" dirty="0" smtClean="0">
                <a:solidFill>
                  <a:srgbClr val="00B0F0"/>
                </a:solidFill>
              </a:rPr>
              <a:t>, for effective crop growth</a:t>
            </a:r>
            <a:r>
              <a:rPr lang="en-IN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Hence suitable modifications are made in the </a:t>
            </a:r>
            <a:r>
              <a:rPr lang="en-IN" dirty="0" smtClean="0">
                <a:solidFill>
                  <a:srgbClr val="00B0F0"/>
                </a:solidFill>
              </a:rPr>
              <a:t>green house </a:t>
            </a:r>
            <a:r>
              <a:rPr lang="en-IN" dirty="0" smtClean="0">
                <a:solidFill>
                  <a:srgbClr val="00B0F0"/>
                </a:solidFill>
              </a:rPr>
              <a:t>so that large volumes of cooled air is drawn into greenhouse, This type of </a:t>
            </a:r>
            <a:r>
              <a:rPr lang="en-IN" dirty="0" smtClean="0">
                <a:solidFill>
                  <a:srgbClr val="00B0F0"/>
                </a:solidFill>
              </a:rPr>
              <a:t>greenhouse either </a:t>
            </a:r>
            <a:r>
              <a:rPr lang="en-IN" dirty="0" smtClean="0">
                <a:solidFill>
                  <a:srgbClr val="00B0F0"/>
                </a:solidFill>
              </a:rPr>
              <a:t>consists of evaporative cooling pad with fan or fog cooling.</a:t>
            </a:r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Greenhouse type based on construction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The type of construction is predominantly influenced by the structural material, though </a:t>
            </a:r>
            <a:r>
              <a:rPr lang="en-IN" dirty="0" smtClean="0">
                <a:solidFill>
                  <a:srgbClr val="FF0000"/>
                </a:solidFill>
              </a:rPr>
              <a:t>the covering </a:t>
            </a:r>
            <a:r>
              <a:rPr lang="en-IN" dirty="0" smtClean="0">
                <a:solidFill>
                  <a:srgbClr val="FF0000"/>
                </a:solidFill>
              </a:rPr>
              <a:t>material also influences the type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Span of the house </a:t>
            </a:r>
            <a:r>
              <a:rPr lang="en-IN" dirty="0" err="1" smtClean="0">
                <a:solidFill>
                  <a:srgbClr val="FF0000"/>
                </a:solidFill>
              </a:rPr>
              <a:t>inurn</a:t>
            </a:r>
            <a:r>
              <a:rPr lang="en-IN" dirty="0" smtClean="0">
                <a:solidFill>
                  <a:srgbClr val="FF0000"/>
                </a:solidFill>
              </a:rPr>
              <a:t> dictates the selection </a:t>
            </a:r>
            <a:r>
              <a:rPr lang="en-IN" dirty="0" smtClean="0">
                <a:solidFill>
                  <a:srgbClr val="FF0000"/>
                </a:solidFill>
              </a:rPr>
              <a:t>of structural </a:t>
            </a:r>
            <a:r>
              <a:rPr lang="en-IN" dirty="0" smtClean="0">
                <a:solidFill>
                  <a:srgbClr val="FF0000"/>
                </a:solidFill>
              </a:rPr>
              <a:t>members and their construction.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50"/>
                </a:solidFill>
              </a:rPr>
              <a:t>Wooden framed structures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0" y="1604328"/>
            <a:ext cx="8223840" cy="4872671"/>
          </a:xfrm>
        </p:spPr>
        <p:txBody>
          <a:bodyPr/>
          <a:lstStyle/>
          <a:p>
            <a:r>
              <a:rPr lang="en-IN" dirty="0" smtClean="0">
                <a:solidFill>
                  <a:srgbClr val="00B0F0"/>
                </a:solidFill>
              </a:rPr>
              <a:t>In general, for the greenhouses with span less than 6 m, only wooden framed </a:t>
            </a:r>
            <a:r>
              <a:rPr lang="en-IN" dirty="0" smtClean="0">
                <a:solidFill>
                  <a:srgbClr val="00B0F0"/>
                </a:solidFill>
              </a:rPr>
              <a:t>structures are </a:t>
            </a:r>
            <a:r>
              <a:rPr lang="en-IN" dirty="0" smtClean="0">
                <a:solidFill>
                  <a:srgbClr val="00B0F0"/>
                </a:solidFill>
              </a:rPr>
              <a:t>used</a:t>
            </a:r>
            <a:r>
              <a:rPr lang="en-IN" dirty="0" smtClean="0">
                <a:solidFill>
                  <a:srgbClr val="00B0F0"/>
                </a:solidFill>
              </a:rPr>
              <a:t>.</a:t>
            </a:r>
          </a:p>
          <a:p>
            <a:r>
              <a:rPr lang="en-IN" dirty="0" smtClean="0">
                <a:solidFill>
                  <a:srgbClr val="00B0F0"/>
                </a:solidFill>
              </a:rPr>
              <a:t>Side posts and columns are constructed of wood without the use of a truss. 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00B0F0"/>
                </a:solidFill>
              </a:rPr>
              <a:t>Pine wood is </a:t>
            </a:r>
            <a:r>
              <a:rPr lang="en-IN" dirty="0" smtClean="0">
                <a:solidFill>
                  <a:srgbClr val="00B0F0"/>
                </a:solidFill>
              </a:rPr>
              <a:t>commonly used as it is inexpensive and possesses the required strength. </a:t>
            </a:r>
            <a:endParaRPr lang="en-IN" dirty="0" smtClean="0">
              <a:solidFill>
                <a:srgbClr val="00B0F0"/>
              </a:solidFill>
            </a:endParaRPr>
          </a:p>
          <a:p>
            <a:r>
              <a:rPr lang="en-IN" dirty="0" smtClean="0">
                <a:solidFill>
                  <a:srgbClr val="00B0F0"/>
                </a:solidFill>
              </a:rPr>
              <a:t>Timber locally available</a:t>
            </a:r>
            <a:r>
              <a:rPr lang="en-IN" dirty="0" smtClean="0">
                <a:solidFill>
                  <a:srgbClr val="00B0F0"/>
                </a:solidFill>
              </a:rPr>
              <a:t>, with good strength, durability and </a:t>
            </a:r>
            <a:r>
              <a:rPr lang="en-IN" dirty="0" err="1" smtClean="0">
                <a:solidFill>
                  <a:srgbClr val="00B0F0"/>
                </a:solidFill>
              </a:rPr>
              <a:t>machinability</a:t>
            </a:r>
            <a:r>
              <a:rPr lang="en-IN" dirty="0" smtClean="0">
                <a:solidFill>
                  <a:srgbClr val="00B0F0"/>
                </a:solidFill>
              </a:rPr>
              <a:t> also can be used for the construction</a:t>
            </a:r>
            <a:endParaRPr lang="en-IN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Pipe framed structures</a:t>
            </a:r>
            <a:endParaRPr lang="en-IN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Pipes are used for construction of greenhouses, when the clear span is around 12m </a:t>
            </a:r>
            <a:r>
              <a:rPr lang="en-IN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In general</a:t>
            </a:r>
            <a:r>
              <a:rPr lang="en-IN" dirty="0" smtClean="0">
                <a:solidFill>
                  <a:srgbClr val="FF0000"/>
                </a:solidFill>
              </a:rPr>
              <a:t>, the side posts, columns, cross ties and </a:t>
            </a:r>
            <a:r>
              <a:rPr lang="en-IN" dirty="0" err="1" smtClean="0">
                <a:solidFill>
                  <a:srgbClr val="FF0000"/>
                </a:solidFill>
              </a:rPr>
              <a:t>purlins</a:t>
            </a:r>
            <a:r>
              <a:rPr lang="en-IN" dirty="0" smtClean="0">
                <a:solidFill>
                  <a:srgbClr val="FF0000"/>
                </a:solidFill>
              </a:rPr>
              <a:t> are constructed using pipes. 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In </a:t>
            </a:r>
            <a:r>
              <a:rPr lang="en-IN" dirty="0" smtClean="0">
                <a:solidFill>
                  <a:srgbClr val="FF0000"/>
                </a:solidFill>
              </a:rPr>
              <a:t>this </a:t>
            </a:r>
            <a:r>
              <a:rPr lang="en-IN" dirty="0" smtClean="0">
                <a:solidFill>
                  <a:srgbClr val="FF0000"/>
                </a:solidFill>
              </a:rPr>
              <a:t>type, the </a:t>
            </a:r>
            <a:r>
              <a:rPr lang="en-IN" dirty="0" smtClean="0">
                <a:solidFill>
                  <a:srgbClr val="FF0000"/>
                </a:solidFill>
              </a:rPr>
              <a:t>trusses are not used.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Truss framed structures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4962"/>
            <a:ext cx="4952999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Greenhouse type based on covering materials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Covering materials are the major and important component of the greenhouse structure.</a:t>
            </a:r>
          </a:p>
          <a:p>
            <a:r>
              <a:rPr lang="en-IN" dirty="0" smtClean="0"/>
              <a:t>Covering materials have direct influence on the greenhouse effect inside the structure and </a:t>
            </a:r>
            <a:r>
              <a:rPr lang="en-IN" dirty="0" smtClean="0"/>
              <a:t>they alter </a:t>
            </a:r>
            <a:r>
              <a:rPr lang="en-IN" dirty="0" smtClean="0"/>
              <a:t>the air temperature inside the house.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B050"/>
                </a:solidFill>
              </a:rPr>
              <a:t>Glass </a:t>
            </a:r>
            <a:r>
              <a:rPr lang="en-IN" b="1" dirty="0" smtClean="0">
                <a:solidFill>
                  <a:srgbClr val="00B050"/>
                </a:solidFill>
              </a:rPr>
              <a:t>greenhouses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B050"/>
                </a:solidFill>
              </a:rPr>
              <a:t>Plastic film </a:t>
            </a:r>
            <a:r>
              <a:rPr lang="en-IN" b="1" dirty="0" smtClean="0">
                <a:solidFill>
                  <a:srgbClr val="00B050"/>
                </a:solidFill>
              </a:rPr>
              <a:t>greenhouses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B050"/>
                </a:solidFill>
              </a:rPr>
              <a:t>Rigid panel </a:t>
            </a:r>
            <a:r>
              <a:rPr lang="en-IN" b="1" dirty="0" smtClean="0">
                <a:solidFill>
                  <a:srgbClr val="00B050"/>
                </a:solidFill>
              </a:rPr>
              <a:t>greenhouses</a:t>
            </a:r>
          </a:p>
          <a:p>
            <a:pPr>
              <a:buFont typeface="Arial" pitchFamily="34" charset="0"/>
              <a:buChar char="•"/>
            </a:pPr>
            <a:r>
              <a:rPr lang="en-IN" b="1" dirty="0" smtClean="0">
                <a:solidFill>
                  <a:srgbClr val="00B050"/>
                </a:solidFill>
              </a:rPr>
              <a:t>Shading </a:t>
            </a:r>
            <a:r>
              <a:rPr lang="en-IN" b="1" dirty="0" smtClean="0">
                <a:solidFill>
                  <a:srgbClr val="00B050"/>
                </a:solidFill>
              </a:rPr>
              <a:t>nets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of CUTM PP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of CUTM PPT</Template>
  <TotalTime>3</TotalTime>
  <Words>341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of CUTM PPT</vt:lpstr>
      <vt:lpstr>Types of green house on the basis of utility</vt:lpstr>
      <vt:lpstr>Greenhouses for active heating</vt:lpstr>
      <vt:lpstr>Greenhouses for active cooling</vt:lpstr>
      <vt:lpstr>Greenhouse type based on construction</vt:lpstr>
      <vt:lpstr>Wooden framed structures</vt:lpstr>
      <vt:lpstr>Pipe framed structures</vt:lpstr>
      <vt:lpstr>Truss framed structures</vt:lpstr>
      <vt:lpstr>Greenhouse type based on covering materials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green house on the basis of utility</dc:title>
  <dc:creator>USER</dc:creator>
  <cp:lastModifiedBy>Windows User</cp:lastModifiedBy>
  <cp:revision>2</cp:revision>
  <dcterms:created xsi:type="dcterms:W3CDTF">2006-08-16T00:00:00Z</dcterms:created>
  <dcterms:modified xsi:type="dcterms:W3CDTF">2020-04-10T17:08:11Z</dcterms:modified>
</cp:coreProperties>
</file>