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7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hinna Biswal" initials="A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4660"/>
  </p:normalViewPr>
  <p:slideViewPr>
    <p:cSldViewPr snapToGrid="0">
      <p:cViewPr>
        <p:scale>
          <a:sx n="96" d="100"/>
          <a:sy n="96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5A117-AB60-41C7-844B-BD8550C4D09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2DEE7-D352-4D79-998F-DA6778705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9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FAF690-548F-4173-B244-952088D14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10640AE-AE38-430A-8105-DD0FBCF32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692942-35D3-4AEF-B506-FD3745B8A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6CEF-B642-472B-8A1C-590AEEF8A5F8}" type="datetime1">
              <a:rPr lang="en-IN" smtClean="0"/>
              <a:t>06-07-2021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7E3777-6CBB-41D6-8862-C4B1ECBB2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18C626-62F4-42FE-81C5-E6583CCC6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4337-37C2-4EC8-BB7B-2CF3AB49DF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04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9ECC41-AB07-4163-B494-4F249B3C7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C109A7F-1BB4-4525-BF2A-C98602B39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3DFD8B-C3DA-4C64-8EA3-A873E2B0D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CFEE-48BA-466B-A404-BA4593E6FD0B}" type="datetime1">
              <a:rPr lang="en-IN" smtClean="0"/>
              <a:t>06-07-2021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E95F5E-1EAE-4CC0-847F-BC9003951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E5CED3-FFC7-473A-AE2C-D03BBE933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4337-37C2-4EC8-BB7B-2CF3AB49DF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402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7918218-AC4F-4B41-B2DF-F29711239E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C772470-6A6F-4F31-A979-D8E4D8F85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CDEFF4-0440-4646-B819-BCC598964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FC1E-ED1D-4A05-86EE-24BA03AC6FE5}" type="datetime1">
              <a:rPr lang="en-IN" smtClean="0"/>
              <a:t>06-07-2021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9C2721-E2C0-4824-8CE2-AAAA18C2F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DCA760-A99D-42D5-B18A-796645C21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4337-37C2-4EC8-BB7B-2CF3AB49DF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552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76205A-AD07-488C-BE12-74F89BC1B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D5BFD1-078E-46F7-B037-9256BBB28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A8FF79-8799-471F-AA2A-7DA5D823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F94A-1640-4733-B9BD-84E081763252}" type="datetime1">
              <a:rPr lang="en-IN" smtClean="0"/>
              <a:t>06-07-2021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44BD91-BE9A-441B-ACBE-A71D8F8B8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C0D40B-3D58-4925-B593-5485DDCEF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4337-37C2-4EC8-BB7B-2CF3AB49DF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183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5F352B-C7F8-4115-82CE-AA5DBDCE4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244F236-F5EC-4007-8FFA-A45B72611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2CEA51-DA93-49EE-8C2F-5EE0BEFE7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36C2-0B46-4CB6-A04A-9006DFC054AE}" type="datetime1">
              <a:rPr lang="en-IN" smtClean="0"/>
              <a:t>06-07-2021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85B73E-2482-4FE5-A41E-6B3467B9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EC8E51-3124-453A-8049-28906EB86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4337-37C2-4EC8-BB7B-2CF3AB49DF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112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74C522-2728-4A5F-90F4-EF0A8E7F8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5318E9-B5F6-407F-BD5D-577E7FC3C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003179-8FCB-40E8-B8A5-8CF8D1A10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30BD12D-C924-429B-ADAC-C79B958BD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1767-A2E9-45CF-9DA0-5F6A62D0EA6F}" type="datetime1">
              <a:rPr lang="en-IN" smtClean="0"/>
              <a:t>06-07-2021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8DD2FF3-40E3-47CC-87F9-3AC1446E3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8529F3-3596-43FF-984C-CA3CDFF7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4337-37C2-4EC8-BB7B-2CF3AB49DF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8834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7CA805-B4EA-4862-BCF8-8643B5EF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97B2CFC-511A-47D6-B3EE-F00282CF7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A144F05-70FE-4593-AA21-4CFA30E2B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C83DE7F-602D-4463-BA1C-ADF3442E6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45D3125-B792-4351-A6B2-813F4C1933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07E6E39-68B2-422B-8198-659659F97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7F52-8326-41F6-B69E-24B3351D5B8D}" type="datetime1">
              <a:rPr lang="en-IN" smtClean="0"/>
              <a:t>06-07-2021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92CAF5E-E8B3-4095-B7FE-EFFBE9D8C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41BF744-52E0-45F8-B198-A039E1F72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4337-37C2-4EC8-BB7B-2CF3AB49DF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4684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A267DB-D2C5-45A5-8332-42B525B2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C475A20-F172-400C-B0A6-A56B14D5A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FAB3-03A1-4E75-9B96-5CBEE1BE47CB}" type="datetime1">
              <a:rPr lang="en-IN" smtClean="0"/>
              <a:t>06-07-2021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F91B415-266E-4FDA-B537-8145901C1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91AE4A1-1D87-4EFD-A32A-FA66BF49B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4337-37C2-4EC8-BB7B-2CF3AB49DF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517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A545EFE-B75E-4C94-B3A7-F847954CC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F26B-971C-4535-BDF8-68AF7EB05F8E}" type="datetime1">
              <a:rPr lang="en-IN" smtClean="0"/>
              <a:t>06-07-2021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F5967F-2503-498F-ADA0-A180A2EF7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2A3A4B7-7D28-41FC-8505-F742F5F60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4337-37C2-4EC8-BB7B-2CF3AB49DF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031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330FEB-82C4-4600-BE33-FC213F763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C3FAF2-4D2C-4F66-BEE7-6D155C16B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A21FCE2-DBA2-419B-9208-F7F4C224B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8CD9E6D-8F54-4375-ADF8-5EF8E48CC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D6D9-213E-42CC-8FEB-A76E00319BF4}" type="datetime1">
              <a:rPr lang="en-IN" smtClean="0"/>
              <a:t>06-07-2021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3EEE92E-047F-4BEE-97CF-A755890E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F8488D4-D348-411C-91EF-B04EBDB95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4337-37C2-4EC8-BB7B-2CF3AB49DF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323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3EB643-91A5-41A3-9305-5079F89B9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F8BF18D-74B6-4DCC-A450-6A3F099C7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1DB0D20-4E4A-4126-8E42-F9B44E8EA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086CF89-B943-43C4-874C-8417F4284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4D88-7D2A-4D9B-8D5A-AE0598B8BC7B}" type="datetime1">
              <a:rPr lang="en-IN" smtClean="0"/>
              <a:t>06-07-2021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F84DDFB-DFB5-416D-B4AE-3C5B5E2B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D571227-00FF-4CB4-BDEC-A7EA9B9CE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4337-37C2-4EC8-BB7B-2CF3AB49DF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007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F0DF5EE-FE23-4817-9ECA-DA85E24BD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8F1155-05D0-415C-988A-675ED00F9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39B819-1A56-404C-A658-99CF16479E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9D48C-22FE-46EA-8DC8-D0E854B80ABE}" type="datetime1">
              <a:rPr lang="en-IN" smtClean="0"/>
              <a:t>06-07-2021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3E0BE3-A52A-4994-9CBD-8D197F78C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83EAA2-EDFB-4513-A51D-B613F9D9B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74337-37C2-4EC8-BB7B-2CF3AB49DF42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A0132BA9-F2C8-42D0-9DF8-269A3036B13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76" y="548236"/>
            <a:ext cx="699305" cy="97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0B27210-D0CA-4654-B3E3-9ABB4F178E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8BCAAF-3DF5-4C27-8377-A30694772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7847" y="1783959"/>
            <a:ext cx="5935109" cy="2889114"/>
          </a:xfrm>
        </p:spPr>
        <p:txBody>
          <a:bodyPr anchor="b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Industrial IoT and Automation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IN" b="1" dirty="0">
                <a:solidFill>
                  <a:schemeClr val="bg1"/>
                </a:solidFill>
              </a:rPr>
              <a:t/>
            </a:r>
            <a:br>
              <a:rPr lang="en-IN" b="1" dirty="0">
                <a:solidFill>
                  <a:schemeClr val="bg1"/>
                </a:solidFill>
              </a:rPr>
            </a:b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70B66945-4967-4040-926D-DCA44313CD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91418EE2-015D-4ED1-BAFB-8B8AFAF002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71" y="489204"/>
            <a:ext cx="3225664" cy="451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81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9AB51E-FDB2-4B0E-99D2-B12772087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002060"/>
                </a:solidFill>
              </a:rPr>
              <a:t>IoT vs. Industrial IoT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46169C5-745A-4637-9FBA-A5ED9CF03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4337-37C2-4EC8-BB7B-2CF3AB49DF42}" type="slidenum">
              <a:rPr lang="en-IN" smtClean="0"/>
              <a:t>2</a:t>
            </a:fld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ACB5CE8-C54B-432A-A4FD-B6E09BFE5D2C}"/>
              </a:ext>
            </a:extLst>
          </p:cNvPr>
          <p:cNvSpPr/>
          <p:nvPr/>
        </p:nvSpPr>
        <p:spPr>
          <a:xfrm>
            <a:off x="822960" y="1843087"/>
            <a:ext cx="5435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IoT is the proliferation of Smart Devices.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benefit of using Smart Devices at home would be </a:t>
            </a:r>
            <a:r>
              <a:rPr lang="en-US" sz="2400" dirty="0">
                <a:solidFill>
                  <a:srgbClr val="FF0000"/>
                </a:solidFill>
              </a:rPr>
              <a:t>reducing electric bills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FF0000"/>
                </a:solidFill>
              </a:rPr>
              <a:t>time savings </a:t>
            </a:r>
            <a:r>
              <a:rPr lang="en-US" sz="2400" dirty="0"/>
              <a:t>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Managing Heavily Electric Consuming usage of electric appliances to be used at the time of when electric rate is cheapest, based on Sensors to operate.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IoT devices are commonly used by the hobbyist or another consumer usage, and even in </a:t>
            </a:r>
            <a:r>
              <a:rPr lang="en-IN" sz="2400" dirty="0"/>
              <a:t>industry.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a home network, loss of the generated data would be trivial.</a:t>
            </a:r>
            <a:endParaRPr lang="en-I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BFA64B1-CEFC-479E-B058-E2B4CE26AE96}"/>
              </a:ext>
            </a:extLst>
          </p:cNvPr>
          <p:cNvSpPr/>
          <p:nvPr/>
        </p:nvSpPr>
        <p:spPr>
          <a:xfrm>
            <a:off x="6111240" y="1843087"/>
            <a:ext cx="5435600" cy="48783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IIoT</a:t>
            </a:r>
            <a:r>
              <a:rPr lang="en-US" sz="2400" dirty="0"/>
              <a:t> is designed for heavy-duty tasks such as manufacturing, monitoring,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IIoT</a:t>
            </a:r>
            <a:r>
              <a:rPr lang="en-US" sz="2400" dirty="0"/>
              <a:t> uses more precise and durable (heat/cold resistant) devices, </a:t>
            </a:r>
            <a:r>
              <a:rPr lang="en-IN" sz="2400" dirty="0"/>
              <a:t>actuators, sensors,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IIoT</a:t>
            </a:r>
            <a:r>
              <a:rPr lang="en-US" sz="2400" dirty="0"/>
              <a:t> is scalable and the volume of generated data and how data has been handled.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IIoT</a:t>
            </a:r>
            <a:r>
              <a:rPr lang="en-US" sz="2400" dirty="0"/>
              <a:t> devices generate massive amount of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</a:t>
            </a:r>
            <a:r>
              <a:rPr lang="en-US" sz="2400" dirty="0" err="1"/>
              <a:t>IIoT</a:t>
            </a:r>
            <a:r>
              <a:rPr lang="en-US" sz="2400" dirty="0"/>
              <a:t> loss of the data is vital, as this may generate huge </a:t>
            </a:r>
            <a:r>
              <a:rPr lang="en-US" sz="2400" dirty="0" err="1"/>
              <a:t>amont</a:t>
            </a:r>
            <a:r>
              <a:rPr lang="en-US" sz="2400" dirty="0"/>
              <a:t> of financial loss.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543643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9AB51E-FDB2-4B0E-99D2-B12772087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002060"/>
                </a:solidFill>
              </a:rPr>
              <a:t>IoT vs. Industrial IoT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46169C5-745A-4637-9FBA-A5ED9CF03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4337-37C2-4EC8-BB7B-2CF3AB49DF42}" type="slidenum">
              <a:rPr lang="en-IN" smtClean="0"/>
              <a:t>3</a:t>
            </a:fld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ED4B39B-FDEE-431E-888F-D07132C5B711}"/>
              </a:ext>
            </a:extLst>
          </p:cNvPr>
          <p:cNvSpPr/>
          <p:nvPr/>
        </p:nvSpPr>
        <p:spPr>
          <a:xfrm>
            <a:off x="838200" y="1690688"/>
            <a:ext cx="101650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ighlight>
                  <a:srgbClr val="FFFF00"/>
                </a:highlight>
              </a:rPr>
              <a:t>Both IoT and </a:t>
            </a:r>
            <a:r>
              <a:rPr lang="en-US" sz="3200" dirty="0" err="1">
                <a:highlight>
                  <a:srgbClr val="FFFF00"/>
                </a:highlight>
              </a:rPr>
              <a:t>IIoT</a:t>
            </a:r>
            <a:r>
              <a:rPr lang="en-US" sz="3200" dirty="0">
                <a:highlight>
                  <a:srgbClr val="FFFF00"/>
                </a:highlight>
              </a:rPr>
              <a:t> have the same core principles such as Data Management, Network, Security, Cloud, etc.</a:t>
            </a:r>
            <a:endParaRPr lang="en-IN" sz="32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3649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843C8B-C392-41E0-A653-73D451A85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002060"/>
                </a:solidFill>
              </a:rPr>
              <a:t>Seven Principles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852FD6A-D43B-4E34-9153-F6875FB7A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4337-37C2-4EC8-BB7B-2CF3AB49DF42}" type="slidenum">
              <a:rPr lang="en-IN" smtClean="0"/>
              <a:t>4</a:t>
            </a:fld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5194F68-D1A9-420D-AAB5-A25835761E5F}"/>
              </a:ext>
            </a:extLst>
          </p:cNvPr>
          <p:cNvSpPr/>
          <p:nvPr/>
        </p:nvSpPr>
        <p:spPr>
          <a:xfrm>
            <a:off x="838200" y="1941175"/>
            <a:ext cx="1051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According to a keynote speech</a:t>
            </a:r>
            <a:r>
              <a:rPr lang="en-US" sz="1100" dirty="0">
                <a:solidFill>
                  <a:srgbClr val="0000FF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delivered by </a:t>
            </a:r>
            <a:r>
              <a:rPr lang="en-US" sz="3200" dirty="0">
                <a:solidFill>
                  <a:srgbClr val="FF0000"/>
                </a:solidFill>
              </a:rPr>
              <a:t>Tom </a:t>
            </a:r>
            <a:r>
              <a:rPr lang="en-US" sz="3200" dirty="0" err="1">
                <a:solidFill>
                  <a:srgbClr val="FF0000"/>
                </a:solidFill>
              </a:rPr>
              <a:t>Bradicich</a:t>
            </a:r>
            <a:r>
              <a:rPr lang="en-US" sz="3200" dirty="0">
                <a:solidFill>
                  <a:srgbClr val="000000"/>
                </a:solidFill>
              </a:rPr>
              <a:t>,</a:t>
            </a:r>
            <a:r>
              <a:rPr lang="en-US" sz="1100" dirty="0">
                <a:solidFill>
                  <a:srgbClr val="0000FF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the </a:t>
            </a:r>
            <a:r>
              <a:rPr lang="en-US" sz="3200" dirty="0">
                <a:solidFill>
                  <a:srgbClr val="FF0000"/>
                </a:solidFill>
              </a:rPr>
              <a:t>Seven Principles </a:t>
            </a:r>
            <a:r>
              <a:rPr lang="en-US" sz="3200" dirty="0">
                <a:solidFill>
                  <a:srgbClr val="000000"/>
                </a:solidFill>
              </a:rPr>
              <a:t>of the </a:t>
            </a:r>
            <a:r>
              <a:rPr lang="en-US" sz="3200" dirty="0" err="1">
                <a:solidFill>
                  <a:srgbClr val="000000"/>
                </a:solidFill>
              </a:rPr>
              <a:t>IIoT</a:t>
            </a:r>
            <a:r>
              <a:rPr lang="en-US" sz="3200" dirty="0">
                <a:solidFill>
                  <a:srgbClr val="000000"/>
                </a:solidFill>
              </a:rPr>
              <a:t> are provided as follows: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Big amount of analog 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N" sz="3200" dirty="0"/>
              <a:t>Perpetual connectivity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N" sz="3200" dirty="0"/>
              <a:t>Real-time data streaming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N" sz="3200" dirty="0"/>
              <a:t>Data insights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Time-to vs. depth-of-insight trade-off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N" sz="3200" dirty="0"/>
              <a:t>Visibility from Big 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N" sz="3200" dirty="0"/>
              <a:t>Edge computing</a:t>
            </a:r>
          </a:p>
        </p:txBody>
      </p:sp>
    </p:spTree>
    <p:extLst>
      <p:ext uri="{BB962C8B-B14F-4D97-AF65-F5344CB8AC3E}">
        <p14:creationId xmlns:p14="http://schemas.microsoft.com/office/powerpoint/2010/main" val="1647629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65DCBA-E1D1-4068-9311-9BAF421BD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0070C0"/>
                </a:solidFill>
              </a:rPr>
              <a:t>IoT connectivity diagram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E684E84-21AB-45DF-BB46-56C4B8824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4337-37C2-4EC8-BB7B-2CF3AB49DF42}" type="slidenum">
              <a:rPr lang="en-IN" smtClean="0"/>
              <a:t>5</a:t>
            </a:fld>
            <a:endParaRPr lang="en-IN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="" xmlns:a16="http://schemas.microsoft.com/office/drawing/2014/main" id="{5BB0397A-12CF-4CAB-B678-A637BEF618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t="18370" r="3065" b="5324"/>
          <a:stretch/>
        </p:blipFill>
        <p:spPr>
          <a:xfrm>
            <a:off x="3174999" y="1530782"/>
            <a:ext cx="8178801" cy="51341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E11F736-3EDA-4878-8E71-5F03AB008337}"/>
              </a:ext>
            </a:extLst>
          </p:cNvPr>
          <p:cNvSpPr/>
          <p:nvPr/>
        </p:nvSpPr>
        <p:spPr>
          <a:xfrm>
            <a:off x="838200" y="1997839"/>
            <a:ext cx="2727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QrmnnsCvkprlTimes-Roman"/>
              </a:rPr>
              <a:t>Multi-agent systems </a:t>
            </a:r>
            <a:r>
              <a:rPr lang="en-US" dirty="0">
                <a:latin typeface="QrmnnsCvkprlTimes-Roman"/>
              </a:rPr>
              <a:t>(coordination and collaboration—distributed resolution of problems, decision and reasoning, learning, planning, simulation) </a:t>
            </a:r>
          </a:p>
          <a:p>
            <a:r>
              <a:rPr lang="en-US" dirty="0">
                <a:solidFill>
                  <a:srgbClr val="0070C0"/>
                </a:solidFill>
                <a:latin typeface="QrmnnsCvkprlTimes-Roman"/>
              </a:rPr>
              <a:t>Human interactions </a:t>
            </a:r>
            <a:r>
              <a:rPr lang="en-US" dirty="0">
                <a:latin typeface="QrmnnsCvkprlTimes-Roman"/>
              </a:rPr>
              <a:t>(learning, chat-bots, expert systems)</a:t>
            </a:r>
          </a:p>
          <a:p>
            <a:r>
              <a:rPr lang="en-IN" dirty="0">
                <a:solidFill>
                  <a:srgbClr val="0070C0"/>
                </a:solidFill>
                <a:latin typeface="QrmnnsCvkprlTimes-Roman"/>
              </a:rPr>
              <a:t>Computer vision</a:t>
            </a:r>
          </a:p>
          <a:p>
            <a:r>
              <a:rPr lang="en-IN" dirty="0">
                <a:solidFill>
                  <a:srgbClr val="0070C0"/>
                </a:solidFill>
                <a:latin typeface="QrmnnsCvkprlTimes-Roman"/>
              </a:rPr>
              <a:t>Robotics </a:t>
            </a:r>
          </a:p>
          <a:p>
            <a:r>
              <a:rPr lang="en-IN" dirty="0">
                <a:solidFill>
                  <a:srgbClr val="0070C0"/>
                </a:solidFill>
                <a:latin typeface="QrmnnsCvkprlTimes-Roman"/>
              </a:rPr>
              <a:t>Neuroscience and cognitive science </a:t>
            </a:r>
            <a:r>
              <a:rPr lang="en-IN" dirty="0">
                <a:latin typeface="QrmnnsCvkprlTimes-Roman"/>
              </a:rPr>
              <a:t>(comprehension </a:t>
            </a:r>
            <a:r>
              <a:rPr lang="en-US" dirty="0"/>
              <a:t>and simulation of the brain and nervous system)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4C87A00-0AE4-4264-B9E0-862A6BF44AF4}"/>
              </a:ext>
            </a:extLst>
          </p:cNvPr>
          <p:cNvSpPr txBox="1"/>
          <p:nvPr/>
        </p:nvSpPr>
        <p:spPr>
          <a:xfrm>
            <a:off x="5577842" y="6442219"/>
            <a:ext cx="3362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i="0" u="none" strike="noStrike" baseline="0" dirty="0">
                <a:highlight>
                  <a:srgbClr val="FFFF00"/>
                </a:highlight>
              </a:rPr>
              <a:t>Fig. 1: </a:t>
            </a:r>
            <a:r>
              <a:rPr lang="en-IN" sz="1800" b="0" i="0" u="none" strike="noStrike" baseline="0" dirty="0">
                <a:highlight>
                  <a:srgbClr val="FFFF00"/>
                </a:highlight>
              </a:rPr>
              <a:t>IoT connectivity diagram.</a:t>
            </a:r>
            <a:endParaRPr lang="en-IN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71608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9580</TotalTime>
  <Words>305</Words>
  <Application>Microsoft Office PowerPoint</Application>
  <PresentationFormat>Custom</PresentationFormat>
  <Paragraphs>34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Industrial IoT and Automation  </vt:lpstr>
      <vt:lpstr>IoT vs. Industrial IoT</vt:lpstr>
      <vt:lpstr>IoT vs. Industrial IoT</vt:lpstr>
      <vt:lpstr>Seven Principles</vt:lpstr>
      <vt:lpstr>IoT connectivity diagram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WINDS OF CHANGE  April, 2020</dc:title>
  <dc:creator>Vineet Chhatwal</dc:creator>
  <cp:lastModifiedBy>CUTM</cp:lastModifiedBy>
  <cp:revision>396</cp:revision>
  <dcterms:created xsi:type="dcterms:W3CDTF">2020-04-23T08:18:21Z</dcterms:created>
  <dcterms:modified xsi:type="dcterms:W3CDTF">2021-07-06T06:36:49Z</dcterms:modified>
</cp:coreProperties>
</file>