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FAF690-548F-4173-B244-952088D14D9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C10640AE-AE38-430A-8105-DD0FBCF3237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74692942-35D3-4AEF-B506-FD3745B8A256}"/>
              </a:ext>
            </a:extLst>
          </p:cNvPr>
          <p:cNvSpPr>
            <a:spLocks noGrp="1"/>
          </p:cNvSpPr>
          <p:nvPr>
            <p:ph type="dt" sz="half" idx="10"/>
          </p:nvPr>
        </p:nvSpPr>
        <p:spPr/>
        <p:txBody>
          <a:bodyPr/>
          <a:lstStyle/>
          <a:p>
            <a:fld id="{9CAC6CEF-B642-472B-8A1C-590AEEF8A5F8}" type="datetime1">
              <a:rPr lang="en-IN" smtClean="0">
                <a:solidFill>
                  <a:prstClr val="black">
                    <a:tint val="75000"/>
                  </a:prstClr>
                </a:solidFill>
              </a:rPr>
              <a:pPr/>
              <a:t>06-07-2021</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C97E3777-6CBB-41D6-8862-C4B1ECBB25DB}"/>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FA18C626-62F4-42FE-81C5-E6583CCC66B8}"/>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85129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9ECC41-AB07-4163-B494-4F249B3C78B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0C109A7F-1BB4-4525-BF2A-C98602B394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C43DFD8B-C3DA-4C64-8EA3-A873E2B0D47C}"/>
              </a:ext>
            </a:extLst>
          </p:cNvPr>
          <p:cNvSpPr>
            <a:spLocks noGrp="1"/>
          </p:cNvSpPr>
          <p:nvPr>
            <p:ph type="dt" sz="half" idx="10"/>
          </p:nvPr>
        </p:nvSpPr>
        <p:spPr/>
        <p:txBody>
          <a:bodyPr/>
          <a:lstStyle/>
          <a:p>
            <a:fld id="{6D05CFEE-48BA-466B-A404-BA4593E6FD0B}" type="datetime1">
              <a:rPr lang="en-IN" smtClean="0">
                <a:solidFill>
                  <a:prstClr val="black">
                    <a:tint val="75000"/>
                  </a:prstClr>
                </a:solidFill>
              </a:rPr>
              <a:pPr/>
              <a:t>06-07-2021</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F3E95F5E-1EAE-4CC0-847F-BC9003951196}"/>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0DE5CED3-FFC7-473A-AE2C-D03BBE933E51}"/>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79800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7918218-AC4F-4B41-B2DF-F29711239E8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8C772470-6A6F-4F31-A979-D8E4D8F8529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26CDEFF4-0440-4646-B819-BCC598964096}"/>
              </a:ext>
            </a:extLst>
          </p:cNvPr>
          <p:cNvSpPr>
            <a:spLocks noGrp="1"/>
          </p:cNvSpPr>
          <p:nvPr>
            <p:ph type="dt" sz="half" idx="10"/>
          </p:nvPr>
        </p:nvSpPr>
        <p:spPr/>
        <p:txBody>
          <a:bodyPr/>
          <a:lstStyle/>
          <a:p>
            <a:fld id="{E7F4FC1E-ED1D-4A05-86EE-24BA03AC6FE5}" type="datetime1">
              <a:rPr lang="en-IN" smtClean="0">
                <a:solidFill>
                  <a:prstClr val="black">
                    <a:tint val="75000"/>
                  </a:prstClr>
                </a:solidFill>
              </a:rPr>
              <a:pPr/>
              <a:t>06-07-2021</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A49C2721-E2C0-4824-8CE2-AAAA18C2F613}"/>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37DCA760-A99D-42D5-B18A-796645C21BC0}"/>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22051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76205A-AD07-488C-BE12-74F89BC1BA1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75D5BFD1-078E-46F7-B037-9256BBB28D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5CA8FF79-8799-471F-AA2A-7DA5D82328A2}"/>
              </a:ext>
            </a:extLst>
          </p:cNvPr>
          <p:cNvSpPr>
            <a:spLocks noGrp="1"/>
          </p:cNvSpPr>
          <p:nvPr>
            <p:ph type="dt" sz="half" idx="10"/>
          </p:nvPr>
        </p:nvSpPr>
        <p:spPr/>
        <p:txBody>
          <a:bodyPr/>
          <a:lstStyle/>
          <a:p>
            <a:fld id="{261EF94A-1640-4733-B9BD-84E081763252}" type="datetime1">
              <a:rPr lang="en-IN" smtClean="0">
                <a:solidFill>
                  <a:prstClr val="black">
                    <a:tint val="75000"/>
                  </a:prstClr>
                </a:solidFill>
              </a:rPr>
              <a:pPr/>
              <a:t>06-07-2021</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5144BD91-BE9A-441B-ACBE-A71D8F8B8F5B}"/>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FBC0D40B-3D58-4925-B593-5485DDCEF4B8}"/>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1889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5F352B-C7F8-4115-82CE-AA5DBDCE46DA}"/>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F244F236-F5EC-4007-8FFA-A45B72611B22}"/>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42CEA51-DA93-49EE-8C2F-5EE0BEFE7D19}"/>
              </a:ext>
            </a:extLst>
          </p:cNvPr>
          <p:cNvSpPr>
            <a:spLocks noGrp="1"/>
          </p:cNvSpPr>
          <p:nvPr>
            <p:ph type="dt" sz="half" idx="10"/>
          </p:nvPr>
        </p:nvSpPr>
        <p:spPr/>
        <p:txBody>
          <a:bodyPr/>
          <a:lstStyle/>
          <a:p>
            <a:fld id="{2D7E36C2-0B46-4CB6-A04A-9006DFC054AE}" type="datetime1">
              <a:rPr lang="en-IN" smtClean="0">
                <a:solidFill>
                  <a:prstClr val="black">
                    <a:tint val="75000"/>
                  </a:prstClr>
                </a:solidFill>
              </a:rPr>
              <a:pPr/>
              <a:t>06-07-2021</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5485B73E-2482-4FE5-A41E-6B3467B97FFA}"/>
              </a:ext>
            </a:extLst>
          </p:cNvPr>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2DEC8E51-3124-453A-8049-28906EB86546}"/>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6502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74C522-2728-4A5F-90F4-EF0A8E7F835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8F5318E9-B5F6-407F-BD5D-577E7FC3CBD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D9003179-8FCB-40E8-B8A5-8CF8D1A10F6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E30BD12D-C924-429B-ADAC-C79B958BD629}"/>
              </a:ext>
            </a:extLst>
          </p:cNvPr>
          <p:cNvSpPr>
            <a:spLocks noGrp="1"/>
          </p:cNvSpPr>
          <p:nvPr>
            <p:ph type="dt" sz="half" idx="10"/>
          </p:nvPr>
        </p:nvSpPr>
        <p:spPr/>
        <p:txBody>
          <a:bodyPr/>
          <a:lstStyle/>
          <a:p>
            <a:fld id="{2A961767-A2E9-45CF-9DA0-5F6A62D0EA6F}" type="datetime1">
              <a:rPr lang="en-IN" smtClean="0">
                <a:solidFill>
                  <a:prstClr val="black">
                    <a:tint val="75000"/>
                  </a:prstClr>
                </a:solidFill>
              </a:rPr>
              <a:pPr/>
              <a:t>06-07-2021</a:t>
            </a:fld>
            <a:endParaRPr lang="en-IN">
              <a:solidFill>
                <a:prstClr val="black">
                  <a:tint val="75000"/>
                </a:prstClr>
              </a:solidFill>
            </a:endParaRPr>
          </a:p>
        </p:txBody>
      </p:sp>
      <p:sp>
        <p:nvSpPr>
          <p:cNvPr id="6" name="Footer Placeholder 5">
            <a:extLst>
              <a:ext uri="{FF2B5EF4-FFF2-40B4-BE49-F238E27FC236}">
                <a16:creationId xmlns="" xmlns:a16="http://schemas.microsoft.com/office/drawing/2014/main" id="{38DD2FF3-40E3-47CC-87F9-3AC1446E3E24}"/>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 xmlns:a16="http://schemas.microsoft.com/office/drawing/2014/main" id="{528529F3-3596-43FF-984C-CA3CDFF7E4EF}"/>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13726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7CA805-B4EA-4862-BCF8-8643B5EF0B16}"/>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E97B2CFC-511A-47D6-B3EE-F00282CF7086}"/>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A144F05-70FE-4593-AA21-4CFA30E2B94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AC83DE7F-602D-4463-BA1C-ADF3442E6FA1}"/>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45D3125-B792-4351-A6B2-813F4C1933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C07E6E39-68B2-422B-8198-659659F97285}"/>
              </a:ext>
            </a:extLst>
          </p:cNvPr>
          <p:cNvSpPr>
            <a:spLocks noGrp="1"/>
          </p:cNvSpPr>
          <p:nvPr>
            <p:ph type="dt" sz="half" idx="10"/>
          </p:nvPr>
        </p:nvSpPr>
        <p:spPr/>
        <p:txBody>
          <a:bodyPr/>
          <a:lstStyle/>
          <a:p>
            <a:fld id="{3C827F52-8326-41F6-B69E-24B3351D5B8D}" type="datetime1">
              <a:rPr lang="en-IN" smtClean="0">
                <a:solidFill>
                  <a:prstClr val="black">
                    <a:tint val="75000"/>
                  </a:prstClr>
                </a:solidFill>
              </a:rPr>
              <a:pPr/>
              <a:t>06-07-2021</a:t>
            </a:fld>
            <a:endParaRPr lang="en-IN">
              <a:solidFill>
                <a:prstClr val="black">
                  <a:tint val="75000"/>
                </a:prstClr>
              </a:solidFill>
            </a:endParaRPr>
          </a:p>
        </p:txBody>
      </p:sp>
      <p:sp>
        <p:nvSpPr>
          <p:cNvPr id="8" name="Footer Placeholder 7">
            <a:extLst>
              <a:ext uri="{FF2B5EF4-FFF2-40B4-BE49-F238E27FC236}">
                <a16:creationId xmlns="" xmlns:a16="http://schemas.microsoft.com/office/drawing/2014/main" id="{392CAF5E-E8B3-4095-B7FE-EFFBE9D8CF1C}"/>
              </a:ext>
            </a:extLst>
          </p:cNvPr>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a:extLst>
              <a:ext uri="{FF2B5EF4-FFF2-40B4-BE49-F238E27FC236}">
                <a16:creationId xmlns="" xmlns:a16="http://schemas.microsoft.com/office/drawing/2014/main" id="{041BF744-52E0-45F8-B198-A039E1F724B1}"/>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40255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A267DB-D2C5-45A5-8332-42B525B26C7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2C475A20-F172-400C-B0A6-A56B14D5A473}"/>
              </a:ext>
            </a:extLst>
          </p:cNvPr>
          <p:cNvSpPr>
            <a:spLocks noGrp="1"/>
          </p:cNvSpPr>
          <p:nvPr>
            <p:ph type="dt" sz="half" idx="10"/>
          </p:nvPr>
        </p:nvSpPr>
        <p:spPr/>
        <p:txBody>
          <a:bodyPr/>
          <a:lstStyle/>
          <a:p>
            <a:fld id="{C9C6FAB3-03A1-4E75-9B96-5CBEE1BE47CB}" type="datetime1">
              <a:rPr lang="en-IN" smtClean="0">
                <a:solidFill>
                  <a:prstClr val="black">
                    <a:tint val="75000"/>
                  </a:prstClr>
                </a:solidFill>
              </a:rPr>
              <a:pPr/>
              <a:t>06-07-2021</a:t>
            </a:fld>
            <a:endParaRPr lang="en-IN">
              <a:solidFill>
                <a:prstClr val="black">
                  <a:tint val="75000"/>
                </a:prstClr>
              </a:solidFill>
            </a:endParaRPr>
          </a:p>
        </p:txBody>
      </p:sp>
      <p:sp>
        <p:nvSpPr>
          <p:cNvPr id="4" name="Footer Placeholder 3">
            <a:extLst>
              <a:ext uri="{FF2B5EF4-FFF2-40B4-BE49-F238E27FC236}">
                <a16:creationId xmlns="" xmlns:a16="http://schemas.microsoft.com/office/drawing/2014/main" id="{EF91B415-266E-4FDA-B537-8145901C150C}"/>
              </a:ext>
            </a:extLst>
          </p:cNvPr>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a:extLst>
              <a:ext uri="{FF2B5EF4-FFF2-40B4-BE49-F238E27FC236}">
                <a16:creationId xmlns="" xmlns:a16="http://schemas.microsoft.com/office/drawing/2014/main" id="{591AE4A1-1D87-4EFD-A32A-FA66BF49B419}"/>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12865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A545EFE-B75E-4C94-B3A7-F847954CC9D7}"/>
              </a:ext>
            </a:extLst>
          </p:cNvPr>
          <p:cNvSpPr>
            <a:spLocks noGrp="1"/>
          </p:cNvSpPr>
          <p:nvPr>
            <p:ph type="dt" sz="half" idx="10"/>
          </p:nvPr>
        </p:nvSpPr>
        <p:spPr/>
        <p:txBody>
          <a:bodyPr/>
          <a:lstStyle/>
          <a:p>
            <a:fld id="{2F54F26B-971C-4535-BDF8-68AF7EB05F8E}" type="datetime1">
              <a:rPr lang="en-IN" smtClean="0">
                <a:solidFill>
                  <a:prstClr val="black">
                    <a:tint val="75000"/>
                  </a:prstClr>
                </a:solidFill>
              </a:rPr>
              <a:pPr/>
              <a:t>06-07-2021</a:t>
            </a:fld>
            <a:endParaRPr lang="en-IN">
              <a:solidFill>
                <a:prstClr val="black">
                  <a:tint val="75000"/>
                </a:prstClr>
              </a:solidFill>
            </a:endParaRPr>
          </a:p>
        </p:txBody>
      </p:sp>
      <p:sp>
        <p:nvSpPr>
          <p:cNvPr id="3" name="Footer Placeholder 2">
            <a:extLst>
              <a:ext uri="{FF2B5EF4-FFF2-40B4-BE49-F238E27FC236}">
                <a16:creationId xmlns="" xmlns:a16="http://schemas.microsoft.com/office/drawing/2014/main" id="{77F5967F-2503-498F-ADA0-A180A2EF7E79}"/>
              </a:ext>
            </a:extLst>
          </p:cNvPr>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a:extLst>
              <a:ext uri="{FF2B5EF4-FFF2-40B4-BE49-F238E27FC236}">
                <a16:creationId xmlns="" xmlns:a16="http://schemas.microsoft.com/office/drawing/2014/main" id="{F2A3A4B7-7D28-41FC-8505-F742F5F60A43}"/>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5187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330FEB-82C4-4600-BE33-FC213F7632DC}"/>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E6C3FAF2-4D2C-4F66-BEE7-6D155C16B4E9}"/>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5A21FCE2-DBA2-419B-9208-F7F4C224B3EE}"/>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8CD9E6D-8F54-4375-ADF8-5EF8E48CC383}"/>
              </a:ext>
            </a:extLst>
          </p:cNvPr>
          <p:cNvSpPr>
            <a:spLocks noGrp="1"/>
          </p:cNvSpPr>
          <p:nvPr>
            <p:ph type="dt" sz="half" idx="10"/>
          </p:nvPr>
        </p:nvSpPr>
        <p:spPr/>
        <p:txBody>
          <a:bodyPr/>
          <a:lstStyle/>
          <a:p>
            <a:fld id="{F4A7D6D9-213E-42CC-8FEB-A76E00319BF4}" type="datetime1">
              <a:rPr lang="en-IN" smtClean="0">
                <a:solidFill>
                  <a:prstClr val="black">
                    <a:tint val="75000"/>
                  </a:prstClr>
                </a:solidFill>
              </a:rPr>
              <a:pPr/>
              <a:t>06-07-2021</a:t>
            </a:fld>
            <a:endParaRPr lang="en-IN">
              <a:solidFill>
                <a:prstClr val="black">
                  <a:tint val="75000"/>
                </a:prstClr>
              </a:solidFill>
            </a:endParaRPr>
          </a:p>
        </p:txBody>
      </p:sp>
      <p:sp>
        <p:nvSpPr>
          <p:cNvPr id="6" name="Footer Placeholder 5">
            <a:extLst>
              <a:ext uri="{FF2B5EF4-FFF2-40B4-BE49-F238E27FC236}">
                <a16:creationId xmlns="" xmlns:a16="http://schemas.microsoft.com/office/drawing/2014/main" id="{93EEE92E-047F-4BEE-97CF-A755890EFC01}"/>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 xmlns:a16="http://schemas.microsoft.com/office/drawing/2014/main" id="{5F8488D4-D348-411C-91EF-B04EBDB95C2E}"/>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564871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3EB643-91A5-41A3-9305-5079F89B93A4}"/>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3F8BF18D-74B6-4DCC-A450-6A3F099C798A}"/>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51DB0D20-4E4A-4126-8E42-F9B44E8EAA8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086CF89-B943-43C4-874C-8417F42849EA}"/>
              </a:ext>
            </a:extLst>
          </p:cNvPr>
          <p:cNvSpPr>
            <a:spLocks noGrp="1"/>
          </p:cNvSpPr>
          <p:nvPr>
            <p:ph type="dt" sz="half" idx="10"/>
          </p:nvPr>
        </p:nvSpPr>
        <p:spPr/>
        <p:txBody>
          <a:bodyPr/>
          <a:lstStyle/>
          <a:p>
            <a:fld id="{EAD04D88-7D2A-4D9B-8D5A-AE0598B8BC7B}" type="datetime1">
              <a:rPr lang="en-IN" smtClean="0">
                <a:solidFill>
                  <a:prstClr val="black">
                    <a:tint val="75000"/>
                  </a:prstClr>
                </a:solidFill>
              </a:rPr>
              <a:pPr/>
              <a:t>06-07-2021</a:t>
            </a:fld>
            <a:endParaRPr lang="en-IN">
              <a:solidFill>
                <a:prstClr val="black">
                  <a:tint val="75000"/>
                </a:prstClr>
              </a:solidFill>
            </a:endParaRPr>
          </a:p>
        </p:txBody>
      </p:sp>
      <p:sp>
        <p:nvSpPr>
          <p:cNvPr id="6" name="Footer Placeholder 5">
            <a:extLst>
              <a:ext uri="{FF2B5EF4-FFF2-40B4-BE49-F238E27FC236}">
                <a16:creationId xmlns="" xmlns:a16="http://schemas.microsoft.com/office/drawing/2014/main" id="{DF84DDFB-DFB5-416D-B4AE-3C5B5E2BEC58}"/>
              </a:ext>
            </a:extLst>
          </p:cNvPr>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a:extLst>
              <a:ext uri="{FF2B5EF4-FFF2-40B4-BE49-F238E27FC236}">
                <a16:creationId xmlns="" xmlns:a16="http://schemas.microsoft.com/office/drawing/2014/main" id="{8D571227-00FF-4CB4-BDEC-A7EA9B9CEF60}"/>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65471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F0DF5EE-FE23-4817-9ECA-DA85E24BD36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368F1155-05D0-415C-988A-675ED00F92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939B819-1A56-404C-A658-99CF16479E3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9D48C-22FE-46EA-8DC8-D0E854B80ABE}" type="datetime1">
              <a:rPr lang="en-IN" smtClean="0">
                <a:solidFill>
                  <a:prstClr val="black">
                    <a:tint val="75000"/>
                  </a:prstClr>
                </a:solidFill>
              </a:rPr>
              <a:pPr/>
              <a:t>06-07-2021</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D73E0BE3-A52A-4994-9CBD-8D197F78C19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1083EAA2-EDFB-4513-A51D-B613F9D9B70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74337-37C2-4EC8-BB7B-2CF3AB49DF42}" type="slidenum">
              <a:rPr lang="en-IN" smtClean="0">
                <a:solidFill>
                  <a:prstClr val="black">
                    <a:tint val="75000"/>
                  </a:prstClr>
                </a:solidFill>
              </a:rPr>
              <a:pPr/>
              <a:t>‹#›</a:t>
            </a:fld>
            <a:endParaRPr lang="en-IN">
              <a:solidFill>
                <a:prstClr val="black">
                  <a:tint val="75000"/>
                </a:prstClr>
              </a:solidFill>
            </a:endParaRPr>
          </a:p>
        </p:txBody>
      </p:sp>
      <p:pic>
        <p:nvPicPr>
          <p:cNvPr id="8" name="Picture 7" descr="A close up of a sign&#10;&#10;Description automatically generated">
            <a:extLst>
              <a:ext uri="{FF2B5EF4-FFF2-40B4-BE49-F238E27FC236}">
                <a16:creationId xmlns="" xmlns:a16="http://schemas.microsoft.com/office/drawing/2014/main" id="{A0132BA9-F2C8-42D0-9DF8-269A3036B13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92207" y="548236"/>
            <a:ext cx="524479" cy="976661"/>
          </a:xfrm>
          <a:prstGeom prst="rect">
            <a:avLst/>
          </a:prstGeom>
        </p:spPr>
      </p:pic>
    </p:spTree>
    <p:extLst>
      <p:ext uri="{BB962C8B-B14F-4D97-AF65-F5344CB8AC3E}">
        <p14:creationId xmlns:p14="http://schemas.microsoft.com/office/powerpoint/2010/main" val="261483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5DCBA-E1D1-4068-9311-9BAF421BDB08}"/>
              </a:ext>
            </a:extLst>
          </p:cNvPr>
          <p:cNvSpPr>
            <a:spLocks noGrp="1"/>
          </p:cNvSpPr>
          <p:nvPr>
            <p:ph type="title"/>
          </p:nvPr>
        </p:nvSpPr>
        <p:spPr/>
        <p:txBody>
          <a:bodyPr/>
          <a:lstStyle/>
          <a:p>
            <a:r>
              <a:rPr lang="en-IN" dirty="0">
                <a:solidFill>
                  <a:srgbClr val="0070C0"/>
                </a:solidFill>
              </a:rPr>
              <a:t>Subset of IoT and Industrial IoT</a:t>
            </a:r>
          </a:p>
        </p:txBody>
      </p:sp>
      <p:sp>
        <p:nvSpPr>
          <p:cNvPr id="3" name="Slide Number Placeholder 2">
            <a:extLst>
              <a:ext uri="{FF2B5EF4-FFF2-40B4-BE49-F238E27FC236}">
                <a16:creationId xmlns="" xmlns:a16="http://schemas.microsoft.com/office/drawing/2014/main" id="{EE684E84-21AB-45DF-BB46-56C4B88246DC}"/>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1</a:t>
            </a:fld>
            <a:endParaRPr lang="en-IN">
              <a:solidFill>
                <a:prstClr val="black">
                  <a:tint val="75000"/>
                </a:prstClr>
              </a:solidFill>
            </a:endParaRPr>
          </a:p>
        </p:txBody>
      </p:sp>
      <p:pic>
        <p:nvPicPr>
          <p:cNvPr id="6" name="Picture 5" descr="A screenshot of a cell phone&#10;&#10;Description automatically generated">
            <a:extLst>
              <a:ext uri="{FF2B5EF4-FFF2-40B4-BE49-F238E27FC236}">
                <a16:creationId xmlns="" xmlns:a16="http://schemas.microsoft.com/office/drawing/2014/main" id="{491D643F-1502-4747-B639-74F4C7E59BA3}"/>
              </a:ext>
            </a:extLst>
          </p:cNvPr>
          <p:cNvPicPr>
            <a:picLocks noChangeAspect="1"/>
          </p:cNvPicPr>
          <p:nvPr/>
        </p:nvPicPr>
        <p:blipFill rotWithShape="1">
          <a:blip r:embed="rId2">
            <a:extLst>
              <a:ext uri="{28A0092B-C50C-407E-A947-70E740481C1C}">
                <a14:useLocalDpi xmlns:a14="http://schemas.microsoft.com/office/drawing/2010/main" val="0"/>
              </a:ext>
            </a:extLst>
          </a:blip>
          <a:srcRect l="39026" t="23407" r="16443" b="10074"/>
          <a:stretch/>
        </p:blipFill>
        <p:spPr>
          <a:xfrm>
            <a:off x="4773931" y="1581150"/>
            <a:ext cx="3741421" cy="4561840"/>
          </a:xfrm>
          <a:prstGeom prst="rect">
            <a:avLst/>
          </a:prstGeom>
        </p:spPr>
      </p:pic>
      <p:sp>
        <p:nvSpPr>
          <p:cNvPr id="8" name="Rectangle 7">
            <a:extLst>
              <a:ext uri="{FF2B5EF4-FFF2-40B4-BE49-F238E27FC236}">
                <a16:creationId xmlns="" xmlns:a16="http://schemas.microsoft.com/office/drawing/2014/main" id="{EBBFC0F0-4DB9-44E9-BA2F-3A4EE6755427}"/>
              </a:ext>
            </a:extLst>
          </p:cNvPr>
          <p:cNvSpPr/>
          <p:nvPr/>
        </p:nvSpPr>
        <p:spPr>
          <a:xfrm>
            <a:off x="628650" y="1690688"/>
            <a:ext cx="4248150" cy="7017306"/>
          </a:xfrm>
          <a:prstGeom prst="rect">
            <a:avLst/>
          </a:prstGeom>
        </p:spPr>
        <p:txBody>
          <a:bodyPr wrap="square">
            <a:spAutoFit/>
          </a:bodyPr>
          <a:lstStyle/>
          <a:p>
            <a:r>
              <a:rPr lang="en-US" dirty="0">
                <a:solidFill>
                  <a:srgbClr val="000000"/>
                </a:solidFill>
                <a:latin typeface="QrmnnsCvkprlTimes-Roman"/>
              </a:rPr>
              <a:t>The wired/wireless communication technologies that are being used for </a:t>
            </a:r>
            <a:r>
              <a:rPr lang="en-US" dirty="0" err="1">
                <a:solidFill>
                  <a:srgbClr val="000000"/>
                </a:solidFill>
                <a:latin typeface="QrmnnsCvkprlTimes-Roman"/>
              </a:rPr>
              <a:t>IIoT</a:t>
            </a:r>
            <a:r>
              <a:rPr lang="en-US" dirty="0">
                <a:solidFill>
                  <a:srgbClr val="000000"/>
                </a:solidFill>
                <a:latin typeface="QrmnnsCvkprlTimes-Roman"/>
              </a:rPr>
              <a:t> networks are as shown in Figs. </a:t>
            </a:r>
            <a:r>
              <a:rPr lang="en-US" dirty="0">
                <a:solidFill>
                  <a:srgbClr val="0000FF"/>
                </a:solidFill>
                <a:latin typeface="QrmnnsCvkprlTimes-Roman"/>
              </a:rPr>
              <a:t>1 </a:t>
            </a:r>
            <a:r>
              <a:rPr lang="en-US" sz="800" dirty="0">
                <a:solidFill>
                  <a:srgbClr val="0000FF"/>
                </a:solidFill>
                <a:latin typeface="QrmnnsCvkprlTimes-Roman"/>
              </a:rPr>
              <a:t> </a:t>
            </a:r>
            <a:r>
              <a:rPr lang="en-US" dirty="0">
                <a:solidFill>
                  <a:srgbClr val="000000"/>
                </a:solidFill>
                <a:latin typeface="QrmnnsCvkprlTimes-Roman"/>
              </a:rPr>
              <a:t>and </a:t>
            </a:r>
            <a:r>
              <a:rPr lang="en-US" dirty="0">
                <a:solidFill>
                  <a:srgbClr val="0000FF"/>
                </a:solidFill>
                <a:latin typeface="QrmnnsCvkprlTimes-Roman"/>
              </a:rPr>
              <a:t>2</a:t>
            </a:r>
            <a:r>
              <a:rPr lang="en-US" dirty="0">
                <a:solidFill>
                  <a:srgbClr val="000000"/>
                </a:solidFill>
                <a:latin typeface="QrmnnsCvkprlTimes-Roman"/>
              </a:rPr>
              <a:t>. They are also summarized here as </a:t>
            </a:r>
            <a:r>
              <a:rPr lang="en-IN" dirty="0">
                <a:solidFill>
                  <a:srgbClr val="000000"/>
                </a:solidFill>
                <a:latin typeface="QrmnnsCvkprlTimes-Roman"/>
              </a:rPr>
              <a:t>follows:</a:t>
            </a:r>
          </a:p>
          <a:p>
            <a:r>
              <a:rPr lang="en-IN" dirty="0">
                <a:solidFill>
                  <a:srgbClr val="000000"/>
                </a:solidFill>
                <a:latin typeface="QrmnnsCvkprlTimes-Roman"/>
              </a:rPr>
              <a:t> </a:t>
            </a:r>
          </a:p>
          <a:p>
            <a:r>
              <a:rPr lang="en-US" b="1" dirty="0">
                <a:solidFill>
                  <a:srgbClr val="000000"/>
                </a:solidFill>
                <a:latin typeface="SrknlvGthcwjTimes-Bold"/>
              </a:rPr>
              <a:t>BLE </a:t>
            </a:r>
            <a:r>
              <a:rPr lang="en-US" dirty="0">
                <a:solidFill>
                  <a:srgbClr val="000000"/>
                </a:solidFill>
                <a:latin typeface="QrmnnsCvkprlTimes-Roman"/>
              </a:rPr>
              <a:t>Bluetooth Low Energy (BLE) is a wireless network technology of Personal Area Networking (PAN), which is widely used in smart devices such as phones, watches, wearable electronics, etc. BLE applications can be found in smart home, health and sport industry. Many operating systems have native support for this technology such as Android, BlackBerry, IOS, Linux, macOS, Windows, etc. BLE</a:t>
            </a:r>
          </a:p>
          <a:p>
            <a:r>
              <a:rPr lang="en-US" dirty="0">
                <a:solidFill>
                  <a:srgbClr val="000000"/>
                </a:solidFill>
                <a:latin typeface="QrmnnsCvkprlTimes-Roman"/>
              </a:rPr>
              <a:t>uses 2.4 GHz radio frequencies.</a:t>
            </a:r>
          </a:p>
          <a:p>
            <a:endParaRPr lang="en-US" dirty="0">
              <a:solidFill>
                <a:srgbClr val="000000"/>
              </a:solidFill>
              <a:latin typeface="QrmnnsCvkprlTimes-Roman"/>
            </a:endParaRPr>
          </a:p>
          <a:p>
            <a:r>
              <a:rPr lang="en-US" b="1" dirty="0">
                <a:solidFill>
                  <a:srgbClr val="000000"/>
                </a:solidFill>
                <a:latin typeface="SrknlvGthcwjTimes-Bold"/>
              </a:rPr>
              <a:t>Wi-Fi </a:t>
            </a:r>
            <a:r>
              <a:rPr lang="en-US" dirty="0">
                <a:solidFill>
                  <a:srgbClr val="000000"/>
                </a:solidFill>
                <a:latin typeface="QrmnnsCvkprlTimes-Roman"/>
              </a:rPr>
              <a:t>Wireless Fidelity (Wi-Fi) is an IEEE 802.11 based wireless network technology that is widely used with computers, tablets, smart devices, and vehicles such </a:t>
            </a:r>
            <a:r>
              <a:rPr lang="en-IN" dirty="0">
                <a:solidFill>
                  <a:srgbClr val="000000"/>
                </a:solidFill>
                <a:latin typeface="QrmnnsCvkprlTimes-Roman"/>
              </a:rPr>
              <a:t>as cars, buses, drones, etc.</a:t>
            </a:r>
            <a:endParaRPr lang="en-IN" dirty="0">
              <a:solidFill>
                <a:prstClr val="black"/>
              </a:solidFill>
            </a:endParaRPr>
          </a:p>
        </p:txBody>
      </p:sp>
      <p:sp>
        <p:nvSpPr>
          <p:cNvPr id="7" name="TextBox 6">
            <a:extLst>
              <a:ext uri="{FF2B5EF4-FFF2-40B4-BE49-F238E27FC236}">
                <a16:creationId xmlns="" xmlns:a16="http://schemas.microsoft.com/office/drawing/2014/main" id="{ECC923B8-D248-41B1-A6E6-4559902A73C9}"/>
              </a:ext>
            </a:extLst>
          </p:cNvPr>
          <p:cNvSpPr txBox="1"/>
          <p:nvPr/>
        </p:nvSpPr>
        <p:spPr>
          <a:xfrm>
            <a:off x="4985384" y="6177380"/>
            <a:ext cx="3556637" cy="923330"/>
          </a:xfrm>
          <a:prstGeom prst="rect">
            <a:avLst/>
          </a:prstGeom>
          <a:noFill/>
        </p:spPr>
        <p:txBody>
          <a:bodyPr wrap="square">
            <a:spAutoFit/>
          </a:bodyPr>
          <a:lstStyle/>
          <a:p>
            <a:pPr algn="ctr"/>
            <a:r>
              <a:rPr lang="en-US" b="1" dirty="0">
                <a:solidFill>
                  <a:prstClr val="black"/>
                </a:solidFill>
                <a:highlight>
                  <a:srgbClr val="FFFF00"/>
                </a:highlight>
                <a:latin typeface="SrknlvGthcwjTimes-Bold"/>
              </a:rPr>
              <a:t>Fig. 2: </a:t>
            </a:r>
            <a:r>
              <a:rPr lang="en-US" dirty="0">
                <a:solidFill>
                  <a:prstClr val="black"/>
                </a:solidFill>
                <a:highlight>
                  <a:srgbClr val="FFFF00"/>
                </a:highlight>
                <a:latin typeface="QrmnnsCvkprlTimes-Roman"/>
              </a:rPr>
              <a:t>A subset of IoT and </a:t>
            </a:r>
            <a:r>
              <a:rPr lang="en-US" dirty="0" err="1">
                <a:solidFill>
                  <a:prstClr val="black"/>
                </a:solidFill>
                <a:highlight>
                  <a:srgbClr val="FFFF00"/>
                </a:highlight>
                <a:latin typeface="QrmnnsCvkprlTimes-Roman"/>
              </a:rPr>
              <a:t>IIoT</a:t>
            </a:r>
            <a:r>
              <a:rPr lang="en-US" dirty="0">
                <a:solidFill>
                  <a:prstClr val="black"/>
                </a:solidFill>
                <a:highlight>
                  <a:srgbClr val="FFFF00"/>
                </a:highlight>
                <a:latin typeface="QrmnnsCvkprlTimes-Roman"/>
              </a:rPr>
              <a:t> communication technologies and protocols are illustrated.</a:t>
            </a:r>
            <a:endParaRPr lang="en-IN" dirty="0">
              <a:solidFill>
                <a:prstClr val="black"/>
              </a:solidFill>
              <a:highlight>
                <a:srgbClr val="FFFF00"/>
              </a:highlight>
            </a:endParaRPr>
          </a:p>
        </p:txBody>
      </p:sp>
    </p:spTree>
    <p:extLst>
      <p:ext uri="{BB962C8B-B14F-4D97-AF65-F5344CB8AC3E}">
        <p14:creationId xmlns:p14="http://schemas.microsoft.com/office/powerpoint/2010/main" val="3901287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5DCBA-E1D1-4068-9311-9BAF421BDB08}"/>
              </a:ext>
            </a:extLst>
          </p:cNvPr>
          <p:cNvSpPr>
            <a:spLocks noGrp="1"/>
          </p:cNvSpPr>
          <p:nvPr>
            <p:ph type="title"/>
          </p:nvPr>
        </p:nvSpPr>
        <p:spPr/>
        <p:txBody>
          <a:bodyPr/>
          <a:lstStyle/>
          <a:p>
            <a:r>
              <a:rPr lang="en-IN" dirty="0">
                <a:solidFill>
                  <a:srgbClr val="0070C0"/>
                </a:solidFill>
              </a:rPr>
              <a:t>Subset of IoT and Industrial IoT</a:t>
            </a:r>
          </a:p>
        </p:txBody>
      </p:sp>
      <p:sp>
        <p:nvSpPr>
          <p:cNvPr id="3" name="Slide Number Placeholder 2">
            <a:extLst>
              <a:ext uri="{FF2B5EF4-FFF2-40B4-BE49-F238E27FC236}">
                <a16:creationId xmlns="" xmlns:a16="http://schemas.microsoft.com/office/drawing/2014/main" id="{EE684E84-21AB-45DF-BB46-56C4B88246DC}"/>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2</a:t>
            </a:fld>
            <a:endParaRPr lang="en-IN">
              <a:solidFill>
                <a:prstClr val="black">
                  <a:tint val="75000"/>
                </a:prstClr>
              </a:solidFill>
            </a:endParaRPr>
          </a:p>
        </p:txBody>
      </p:sp>
      <p:pic>
        <p:nvPicPr>
          <p:cNvPr id="6" name="Picture 5" descr="A screenshot of a cell phone&#10;&#10;Description automatically generated">
            <a:extLst>
              <a:ext uri="{FF2B5EF4-FFF2-40B4-BE49-F238E27FC236}">
                <a16:creationId xmlns="" xmlns:a16="http://schemas.microsoft.com/office/drawing/2014/main" id="{491D643F-1502-4747-B639-74F4C7E59BA3}"/>
              </a:ext>
            </a:extLst>
          </p:cNvPr>
          <p:cNvPicPr>
            <a:picLocks noChangeAspect="1"/>
          </p:cNvPicPr>
          <p:nvPr/>
        </p:nvPicPr>
        <p:blipFill rotWithShape="1">
          <a:blip r:embed="rId2">
            <a:extLst>
              <a:ext uri="{28A0092B-C50C-407E-A947-70E740481C1C}">
                <a14:useLocalDpi xmlns:a14="http://schemas.microsoft.com/office/drawing/2010/main" val="0"/>
              </a:ext>
            </a:extLst>
          </a:blip>
          <a:srcRect l="39026" t="23407" r="16443" b="10074"/>
          <a:stretch/>
        </p:blipFill>
        <p:spPr>
          <a:xfrm>
            <a:off x="4773931" y="1601470"/>
            <a:ext cx="3741421" cy="4561840"/>
          </a:xfrm>
          <a:prstGeom prst="rect">
            <a:avLst/>
          </a:prstGeom>
        </p:spPr>
      </p:pic>
      <p:sp>
        <p:nvSpPr>
          <p:cNvPr id="8" name="Rectangle 7">
            <a:extLst>
              <a:ext uri="{FF2B5EF4-FFF2-40B4-BE49-F238E27FC236}">
                <a16:creationId xmlns="" xmlns:a16="http://schemas.microsoft.com/office/drawing/2014/main" id="{EBBFC0F0-4DB9-44E9-BA2F-3A4EE6755427}"/>
              </a:ext>
            </a:extLst>
          </p:cNvPr>
          <p:cNvSpPr/>
          <p:nvPr/>
        </p:nvSpPr>
        <p:spPr>
          <a:xfrm>
            <a:off x="628650" y="1794512"/>
            <a:ext cx="4248150" cy="6463308"/>
          </a:xfrm>
          <a:prstGeom prst="rect">
            <a:avLst/>
          </a:prstGeom>
        </p:spPr>
        <p:txBody>
          <a:bodyPr wrap="square">
            <a:spAutoFit/>
          </a:bodyPr>
          <a:lstStyle/>
          <a:p>
            <a:r>
              <a:rPr lang="en-US" b="1" dirty="0">
                <a:solidFill>
                  <a:prstClr val="black"/>
                </a:solidFill>
              </a:rPr>
              <a:t>IPv4/IPv6 </a:t>
            </a:r>
            <a:r>
              <a:rPr lang="en-US" dirty="0">
                <a:solidFill>
                  <a:prstClr val="black"/>
                </a:solidFill>
              </a:rPr>
              <a:t>Internet Protocol versions 4/6 (IPv4/IPv6) can be considered as the backbone of the Internet and other packet-switched based networks. It is one of the most widely used technology in real life.</a:t>
            </a:r>
          </a:p>
          <a:p>
            <a:endParaRPr lang="en-US" dirty="0">
              <a:solidFill>
                <a:prstClr val="black"/>
              </a:solidFill>
            </a:endParaRPr>
          </a:p>
          <a:p>
            <a:r>
              <a:rPr lang="en-US" b="1" dirty="0">
                <a:solidFill>
                  <a:prstClr val="black"/>
                </a:solidFill>
              </a:rPr>
              <a:t>NFC </a:t>
            </a:r>
            <a:r>
              <a:rPr lang="en-US" dirty="0">
                <a:solidFill>
                  <a:prstClr val="black"/>
                </a:solidFill>
              </a:rPr>
              <a:t>Near Field Communication (NFC) is a communication technology which devices can do connection approximately within 4 cm distance. NFC devices are commonly used in electronic payments, key-cards, electronic tickets, etc. Many smartphones are supporting this technology such as Android, Blackberry, IOS, etc.</a:t>
            </a:r>
          </a:p>
          <a:p>
            <a:endParaRPr lang="en-US" dirty="0">
              <a:solidFill>
                <a:prstClr val="black"/>
              </a:solidFill>
            </a:endParaRPr>
          </a:p>
          <a:p>
            <a:r>
              <a:rPr lang="en-US" b="1" dirty="0">
                <a:solidFill>
                  <a:prstClr val="black"/>
                </a:solidFill>
              </a:rPr>
              <a:t>Z-Wave/ZigBee </a:t>
            </a:r>
            <a:r>
              <a:rPr lang="en-US" dirty="0">
                <a:solidFill>
                  <a:prstClr val="black"/>
                </a:solidFill>
              </a:rPr>
              <a:t>Z-Wave is a low energy wireless protocol. ZigBee is also a low power (low energy consumption) wireless communication protocol based on IEEE 802.15.4 standard to create PAN. Z-Wave/ZigBee are commonly used in home automation, medical and industrial applications.</a:t>
            </a:r>
          </a:p>
        </p:txBody>
      </p:sp>
      <p:sp>
        <p:nvSpPr>
          <p:cNvPr id="4" name="TextBox 3">
            <a:extLst>
              <a:ext uri="{FF2B5EF4-FFF2-40B4-BE49-F238E27FC236}">
                <a16:creationId xmlns="" xmlns:a16="http://schemas.microsoft.com/office/drawing/2014/main" id="{ACC9DFBA-C269-4BE2-9C70-28D8FA7680E9}"/>
              </a:ext>
            </a:extLst>
          </p:cNvPr>
          <p:cNvSpPr txBox="1"/>
          <p:nvPr/>
        </p:nvSpPr>
        <p:spPr>
          <a:xfrm>
            <a:off x="4985384" y="6177380"/>
            <a:ext cx="3556637" cy="923330"/>
          </a:xfrm>
          <a:prstGeom prst="rect">
            <a:avLst/>
          </a:prstGeom>
          <a:noFill/>
        </p:spPr>
        <p:txBody>
          <a:bodyPr wrap="square">
            <a:spAutoFit/>
          </a:bodyPr>
          <a:lstStyle/>
          <a:p>
            <a:pPr algn="ctr"/>
            <a:r>
              <a:rPr lang="en-US" b="1" dirty="0">
                <a:solidFill>
                  <a:prstClr val="black"/>
                </a:solidFill>
                <a:highlight>
                  <a:srgbClr val="FFFF00"/>
                </a:highlight>
                <a:latin typeface="SrknlvGthcwjTimes-Bold"/>
              </a:rPr>
              <a:t>Fig. 2: </a:t>
            </a:r>
            <a:r>
              <a:rPr lang="en-US" dirty="0">
                <a:solidFill>
                  <a:prstClr val="black"/>
                </a:solidFill>
                <a:highlight>
                  <a:srgbClr val="FFFF00"/>
                </a:highlight>
                <a:latin typeface="QrmnnsCvkprlTimes-Roman"/>
              </a:rPr>
              <a:t>A subset of IoT and </a:t>
            </a:r>
            <a:r>
              <a:rPr lang="en-US" dirty="0" err="1">
                <a:solidFill>
                  <a:prstClr val="black"/>
                </a:solidFill>
                <a:highlight>
                  <a:srgbClr val="FFFF00"/>
                </a:highlight>
                <a:latin typeface="QrmnnsCvkprlTimes-Roman"/>
              </a:rPr>
              <a:t>IIoT</a:t>
            </a:r>
            <a:r>
              <a:rPr lang="en-US" dirty="0">
                <a:solidFill>
                  <a:prstClr val="black"/>
                </a:solidFill>
                <a:highlight>
                  <a:srgbClr val="FFFF00"/>
                </a:highlight>
                <a:latin typeface="QrmnnsCvkprlTimes-Roman"/>
              </a:rPr>
              <a:t> communication technologies and protocols are illustrated.</a:t>
            </a:r>
            <a:endParaRPr lang="en-IN" dirty="0">
              <a:solidFill>
                <a:prstClr val="black"/>
              </a:solidFill>
              <a:highlight>
                <a:srgbClr val="FFFF00"/>
              </a:highlight>
            </a:endParaRPr>
          </a:p>
        </p:txBody>
      </p:sp>
    </p:spTree>
    <p:extLst>
      <p:ext uri="{BB962C8B-B14F-4D97-AF65-F5344CB8AC3E}">
        <p14:creationId xmlns:p14="http://schemas.microsoft.com/office/powerpoint/2010/main" val="2222446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5DCBA-E1D1-4068-9311-9BAF421BDB08}"/>
              </a:ext>
            </a:extLst>
          </p:cNvPr>
          <p:cNvSpPr>
            <a:spLocks noGrp="1"/>
          </p:cNvSpPr>
          <p:nvPr>
            <p:ph type="title"/>
          </p:nvPr>
        </p:nvSpPr>
        <p:spPr/>
        <p:txBody>
          <a:bodyPr/>
          <a:lstStyle/>
          <a:p>
            <a:r>
              <a:rPr lang="en-IN" dirty="0">
                <a:solidFill>
                  <a:srgbClr val="0070C0"/>
                </a:solidFill>
              </a:rPr>
              <a:t>Subset of IoT and Industrial IoT</a:t>
            </a:r>
          </a:p>
        </p:txBody>
      </p:sp>
      <p:sp>
        <p:nvSpPr>
          <p:cNvPr id="3" name="Slide Number Placeholder 2">
            <a:extLst>
              <a:ext uri="{FF2B5EF4-FFF2-40B4-BE49-F238E27FC236}">
                <a16:creationId xmlns="" xmlns:a16="http://schemas.microsoft.com/office/drawing/2014/main" id="{EE684E84-21AB-45DF-BB46-56C4B88246DC}"/>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3</a:t>
            </a:fld>
            <a:endParaRPr lang="en-IN">
              <a:solidFill>
                <a:prstClr val="black">
                  <a:tint val="75000"/>
                </a:prstClr>
              </a:solidFill>
            </a:endParaRPr>
          </a:p>
        </p:txBody>
      </p:sp>
      <p:pic>
        <p:nvPicPr>
          <p:cNvPr id="6" name="Picture 5" descr="A screenshot of a cell phone&#10;&#10;Description automatically generated">
            <a:extLst>
              <a:ext uri="{FF2B5EF4-FFF2-40B4-BE49-F238E27FC236}">
                <a16:creationId xmlns="" xmlns:a16="http://schemas.microsoft.com/office/drawing/2014/main" id="{491D643F-1502-4747-B639-74F4C7E59BA3}"/>
              </a:ext>
            </a:extLst>
          </p:cNvPr>
          <p:cNvPicPr>
            <a:picLocks noChangeAspect="1"/>
          </p:cNvPicPr>
          <p:nvPr/>
        </p:nvPicPr>
        <p:blipFill rotWithShape="1">
          <a:blip r:embed="rId2">
            <a:extLst>
              <a:ext uri="{28A0092B-C50C-407E-A947-70E740481C1C}">
                <a14:useLocalDpi xmlns:a14="http://schemas.microsoft.com/office/drawing/2010/main" val="0"/>
              </a:ext>
            </a:extLst>
          </a:blip>
          <a:srcRect l="39026" t="23407" r="16443" b="10074"/>
          <a:stretch/>
        </p:blipFill>
        <p:spPr>
          <a:xfrm>
            <a:off x="4773931" y="1540510"/>
            <a:ext cx="3741421" cy="4561840"/>
          </a:xfrm>
          <a:prstGeom prst="rect">
            <a:avLst/>
          </a:prstGeom>
        </p:spPr>
      </p:pic>
      <p:sp>
        <p:nvSpPr>
          <p:cNvPr id="8" name="Rectangle 7">
            <a:extLst>
              <a:ext uri="{FF2B5EF4-FFF2-40B4-BE49-F238E27FC236}">
                <a16:creationId xmlns="" xmlns:a16="http://schemas.microsoft.com/office/drawing/2014/main" id="{EBBFC0F0-4DB9-44E9-BA2F-3A4EE6755427}"/>
              </a:ext>
            </a:extLst>
          </p:cNvPr>
          <p:cNvSpPr/>
          <p:nvPr/>
        </p:nvSpPr>
        <p:spPr>
          <a:xfrm>
            <a:off x="628650" y="1794510"/>
            <a:ext cx="4248150" cy="3416320"/>
          </a:xfrm>
          <a:prstGeom prst="rect">
            <a:avLst/>
          </a:prstGeom>
        </p:spPr>
        <p:txBody>
          <a:bodyPr wrap="square">
            <a:spAutoFit/>
          </a:bodyPr>
          <a:lstStyle/>
          <a:p>
            <a:r>
              <a:rPr lang="en-US" b="1" dirty="0">
                <a:solidFill>
                  <a:prstClr val="black"/>
                </a:solidFill>
              </a:rPr>
              <a:t>4G/LTE/5G </a:t>
            </a:r>
            <a:r>
              <a:rPr lang="en-US" dirty="0">
                <a:solidFill>
                  <a:prstClr val="black"/>
                </a:solidFill>
              </a:rPr>
              <a:t>4G (fourth generation), LTE (Long Term Evolution), and 5G (fifth generation) are dominating broadband cellular network technologies in nowadays</a:t>
            </a:r>
          </a:p>
          <a:p>
            <a:r>
              <a:rPr lang="en-IN" dirty="0">
                <a:solidFill>
                  <a:prstClr val="black"/>
                </a:solidFill>
              </a:rPr>
              <a:t>mobile telecommunications.</a:t>
            </a:r>
          </a:p>
          <a:p>
            <a:endParaRPr lang="en-IN" dirty="0">
              <a:solidFill>
                <a:prstClr val="black"/>
              </a:solidFill>
            </a:endParaRPr>
          </a:p>
          <a:p>
            <a:r>
              <a:rPr lang="en-US" b="1" dirty="0">
                <a:solidFill>
                  <a:prstClr val="black"/>
                </a:solidFill>
              </a:rPr>
              <a:t>NB-IoT </a:t>
            </a:r>
            <a:r>
              <a:rPr lang="en-US" dirty="0">
                <a:solidFill>
                  <a:prstClr val="black"/>
                </a:solidFill>
              </a:rPr>
              <a:t>Recently, NB-IoT (Narrow Band Internet of Things) rapidly deployed by mobile operators with the proliferation of IoT. NB-IoT is an LPWAN standard that</a:t>
            </a:r>
          </a:p>
          <a:p>
            <a:r>
              <a:rPr lang="en-US" dirty="0">
                <a:solidFill>
                  <a:prstClr val="black"/>
                </a:solidFill>
              </a:rPr>
              <a:t>focuses on specifically low cost, energy-efficient, and indoor coverage.</a:t>
            </a:r>
            <a:endParaRPr lang="en-IN" dirty="0">
              <a:solidFill>
                <a:prstClr val="black"/>
              </a:solidFill>
            </a:endParaRPr>
          </a:p>
        </p:txBody>
      </p:sp>
      <p:sp>
        <p:nvSpPr>
          <p:cNvPr id="4" name="TextBox 3">
            <a:extLst>
              <a:ext uri="{FF2B5EF4-FFF2-40B4-BE49-F238E27FC236}">
                <a16:creationId xmlns="" xmlns:a16="http://schemas.microsoft.com/office/drawing/2014/main" id="{738DCF7F-2019-42DE-981B-38CAB0E9D3FC}"/>
              </a:ext>
            </a:extLst>
          </p:cNvPr>
          <p:cNvSpPr txBox="1"/>
          <p:nvPr/>
        </p:nvSpPr>
        <p:spPr>
          <a:xfrm>
            <a:off x="4985384" y="6177380"/>
            <a:ext cx="3556637" cy="923330"/>
          </a:xfrm>
          <a:prstGeom prst="rect">
            <a:avLst/>
          </a:prstGeom>
          <a:noFill/>
        </p:spPr>
        <p:txBody>
          <a:bodyPr wrap="square">
            <a:spAutoFit/>
          </a:bodyPr>
          <a:lstStyle/>
          <a:p>
            <a:pPr algn="ctr"/>
            <a:r>
              <a:rPr lang="en-US" b="1" dirty="0">
                <a:solidFill>
                  <a:prstClr val="black"/>
                </a:solidFill>
                <a:highlight>
                  <a:srgbClr val="FFFF00"/>
                </a:highlight>
                <a:latin typeface="SrknlvGthcwjTimes-Bold"/>
              </a:rPr>
              <a:t>Fig. 2: </a:t>
            </a:r>
            <a:r>
              <a:rPr lang="en-US" dirty="0">
                <a:solidFill>
                  <a:prstClr val="black"/>
                </a:solidFill>
                <a:highlight>
                  <a:srgbClr val="FFFF00"/>
                </a:highlight>
                <a:latin typeface="QrmnnsCvkprlTimes-Roman"/>
              </a:rPr>
              <a:t>A subset of IoT and </a:t>
            </a:r>
            <a:r>
              <a:rPr lang="en-US" dirty="0" err="1">
                <a:solidFill>
                  <a:prstClr val="black"/>
                </a:solidFill>
                <a:highlight>
                  <a:srgbClr val="FFFF00"/>
                </a:highlight>
                <a:latin typeface="QrmnnsCvkprlTimes-Roman"/>
              </a:rPr>
              <a:t>IIoT</a:t>
            </a:r>
            <a:r>
              <a:rPr lang="en-US" dirty="0">
                <a:solidFill>
                  <a:prstClr val="black"/>
                </a:solidFill>
                <a:highlight>
                  <a:srgbClr val="FFFF00"/>
                </a:highlight>
                <a:latin typeface="QrmnnsCvkprlTimes-Roman"/>
              </a:rPr>
              <a:t> communication technologies and protocols are illustrated.</a:t>
            </a:r>
            <a:endParaRPr lang="en-IN" dirty="0">
              <a:solidFill>
                <a:prstClr val="black"/>
              </a:solidFill>
              <a:highlight>
                <a:srgbClr val="FFFF00"/>
              </a:highlight>
            </a:endParaRPr>
          </a:p>
        </p:txBody>
      </p:sp>
    </p:spTree>
    <p:extLst>
      <p:ext uri="{BB962C8B-B14F-4D97-AF65-F5344CB8AC3E}">
        <p14:creationId xmlns:p14="http://schemas.microsoft.com/office/powerpoint/2010/main" val="294644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5DCBA-E1D1-4068-9311-9BAF421BDB08}"/>
              </a:ext>
            </a:extLst>
          </p:cNvPr>
          <p:cNvSpPr>
            <a:spLocks noGrp="1"/>
          </p:cNvSpPr>
          <p:nvPr>
            <p:ph type="title"/>
          </p:nvPr>
        </p:nvSpPr>
        <p:spPr/>
        <p:txBody>
          <a:bodyPr/>
          <a:lstStyle/>
          <a:p>
            <a:r>
              <a:rPr lang="en-IN" dirty="0">
                <a:solidFill>
                  <a:srgbClr val="0070C0"/>
                </a:solidFill>
              </a:rPr>
              <a:t>Subset of IoT and Industrial IoT</a:t>
            </a:r>
          </a:p>
        </p:txBody>
      </p:sp>
      <p:sp>
        <p:nvSpPr>
          <p:cNvPr id="3" name="Slide Number Placeholder 2">
            <a:extLst>
              <a:ext uri="{FF2B5EF4-FFF2-40B4-BE49-F238E27FC236}">
                <a16:creationId xmlns="" xmlns:a16="http://schemas.microsoft.com/office/drawing/2014/main" id="{EE684E84-21AB-45DF-BB46-56C4B88246DC}"/>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4</a:t>
            </a:fld>
            <a:endParaRPr lang="en-IN">
              <a:solidFill>
                <a:prstClr val="black">
                  <a:tint val="75000"/>
                </a:prstClr>
              </a:solidFill>
            </a:endParaRPr>
          </a:p>
        </p:txBody>
      </p:sp>
      <p:sp>
        <p:nvSpPr>
          <p:cNvPr id="8" name="Rectangle 7">
            <a:extLst>
              <a:ext uri="{FF2B5EF4-FFF2-40B4-BE49-F238E27FC236}">
                <a16:creationId xmlns="" xmlns:a16="http://schemas.microsoft.com/office/drawing/2014/main" id="{EBBFC0F0-4DB9-44E9-BA2F-3A4EE6755427}"/>
              </a:ext>
            </a:extLst>
          </p:cNvPr>
          <p:cNvSpPr/>
          <p:nvPr/>
        </p:nvSpPr>
        <p:spPr>
          <a:xfrm>
            <a:off x="628650" y="1794511"/>
            <a:ext cx="4248150" cy="5355312"/>
          </a:xfrm>
          <a:prstGeom prst="rect">
            <a:avLst/>
          </a:prstGeom>
        </p:spPr>
        <p:txBody>
          <a:bodyPr wrap="square">
            <a:spAutoFit/>
          </a:bodyPr>
          <a:lstStyle/>
          <a:p>
            <a:r>
              <a:rPr lang="en-US" dirty="0">
                <a:solidFill>
                  <a:prstClr val="black"/>
                </a:solidFill>
              </a:rPr>
              <a:t>According to one of the leading sector representatives of industrial investment companies, </a:t>
            </a:r>
            <a:r>
              <a:rPr lang="en-US" dirty="0" err="1">
                <a:solidFill>
                  <a:prstClr val="black"/>
                </a:solidFill>
              </a:rPr>
              <a:t>IIoT</a:t>
            </a:r>
            <a:r>
              <a:rPr lang="en-US" dirty="0">
                <a:solidFill>
                  <a:prstClr val="black"/>
                </a:solidFill>
              </a:rPr>
              <a:t> will constitute one of the main pillars of Industry 4.0 and would be described as follows: “The </a:t>
            </a:r>
            <a:r>
              <a:rPr lang="en-US" dirty="0" err="1">
                <a:solidFill>
                  <a:prstClr val="black"/>
                </a:solidFill>
              </a:rPr>
              <a:t>IIoT</a:t>
            </a:r>
            <a:r>
              <a:rPr lang="en-US" dirty="0">
                <a:solidFill>
                  <a:prstClr val="black"/>
                </a:solidFill>
              </a:rPr>
              <a:t> is a network of physical objects,  systems platforms and applications that contain embedded technology to communicate and share intelligence with each other, the external environment and with people.” </a:t>
            </a:r>
          </a:p>
          <a:p>
            <a:endParaRPr lang="en-US" dirty="0">
              <a:solidFill>
                <a:prstClr val="black"/>
              </a:solidFill>
            </a:endParaRPr>
          </a:p>
          <a:p>
            <a:r>
              <a:rPr lang="en-US" dirty="0">
                <a:solidFill>
                  <a:prstClr val="black"/>
                </a:solidFill>
              </a:rPr>
              <a:t>By following this definition and the technological trends, economic predictors deduct this conclusion: “The </a:t>
            </a:r>
            <a:r>
              <a:rPr lang="en-US" dirty="0" err="1">
                <a:solidFill>
                  <a:prstClr val="black"/>
                </a:solidFill>
              </a:rPr>
              <a:t>IIoT</a:t>
            </a:r>
            <a:r>
              <a:rPr lang="en-US" dirty="0">
                <a:solidFill>
                  <a:prstClr val="black"/>
                </a:solidFill>
              </a:rPr>
              <a:t> has the capacity to significantly boost the productivity and competitiveness of industrial economies, but poor supporting conditions - especially the lack of digital literacy - will hold many countries back”.</a:t>
            </a:r>
            <a:endParaRPr lang="en-IN" dirty="0">
              <a:solidFill>
                <a:prstClr val="black"/>
              </a:solidFill>
            </a:endParaRPr>
          </a:p>
        </p:txBody>
      </p:sp>
      <p:pic>
        <p:nvPicPr>
          <p:cNvPr id="5" name="Picture 4">
            <a:extLst>
              <a:ext uri="{FF2B5EF4-FFF2-40B4-BE49-F238E27FC236}">
                <a16:creationId xmlns="" xmlns:a16="http://schemas.microsoft.com/office/drawing/2014/main" id="{CD0B25D5-1F2F-475B-B32C-7AF299FD437E}"/>
              </a:ext>
            </a:extLst>
          </p:cNvPr>
          <p:cNvPicPr>
            <a:picLocks noChangeAspect="1"/>
          </p:cNvPicPr>
          <p:nvPr/>
        </p:nvPicPr>
        <p:blipFill rotWithShape="1">
          <a:blip r:embed="rId2">
            <a:extLst>
              <a:ext uri="{28A0092B-C50C-407E-A947-70E740481C1C}">
                <a14:useLocalDpi xmlns:a14="http://schemas.microsoft.com/office/drawing/2010/main" val="0"/>
              </a:ext>
            </a:extLst>
          </a:blip>
          <a:srcRect l="27327" t="20444" r="29413" b="10074"/>
          <a:stretch/>
        </p:blipFill>
        <p:spPr>
          <a:xfrm>
            <a:off x="5048136" y="1690688"/>
            <a:ext cx="3394825" cy="4450517"/>
          </a:xfrm>
          <a:prstGeom prst="rect">
            <a:avLst/>
          </a:prstGeom>
        </p:spPr>
      </p:pic>
      <p:sp>
        <p:nvSpPr>
          <p:cNvPr id="7" name="TextBox 6">
            <a:extLst>
              <a:ext uri="{FF2B5EF4-FFF2-40B4-BE49-F238E27FC236}">
                <a16:creationId xmlns="" xmlns:a16="http://schemas.microsoft.com/office/drawing/2014/main" id="{ADFE8C6B-7C79-461F-A43D-4B79154FF7A6}"/>
              </a:ext>
            </a:extLst>
          </p:cNvPr>
          <p:cNvSpPr txBox="1"/>
          <p:nvPr/>
        </p:nvSpPr>
        <p:spPr>
          <a:xfrm>
            <a:off x="4733869" y="6123545"/>
            <a:ext cx="4023359" cy="646331"/>
          </a:xfrm>
          <a:prstGeom prst="rect">
            <a:avLst/>
          </a:prstGeom>
          <a:noFill/>
        </p:spPr>
        <p:txBody>
          <a:bodyPr wrap="square">
            <a:spAutoFit/>
          </a:bodyPr>
          <a:lstStyle/>
          <a:p>
            <a:r>
              <a:rPr lang="en-US" b="1" dirty="0">
                <a:solidFill>
                  <a:prstClr val="black"/>
                </a:solidFill>
                <a:highlight>
                  <a:srgbClr val="FFFF00"/>
                </a:highlight>
                <a:latin typeface="SrknlvGthcwjTimes-Bold"/>
              </a:rPr>
              <a:t>Fig. 3: </a:t>
            </a:r>
            <a:r>
              <a:rPr lang="en-US" dirty="0">
                <a:solidFill>
                  <a:prstClr val="black"/>
                </a:solidFill>
                <a:highlight>
                  <a:srgbClr val="FFFF00"/>
                </a:highlight>
                <a:latin typeface="QrmnnsCvkprlTimes-Roman"/>
              </a:rPr>
              <a:t>A subset of IoT and </a:t>
            </a:r>
            <a:r>
              <a:rPr lang="en-US" dirty="0" err="1">
                <a:solidFill>
                  <a:prstClr val="black"/>
                </a:solidFill>
                <a:highlight>
                  <a:srgbClr val="FFFF00"/>
                </a:highlight>
                <a:latin typeface="QrmnnsCvkprlTimes-Roman"/>
              </a:rPr>
              <a:t>IIoT</a:t>
            </a:r>
            <a:r>
              <a:rPr lang="en-US" dirty="0">
                <a:solidFill>
                  <a:prstClr val="black"/>
                </a:solidFill>
                <a:highlight>
                  <a:srgbClr val="FFFF00"/>
                </a:highlight>
                <a:latin typeface="QrmnnsCvkprlTimes-Roman"/>
              </a:rPr>
              <a:t> use cases are illustrated</a:t>
            </a:r>
            <a:endParaRPr lang="en-IN" dirty="0">
              <a:solidFill>
                <a:prstClr val="black"/>
              </a:solidFill>
              <a:highlight>
                <a:srgbClr val="FFFF00"/>
              </a:highlight>
            </a:endParaRPr>
          </a:p>
        </p:txBody>
      </p:sp>
    </p:spTree>
    <p:extLst>
      <p:ext uri="{BB962C8B-B14F-4D97-AF65-F5344CB8AC3E}">
        <p14:creationId xmlns:p14="http://schemas.microsoft.com/office/powerpoint/2010/main" val="166609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9AB51E-FDB2-4B0E-99D2-B127720870C5}"/>
              </a:ext>
            </a:extLst>
          </p:cNvPr>
          <p:cNvSpPr>
            <a:spLocks noGrp="1"/>
          </p:cNvSpPr>
          <p:nvPr>
            <p:ph type="title"/>
          </p:nvPr>
        </p:nvSpPr>
        <p:spPr/>
        <p:txBody>
          <a:bodyPr/>
          <a:lstStyle/>
          <a:p>
            <a:r>
              <a:rPr lang="en-IN" dirty="0">
                <a:solidFill>
                  <a:srgbClr val="002060"/>
                </a:solidFill>
              </a:rPr>
              <a:t>IoT vs. Industrial IoT</a:t>
            </a:r>
          </a:p>
        </p:txBody>
      </p:sp>
      <p:sp>
        <p:nvSpPr>
          <p:cNvPr id="3" name="Slide Number Placeholder 2">
            <a:extLst>
              <a:ext uri="{FF2B5EF4-FFF2-40B4-BE49-F238E27FC236}">
                <a16:creationId xmlns="" xmlns:a16="http://schemas.microsoft.com/office/drawing/2014/main" id="{A46169C5-745A-4637-9FBA-A5ED9CF03615}"/>
              </a:ext>
            </a:extLst>
          </p:cNvPr>
          <p:cNvSpPr>
            <a:spLocks noGrp="1"/>
          </p:cNvSpPr>
          <p:nvPr>
            <p:ph type="sldNum" sz="quarter" idx="12"/>
          </p:nvPr>
        </p:nvSpPr>
        <p:spPr/>
        <p:txBody>
          <a:bodyPr/>
          <a:lstStyle/>
          <a:p>
            <a:fld id="{BB074337-37C2-4EC8-BB7B-2CF3AB49DF42}" type="slidenum">
              <a:rPr lang="en-IN" smtClean="0">
                <a:solidFill>
                  <a:prstClr val="black">
                    <a:tint val="75000"/>
                  </a:prstClr>
                </a:solidFill>
              </a:rPr>
              <a:pPr/>
              <a:t>5</a:t>
            </a:fld>
            <a:endParaRPr lang="en-IN">
              <a:solidFill>
                <a:prstClr val="black">
                  <a:tint val="75000"/>
                </a:prstClr>
              </a:solidFill>
            </a:endParaRPr>
          </a:p>
        </p:txBody>
      </p:sp>
      <p:sp>
        <p:nvSpPr>
          <p:cNvPr id="4" name="Rectangle 3">
            <a:extLst>
              <a:ext uri="{FF2B5EF4-FFF2-40B4-BE49-F238E27FC236}">
                <a16:creationId xmlns="" xmlns:a16="http://schemas.microsoft.com/office/drawing/2014/main" id="{5ACB5CE8-C54B-432A-A4FD-B6E09BFE5D2C}"/>
              </a:ext>
            </a:extLst>
          </p:cNvPr>
          <p:cNvSpPr/>
          <p:nvPr/>
        </p:nvSpPr>
        <p:spPr>
          <a:xfrm>
            <a:off x="617220" y="1843089"/>
            <a:ext cx="3943350" cy="6370975"/>
          </a:xfrm>
          <a:prstGeom prst="rect">
            <a:avLst/>
          </a:prstGeom>
        </p:spPr>
        <p:txBody>
          <a:bodyPr wrap="square">
            <a:spAutoFit/>
          </a:bodyPr>
          <a:lstStyle/>
          <a:p>
            <a:pPr marL="285750" indent="-285750">
              <a:buFont typeface="Arial" panose="020B0604020202020204" pitchFamily="34" charset="0"/>
              <a:buChar char="•"/>
            </a:pPr>
            <a:r>
              <a:rPr lang="en-US" sz="2400" dirty="0">
                <a:solidFill>
                  <a:prstClr val="black"/>
                </a:solidFill>
              </a:rPr>
              <a:t>IoT is the proliferation of smart devices such as tablets, phones, home appliances such as TVs, and other sensors, etc. </a:t>
            </a:r>
          </a:p>
          <a:p>
            <a:pPr marL="285750" indent="-285750">
              <a:buFont typeface="Arial" panose="020B0604020202020204" pitchFamily="34" charset="0"/>
              <a:buChar char="•"/>
            </a:pPr>
            <a:r>
              <a:rPr lang="en-US" sz="2400" dirty="0">
                <a:solidFill>
                  <a:prstClr val="black"/>
                </a:solidFill>
              </a:rPr>
              <a:t>The benefit of using smart devices at home would be reducing electric bills and time savings etc. </a:t>
            </a:r>
          </a:p>
          <a:p>
            <a:pPr marL="285750" indent="-285750">
              <a:buFont typeface="Arial" panose="020B0604020202020204" pitchFamily="34" charset="0"/>
              <a:buChar char="•"/>
            </a:pPr>
            <a:r>
              <a:rPr lang="en-US" sz="2400" dirty="0">
                <a:solidFill>
                  <a:prstClr val="black"/>
                </a:solidFill>
              </a:rPr>
              <a:t>Managing resource usage based on sensors or scheduling heavy-duty tasks like running dishwasher, washing machine or dryer when the electric consumption is the cheapest. </a:t>
            </a:r>
          </a:p>
        </p:txBody>
      </p:sp>
      <p:sp>
        <p:nvSpPr>
          <p:cNvPr id="5" name="Rectangle 4">
            <a:extLst>
              <a:ext uri="{FF2B5EF4-FFF2-40B4-BE49-F238E27FC236}">
                <a16:creationId xmlns="" xmlns:a16="http://schemas.microsoft.com/office/drawing/2014/main" id="{4BFA64B1-CEFC-479E-B058-E2B4CE26AE96}"/>
              </a:ext>
            </a:extLst>
          </p:cNvPr>
          <p:cNvSpPr/>
          <p:nvPr/>
        </p:nvSpPr>
        <p:spPr>
          <a:xfrm>
            <a:off x="4583430" y="1843087"/>
            <a:ext cx="3996690" cy="4878388"/>
          </a:xfrm>
          <a:prstGeom prst="rect">
            <a:avLst/>
          </a:prstGeom>
        </p:spPr>
        <p:txBody>
          <a:bodyPr wrap="square">
            <a:noAutofit/>
          </a:bodyPr>
          <a:lstStyle/>
          <a:p>
            <a:pPr marL="285750" indent="-285750">
              <a:buFont typeface="Arial" panose="020B0604020202020204" pitchFamily="34" charset="0"/>
              <a:buChar char="•"/>
            </a:pPr>
            <a:r>
              <a:rPr lang="en-US" sz="2400" dirty="0" err="1">
                <a:solidFill>
                  <a:prstClr val="black"/>
                </a:solidFill>
              </a:rPr>
              <a:t>IIoT</a:t>
            </a:r>
            <a:r>
              <a:rPr lang="en-US" sz="2400" dirty="0">
                <a:solidFill>
                  <a:prstClr val="black"/>
                </a:solidFill>
              </a:rPr>
              <a:t> is designed for heavy-duty tasks such as manufacturing, monitoring, etc. </a:t>
            </a:r>
          </a:p>
          <a:p>
            <a:pPr marL="285750" indent="-285750">
              <a:buFont typeface="Arial" panose="020B0604020202020204" pitchFamily="34" charset="0"/>
              <a:buChar char="•"/>
            </a:pPr>
            <a:r>
              <a:rPr lang="en-US" sz="2400" dirty="0" err="1">
                <a:solidFill>
                  <a:prstClr val="black"/>
                </a:solidFill>
              </a:rPr>
              <a:t>IIoT</a:t>
            </a:r>
            <a:r>
              <a:rPr lang="en-US" sz="2400" dirty="0">
                <a:solidFill>
                  <a:prstClr val="black"/>
                </a:solidFill>
              </a:rPr>
              <a:t> uses more precise and durable (heat/cold resistant) devices, </a:t>
            </a:r>
            <a:r>
              <a:rPr lang="en-IN" sz="2400" dirty="0">
                <a:solidFill>
                  <a:prstClr val="black"/>
                </a:solidFill>
              </a:rPr>
              <a:t>actuators, sensors, etc.</a:t>
            </a:r>
          </a:p>
          <a:p>
            <a:pPr marL="285750" indent="-285750">
              <a:buFont typeface="Arial" panose="020B0604020202020204" pitchFamily="34" charset="0"/>
              <a:buChar char="•"/>
            </a:pPr>
            <a:r>
              <a:rPr lang="en-US" sz="2400" dirty="0" err="1">
                <a:solidFill>
                  <a:prstClr val="black"/>
                </a:solidFill>
              </a:rPr>
              <a:t>IIoT</a:t>
            </a:r>
            <a:r>
              <a:rPr lang="en-US" sz="2400" dirty="0">
                <a:solidFill>
                  <a:prstClr val="black"/>
                </a:solidFill>
              </a:rPr>
              <a:t> is scalable and the volume of generated data and how data has been handled. </a:t>
            </a:r>
          </a:p>
          <a:p>
            <a:pPr marL="285750" indent="-285750">
              <a:buFont typeface="Arial" panose="020B0604020202020204" pitchFamily="34" charset="0"/>
              <a:buChar char="•"/>
            </a:pPr>
            <a:r>
              <a:rPr lang="en-US" sz="2400" dirty="0" err="1">
                <a:solidFill>
                  <a:prstClr val="black"/>
                </a:solidFill>
              </a:rPr>
              <a:t>IIoT</a:t>
            </a:r>
            <a:r>
              <a:rPr lang="en-US" sz="2400" dirty="0">
                <a:solidFill>
                  <a:prstClr val="black"/>
                </a:solidFill>
              </a:rPr>
              <a:t> devices generate massive amount of data, </a:t>
            </a:r>
            <a:r>
              <a:rPr lang="en-US" sz="2400" dirty="0" err="1">
                <a:solidFill>
                  <a:prstClr val="black"/>
                </a:solidFill>
              </a:rPr>
              <a:t>IIoT</a:t>
            </a:r>
            <a:r>
              <a:rPr lang="en-US" sz="2400" dirty="0">
                <a:solidFill>
                  <a:prstClr val="black"/>
                </a:solidFill>
              </a:rPr>
              <a:t> requires data streaming, big data, machine learning or artificial intelligence practices. </a:t>
            </a:r>
          </a:p>
          <a:p>
            <a:endParaRPr lang="en-IN" sz="2400" dirty="0">
              <a:solidFill>
                <a:prstClr val="black"/>
              </a:solidFill>
            </a:endParaRPr>
          </a:p>
        </p:txBody>
      </p:sp>
    </p:spTree>
    <p:extLst>
      <p:ext uri="{BB962C8B-B14F-4D97-AF65-F5344CB8AC3E}">
        <p14:creationId xmlns:p14="http://schemas.microsoft.com/office/powerpoint/2010/main" val="380373596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709</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1_Office Theme</vt:lpstr>
      <vt:lpstr>Subset of IoT and Industrial IoT</vt:lpstr>
      <vt:lpstr>Subset of IoT and Industrial IoT</vt:lpstr>
      <vt:lpstr>Subset of IoT and Industrial IoT</vt:lpstr>
      <vt:lpstr>Subset of IoT and Industrial IoT</vt:lpstr>
      <vt:lpstr>IoT vs. Industrial IoT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Subset of IoT and Industrial IoT</dc:title>
  <dc:creator>CUTM</dc:creator>
  <cp:lastModifiedBy>CUTM</cp:lastModifiedBy>
  <cp:revision>1</cp:revision>
  <dcterms:created xsi:type="dcterms:W3CDTF">2006-08-16T00:00:00Z</dcterms:created>
  <dcterms:modified xsi:type="dcterms:W3CDTF">2021-07-06T06:36:40Z</dcterms:modified>
</cp:coreProperties>
</file>