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Business Plan or Project Report"/>
          <p:cNvSpPr txBox="1"/>
          <p:nvPr>
            <p:ph type="ctrTitle"/>
          </p:nvPr>
        </p:nvSpPr>
        <p:spPr>
          <a:xfrm>
            <a:off x="1270000" y="3225800"/>
            <a:ext cx="10464800" cy="3302000"/>
          </a:xfrm>
          <a:prstGeom prst="rect">
            <a:avLst/>
          </a:prstGeom>
        </p:spPr>
        <p:txBody>
          <a:bodyPr/>
          <a:lstStyle/>
          <a:p>
            <a:pPr/>
            <a:r>
              <a:t>Business Plan or Project Report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ales revenue which can be calculated by multiplying the annual production with the selling price per unit.…"/>
          <p:cNvSpPr txBox="1"/>
          <p:nvPr>
            <p:ph type="body" idx="1"/>
          </p:nvPr>
        </p:nvSpPr>
        <p:spPr>
          <a:xfrm>
            <a:off x="203200" y="254000"/>
            <a:ext cx="12598400" cy="9245600"/>
          </a:xfrm>
          <a:prstGeom prst="rect">
            <a:avLst/>
          </a:prstGeom>
        </p:spPr>
        <p:txBody>
          <a:bodyPr anchor="t"/>
          <a:lstStyle/>
          <a:p>
            <a:pPr marL="416996" indent="-416996" algn="just" defTabSz="361188">
              <a:lnSpc>
                <a:spcPts val="5000"/>
              </a:lnSpc>
              <a:spcBef>
                <a:spcPts val="900"/>
              </a:spcBef>
              <a:defRPr sz="3002">
                <a:latin typeface="Times New Roman"/>
                <a:ea typeface="Times New Roman"/>
                <a:cs typeface="Times New Roman"/>
                <a:sym typeface="Times New Roman"/>
              </a:defRPr>
            </a:pPr>
            <a:r>
              <a:t>Sales revenue which can be calculated by multiplying the annual production with the selling price per unit. </a:t>
            </a:r>
          </a:p>
          <a:p>
            <a:pPr marL="416996" indent="-416996" algn="just" defTabSz="361188">
              <a:lnSpc>
                <a:spcPts val="5000"/>
              </a:lnSpc>
              <a:spcBef>
                <a:spcPts val="900"/>
              </a:spcBef>
              <a:defRPr sz="3002">
                <a:latin typeface="Times New Roman"/>
                <a:ea typeface="Times New Roman"/>
                <a:cs typeface="Times New Roman"/>
                <a:sym typeface="Times New Roman"/>
              </a:defRPr>
            </a:pPr>
            <a:r>
              <a:t>While deciding the selling price, there is no need to go into the details of the product cost at this stage. </a:t>
            </a:r>
          </a:p>
          <a:p>
            <a:pPr marL="416996" indent="-416996" algn="just" defTabSz="361188">
              <a:lnSpc>
                <a:spcPts val="5000"/>
              </a:lnSpc>
              <a:spcBef>
                <a:spcPts val="900"/>
              </a:spcBef>
              <a:defRPr sz="3002">
                <a:latin typeface="Times New Roman"/>
                <a:ea typeface="Times New Roman"/>
                <a:cs typeface="Times New Roman"/>
                <a:sym typeface="Times New Roman"/>
              </a:defRPr>
            </a:pPr>
            <a:r>
              <a:t>What you have to do is to look at the market price of the product which you intend to manufacture and deduct any comission or discount at the retailer and wholesaler level so that you can get an idea of ex-factory price. </a:t>
            </a:r>
          </a:p>
          <a:p>
            <a:pPr marL="416996"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Raw materials. You are required to indicate item- wise requirements of raw-materials in terms of quantity and value. </a:t>
            </a:r>
          </a:p>
          <a:p>
            <a:pPr lvl="1" marL="768151"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Further, the sources of procurement of these raw-materials i.e. places from where you intend to buy these materials should be indicated. </a:t>
            </a:r>
          </a:p>
          <a:p>
            <a:pPr lvl="1" marL="768151"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This exercise will help you in identifying where the raw materials would be easily available and whether it is necessary for you to procure raw-materials from far off places. </a:t>
            </a:r>
          </a:p>
          <a:p>
            <a:pPr lvl="1" marL="768151"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While giving the list of raw materials required for production, raw-materials required for packing, materials/stores required for maintenance of machinery (for example , grease, cotton, waste etc.) and those materials required for testing (for example chemicals used for testing if your unit needs a testing laboratory).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Utilities’ those inputs that do not form a part of the end product but facilitate the production are included. Such items are electricity, coal, furnace oil, diesel/petrol, compressed air, water and the like.…"/>
          <p:cNvSpPr txBox="1"/>
          <p:nvPr>
            <p:ph type="body" idx="1"/>
          </p:nvPr>
        </p:nvSpPr>
        <p:spPr>
          <a:xfrm>
            <a:off x="228600" y="215900"/>
            <a:ext cx="12583121" cy="9174461"/>
          </a:xfrm>
          <a:prstGeom prst="rect">
            <a:avLst/>
          </a:prstGeom>
        </p:spPr>
        <p:txBody>
          <a:bodyPr/>
          <a:lstStyle/>
          <a:p>
            <a:pPr marL="416996"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‘Utilities’ those inputs that do not form a part of the end product but facilitate the production are included. Such items are electricity, coal, furnace oil, diesel/petrol, compressed air, water and the like. </a:t>
            </a:r>
          </a:p>
          <a:p>
            <a:pPr marL="416996" indent="-416996" algn="just" defTabSz="361188">
              <a:lnSpc>
                <a:spcPts val="5000"/>
              </a:lnSpc>
              <a:spcBef>
                <a:spcPts val="900"/>
              </a:spcBef>
              <a:tabLst>
                <a:tab pos="101600" algn="l"/>
                <a:tab pos="355600" algn="l"/>
              </a:tabLst>
              <a:defRPr sz="3002">
                <a:latin typeface="Times New Roman"/>
                <a:ea typeface="Times New Roman"/>
                <a:cs typeface="Times New Roman"/>
                <a:sym typeface="Times New Roman"/>
              </a:defRPr>
            </a:pPr>
            <a:r>
              <a:t>As far as electricity is concerned, you should take into account the power required for lighting of factory premises and to run motors or generate heat. </a:t>
            </a:r>
          </a:p>
          <a:p>
            <a:pPr marL="722376" indent="-722376" algn="just" defTabSz="361188">
              <a:lnSpc>
                <a:spcPts val="5000"/>
              </a:lnSpc>
              <a:spcBef>
                <a:spcPts val="900"/>
              </a:spcBef>
              <a:buSzTx/>
              <a:buNone/>
              <a:tabLst>
                <a:tab pos="469900" algn="l"/>
                <a:tab pos="711200" algn="l"/>
              </a:tabLst>
              <a:defRPr sz="3002">
                <a:latin typeface="Times New Roman"/>
                <a:ea typeface="Times New Roman"/>
                <a:cs typeface="Times New Roman"/>
                <a:sym typeface="Times New Roman"/>
              </a:defRPr>
            </a:pPr>
            <a:r>
              <a:t>	1)  The cost you have to incur on purchase and installation of machinery? </a:t>
            </a:r>
            <a:br/>
          </a:p>
          <a:p>
            <a:pPr marL="722376" indent="-722376" algn="just" defTabSz="361188">
              <a:lnSpc>
                <a:spcPts val="5000"/>
              </a:lnSpc>
              <a:spcBef>
                <a:spcPts val="900"/>
              </a:spcBef>
              <a:buSzTx/>
              <a:buNone/>
              <a:tabLst>
                <a:tab pos="469900" algn="l"/>
                <a:tab pos="711200" algn="l"/>
              </a:tabLst>
              <a:defRPr sz="3002">
                <a:latin typeface="Times New Roman"/>
                <a:ea typeface="Times New Roman"/>
                <a:cs typeface="Times New Roman"/>
                <a:sym typeface="Times New Roman"/>
              </a:defRPr>
            </a:pPr>
            <a:r>
              <a:t>	2)  Cost of land/shed irrespective of whether they are already owned by </a:t>
            </a:r>
            <a:br/>
            <a:r>
              <a:t>you or whether you have to purchase them on ownership/lease basis. </a:t>
            </a:r>
            <a:br/>
          </a:p>
          <a:p>
            <a:pPr marL="722376" indent="-722376" algn="just" defTabSz="361188">
              <a:lnSpc>
                <a:spcPts val="5000"/>
              </a:lnSpc>
              <a:spcBef>
                <a:spcPts val="900"/>
              </a:spcBef>
              <a:buSzTx/>
              <a:buNone/>
              <a:tabLst>
                <a:tab pos="469900" algn="l"/>
                <a:tab pos="711200" algn="l"/>
              </a:tabLst>
              <a:defRPr sz="3002">
                <a:latin typeface="Times New Roman"/>
                <a:ea typeface="Times New Roman"/>
                <a:cs typeface="Times New Roman"/>
                <a:sym typeface="Times New Roman"/>
              </a:defRPr>
            </a:pPr>
            <a:r>
              <a:t>	3)  Payment, if any, to be made for acquisition of technical know how. </a:t>
            </a:r>
            <a:br/>
          </a:p>
          <a:p>
            <a:pPr marL="722376" indent="-722376" algn="just" defTabSz="361188">
              <a:lnSpc>
                <a:spcPts val="5000"/>
              </a:lnSpc>
              <a:spcBef>
                <a:spcPts val="900"/>
              </a:spcBef>
              <a:buSzTx/>
              <a:buNone/>
              <a:tabLst>
                <a:tab pos="469900" algn="l"/>
                <a:tab pos="711200" algn="l"/>
              </a:tabLst>
              <a:defRPr sz="3002">
                <a:latin typeface="Times New Roman"/>
                <a:ea typeface="Times New Roman"/>
                <a:cs typeface="Times New Roman"/>
                <a:sym typeface="Times New Roman"/>
              </a:defRPr>
            </a:pPr>
            <a:r>
              <a:t>	4)  All expenses other than those indicated above such as preparation of </a:t>
            </a:r>
            <a:br/>
            <a:r>
              <a:t>project report, market survey traveling expenses for data collection deposit to be given to electricity board/telephone department etc. </a:t>
            </a:r>
            <a:br/>
          </a:p>
          <a:p>
            <a:pPr marL="722376" indent="-722376" algn="just" defTabSz="361188">
              <a:lnSpc>
                <a:spcPts val="5000"/>
              </a:lnSpc>
              <a:spcBef>
                <a:spcPts val="900"/>
              </a:spcBef>
              <a:buSzTx/>
              <a:buNone/>
              <a:tabLst>
                <a:tab pos="469900" algn="l"/>
                <a:tab pos="711200" algn="l"/>
              </a:tabLst>
              <a:defRPr sz="3002">
                <a:latin typeface="Times New Roman"/>
                <a:ea typeface="Times New Roman"/>
                <a:cs typeface="Times New Roman"/>
                <a:sym typeface="Times New Roman"/>
              </a:defRPr>
            </a:pPr>
            <a:r>
              <a:t>All these expenses can collectively be termed as preliminary and preoperative expenses. </a:t>
            </a:r>
            <a:br>
              <a:rPr sz="948">
                <a:latin typeface="Times"/>
                <a:ea typeface="Times"/>
                <a:cs typeface="Times"/>
                <a:sym typeface="Times"/>
              </a:rPr>
            </a:br>
            <a:endParaRPr sz="948">
              <a:latin typeface="Times"/>
              <a:ea typeface="Times"/>
              <a:cs typeface="Times"/>
              <a:sym typeface="Times"/>
            </a:endParaR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Manpower requirements.…"/>
          <p:cNvSpPr txBox="1"/>
          <p:nvPr>
            <p:ph type="body" idx="1"/>
          </p:nvPr>
        </p:nvSpPr>
        <p:spPr>
          <a:xfrm>
            <a:off x="254000" y="228600"/>
            <a:ext cx="12496800" cy="9296400"/>
          </a:xfrm>
          <a:prstGeom prst="rect">
            <a:avLst/>
          </a:prstGeom>
        </p:spPr>
        <p:txBody>
          <a:bodyPr anchor="t"/>
          <a:lstStyle/>
          <a:p>
            <a:pPr marL="51728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Manpower requirements. </a:t>
            </a:r>
            <a:endParaRPr sz="3724"/>
          </a:p>
          <a:p>
            <a:pPr lvl="1" marL="95289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There are just 3 classifications based on skill-level under this head in the proforma. </a:t>
            </a:r>
            <a:endParaRPr sz="3724"/>
          </a:p>
          <a:p>
            <a:pPr lvl="1" marL="95289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Your man power requirements will be for a) operating machinery, b) assembly of final product, packing and supervision, c) selling/marketing staff d) office work.</a:t>
            </a:r>
            <a:endParaRPr sz="3724"/>
          </a:p>
          <a:p>
            <a:pPr lvl="1" marL="95289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While taking into account the wages/salaries, you must keep in mind the wages offered by other manufacturers in the field and the Minimum Wages Act. </a:t>
            </a:r>
            <a:endParaRPr sz="3724"/>
          </a:p>
          <a:p>
            <a:pPr lvl="1" marL="95289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In case you decide to take help or employ your own family members, you must take into account their salaries also.</a:t>
            </a:r>
            <a:endParaRPr sz="3724"/>
          </a:p>
          <a:p>
            <a:pPr lvl="1" marL="952896" indent="-517286" algn="just" defTabSz="448055">
              <a:lnSpc>
                <a:spcPts val="6200"/>
              </a:lnSpc>
              <a:spcBef>
                <a:spcPts val="1100"/>
              </a:spcBef>
              <a:tabLst>
                <a:tab pos="127000" algn="l"/>
                <a:tab pos="444500" algn="l"/>
              </a:tabLst>
              <a:defRPr sz="1568">
                <a:latin typeface="Times New Roman"/>
                <a:ea typeface="Times New Roman"/>
                <a:cs typeface="Times New Roman"/>
                <a:sym typeface="Times New Roman"/>
              </a:defRPr>
            </a:pPr>
            <a:r>
              <a:rPr sz="3724"/>
              <a:t>You can safely add 20% or so over and above the wages to the account for additional benefits that you have to provide for your workers. </a:t>
            </a:r>
            <a:endParaRPr sz="3724"/>
          </a:p>
          <a:p>
            <a:pPr marL="448055" indent="-448055" algn="just" defTabSz="448055">
              <a:lnSpc>
                <a:spcPts val="6200"/>
              </a:lnSpc>
              <a:spcBef>
                <a:spcPts val="1100"/>
              </a:spcBef>
              <a:buSzTx/>
              <a:buNone/>
              <a:tabLst>
                <a:tab pos="127000" algn="l"/>
                <a:tab pos="444500" algn="l"/>
              </a:tabLst>
              <a:defRPr b="1" sz="3724">
                <a:latin typeface="Times New Roman"/>
                <a:ea typeface="Times New Roman"/>
                <a:cs typeface="Times New Roman"/>
                <a:sym typeface="Times New Roman"/>
              </a:defRPr>
            </a:pPr>
            <a:r>
              <a:t>Read Minimum Wages Act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Market study/market survey has been dealt with separately elsewhere. The only thing that you have to keep in mind is that the report will be incomplete without a market survey report.…"/>
          <p:cNvSpPr txBox="1"/>
          <p:nvPr>
            <p:ph type="body" idx="1"/>
          </p:nvPr>
        </p:nvSpPr>
        <p:spPr>
          <a:xfrm>
            <a:off x="266700" y="266700"/>
            <a:ext cx="12471400" cy="9220200"/>
          </a:xfrm>
          <a:prstGeom prst="rect">
            <a:avLst/>
          </a:prstGeom>
        </p:spPr>
        <p:txBody>
          <a:bodyPr anchor="t"/>
          <a:lstStyle/>
          <a:p>
            <a:pPr marL="390604" indent="-390604" algn="just" defTabSz="338327">
              <a:lnSpc>
                <a:spcPts val="4700"/>
              </a:lnSpc>
              <a:spcBef>
                <a:spcPts val="800"/>
              </a:spcBef>
              <a:tabLst>
                <a:tab pos="101600" algn="l"/>
                <a:tab pos="330200" algn="l"/>
              </a:tabLst>
              <a:defRPr sz="2812">
                <a:latin typeface="Times New Roman"/>
                <a:ea typeface="Times New Roman"/>
                <a:cs typeface="Times New Roman"/>
                <a:sym typeface="Times New Roman"/>
              </a:defRPr>
            </a:pPr>
            <a:r>
              <a:t>	Market study/market survey has been dealt with separately elsewhere. The only thing that you have to keep in mind is that the report will be incomplete without a market survey report. </a:t>
            </a:r>
          </a:p>
          <a:p>
            <a:pPr lvl="1" marL="719534" indent="-390604" algn="just" defTabSz="338327">
              <a:lnSpc>
                <a:spcPts val="4700"/>
              </a:lnSpc>
              <a:spcBef>
                <a:spcPts val="800"/>
              </a:spcBef>
              <a:tabLst>
                <a:tab pos="101600" algn="l"/>
                <a:tab pos="330200" algn="l"/>
              </a:tabLst>
              <a:defRPr sz="2812">
                <a:latin typeface="Times New Roman"/>
                <a:ea typeface="Times New Roman"/>
                <a:cs typeface="Times New Roman"/>
                <a:sym typeface="Times New Roman"/>
              </a:defRPr>
            </a:pPr>
            <a:r>
              <a:t>Such a survey report would tell you where you would stand in the market when you start questions, i.e. “CAN I SELL IT?”, while ansewering this question the survey coupled with PPR would also answer the other question, i.e. “CAN YOU TAKEN OUT OF IT”. </a:t>
            </a:r>
          </a:p>
          <a:p>
            <a:pPr marL="390604" indent="-390604" algn="just" defTabSz="338327">
              <a:lnSpc>
                <a:spcPts val="4700"/>
              </a:lnSpc>
              <a:spcBef>
                <a:spcPts val="800"/>
              </a:spcBef>
              <a:tabLst>
                <a:tab pos="101600" algn="l"/>
                <a:tab pos="330200" algn="l"/>
              </a:tabLst>
              <a:defRPr sz="2812">
                <a:latin typeface="Times New Roman"/>
                <a:ea typeface="Times New Roman"/>
                <a:cs typeface="Times New Roman"/>
                <a:sym typeface="Times New Roman"/>
              </a:defRPr>
            </a:pPr>
            <a:r>
              <a:t>Cost of the Project and Profitability. </a:t>
            </a:r>
          </a:p>
          <a:p>
            <a:pPr lvl="1" marL="719534" indent="-390604" algn="just" defTabSz="338327">
              <a:lnSpc>
                <a:spcPts val="4700"/>
              </a:lnSpc>
              <a:spcBef>
                <a:spcPts val="800"/>
              </a:spcBef>
              <a:tabLst>
                <a:tab pos="101600" algn="l"/>
                <a:tab pos="330200" algn="l"/>
              </a:tabLst>
              <a:defRPr sz="2812">
                <a:latin typeface="Times New Roman"/>
                <a:ea typeface="Times New Roman"/>
                <a:cs typeface="Times New Roman"/>
                <a:sym typeface="Times New Roman"/>
              </a:defRPr>
            </a:pPr>
            <a:r>
              <a:t>By the time you start working on this point, the information that you would have collected so far would help you in making necessary calculations as explained below: </a:t>
            </a:r>
          </a:p>
          <a:p>
            <a:pPr marL="676655" indent="-676655" algn="just" defTabSz="338327">
              <a:lnSpc>
                <a:spcPts val="4700"/>
              </a:lnSpc>
              <a:spcBef>
                <a:spcPts val="800"/>
              </a:spcBef>
              <a:buSzTx/>
              <a:buNone/>
              <a:tabLst>
                <a:tab pos="431800" algn="l"/>
                <a:tab pos="673100" algn="l"/>
              </a:tabLst>
              <a:defRPr sz="2812">
                <a:latin typeface="Times New Roman"/>
                <a:ea typeface="Times New Roman"/>
                <a:cs typeface="Times New Roman"/>
                <a:sym typeface="Times New Roman"/>
              </a:defRPr>
            </a:pPr>
            <a:r>
              <a:t>           1)  The cost you have to incur on purchase and installation of machinery; </a:t>
            </a:r>
          </a:p>
          <a:p>
            <a:pPr marL="676655" indent="-676655" algn="just" defTabSz="338327">
              <a:lnSpc>
                <a:spcPts val="4700"/>
              </a:lnSpc>
              <a:spcBef>
                <a:spcPts val="800"/>
              </a:spcBef>
              <a:buSzTx/>
              <a:buNone/>
              <a:tabLst>
                <a:tab pos="431800" algn="l"/>
                <a:tab pos="673100" algn="l"/>
              </a:tabLst>
              <a:defRPr sz="2812">
                <a:latin typeface="Times New Roman"/>
                <a:ea typeface="Times New Roman"/>
                <a:cs typeface="Times New Roman"/>
                <a:sym typeface="Times New Roman"/>
              </a:defRPr>
            </a:pPr>
            <a:r>
              <a:t>           2)  Cost of land/shed irrespective of whether they are already owned by you or </a:t>
            </a:r>
            <a:br/>
            <a:r>
              <a:t>whether you have to purchase them on ownership/lease basis. </a:t>
            </a:r>
          </a:p>
          <a:p>
            <a:pPr marL="676655" indent="-676655" algn="just" defTabSz="338327">
              <a:lnSpc>
                <a:spcPts val="4700"/>
              </a:lnSpc>
              <a:spcBef>
                <a:spcPts val="800"/>
              </a:spcBef>
              <a:buSzTx/>
              <a:buNone/>
              <a:tabLst>
                <a:tab pos="431800" algn="l"/>
                <a:tab pos="673100" algn="l"/>
              </a:tabLst>
              <a:defRPr sz="2812">
                <a:latin typeface="Times New Roman"/>
                <a:ea typeface="Times New Roman"/>
                <a:cs typeface="Times New Roman"/>
                <a:sym typeface="Times New Roman"/>
              </a:defRPr>
            </a:pPr>
            <a:r>
              <a:t>           3)  Payment, if any, to be made for acquisition of technical know-how. </a:t>
            </a:r>
          </a:p>
          <a:p>
            <a:pPr marL="676655" indent="-676655" algn="just" defTabSz="338327">
              <a:lnSpc>
                <a:spcPts val="4700"/>
              </a:lnSpc>
              <a:spcBef>
                <a:spcPts val="800"/>
              </a:spcBef>
              <a:buSzTx/>
              <a:buNone/>
              <a:tabLst>
                <a:tab pos="431800" algn="l"/>
                <a:tab pos="673100" algn="l"/>
              </a:tabLst>
              <a:defRPr sz="2812">
                <a:latin typeface="Times New Roman"/>
                <a:ea typeface="Times New Roman"/>
                <a:cs typeface="Times New Roman"/>
                <a:sym typeface="Times New Roman"/>
              </a:defRPr>
            </a:pPr>
            <a:r>
              <a:t>           4)  All expenses other than those indicated above such as, preparation of </a:t>
            </a:r>
            <a:br/>
            <a:r>
              <a:t>project report, market survey, traveling expenses for data collection, deposit to be given to electricity board/telephone department etc. All these expenses can collectively be termed as preliminary and pre-operative expenses. </a:t>
            </a:r>
            <a:b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Working Capital which refers to the value of all other forms of assets such as:…"/>
          <p:cNvSpPr txBox="1"/>
          <p:nvPr>
            <p:ph type="body" idx="1"/>
          </p:nvPr>
        </p:nvSpPr>
        <p:spPr>
          <a:xfrm>
            <a:off x="279400" y="266700"/>
            <a:ext cx="12446000" cy="9220200"/>
          </a:xfrm>
          <a:prstGeom prst="rect">
            <a:avLst/>
          </a:prstGeom>
        </p:spPr>
        <p:txBody>
          <a:bodyPr anchor="t"/>
          <a:lstStyle/>
          <a:p>
            <a:pPr marL="222250" indent="-222250"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Working Capital which refers to the value of all other forms of assets such as: </a:t>
            </a:r>
          </a:p>
          <a:p>
            <a:pPr lvl="2" marL="914400" indent="-457200" algn="just" defTabSz="457200">
              <a:lnSpc>
                <a:spcPts val="6300"/>
              </a:lnSpc>
              <a:spcBef>
                <a:spcPts val="1200"/>
              </a:spcBef>
              <a:buSzTx/>
              <a:buNone/>
              <a:tabLst>
                <a:tab pos="596900" algn="l"/>
                <a:tab pos="914400" algn="l"/>
              </a:tabLst>
              <a:defRPr sz="3800">
                <a:latin typeface="Times New Roman"/>
                <a:ea typeface="Times New Roman"/>
                <a:cs typeface="Times New Roman"/>
                <a:sym typeface="Times New Roman"/>
              </a:defRPr>
            </a:pPr>
            <a:r>
              <a:t>1)  Stock of raw Materials </a:t>
            </a:r>
          </a:p>
          <a:p>
            <a:pPr lvl="2" marL="914400" indent="-457200" algn="just" defTabSz="457200">
              <a:lnSpc>
                <a:spcPts val="6300"/>
              </a:lnSpc>
              <a:spcBef>
                <a:spcPts val="1200"/>
              </a:spcBef>
              <a:buSzTx/>
              <a:buNone/>
              <a:tabLst>
                <a:tab pos="596900" algn="l"/>
                <a:tab pos="914400" algn="l"/>
              </a:tabLst>
              <a:defRPr sz="3800">
                <a:latin typeface="Times New Roman"/>
                <a:ea typeface="Times New Roman"/>
                <a:cs typeface="Times New Roman"/>
                <a:sym typeface="Times New Roman"/>
              </a:defRPr>
            </a:pPr>
            <a:r>
              <a:t>2)  Stock of Finished Goods </a:t>
            </a:r>
          </a:p>
          <a:p>
            <a:pPr lvl="2" marL="914400" indent="-457200" algn="just" defTabSz="457200">
              <a:lnSpc>
                <a:spcPts val="6300"/>
              </a:lnSpc>
              <a:spcBef>
                <a:spcPts val="1200"/>
              </a:spcBef>
              <a:buSzTx/>
              <a:buNone/>
              <a:tabLst>
                <a:tab pos="596900" algn="l"/>
                <a:tab pos="914400" algn="l"/>
              </a:tabLst>
              <a:defRPr sz="3800">
                <a:latin typeface="Times New Roman"/>
                <a:ea typeface="Times New Roman"/>
                <a:cs typeface="Times New Roman"/>
                <a:sym typeface="Times New Roman"/>
              </a:defRPr>
            </a:pPr>
            <a:r>
              <a:t>3)  Value of goods that are under process i.e., semi-finished goods. </a:t>
            </a:r>
          </a:p>
          <a:p>
            <a:pPr lvl="2" marL="914400" indent="-457200" algn="just" defTabSz="457200">
              <a:lnSpc>
                <a:spcPts val="6300"/>
              </a:lnSpc>
              <a:spcBef>
                <a:spcPts val="1200"/>
              </a:spcBef>
              <a:buSzTx/>
              <a:buNone/>
              <a:tabLst>
                <a:tab pos="596900" algn="l"/>
                <a:tab pos="914400" algn="l"/>
              </a:tabLst>
              <a:defRPr sz="3800">
                <a:latin typeface="Times New Roman"/>
                <a:ea typeface="Times New Roman"/>
                <a:cs typeface="Times New Roman"/>
                <a:sym typeface="Times New Roman"/>
              </a:defRPr>
            </a:pPr>
            <a:r>
              <a:t>4)  Money you have to receive from your customers for the goods you have sold them on credit. </a:t>
            </a:r>
          </a:p>
          <a:p>
            <a:pPr lvl="2" marL="914400" indent="-457200" algn="just" defTabSz="457200">
              <a:lnSpc>
                <a:spcPts val="6300"/>
              </a:lnSpc>
              <a:spcBef>
                <a:spcPts val="1200"/>
              </a:spcBef>
              <a:buSzTx/>
              <a:buNone/>
              <a:tabLst>
                <a:tab pos="596900" algn="l"/>
                <a:tab pos="914400" algn="l"/>
              </a:tabLst>
              <a:defRPr sz="3800">
                <a:latin typeface="Times New Roman"/>
                <a:ea typeface="Times New Roman"/>
                <a:cs typeface="Times New Roman"/>
                <a:sym typeface="Times New Roman"/>
              </a:defRPr>
            </a:pPr>
            <a:r>
              <a:t>5) The cash you have to maintain to meet day-to-day expenses. </a:t>
            </a:r>
            <a:b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For the stock of raw materials, you must find out how much time it takes to procure the raw-materials and accordingly decide how many days, requirements of raw- materials you need to stock.…"/>
          <p:cNvSpPr txBox="1"/>
          <p:nvPr>
            <p:ph type="body" idx="1"/>
          </p:nvPr>
        </p:nvSpPr>
        <p:spPr>
          <a:xfrm>
            <a:off x="266700" y="254000"/>
            <a:ext cx="12471400" cy="9245600"/>
          </a:xfrm>
          <a:prstGeom prst="rect">
            <a:avLst/>
          </a:prstGeom>
        </p:spPr>
        <p:txBody>
          <a:bodyPr anchor="t"/>
          <a:lstStyle/>
          <a:p>
            <a:pPr marL="485616" indent="-485616" algn="just" defTabSz="420623">
              <a:lnSpc>
                <a:spcPts val="5800"/>
              </a:lnSpc>
              <a:spcBef>
                <a:spcPts val="1100"/>
              </a:spcBef>
              <a:defRPr sz="3496">
                <a:latin typeface="Times New Roman"/>
                <a:ea typeface="Times New Roman"/>
                <a:cs typeface="Times New Roman"/>
                <a:sym typeface="Times New Roman"/>
              </a:defRPr>
            </a:pPr>
            <a:r>
              <a:t>For the stock of raw materials, you must find out how much time it takes to procure the raw-materials and accordingly decide how many days, requirements of raw- materials you need to stock.</a:t>
            </a:r>
          </a:p>
          <a:p>
            <a:pPr marL="485616" indent="-485616" algn="just" defTabSz="420623">
              <a:lnSpc>
                <a:spcPts val="5800"/>
              </a:lnSpc>
              <a:spcBef>
                <a:spcPts val="1100"/>
              </a:spcBef>
              <a:defRPr sz="3496">
                <a:latin typeface="Times New Roman"/>
                <a:ea typeface="Times New Roman"/>
                <a:cs typeface="Times New Roman"/>
                <a:sym typeface="Times New Roman"/>
              </a:defRPr>
            </a:pPr>
            <a:r>
              <a:t>You have to do the same exercise keeping in mind how many days of output i.e. requirements of buyers will enable cost savings/convenience in transportation of finished goods from your factory. </a:t>
            </a:r>
          </a:p>
          <a:p>
            <a:pPr marL="485616" indent="-485616" algn="just" defTabSz="420623">
              <a:lnSpc>
                <a:spcPts val="5800"/>
              </a:lnSpc>
              <a:spcBef>
                <a:spcPts val="1100"/>
              </a:spcBef>
              <a:defRPr sz="3496">
                <a:latin typeface="Times New Roman"/>
                <a:ea typeface="Times New Roman"/>
                <a:cs typeface="Times New Roman"/>
                <a:sym typeface="Times New Roman"/>
              </a:defRPr>
            </a:pPr>
            <a:r>
              <a:t>While indicating the value of finished goods, you can take its ex-factory price into account at this stage without going into the intricacies calculating the ‘cost value’ of the finished goods. </a:t>
            </a:r>
          </a:p>
          <a:p>
            <a:pPr marL="485616" indent="-485616" algn="just" defTabSz="420623">
              <a:lnSpc>
                <a:spcPts val="5800"/>
              </a:lnSpc>
              <a:spcBef>
                <a:spcPts val="1100"/>
              </a:spcBef>
              <a:defRPr sz="3496">
                <a:latin typeface="Times New Roman"/>
                <a:ea typeface="Times New Roman"/>
                <a:cs typeface="Times New Roman"/>
                <a:sym typeface="Times New Roman"/>
              </a:defRPr>
            </a:pPr>
            <a:r>
              <a:t>As far as semi- finished goods are concerned, you must find out how many days it takes to convert raw-materials into finished goods. </a:t>
            </a:r>
          </a:p>
          <a:p>
            <a:pPr marL="485616" indent="-485616" algn="just" defTabSz="420623">
              <a:lnSpc>
                <a:spcPts val="5800"/>
              </a:lnSpc>
              <a:spcBef>
                <a:spcPts val="1100"/>
              </a:spcBef>
              <a:defRPr sz="3496">
                <a:latin typeface="Times New Roman"/>
                <a:ea typeface="Times New Roman"/>
                <a:cs typeface="Times New Roman"/>
                <a:sym typeface="Times New Roman"/>
              </a:defRPr>
            </a:pPr>
            <a:r>
              <a:t>While assessing the value of semi - finished goods, you can take the average of raw material cost and the ex- factory price of finished goods with out going into the details of calculations. </a:t>
            </a:r>
            <a:endParaRPr sz="1104">
              <a:latin typeface="Times"/>
              <a:ea typeface="Times"/>
              <a:cs typeface="Times"/>
              <a:sym typeface="Times"/>
            </a:endParaR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As regards debtors you must find out to what extent the existing manufacturers in the field offer credit to the buyers (normally such credit facilities range from 30 to 50 days).…"/>
          <p:cNvSpPr txBox="1"/>
          <p:nvPr>
            <p:ph type="body" idx="1"/>
          </p:nvPr>
        </p:nvSpPr>
        <p:spPr>
          <a:xfrm>
            <a:off x="292100" y="254000"/>
            <a:ext cx="12420600" cy="9245600"/>
          </a:xfrm>
          <a:prstGeom prst="rect">
            <a:avLst/>
          </a:prstGeom>
        </p:spPr>
        <p:txBody>
          <a:bodyPr/>
          <a:lstStyle/>
          <a:p>
            <a:pPr marL="527843" indent="-527843" algn="just" defTabSz="457200">
              <a:lnSpc>
                <a:spcPts val="6300"/>
              </a:lnSpc>
              <a:spcBef>
                <a:spcPts val="1200"/>
              </a:spcBef>
              <a:defRPr sz="3800">
                <a:latin typeface="Times New Roman"/>
                <a:ea typeface="Times New Roman"/>
                <a:cs typeface="Times New Roman"/>
                <a:sym typeface="Times New Roman"/>
              </a:defRPr>
            </a:pPr>
            <a:r>
              <a:t>As regards debtors you must find out to what extent the existing manufacturers in the field offer credit to the buyers (normally such credit facilities range from 30 to 50 days).</a:t>
            </a:r>
          </a:p>
          <a:p>
            <a:pPr marL="527843" indent="-527843" algn="just" defTabSz="457200">
              <a:lnSpc>
                <a:spcPts val="6300"/>
              </a:lnSpc>
              <a:spcBef>
                <a:spcPts val="1200"/>
              </a:spcBef>
              <a:defRPr sz="3800">
                <a:latin typeface="Times New Roman"/>
                <a:ea typeface="Times New Roman"/>
                <a:cs typeface="Times New Roman"/>
                <a:sym typeface="Times New Roman"/>
              </a:defRPr>
            </a:pPr>
            <a:r>
              <a:t>For example, if the existing manufacturers are offering 30 days credit facility, you can safely assume that your buyers will be expecting at least 30 days credit. </a:t>
            </a:r>
          </a:p>
          <a:p>
            <a:pPr marL="527843" indent="-527843" algn="just" defTabSz="457200">
              <a:lnSpc>
                <a:spcPts val="6300"/>
              </a:lnSpc>
              <a:spcBef>
                <a:spcPts val="1200"/>
              </a:spcBef>
              <a:defRPr sz="3800">
                <a:latin typeface="Times New Roman"/>
                <a:ea typeface="Times New Roman"/>
                <a:cs typeface="Times New Roman"/>
                <a:sym typeface="Times New Roman"/>
              </a:defRPr>
            </a:pPr>
            <a:r>
              <a:t>In other words, you would get the payment for the goods that you sell today only after 30 days. </a:t>
            </a:r>
          </a:p>
          <a:p>
            <a:pPr marL="527843" indent="-527843" algn="just" defTabSz="457200">
              <a:lnSpc>
                <a:spcPts val="6300"/>
              </a:lnSpc>
              <a:spcBef>
                <a:spcPts val="1200"/>
              </a:spcBef>
              <a:defRPr sz="3800">
                <a:latin typeface="Times New Roman"/>
                <a:ea typeface="Times New Roman"/>
                <a:cs typeface="Times New Roman"/>
                <a:sym typeface="Times New Roman"/>
              </a:defRPr>
            </a:pPr>
            <a:r>
              <a:t>You can calculate production in terms of quantity and value for 30 days period which gives you the figure pertaining to the total ‘debtors’ for calculation of working capital. </a:t>
            </a:r>
          </a:p>
          <a:p>
            <a:pPr marL="527843" indent="-527843" algn="just" defTabSz="457200">
              <a:lnSpc>
                <a:spcPts val="6300"/>
              </a:lnSpc>
              <a:spcBef>
                <a:spcPts val="1200"/>
              </a:spcBef>
              <a:defRPr sz="3800">
                <a:latin typeface="Times New Roman"/>
                <a:ea typeface="Times New Roman"/>
                <a:cs typeface="Times New Roman"/>
                <a:sym typeface="Times New Roman"/>
              </a:defRPr>
            </a:pPr>
            <a:r>
              <a:t>As regards cash on hand, you have to make a rough estimate of how much cash you would require i.e., payment to workers, conveyance expenses etc. which forms a part of working capital.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Having worked out the total cost of the project, you must identify the sources of financing the project.…"/>
          <p:cNvSpPr txBox="1"/>
          <p:nvPr>
            <p:ph type="body" idx="1"/>
          </p:nvPr>
        </p:nvSpPr>
        <p:spPr>
          <a:xfrm>
            <a:off x="241300" y="304800"/>
            <a:ext cx="12522200" cy="9144000"/>
          </a:xfrm>
          <a:prstGeom prst="rect">
            <a:avLst/>
          </a:prstGeom>
        </p:spPr>
        <p:txBody>
          <a:bodyPr anchor="t"/>
          <a:lstStyle/>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Having worked out the total cost of the project, you must identify the sources of financing the project. </a:t>
            </a:r>
            <a:endParaRPr sz="3800"/>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The fixed capital can be financed to the extent of say about 75% to 80% by way of ‘long term loan’ from State Finance Corporation of Commercial Banks. </a:t>
            </a:r>
            <a:endParaRPr sz="3800"/>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The funds for working capital to the extent of say about 60% to 75% of the requirements would come from commercial banks. </a:t>
            </a:r>
            <a:endParaRPr sz="3800"/>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The funds for working capital to the extent of say about 60% to 75% of the requirement would come from commercial banks as ‘Working Capital Loan’.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If your unit is coming up in a backward area, you will be eligible for capital subsidy to the extent of 10% to 25% of the Fixed Capital depending upon the location and the government policy for that location.…"/>
          <p:cNvSpPr txBox="1"/>
          <p:nvPr>
            <p:ph type="body" idx="1"/>
          </p:nvPr>
        </p:nvSpPr>
        <p:spPr>
          <a:xfrm>
            <a:off x="254000" y="254000"/>
            <a:ext cx="12496800" cy="9245600"/>
          </a:xfrm>
          <a:prstGeom prst="rect">
            <a:avLst/>
          </a:prstGeom>
        </p:spPr>
        <p:txBody>
          <a:bodyPr anchor="t"/>
          <a:lstStyle/>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	 If your unit is coming up in a backward area, you will be eligible for capital subsidy to the extent of 10% to 25% of the Fixed Capital depending upon the location and the government policy for that location.</a:t>
            </a:r>
            <a:endParaRPr sz="3800"/>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   Your own investment which should be around 10-20% of the projected cost will also from a source such as, deposits/loans from friends and relatives. </a:t>
            </a:r>
            <a:endParaRPr sz="3800"/>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  You have to keep in mind that the loan component as far possible should not exceed 70-80% of the total ‘Cost of the Project’.</a:t>
            </a:r>
            <a:br>
              <a:rPr sz="1200">
                <a:latin typeface="Times"/>
                <a:ea typeface="Times"/>
                <a:cs typeface="Times"/>
                <a:sym typeface="Times"/>
              </a:rPr>
            </a:b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Project profitability…"/>
          <p:cNvSpPr txBox="1"/>
          <p:nvPr>
            <p:ph type="body" idx="1"/>
          </p:nvPr>
        </p:nvSpPr>
        <p:spPr>
          <a:xfrm>
            <a:off x="241300" y="279400"/>
            <a:ext cx="12522200" cy="9194800"/>
          </a:xfrm>
          <a:prstGeom prst="rect">
            <a:avLst/>
          </a:prstGeom>
        </p:spPr>
        <p:txBody>
          <a:bodyPr anchor="t"/>
          <a:lstStyle/>
          <a:p>
            <a:pPr marL="5278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Project profitability </a:t>
            </a:r>
          </a:p>
          <a:p>
            <a:pPr lvl="1" marL="9723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Manufacturing expenses: </a:t>
            </a:r>
          </a:p>
          <a:p>
            <a:pPr lvl="1" marL="9723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Here, you have to include commission payable to the salesmen in case you have to appoint sales staff under such persons. </a:t>
            </a:r>
          </a:p>
          <a:p>
            <a:pPr lvl="1" marL="9723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Further, you may have to add a lump sum amount towards advertisement and publicity expenses. </a:t>
            </a:r>
          </a:p>
          <a:p>
            <a:pPr lvl="1" marL="9723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In case you are supplying the goods at the door-steps of the buyers you have to take into account the transportation cost from the factory to the buyers’ place.</a:t>
            </a:r>
          </a:p>
          <a:p>
            <a:pPr lvl="1" marL="972343" indent="-527843"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All these items of cost together constitute ‘Sales and Distribution Expenses’. </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1. What is a Business Plan or Project Report? BP or Project Report, is a simple brief data-sheet that gives you an insight into the following:…"/>
          <p:cNvSpPr txBox="1"/>
          <p:nvPr>
            <p:ph type="body" idx="1"/>
          </p:nvPr>
        </p:nvSpPr>
        <p:spPr>
          <a:xfrm>
            <a:off x="241300" y="228600"/>
            <a:ext cx="12522200" cy="8890100"/>
          </a:xfrm>
          <a:prstGeom prst="rect">
            <a:avLst/>
          </a:prstGeom>
        </p:spPr>
        <p:txBody>
          <a:bodyPr anchor="t"/>
          <a:lstStyle/>
          <a:p>
            <a:pPr marL="0" indent="0" algn="just" defTabSz="457200">
              <a:lnSpc>
                <a:spcPts val="6500"/>
              </a:lnSpc>
              <a:spcBef>
                <a:spcPts val="1200"/>
              </a:spcBef>
              <a:buSzTx/>
              <a:buNone/>
              <a:defRPr sz="3600">
                <a:latin typeface="Times New Roman"/>
                <a:ea typeface="Times New Roman"/>
                <a:cs typeface="Times New Roman"/>
                <a:sym typeface="Times New Roman"/>
              </a:defRPr>
            </a:pPr>
            <a:r>
              <a:t>1</a:t>
            </a:r>
            <a:r>
              <a:rPr b="1"/>
              <a:t>. What is a Business Plan or Project Report?</a:t>
            </a:r>
            <a:br>
              <a:rPr b="1"/>
            </a:br>
            <a:r>
              <a:t>BP or Project Report, is a simple brief data-sheet that gives you an insight into the following: </a:t>
            </a: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i)  How much money, manpower and material would be required to set up the project? </a:t>
            </a: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ii)  What type of machines would be required? </a:t>
            </a: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iii)  What are the sources of technology that would be required? and </a:t>
            </a:r>
          </a:p>
          <a:p>
            <a:pPr marL="457200" indent="-457200" algn="just" defTabSz="457200">
              <a:lnSpc>
                <a:spcPts val="6100"/>
              </a:lnSpc>
              <a:spcBef>
                <a:spcPts val="1200"/>
              </a:spcBef>
              <a:buSzTx/>
              <a:buNone/>
              <a:tabLst>
                <a:tab pos="139700" algn="l"/>
                <a:tab pos="457200" algn="l"/>
              </a:tabLst>
              <a:defRPr sz="3600">
                <a:latin typeface="Times New Roman"/>
                <a:ea typeface="Times New Roman"/>
                <a:cs typeface="Times New Roman"/>
                <a:sym typeface="Times New Roman"/>
              </a:defRPr>
            </a:pPr>
            <a:r>
              <a:t>iv)  What would be the economic gains from the project? </a:t>
            </a:r>
          </a:p>
          <a:p>
            <a:pPr marL="0" indent="0" algn="just" defTabSz="457200">
              <a:lnSpc>
                <a:spcPts val="6100"/>
              </a:lnSpc>
              <a:spcBef>
                <a:spcPts val="1200"/>
              </a:spcBef>
              <a:buSzTx/>
              <a:buNone/>
              <a:defRPr sz="3600">
                <a:latin typeface="Times New Roman"/>
                <a:ea typeface="Times New Roman"/>
                <a:cs typeface="Times New Roman"/>
                <a:sym typeface="Times New Roman"/>
              </a:defRPr>
            </a:pPr>
            <a:r>
              <a:t>In short, is a brief outline of the project that tells you quickly about the viability of the project, so as to help you decide whether it is worth pursuing further or not.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Administrative Expenses’: The various expenses on postage, stationary, telephone and telegram charges etc. will have to be included.…"/>
          <p:cNvSpPr txBox="1"/>
          <p:nvPr>
            <p:ph type="body" idx="1"/>
          </p:nvPr>
        </p:nvSpPr>
        <p:spPr>
          <a:xfrm>
            <a:off x="241300" y="304800"/>
            <a:ext cx="12522200" cy="9144000"/>
          </a:xfrm>
          <a:prstGeom prst="rect">
            <a:avLst/>
          </a:prstGeom>
        </p:spPr>
        <p:txBody>
          <a:bodyPr anchor="t"/>
          <a:lstStyle/>
          <a:p>
            <a:pPr marL="485616" indent="-485616" algn="just" defTabSz="420623">
              <a:lnSpc>
                <a:spcPts val="5800"/>
              </a:lnSpc>
              <a:spcBef>
                <a:spcPts val="1100"/>
              </a:spcBef>
              <a:defRPr sz="3496">
                <a:latin typeface="Times New Roman"/>
                <a:ea typeface="Times New Roman"/>
                <a:cs typeface="Times New Roman"/>
                <a:sym typeface="Times New Roman"/>
              </a:defRPr>
            </a:pPr>
            <a:r>
              <a:t>‘Administrative Expenses’: The various expenses on postage, stationary, telephone and telegram charges etc. will have to be included. </a:t>
            </a:r>
          </a:p>
          <a:p>
            <a:pPr marL="485616" indent="-485616" algn="just" defTabSz="420623">
              <a:lnSpc>
                <a:spcPts val="5800"/>
              </a:lnSpc>
              <a:spcBef>
                <a:spcPts val="1100"/>
              </a:spcBef>
              <a:defRPr sz="3496">
                <a:latin typeface="Times New Roman"/>
                <a:ea typeface="Times New Roman"/>
                <a:cs typeface="Times New Roman"/>
                <a:sym typeface="Times New Roman"/>
              </a:defRPr>
            </a:pPr>
            <a:r>
              <a:t>Interest on Loans:</a:t>
            </a:r>
          </a:p>
          <a:p>
            <a:pPr lvl="1" marL="894556" indent="-485616" algn="just" defTabSz="420623">
              <a:lnSpc>
                <a:spcPts val="5800"/>
              </a:lnSpc>
              <a:spcBef>
                <a:spcPts val="1100"/>
              </a:spcBef>
              <a:defRPr sz="3496">
                <a:latin typeface="Times New Roman"/>
                <a:ea typeface="Times New Roman"/>
                <a:cs typeface="Times New Roman"/>
                <a:sym typeface="Times New Roman"/>
              </a:defRPr>
            </a:pPr>
            <a:r>
              <a:t>You can calculate on the interest on that amount @ 12.5% to 14.5% depending upon the quantum of loan, the lending agency and scheme under which you avail the loan. Further, the interest on Working Capital can be calculated on the amount @ 13.5% to 16.5% the interest being stipulated by the lending agency. </a:t>
            </a:r>
          </a:p>
          <a:p>
            <a:pPr marL="485616" indent="-485616" algn="just" defTabSz="420623">
              <a:lnSpc>
                <a:spcPts val="5800"/>
              </a:lnSpc>
              <a:spcBef>
                <a:spcPts val="1100"/>
              </a:spcBef>
              <a:defRPr sz="3496">
                <a:latin typeface="Times New Roman"/>
                <a:ea typeface="Times New Roman"/>
                <a:cs typeface="Times New Roman"/>
                <a:sym typeface="Times New Roman"/>
              </a:defRPr>
            </a:pPr>
            <a:r>
              <a:t>Depreciation: a flat rate of 15% of the value of machinery and 5% of the value of buildings may be taken into account. </a:t>
            </a:r>
          </a:p>
          <a:p>
            <a:pPr marL="485616" indent="-485616" algn="just" defTabSz="420623">
              <a:lnSpc>
                <a:spcPts val="5800"/>
              </a:lnSpc>
              <a:spcBef>
                <a:spcPts val="1100"/>
              </a:spcBef>
              <a:defRPr sz="3496">
                <a:latin typeface="Times New Roman"/>
                <a:ea typeface="Times New Roman"/>
                <a:cs typeface="Times New Roman"/>
                <a:sym typeface="Times New Roman"/>
              </a:defRPr>
            </a:pPr>
            <a:r>
              <a:t>Miscellaneous Expenses: Further you have to make a provision for certain expenses which cannot be put under the title Miscellaneous Expenses. For this purpose, you can make an estimate on lump sum basis. </a:t>
            </a:r>
            <a:endParaRPr sz="1104">
              <a:latin typeface="Times"/>
              <a:ea typeface="Times"/>
              <a:cs typeface="Times"/>
              <a:sym typeface="Times"/>
            </a:endParaR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All the aforesaid items of cost put together will give you the total cost per year…"/>
          <p:cNvSpPr txBox="1"/>
          <p:nvPr>
            <p:ph type="body" idx="1"/>
          </p:nvPr>
        </p:nvSpPr>
        <p:spPr>
          <a:xfrm>
            <a:off x="342900" y="342900"/>
            <a:ext cx="12412861" cy="9034215"/>
          </a:xfrm>
          <a:prstGeom prst="rect">
            <a:avLst/>
          </a:prstGeom>
        </p:spPr>
        <p:txBody>
          <a:bodyPr anchor="t"/>
          <a:lstStyle/>
          <a:p>
            <a:pPr marL="222250" indent="-222250"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All the aforesaid items of cost put together will give you the total cost per year</a:t>
            </a:r>
          </a:p>
          <a:p>
            <a:pPr marL="222250" indent="-222250"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The gross profit can be calculated by deducting the Total Cost (vii) from the total Sales Revenue (viii) </a:t>
            </a:r>
          </a:p>
          <a:p>
            <a:pPr marL="222250" indent="-222250" algn="just" defTabSz="457200">
              <a:lnSpc>
                <a:spcPts val="6300"/>
              </a:lnSpc>
              <a:spcBef>
                <a:spcPts val="1200"/>
              </a:spcBef>
              <a:tabLst>
                <a:tab pos="139700" algn="l"/>
                <a:tab pos="457200" algn="l"/>
              </a:tabLst>
              <a:defRPr sz="3800">
                <a:latin typeface="Times New Roman"/>
                <a:ea typeface="Times New Roman"/>
                <a:cs typeface="Times New Roman"/>
                <a:sym typeface="Times New Roman"/>
              </a:defRPr>
            </a:pPr>
            <a:r>
              <a:t>As regards Income, you should find out the appropriate rate of tax applicable</a:t>
            </a:r>
            <a:br/>
            <a:r>
              <a:t>to you from your tax adviser. Accordingly, the tax is to be calculated</a:t>
            </a:r>
          </a:p>
          <a:p>
            <a:pPr marL="527843" indent="-527843" algn="just" defTabSz="457200">
              <a:lnSpc>
                <a:spcPts val="6300"/>
              </a:lnSpc>
              <a:spcBef>
                <a:spcPts val="1200"/>
              </a:spcBef>
              <a:tabLst>
                <a:tab pos="139700" algn="l"/>
                <a:tab pos="457200" algn="l"/>
              </a:tabLst>
              <a:defRPr sz="1600">
                <a:latin typeface="Times New Roman"/>
                <a:ea typeface="Times New Roman"/>
                <a:cs typeface="Times New Roman"/>
                <a:sym typeface="Times New Roman"/>
              </a:defRPr>
            </a:pPr>
            <a:r>
              <a:rPr sz="3800"/>
              <a:t>The Net Profit is arrived at after deducting the Tax from the Gross Profit. </a:t>
            </a:r>
            <a:b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2. Why Business Plan or Project Report?…"/>
          <p:cNvSpPr txBox="1"/>
          <p:nvPr>
            <p:ph type="body" idx="1"/>
          </p:nvPr>
        </p:nvSpPr>
        <p:spPr>
          <a:xfrm>
            <a:off x="241300" y="165100"/>
            <a:ext cx="12564468" cy="9331970"/>
          </a:xfrm>
          <a:prstGeom prst="rect">
            <a:avLst/>
          </a:prstGeom>
        </p:spPr>
        <p:txBody>
          <a:bodyPr/>
          <a:lstStyle/>
          <a:p>
            <a:pPr marL="0" indent="0" algn="just" defTabSz="342900">
              <a:lnSpc>
                <a:spcPts val="5000"/>
              </a:lnSpc>
              <a:spcBef>
                <a:spcPts val="900"/>
              </a:spcBef>
              <a:buSzTx/>
              <a:buNone/>
              <a:defRPr b="1" sz="2850">
                <a:latin typeface="Times New Roman"/>
                <a:ea typeface="Times New Roman"/>
                <a:cs typeface="Times New Roman"/>
                <a:sym typeface="Times New Roman"/>
              </a:defRPr>
            </a:pPr>
            <a:r>
              <a:t>2. Why Business Plan or Project Report? </a:t>
            </a:r>
            <a:endParaRPr b="0"/>
          </a:p>
          <a:p>
            <a:pPr marL="0" indent="0" algn="just" defTabSz="342900">
              <a:lnSpc>
                <a:spcPts val="4700"/>
              </a:lnSpc>
              <a:spcBef>
                <a:spcPts val="900"/>
              </a:spcBef>
              <a:buSzTx/>
              <a:buNone/>
              <a:defRPr sz="2850">
                <a:latin typeface="Times New Roman"/>
                <a:ea typeface="Times New Roman"/>
                <a:cs typeface="Times New Roman"/>
                <a:sym typeface="Times New Roman"/>
              </a:defRPr>
            </a:pPr>
            <a:r>
              <a:t>There are other advantages of preparing a PPR also: </a:t>
            </a:r>
          </a:p>
          <a:p>
            <a:pPr marL="0" indent="0" algn="just" defTabSz="342900">
              <a:lnSpc>
                <a:spcPts val="4700"/>
              </a:lnSpc>
              <a:spcBef>
                <a:spcPts val="900"/>
              </a:spcBef>
              <a:buSzTx/>
              <a:buNone/>
              <a:defRPr sz="2850">
                <a:latin typeface="Times New Roman"/>
                <a:ea typeface="Times New Roman"/>
                <a:cs typeface="Times New Roman"/>
                <a:sym typeface="Times New Roman"/>
              </a:defRPr>
            </a:pPr>
            <a:r>
              <a:t>i) You get enough data quickly to fill up the form required for provisional registration of your unit with the state government. It is a must before commencing various time consuming formalities connected with planning and setting up of a small - scale unit. </a:t>
            </a:r>
          </a:p>
          <a:p>
            <a:pPr marL="0" indent="0" algn="just" defTabSz="342900">
              <a:lnSpc>
                <a:spcPts val="4700"/>
              </a:lnSpc>
              <a:spcBef>
                <a:spcPts val="900"/>
              </a:spcBef>
              <a:buSzTx/>
              <a:buNone/>
              <a:defRPr sz="2850">
                <a:latin typeface="Times New Roman"/>
                <a:ea typeface="Times New Roman"/>
                <a:cs typeface="Times New Roman"/>
                <a:sym typeface="Times New Roman"/>
              </a:defRPr>
            </a:pPr>
            <a:r>
              <a:t>ii) The data you get from the report will help you in completing certain formalities in anticipation of setting up a project. </a:t>
            </a:r>
          </a:p>
          <a:p>
            <a:pPr lvl="1" marL="0" indent="171450" algn="just" defTabSz="342900">
              <a:lnSpc>
                <a:spcPts val="4700"/>
              </a:lnSpc>
              <a:spcBef>
                <a:spcPts val="900"/>
              </a:spcBef>
              <a:buSzTx/>
              <a:buNone/>
              <a:defRPr sz="2850">
                <a:latin typeface="Times New Roman"/>
                <a:ea typeface="Times New Roman"/>
                <a:cs typeface="Times New Roman"/>
                <a:sym typeface="Times New Roman"/>
              </a:defRPr>
            </a:pPr>
            <a:r>
              <a:t>For example, if you want to set up an electronic unit, you have to get your production programme approved from the concerned State/Central Government department. For this, you have to supply data about the projected production level and raw-material requirement, which you could get from report. </a:t>
            </a:r>
          </a:p>
          <a:p>
            <a:pPr marL="342900" indent="-342900" algn="just" defTabSz="342900">
              <a:lnSpc>
                <a:spcPts val="4700"/>
              </a:lnSpc>
              <a:spcBef>
                <a:spcPts val="900"/>
              </a:spcBef>
              <a:buSzTx/>
              <a:buNone/>
              <a:tabLst>
                <a:tab pos="101600" algn="l"/>
                <a:tab pos="342900" algn="l"/>
              </a:tabLst>
              <a:defRPr sz="2850">
                <a:latin typeface="Times New Roman"/>
                <a:ea typeface="Times New Roman"/>
                <a:cs typeface="Times New Roman"/>
                <a:sym typeface="Times New Roman"/>
              </a:defRPr>
            </a:pPr>
            <a:r>
              <a:t>iii) It will help you identify in advance the infrastructural requirement for your project and sound the concerned government agencies accordingly so that you can get necessary facilities such as land/shed at the right time. </a:t>
            </a:r>
          </a:p>
          <a:p>
            <a:pPr marL="342900" indent="-342900" algn="just" defTabSz="342900">
              <a:lnSpc>
                <a:spcPts val="4700"/>
              </a:lnSpc>
              <a:spcBef>
                <a:spcPts val="900"/>
              </a:spcBef>
              <a:buSzTx/>
              <a:buNone/>
              <a:tabLst>
                <a:tab pos="101600" algn="l"/>
                <a:tab pos="342900" algn="l"/>
              </a:tabLst>
              <a:defRPr sz="1200">
                <a:latin typeface="Times New Roman"/>
                <a:ea typeface="Times New Roman"/>
                <a:cs typeface="Times New Roman"/>
                <a:sym typeface="Times New Roman"/>
              </a:defRPr>
            </a:pPr>
            <a:r>
              <a:rPr sz="2850"/>
              <a:t>iv) Finally, the major contribution of a BP at the nascent stage of your entrepreneurial career is that it instills confidence in you and motivates you to start the time-consuming process of data collection and preparation of a Detailed Project Report (DPR). </a:t>
            </a:r>
            <a:br>
              <a:rPr sz="900">
                <a:latin typeface="Times"/>
                <a:ea typeface="Times"/>
                <a:cs typeface="Times"/>
                <a:sym typeface="Times"/>
              </a:rPr>
            </a:br>
            <a:endParaRPr sz="900">
              <a:latin typeface="Times"/>
              <a:ea typeface="Times"/>
              <a:cs typeface="Times"/>
              <a:sym typeface="Times"/>
            </a:endParaRPr>
          </a:p>
          <a:p>
            <a:pPr marL="0" indent="0" defTabSz="342900">
              <a:lnSpc>
                <a:spcPts val="2400"/>
              </a:lnSpc>
              <a:spcBef>
                <a:spcPts val="900"/>
              </a:spcBef>
              <a:buSzTx/>
              <a:buNone/>
              <a:defRPr sz="1200">
                <a:latin typeface="Times New Roman"/>
                <a:ea typeface="Times New Roman"/>
                <a:cs typeface="Times New Roman"/>
                <a:sym typeface="Times New Roman"/>
              </a:defRPr>
            </a:pPr>
            <a:br>
              <a:rPr sz="900">
                <a:latin typeface="Times"/>
                <a:ea typeface="Times"/>
                <a:cs typeface="Times"/>
                <a:sym typeface="Times"/>
              </a:rPr>
            </a:br>
            <a:endParaRPr sz="900">
              <a:latin typeface="Times"/>
              <a:ea typeface="Times"/>
              <a:cs typeface="Times"/>
              <a:sym typeface="Times"/>
            </a:endParaRPr>
          </a:p>
          <a:p>
            <a:pPr marL="342900" indent="-342900" defTabSz="342900">
              <a:lnSpc>
                <a:spcPts val="2700"/>
              </a:lnSpc>
              <a:spcBef>
                <a:spcPts val="900"/>
              </a:spcBef>
              <a:buSzTx/>
              <a:buNone/>
              <a:tabLst>
                <a:tab pos="101600" algn="l"/>
                <a:tab pos="342900" algn="l"/>
              </a:tabLst>
              <a:defRPr sz="1200">
                <a:latin typeface="Times New Roman"/>
                <a:ea typeface="Times New Roman"/>
                <a:cs typeface="Times New Roman"/>
                <a:sym typeface="Times New Roman"/>
              </a:defRPr>
            </a:pPr>
            <a:endParaRPr sz="900">
              <a:latin typeface="Times"/>
              <a:ea typeface="Times"/>
              <a:cs typeface="Times"/>
              <a:sym typeface="Times"/>
            </a:endParaR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3. How to Prepare a PPR?…"/>
          <p:cNvSpPr txBox="1"/>
          <p:nvPr>
            <p:ph type="body" idx="1"/>
          </p:nvPr>
        </p:nvSpPr>
        <p:spPr>
          <a:xfrm>
            <a:off x="228600" y="152400"/>
            <a:ext cx="12547600" cy="9448800"/>
          </a:xfrm>
          <a:prstGeom prst="rect">
            <a:avLst/>
          </a:prstGeom>
        </p:spPr>
        <p:txBody>
          <a:bodyPr anchor="t"/>
          <a:lstStyle/>
          <a:p>
            <a:pPr marL="0" indent="0" algn="just" defTabSz="416052">
              <a:lnSpc>
                <a:spcPts val="5900"/>
              </a:lnSpc>
              <a:spcBef>
                <a:spcPts val="1000"/>
              </a:spcBef>
              <a:buSzTx/>
              <a:buNone/>
              <a:defRPr b="1" sz="3276">
                <a:latin typeface="Times New Roman"/>
                <a:ea typeface="Times New Roman"/>
                <a:cs typeface="Times New Roman"/>
                <a:sym typeface="Times New Roman"/>
              </a:defRPr>
            </a:pPr>
            <a:r>
              <a:t>3. How to Prepare a PPR? </a:t>
            </a:r>
            <a:endParaRPr b="0"/>
          </a:p>
          <a:p>
            <a:pPr marL="0" indent="0" algn="just" defTabSz="416052">
              <a:lnSpc>
                <a:spcPts val="5500"/>
              </a:lnSpc>
              <a:spcBef>
                <a:spcPts val="1000"/>
              </a:spcBef>
              <a:buSzTx/>
              <a:buNone/>
              <a:defRPr sz="3276">
                <a:latin typeface="Times New Roman"/>
                <a:ea typeface="Times New Roman"/>
                <a:cs typeface="Times New Roman"/>
                <a:sym typeface="Times New Roman"/>
              </a:defRPr>
            </a:pPr>
            <a:r>
              <a:t>Let us, now see how best one can prepare a BP.</a:t>
            </a:r>
          </a:p>
          <a:p>
            <a:pPr marL="416052" indent="-416052" algn="just" defTabSz="416052">
              <a:lnSpc>
                <a:spcPts val="5500"/>
              </a:lnSpc>
              <a:spcBef>
                <a:spcPts val="1000"/>
              </a:spcBef>
              <a:buSzTx/>
              <a:buNone/>
              <a:tabLst>
                <a:tab pos="127000" algn="l"/>
                <a:tab pos="406400" algn="l"/>
              </a:tabLst>
              <a:defRPr sz="3276">
                <a:latin typeface="Times New Roman"/>
                <a:ea typeface="Times New Roman"/>
                <a:cs typeface="Times New Roman"/>
                <a:sym typeface="Times New Roman"/>
              </a:defRPr>
            </a:pPr>
            <a:r>
              <a:t>a) In this section titled,’ General’, there is an item ‘location’. </a:t>
            </a:r>
          </a:p>
          <a:p>
            <a:pPr lvl="1" marL="859551" indent="-455056" algn="just" defTabSz="416052">
              <a:lnSpc>
                <a:spcPts val="5500"/>
              </a:lnSpc>
              <a:spcBef>
                <a:spcPts val="1000"/>
              </a:spcBef>
              <a:tabLst>
                <a:tab pos="127000" algn="l"/>
                <a:tab pos="406400" algn="l"/>
              </a:tabLst>
              <a:defRPr sz="3276">
                <a:latin typeface="Times New Roman"/>
                <a:ea typeface="Times New Roman"/>
                <a:cs typeface="Times New Roman"/>
                <a:sym typeface="Times New Roman"/>
              </a:defRPr>
            </a:pPr>
            <a:r>
              <a:t>You may not be in a position to pinpoint the exact location, but then, you should indicate the city/industrial estate where you want to set up the unit. What is important is that you should satisfy yourself whether the location, in terms of geographical area, is appropriate after taking into account the availability of raw material, labour, marketing etc., and the cost involved in transportation of raw-material/finished goods if they are freight-sensitive. </a:t>
            </a:r>
          </a:p>
          <a:p>
            <a:pPr lvl="1" marL="859551" indent="-455056" algn="just" defTabSz="416052">
              <a:lnSpc>
                <a:spcPts val="5500"/>
              </a:lnSpc>
              <a:spcBef>
                <a:spcPts val="1000"/>
              </a:spcBef>
              <a:tabLst>
                <a:tab pos="127000" algn="l"/>
                <a:tab pos="406400" algn="l"/>
              </a:tabLst>
              <a:defRPr sz="3276">
                <a:latin typeface="Times New Roman"/>
                <a:ea typeface="Times New Roman"/>
                <a:cs typeface="Times New Roman"/>
                <a:sym typeface="Times New Roman"/>
              </a:defRPr>
            </a:pPr>
            <a:r>
              <a:t>Further, you will have to indicate whether you will be setting up the unit in rented premises or in the industrial area or in a place owned by you. </a:t>
            </a:r>
          </a:p>
          <a:p>
            <a:pPr lvl="1" marL="859551" indent="-455056" algn="just" defTabSz="416052">
              <a:lnSpc>
                <a:spcPts val="5500"/>
              </a:lnSpc>
              <a:spcBef>
                <a:spcPts val="1000"/>
              </a:spcBef>
              <a:tabLst>
                <a:tab pos="127000" algn="l"/>
                <a:tab pos="406400" algn="l"/>
              </a:tabLst>
              <a:defRPr sz="3276">
                <a:latin typeface="Times New Roman"/>
                <a:ea typeface="Times New Roman"/>
                <a:cs typeface="Times New Roman"/>
                <a:sym typeface="Times New Roman"/>
              </a:defRPr>
            </a:pPr>
            <a:r>
              <a:t>This information will help your adviser/counselor in identifying your requirement of land/shed so as to make certain advance arrangement with concerned agency that provides land/shed. </a:t>
            </a:r>
            <a:b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b) The information called for under this point pertains to your educational qualification, experience etc.…"/>
          <p:cNvSpPr txBox="1"/>
          <p:nvPr>
            <p:ph type="body" idx="1"/>
          </p:nvPr>
        </p:nvSpPr>
        <p:spPr>
          <a:xfrm>
            <a:off x="215900" y="228600"/>
            <a:ext cx="12489954" cy="9160868"/>
          </a:xfrm>
          <a:prstGeom prst="rect">
            <a:avLst/>
          </a:prstGeom>
        </p:spPr>
        <p:txBody>
          <a:bodyPr anchor="t"/>
          <a:lstStyle/>
          <a:p>
            <a:pPr marL="443484" indent="-443484" algn="just" defTabSz="443484">
              <a:lnSpc>
                <a:spcPts val="6100"/>
              </a:lnSpc>
              <a:spcBef>
                <a:spcPts val="1100"/>
              </a:spcBef>
              <a:buSzTx/>
              <a:buNone/>
              <a:tabLst>
                <a:tab pos="127000" algn="l"/>
                <a:tab pos="431800" algn="l"/>
              </a:tabLst>
              <a:defRPr sz="1552">
                <a:latin typeface="Times New Roman"/>
                <a:ea typeface="Times New Roman"/>
                <a:cs typeface="Times New Roman"/>
                <a:sym typeface="Times New Roman"/>
              </a:defRPr>
            </a:pPr>
            <a:r>
              <a:rPr sz="3686"/>
              <a:t>b) The information called for under this point pertains to your educational qualification, experience etc. </a:t>
            </a:r>
            <a:endParaRPr sz="3686"/>
          </a:p>
          <a:p>
            <a:pPr lvl="1" marL="943173" indent="-512008" algn="just" defTabSz="443484">
              <a:lnSpc>
                <a:spcPts val="6100"/>
              </a:lnSpc>
              <a:spcBef>
                <a:spcPts val="1100"/>
              </a:spcBef>
              <a:tabLst>
                <a:tab pos="127000" algn="l"/>
                <a:tab pos="431800" algn="l"/>
              </a:tabLst>
              <a:defRPr sz="1552">
                <a:latin typeface="Times New Roman"/>
                <a:ea typeface="Times New Roman"/>
                <a:cs typeface="Times New Roman"/>
                <a:sym typeface="Times New Roman"/>
              </a:defRPr>
            </a:pPr>
            <a:r>
              <a:rPr sz="3686"/>
              <a:t>These are readily available and therefore, can be presented easily. This information will help the adviser to understand whether the project proposition vis-à-vis the background is likely to be acceptable to the financial institutions. </a:t>
            </a:r>
            <a:endParaRPr sz="3686"/>
          </a:p>
          <a:p>
            <a:pPr marL="443484" indent="-443484" algn="just" defTabSz="443484">
              <a:lnSpc>
                <a:spcPts val="6100"/>
              </a:lnSpc>
              <a:spcBef>
                <a:spcPts val="1100"/>
              </a:spcBef>
              <a:buSzTx/>
              <a:buNone/>
              <a:tabLst>
                <a:tab pos="127000" algn="l"/>
                <a:tab pos="431800" algn="l"/>
              </a:tabLst>
              <a:defRPr sz="1552">
                <a:latin typeface="Times New Roman"/>
                <a:ea typeface="Times New Roman"/>
                <a:cs typeface="Times New Roman"/>
                <a:sym typeface="Times New Roman"/>
              </a:defRPr>
            </a:pPr>
            <a:r>
              <a:rPr sz="3686"/>
              <a:t>c) This point deals with various details of the proposed project in terms of raw- material requirement, production programme etc. </a:t>
            </a:r>
            <a:endParaRPr sz="3686"/>
          </a:p>
          <a:p>
            <a:pPr lvl="1" marL="943173" indent="-512008" algn="just" defTabSz="443484">
              <a:lnSpc>
                <a:spcPts val="6100"/>
              </a:lnSpc>
              <a:spcBef>
                <a:spcPts val="1100"/>
              </a:spcBef>
              <a:tabLst>
                <a:tab pos="127000" algn="l"/>
                <a:tab pos="431800" algn="l"/>
              </a:tabLst>
              <a:defRPr sz="1552">
                <a:latin typeface="Times New Roman"/>
                <a:ea typeface="Times New Roman"/>
                <a:cs typeface="Times New Roman"/>
                <a:sym typeface="Times New Roman"/>
              </a:defRPr>
            </a:pPr>
            <a:r>
              <a:rPr sz="3686"/>
              <a:t>Here, you may be required to move around and collect the information since you will not be having it readily. </a:t>
            </a:r>
            <a:endParaRPr sz="3686"/>
          </a:p>
          <a:p>
            <a:pPr lvl="1" marL="943173" indent="-512008" algn="just" defTabSz="443484">
              <a:lnSpc>
                <a:spcPts val="6100"/>
              </a:lnSpc>
              <a:spcBef>
                <a:spcPts val="1100"/>
              </a:spcBef>
              <a:tabLst>
                <a:tab pos="127000" algn="l"/>
                <a:tab pos="431800" algn="l"/>
              </a:tabLst>
              <a:defRPr sz="1552">
                <a:latin typeface="Times New Roman"/>
                <a:ea typeface="Times New Roman"/>
                <a:cs typeface="Times New Roman"/>
                <a:sym typeface="Times New Roman"/>
              </a:defRPr>
            </a:pPr>
            <a:r>
              <a:rPr sz="3686"/>
              <a:t>For example, more often than not, you may not know the specification or even the names of the machinery you need. In such a case, you must approach your adviser/other knowledgeable persons and ask them for their guidance on the sources for getting the necessary information.</a:t>
            </a:r>
            <a:br>
              <a:rPr sz="1164">
                <a:latin typeface="Times"/>
                <a:ea typeface="Times"/>
                <a:cs typeface="Times"/>
                <a:sym typeface="Times"/>
              </a:rPr>
            </a:b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You may refer to ready-made project profiles available with the trainer or District Industries Centre or any good library.…"/>
          <p:cNvSpPr txBox="1"/>
          <p:nvPr>
            <p:ph type="body" idx="1"/>
          </p:nvPr>
        </p:nvSpPr>
        <p:spPr>
          <a:xfrm>
            <a:off x="254000" y="241300"/>
            <a:ext cx="12496800" cy="9271000"/>
          </a:xfrm>
          <a:prstGeom prst="rect">
            <a:avLst/>
          </a:prstGeom>
        </p:spPr>
        <p:txBody>
          <a:bodyPr anchor="t"/>
          <a:lstStyle/>
          <a:p>
            <a:pPr marL="480337" indent="-480337" algn="just" defTabSz="416052">
              <a:lnSpc>
                <a:spcPts val="5700"/>
              </a:lnSpc>
              <a:spcBef>
                <a:spcPts val="1000"/>
              </a:spcBef>
              <a:defRPr sz="3458">
                <a:latin typeface="Times New Roman"/>
                <a:ea typeface="Times New Roman"/>
                <a:cs typeface="Times New Roman"/>
                <a:sym typeface="Times New Roman"/>
              </a:defRPr>
            </a:pPr>
            <a:r>
              <a:t>You may refer to ready-made project profiles available with the trainer or District Industries Centre or any good library. </a:t>
            </a:r>
          </a:p>
          <a:p>
            <a:pPr marL="480337" indent="-480337" algn="just" defTabSz="416052">
              <a:lnSpc>
                <a:spcPts val="5700"/>
              </a:lnSpc>
              <a:spcBef>
                <a:spcPts val="1000"/>
              </a:spcBef>
              <a:defRPr sz="3458">
                <a:latin typeface="Times New Roman"/>
                <a:ea typeface="Times New Roman"/>
                <a:cs typeface="Times New Roman"/>
                <a:sym typeface="Times New Roman"/>
              </a:defRPr>
            </a:pPr>
            <a:r>
              <a:t>Approach people trading in the product and get information from them. You may visit one or more existing units manufacturing the same product that you have in mind. Though difficult, it is the best source of collecting information that you need. </a:t>
            </a:r>
          </a:p>
          <a:p>
            <a:pPr marL="480337" indent="-480337" algn="just" defTabSz="416052">
              <a:lnSpc>
                <a:spcPts val="5700"/>
              </a:lnSpc>
              <a:spcBef>
                <a:spcPts val="1000"/>
              </a:spcBef>
              <a:defRPr sz="3458">
                <a:latin typeface="Times New Roman"/>
                <a:ea typeface="Times New Roman"/>
                <a:cs typeface="Times New Roman"/>
                <a:sym typeface="Times New Roman"/>
              </a:defRPr>
            </a:pPr>
            <a:r>
              <a:t>The manufacturers/suppliers of machinery can also give quite a good amount of information. A chat with the consultants of the State Technical Consultancy Organization. </a:t>
            </a:r>
          </a:p>
          <a:p>
            <a:pPr marL="480337" indent="-480337" algn="just" defTabSz="416052">
              <a:lnSpc>
                <a:spcPts val="5700"/>
              </a:lnSpc>
              <a:spcBef>
                <a:spcPts val="1000"/>
              </a:spcBef>
              <a:defRPr sz="3458">
                <a:latin typeface="Times New Roman"/>
                <a:ea typeface="Times New Roman"/>
                <a:cs typeface="Times New Roman"/>
                <a:sym typeface="Times New Roman"/>
              </a:defRPr>
            </a:pPr>
            <a:r>
              <a:t>In short, what is important is that you should identify the sources of information and get into action at the first instance to collect necessary information. </a:t>
            </a:r>
          </a:p>
          <a:p>
            <a:pPr marL="480337" indent="-480337" algn="just" defTabSz="416052">
              <a:lnSpc>
                <a:spcPts val="5700"/>
              </a:lnSpc>
              <a:spcBef>
                <a:spcPts val="1000"/>
              </a:spcBef>
              <a:defRPr sz="3458">
                <a:latin typeface="Times New Roman"/>
                <a:ea typeface="Times New Roman"/>
                <a:cs typeface="Times New Roman"/>
                <a:sym typeface="Times New Roman"/>
              </a:defRPr>
            </a:pPr>
            <a:r>
              <a:t>You can utilise the time devoted for market survey for collecting such information. </a:t>
            </a:r>
          </a:p>
          <a:p>
            <a:pPr marL="480337" indent="-480337" algn="just" defTabSz="416052">
              <a:lnSpc>
                <a:spcPts val="5700"/>
              </a:lnSpc>
              <a:spcBef>
                <a:spcPts val="1000"/>
              </a:spcBef>
              <a:defRPr sz="3458">
                <a:latin typeface="Times New Roman"/>
                <a:ea typeface="Times New Roman"/>
                <a:cs typeface="Times New Roman"/>
                <a:sym typeface="Times New Roman"/>
              </a:defRPr>
            </a:pPr>
            <a:r>
              <a:t>You need to keep in mind certain points while collecting and presenting such information pertaining to point No.2 as noted below: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d) While listing down the machinery, care has to be taken to indicate the power requirement.…"/>
          <p:cNvSpPr txBox="1"/>
          <p:nvPr>
            <p:ph type="body" idx="1"/>
          </p:nvPr>
        </p:nvSpPr>
        <p:spPr>
          <a:xfrm>
            <a:off x="266700" y="279400"/>
            <a:ext cx="12428290" cy="9296400"/>
          </a:xfrm>
          <a:prstGeom prst="rect">
            <a:avLst/>
          </a:prstGeom>
        </p:spPr>
        <p:txBody>
          <a:bodyPr anchor="t"/>
          <a:lstStyle/>
          <a:p>
            <a:pPr marL="0" indent="0" algn="just" defTabSz="434340">
              <a:lnSpc>
                <a:spcPts val="6000"/>
              </a:lnSpc>
              <a:spcBef>
                <a:spcPts val="1100"/>
              </a:spcBef>
              <a:buSzTx/>
              <a:buNone/>
              <a:defRPr sz="3609">
                <a:latin typeface="Times New Roman"/>
                <a:ea typeface="Times New Roman"/>
                <a:cs typeface="Times New Roman"/>
                <a:sym typeface="Times New Roman"/>
              </a:defRPr>
            </a:pPr>
            <a:r>
              <a:t>d) While listing down the machinery, care has to be taken to indicate the power requirement. </a:t>
            </a:r>
          </a:p>
          <a:p>
            <a:pPr marL="501451" indent="-501451" algn="just" defTabSz="434340">
              <a:lnSpc>
                <a:spcPts val="6000"/>
              </a:lnSpc>
              <a:spcBef>
                <a:spcPts val="1100"/>
              </a:spcBef>
              <a:defRPr sz="3609">
                <a:latin typeface="Times New Roman"/>
                <a:ea typeface="Times New Roman"/>
                <a:cs typeface="Times New Roman"/>
                <a:sym typeface="Times New Roman"/>
              </a:defRPr>
            </a:pPr>
            <a:r>
              <a:t>This could be useful for further calculations. While arriving at the total cost of machinery, you have to take into account the cost of transportation, sales tax, insurance, handling charges etc. </a:t>
            </a:r>
          </a:p>
          <a:p>
            <a:pPr marL="501451" indent="-501451" algn="just" defTabSz="434340">
              <a:lnSpc>
                <a:spcPts val="6000"/>
              </a:lnSpc>
              <a:spcBef>
                <a:spcPts val="1100"/>
              </a:spcBef>
              <a:defRPr sz="3609">
                <a:latin typeface="Times New Roman"/>
                <a:ea typeface="Times New Roman"/>
                <a:cs typeface="Times New Roman"/>
                <a:sym typeface="Times New Roman"/>
              </a:defRPr>
            </a:pPr>
            <a:r>
              <a:t>In short, you have to consider the ‘landed cost’ i.e. cost of machinery plus all other expenses till they reach the factory site. </a:t>
            </a:r>
          </a:p>
          <a:p>
            <a:pPr marL="501451" indent="-501451" algn="just" defTabSz="434340">
              <a:lnSpc>
                <a:spcPts val="6000"/>
              </a:lnSpc>
              <a:spcBef>
                <a:spcPts val="1100"/>
              </a:spcBef>
              <a:defRPr sz="3609">
                <a:latin typeface="Times New Roman"/>
                <a:ea typeface="Times New Roman"/>
                <a:cs typeface="Times New Roman"/>
                <a:sym typeface="Times New Roman"/>
              </a:defRPr>
            </a:pPr>
            <a:r>
              <a:t>At this stage, it is not necessary to identify in detail each component of the landed cost of the machinery. </a:t>
            </a:r>
          </a:p>
          <a:p>
            <a:pPr marL="501451" indent="-501451" algn="just" defTabSz="434340">
              <a:lnSpc>
                <a:spcPts val="6000"/>
              </a:lnSpc>
              <a:spcBef>
                <a:spcPts val="1100"/>
              </a:spcBef>
              <a:defRPr sz="3609">
                <a:latin typeface="Times New Roman"/>
                <a:ea typeface="Times New Roman"/>
                <a:cs typeface="Times New Roman"/>
                <a:sym typeface="Times New Roman"/>
              </a:defRPr>
            </a:pPr>
            <a:r>
              <a:t>What can be done is that depending on nature of the machinery and sources of supply, rough estimates in terms of 20% or so the quoted price of the machinery can be made and added to the total cost of the machinery. </a:t>
            </a:r>
          </a:p>
          <a:p>
            <a:pPr marL="501451" indent="-501451" algn="just" defTabSz="434340">
              <a:lnSpc>
                <a:spcPts val="6000"/>
              </a:lnSpc>
              <a:spcBef>
                <a:spcPts val="1100"/>
              </a:spcBef>
              <a:defRPr sz="3609">
                <a:latin typeface="Times New Roman"/>
                <a:ea typeface="Times New Roman"/>
                <a:cs typeface="Times New Roman"/>
                <a:sym typeface="Times New Roman"/>
              </a:defRPr>
            </a:pPr>
            <a:r>
              <a:t>Any extra charges for installation/erection of the machinery must also form a part of the cost under this head.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Here, the items that you propose to manufacture and the quantity to be produced in a year must be indicated.…"/>
          <p:cNvSpPr txBox="1"/>
          <p:nvPr>
            <p:ph type="body" idx="1"/>
          </p:nvPr>
        </p:nvSpPr>
        <p:spPr>
          <a:xfrm>
            <a:off x="203200" y="317500"/>
            <a:ext cx="12600385" cy="9294714"/>
          </a:xfrm>
          <a:prstGeom prst="rect">
            <a:avLst/>
          </a:prstGeom>
        </p:spPr>
        <p:txBody>
          <a:bodyPr anchor="t"/>
          <a:lstStyle/>
          <a:p>
            <a:pPr marL="527843" indent="-527843" algn="just" defTabSz="457200">
              <a:lnSpc>
                <a:spcPts val="6300"/>
              </a:lnSpc>
              <a:spcBef>
                <a:spcPts val="1200"/>
              </a:spcBef>
              <a:defRPr sz="3800">
                <a:latin typeface="Times New Roman"/>
                <a:ea typeface="Times New Roman"/>
                <a:cs typeface="Times New Roman"/>
                <a:sym typeface="Times New Roman"/>
              </a:defRPr>
            </a:pPr>
            <a:r>
              <a:t>Here, the items that you propose to manufacture and the quantity to be produced in a year must be indicated. </a:t>
            </a:r>
          </a:p>
          <a:p>
            <a:pPr marL="527843" indent="-527843" algn="just" defTabSz="457200">
              <a:lnSpc>
                <a:spcPts val="6300"/>
              </a:lnSpc>
              <a:spcBef>
                <a:spcPts val="1200"/>
              </a:spcBef>
              <a:defRPr sz="3800">
                <a:latin typeface="Times New Roman"/>
                <a:ea typeface="Times New Roman"/>
                <a:cs typeface="Times New Roman"/>
                <a:sym typeface="Times New Roman"/>
              </a:defRPr>
            </a:pPr>
            <a:r>
              <a:t>The moment you have a list of machinery, you can calculate the quantity of goods that can be produced in a year based on the capacity of machinery. </a:t>
            </a:r>
          </a:p>
          <a:p>
            <a:pPr marL="527843" indent="-527843" algn="just" defTabSz="457200">
              <a:lnSpc>
                <a:spcPts val="6300"/>
              </a:lnSpc>
              <a:spcBef>
                <a:spcPts val="1200"/>
              </a:spcBef>
              <a:defRPr sz="3800">
                <a:latin typeface="Times New Roman"/>
                <a:ea typeface="Times New Roman"/>
                <a:cs typeface="Times New Roman"/>
                <a:sym typeface="Times New Roman"/>
              </a:defRPr>
            </a:pPr>
            <a:r>
              <a:t>Further, while indicating production for the year, it is not advisable to assume that you shall be able to produce 100% of what the machinery can produce at its maximum capacity in a year.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uppose a machine can produce 100 kgs. of an item per day (8hrs.) , it would be wrong to assume that the annual production would be 30,000 kgs. (we normally calculate annual production on the basis of 300 working days in a year).…"/>
          <p:cNvSpPr txBox="1"/>
          <p:nvPr>
            <p:ph type="body" idx="1"/>
          </p:nvPr>
        </p:nvSpPr>
        <p:spPr>
          <a:xfrm>
            <a:off x="190500" y="266700"/>
            <a:ext cx="12623800" cy="9220200"/>
          </a:xfrm>
          <a:prstGeom prst="rect">
            <a:avLst/>
          </a:prstGeom>
        </p:spPr>
        <p:txBody>
          <a:bodyPr anchor="t"/>
          <a:lstStyle/>
          <a:p>
            <a:pPr marL="527843" indent="-527843" algn="just" defTabSz="457200">
              <a:lnSpc>
                <a:spcPts val="6300"/>
              </a:lnSpc>
              <a:spcBef>
                <a:spcPts val="1200"/>
              </a:spcBef>
              <a:defRPr sz="3800">
                <a:latin typeface="Times New Roman"/>
                <a:ea typeface="Times New Roman"/>
                <a:cs typeface="Times New Roman"/>
                <a:sym typeface="Times New Roman"/>
              </a:defRPr>
            </a:pPr>
            <a:r>
              <a:t>Suppose a machine can produce 100 kgs. of an item per day (8hrs.) , it would be wrong to assume that the annual production would be 30,000 kgs. (we normally calculate annual production on the basis of 300 working days in a year). </a:t>
            </a:r>
          </a:p>
          <a:p>
            <a:pPr marL="527843" indent="-527843" algn="just" defTabSz="457200">
              <a:lnSpc>
                <a:spcPts val="6300"/>
              </a:lnSpc>
              <a:spcBef>
                <a:spcPts val="1200"/>
              </a:spcBef>
              <a:defRPr sz="3800">
                <a:latin typeface="Times New Roman"/>
                <a:ea typeface="Times New Roman"/>
                <a:cs typeface="Times New Roman"/>
                <a:sym typeface="Times New Roman"/>
              </a:defRPr>
            </a:pPr>
            <a:r>
              <a:t>It is so because that in a given year, the machine may break down calling for repairs and consequently, calling for a shut-down or there may be power-cuts or raw-material shortage.</a:t>
            </a:r>
          </a:p>
          <a:p>
            <a:pPr marL="527843" indent="-527843" algn="just" defTabSz="457200">
              <a:lnSpc>
                <a:spcPts val="6300"/>
              </a:lnSpc>
              <a:spcBef>
                <a:spcPts val="1200"/>
              </a:spcBef>
              <a:defRPr sz="3800">
                <a:latin typeface="Times New Roman"/>
                <a:ea typeface="Times New Roman"/>
                <a:cs typeface="Times New Roman"/>
                <a:sym typeface="Times New Roman"/>
              </a:defRPr>
            </a:pPr>
            <a:r>
              <a:t>Thus, considering such eventualities the total quantity to be produced in a year may be calculated, as a thumb- rule at 70% or 80%, or so of the equipment capacity.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