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3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250" y="95250"/>
            <a:ext cx="8991600" cy="17145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315084" y="566420"/>
            <a:ext cx="6513830" cy="69596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640080" y="3310890"/>
            <a:ext cx="7863839" cy="3528059"/>
          </a:xfrm>
          <a:prstGeom prst="rect">
            <a:avLst/>
          </a:prstGeom>
        </p:spPr>
        <p:txBody>
          <a:bodyPr wrap="square" lIns="0" tIns="0" rIns="0" bIns="0">
            <a:spAutoFit/>
          </a:bodyPr>
          <a:lstStyle>
            <a:lvl1pPr>
              <a:defRPr sz="23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06-Jun-20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9519" y="1377950"/>
            <a:ext cx="6652895" cy="695960"/>
          </a:xfrm>
          <a:prstGeom prst="rect">
            <a:avLst/>
          </a:prstGeom>
        </p:spPr>
        <p:txBody>
          <a:bodyPr vert="horz" wrap="square" lIns="0" tIns="12700" rIns="0" bIns="0" rtlCol="0">
            <a:spAutoFit/>
          </a:bodyPr>
          <a:lstStyle/>
          <a:p>
            <a:pPr marL="12700">
              <a:lnSpc>
                <a:spcPct val="100000"/>
              </a:lnSpc>
              <a:spcBef>
                <a:spcPts val="100"/>
              </a:spcBef>
            </a:pPr>
            <a:r>
              <a:rPr spc="-260" dirty="0"/>
              <a:t>DAM </a:t>
            </a:r>
            <a:r>
              <a:rPr spc="-225" dirty="0"/>
              <a:t>Site </a:t>
            </a:r>
            <a:r>
              <a:rPr spc="-145" dirty="0"/>
              <a:t>selection </a:t>
            </a:r>
            <a:r>
              <a:rPr spc="-204" dirty="0"/>
              <a:t>and</a:t>
            </a:r>
            <a:r>
              <a:rPr spc="-375" dirty="0"/>
              <a:t> </a:t>
            </a:r>
            <a:r>
              <a:rPr spc="-170" dirty="0"/>
              <a:t>types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6479" y="337820"/>
            <a:ext cx="3337560" cy="695960"/>
          </a:xfrm>
          <a:prstGeom prst="rect">
            <a:avLst/>
          </a:prstGeom>
        </p:spPr>
        <p:txBody>
          <a:bodyPr vert="horz" wrap="square" lIns="0" tIns="12700" rIns="0" bIns="0" rtlCol="0">
            <a:spAutoFit/>
          </a:bodyPr>
          <a:lstStyle/>
          <a:p>
            <a:pPr marL="12700">
              <a:lnSpc>
                <a:spcPct val="100000"/>
              </a:lnSpc>
              <a:spcBef>
                <a:spcPts val="100"/>
              </a:spcBef>
            </a:pPr>
            <a:r>
              <a:rPr spc="-330" dirty="0"/>
              <a:t>Types </a:t>
            </a:r>
            <a:r>
              <a:rPr spc="-5" dirty="0"/>
              <a:t>of</a:t>
            </a:r>
            <a:r>
              <a:rPr spc="-190" dirty="0"/>
              <a:t> </a:t>
            </a:r>
            <a:r>
              <a:rPr spc="-365" dirty="0"/>
              <a:t>Dams</a:t>
            </a:r>
          </a:p>
        </p:txBody>
      </p:sp>
      <p:sp>
        <p:nvSpPr>
          <p:cNvPr id="3" name="object 3"/>
          <p:cNvSpPr txBox="1"/>
          <p:nvPr/>
        </p:nvSpPr>
        <p:spPr>
          <a:xfrm>
            <a:off x="1372869" y="1252220"/>
            <a:ext cx="7132955" cy="2114550"/>
          </a:xfrm>
          <a:prstGeom prst="rect">
            <a:avLst/>
          </a:prstGeom>
        </p:spPr>
        <p:txBody>
          <a:bodyPr vert="horz" wrap="square" lIns="0" tIns="12700" rIns="0" bIns="0" rtlCol="0">
            <a:spAutoFit/>
          </a:bodyPr>
          <a:lstStyle/>
          <a:p>
            <a:pPr marL="356235" marR="5080" indent="-342900">
              <a:lnSpc>
                <a:spcPct val="99900"/>
              </a:lnSpc>
              <a:spcBef>
                <a:spcPts val="100"/>
              </a:spcBef>
            </a:pPr>
            <a:r>
              <a:rPr sz="3200" spc="-235" dirty="0">
                <a:latin typeface="Arial"/>
                <a:cs typeface="Arial"/>
              </a:rPr>
              <a:t>The </a:t>
            </a:r>
            <a:r>
              <a:rPr sz="3200" spc="-10" dirty="0">
                <a:latin typeface="Arial"/>
                <a:cs typeface="Arial"/>
              </a:rPr>
              <a:t>first </a:t>
            </a:r>
            <a:r>
              <a:rPr sz="3200" spc="-55" dirty="0">
                <a:latin typeface="Arial"/>
                <a:cs typeface="Arial"/>
              </a:rPr>
              <a:t>three </a:t>
            </a:r>
            <a:r>
              <a:rPr sz="3200" spc="-200" dirty="0">
                <a:latin typeface="Arial"/>
                <a:cs typeface="Arial"/>
              </a:rPr>
              <a:t>can </a:t>
            </a:r>
            <a:r>
              <a:rPr sz="3200" spc="-150" dirty="0">
                <a:latin typeface="Arial"/>
                <a:cs typeface="Arial"/>
              </a:rPr>
              <a:t>be </a:t>
            </a:r>
            <a:r>
              <a:rPr sz="3200" spc="-140" dirty="0">
                <a:latin typeface="Arial"/>
                <a:cs typeface="Arial"/>
              </a:rPr>
              <a:t>subgrouped </a:t>
            </a:r>
            <a:r>
              <a:rPr sz="3200" spc="-305" dirty="0">
                <a:latin typeface="Arial"/>
                <a:cs typeface="Arial"/>
              </a:rPr>
              <a:t>as  </a:t>
            </a:r>
            <a:r>
              <a:rPr sz="3200" spc="-114" dirty="0">
                <a:latin typeface="Arial"/>
                <a:cs typeface="Arial"/>
              </a:rPr>
              <a:t>embankment </a:t>
            </a:r>
            <a:r>
              <a:rPr sz="3200" spc="-204" dirty="0">
                <a:latin typeface="Arial"/>
                <a:cs typeface="Arial"/>
              </a:rPr>
              <a:t>dams </a:t>
            </a:r>
            <a:r>
              <a:rPr sz="3200" spc="-45" dirty="0">
                <a:latin typeface="Arial"/>
                <a:cs typeface="Arial"/>
              </a:rPr>
              <a:t>whilst </a:t>
            </a:r>
            <a:r>
              <a:rPr sz="3200" spc="-55" dirty="0">
                <a:latin typeface="Arial"/>
                <a:cs typeface="Arial"/>
              </a:rPr>
              <a:t>there </a:t>
            </a:r>
            <a:r>
              <a:rPr sz="3200" spc="-130" dirty="0">
                <a:latin typeface="Arial"/>
                <a:cs typeface="Arial"/>
              </a:rPr>
              <a:t>are </a:t>
            </a:r>
            <a:r>
              <a:rPr sz="3200" spc="-170" dirty="0">
                <a:latin typeface="Arial"/>
                <a:cs typeface="Arial"/>
              </a:rPr>
              <a:t>also  </a:t>
            </a:r>
            <a:r>
              <a:rPr sz="3200" spc="-155" dirty="0">
                <a:latin typeface="Arial"/>
                <a:cs typeface="Arial"/>
              </a:rPr>
              <a:t>several </a:t>
            </a:r>
            <a:r>
              <a:rPr sz="3200" spc="-25" dirty="0">
                <a:latin typeface="Arial"/>
                <a:cs typeface="Arial"/>
              </a:rPr>
              <a:t>different </a:t>
            </a:r>
            <a:r>
              <a:rPr sz="3200" spc="-125" dirty="0">
                <a:latin typeface="Arial"/>
                <a:cs typeface="Arial"/>
              </a:rPr>
              <a:t>types </a:t>
            </a:r>
            <a:r>
              <a:rPr sz="3200" spc="-5" dirty="0">
                <a:latin typeface="Arial"/>
                <a:cs typeface="Arial"/>
              </a:rPr>
              <a:t>of </a:t>
            </a:r>
            <a:r>
              <a:rPr sz="3200" spc="-110" dirty="0">
                <a:latin typeface="Arial"/>
                <a:cs typeface="Arial"/>
              </a:rPr>
              <a:t>concrete</a:t>
            </a:r>
            <a:r>
              <a:rPr sz="3200" spc="-575" dirty="0">
                <a:latin typeface="Arial"/>
                <a:cs typeface="Arial"/>
              </a:rPr>
              <a:t> </a:t>
            </a:r>
            <a:r>
              <a:rPr sz="3200" spc="-175" dirty="0">
                <a:latin typeface="Arial"/>
                <a:cs typeface="Arial"/>
              </a:rPr>
              <a:t>dams:</a:t>
            </a:r>
            <a:endParaRPr sz="3200">
              <a:latin typeface="Arial"/>
              <a:cs typeface="Arial"/>
            </a:endParaRPr>
          </a:p>
          <a:p>
            <a:pPr marL="355600" indent="-342900">
              <a:lnSpc>
                <a:spcPct val="100000"/>
              </a:lnSpc>
              <a:spcBef>
                <a:spcPts val="1100"/>
              </a:spcBef>
              <a:buChar char="•"/>
              <a:tabLst>
                <a:tab pos="354965" algn="l"/>
                <a:tab pos="355600" algn="l"/>
              </a:tabLst>
            </a:pPr>
            <a:r>
              <a:rPr sz="3200" dirty="0">
                <a:latin typeface="Impact"/>
                <a:cs typeface="Impact"/>
              </a:rPr>
              <a:t>Embankment</a:t>
            </a:r>
            <a:endParaRPr sz="3200">
              <a:latin typeface="Impact"/>
              <a:cs typeface="Impact"/>
            </a:endParaRPr>
          </a:p>
        </p:txBody>
      </p:sp>
      <p:sp>
        <p:nvSpPr>
          <p:cNvPr id="4" name="object 4"/>
          <p:cNvSpPr txBox="1"/>
          <p:nvPr/>
        </p:nvSpPr>
        <p:spPr>
          <a:xfrm>
            <a:off x="1372869" y="3340100"/>
            <a:ext cx="2562860" cy="2885440"/>
          </a:xfrm>
          <a:prstGeom prst="rect">
            <a:avLst/>
          </a:prstGeom>
        </p:spPr>
        <p:txBody>
          <a:bodyPr vert="horz" wrap="square" lIns="0" tIns="101600" rIns="0" bIns="0" rtlCol="0">
            <a:spAutoFit/>
          </a:bodyPr>
          <a:lstStyle/>
          <a:p>
            <a:pPr marL="755650" indent="-285750">
              <a:lnSpc>
                <a:spcPct val="100000"/>
              </a:lnSpc>
              <a:spcBef>
                <a:spcPts val="800"/>
              </a:spcBef>
              <a:buChar char="–"/>
              <a:tabLst>
                <a:tab pos="755650" algn="l"/>
              </a:tabLst>
            </a:pPr>
            <a:r>
              <a:rPr sz="2800" spc="-10" dirty="0">
                <a:latin typeface="Impact"/>
                <a:cs typeface="Impact"/>
              </a:rPr>
              <a:t>earth</a:t>
            </a:r>
            <a:endParaRPr sz="2800">
              <a:latin typeface="Impact"/>
              <a:cs typeface="Impact"/>
            </a:endParaRPr>
          </a:p>
          <a:p>
            <a:pPr marL="755650" indent="-285750">
              <a:lnSpc>
                <a:spcPct val="100000"/>
              </a:lnSpc>
              <a:spcBef>
                <a:spcPts val="700"/>
              </a:spcBef>
              <a:buChar char="–"/>
              <a:tabLst>
                <a:tab pos="755650" algn="l"/>
              </a:tabLst>
            </a:pPr>
            <a:r>
              <a:rPr sz="2800" spc="-10" dirty="0">
                <a:latin typeface="Impact"/>
                <a:cs typeface="Impact"/>
              </a:rPr>
              <a:t>rock</a:t>
            </a:r>
            <a:endParaRPr sz="2800">
              <a:latin typeface="Impact"/>
              <a:cs typeface="Impact"/>
            </a:endParaRPr>
          </a:p>
          <a:p>
            <a:pPr marL="355600" indent="-342900">
              <a:lnSpc>
                <a:spcPct val="100000"/>
              </a:lnSpc>
              <a:spcBef>
                <a:spcPts val="2450"/>
              </a:spcBef>
              <a:buChar char="•"/>
              <a:tabLst>
                <a:tab pos="354965" algn="l"/>
                <a:tab pos="355600" algn="l"/>
              </a:tabLst>
            </a:pPr>
            <a:r>
              <a:rPr sz="3200" spc="-5" dirty="0">
                <a:latin typeface="Impact"/>
                <a:cs typeface="Impact"/>
              </a:rPr>
              <a:t>concrete</a:t>
            </a:r>
            <a:endParaRPr sz="3200">
              <a:latin typeface="Impact"/>
              <a:cs typeface="Impact"/>
            </a:endParaRPr>
          </a:p>
          <a:p>
            <a:pPr marL="755650" lvl="1" indent="-285750">
              <a:lnSpc>
                <a:spcPct val="100000"/>
              </a:lnSpc>
              <a:spcBef>
                <a:spcPts val="690"/>
              </a:spcBef>
              <a:buChar char="–"/>
              <a:tabLst>
                <a:tab pos="755650" algn="l"/>
              </a:tabLst>
            </a:pPr>
            <a:r>
              <a:rPr sz="2800" spc="-10" dirty="0">
                <a:latin typeface="Impact"/>
                <a:cs typeface="Impact"/>
              </a:rPr>
              <a:t>solid</a:t>
            </a:r>
            <a:r>
              <a:rPr sz="2800" spc="-65" dirty="0">
                <a:latin typeface="Impact"/>
                <a:cs typeface="Impact"/>
              </a:rPr>
              <a:t> </a:t>
            </a:r>
            <a:r>
              <a:rPr sz="2800" spc="-10" dirty="0">
                <a:latin typeface="Impact"/>
                <a:cs typeface="Impact"/>
              </a:rPr>
              <a:t>gravity</a:t>
            </a:r>
            <a:endParaRPr sz="2800">
              <a:latin typeface="Impact"/>
              <a:cs typeface="Impact"/>
            </a:endParaRPr>
          </a:p>
          <a:p>
            <a:pPr marL="755650" lvl="1" indent="-285750">
              <a:lnSpc>
                <a:spcPct val="100000"/>
              </a:lnSpc>
              <a:spcBef>
                <a:spcPts val="700"/>
              </a:spcBef>
              <a:buChar char="–"/>
              <a:tabLst>
                <a:tab pos="755650" algn="l"/>
              </a:tabLst>
            </a:pPr>
            <a:r>
              <a:rPr sz="2800" spc="-10" dirty="0">
                <a:latin typeface="Impact"/>
                <a:cs typeface="Impact"/>
              </a:rPr>
              <a:t>arch-gravity</a:t>
            </a:r>
            <a:endParaRPr sz="2800">
              <a:latin typeface="Impact"/>
              <a:cs typeface="Impact"/>
            </a:endParaRPr>
          </a:p>
        </p:txBody>
      </p:sp>
      <p:sp>
        <p:nvSpPr>
          <p:cNvPr id="5" name="object 5"/>
          <p:cNvSpPr txBox="1"/>
          <p:nvPr/>
        </p:nvSpPr>
        <p:spPr>
          <a:xfrm>
            <a:off x="5029200" y="3429000"/>
            <a:ext cx="236220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Impact"/>
                <a:cs typeface="Impact"/>
              </a:rPr>
              <a:t>- </a:t>
            </a:r>
            <a:r>
              <a:rPr sz="2800" spc="-10" dirty="0">
                <a:latin typeface="Impact"/>
                <a:cs typeface="Impact"/>
              </a:rPr>
              <a:t>earth </a:t>
            </a:r>
            <a:r>
              <a:rPr sz="2800" spc="-5" dirty="0">
                <a:latin typeface="Impact"/>
                <a:cs typeface="Impact"/>
              </a:rPr>
              <a:t>and</a:t>
            </a:r>
            <a:r>
              <a:rPr sz="2800" spc="-70" dirty="0">
                <a:latin typeface="Impact"/>
                <a:cs typeface="Impact"/>
              </a:rPr>
              <a:t> </a:t>
            </a:r>
            <a:r>
              <a:rPr sz="2800" spc="-10" dirty="0">
                <a:latin typeface="Impact"/>
                <a:cs typeface="Impact"/>
              </a:rPr>
              <a:t>rock</a:t>
            </a:r>
            <a:endParaRPr sz="2800">
              <a:latin typeface="Impact"/>
              <a:cs typeface="Impact"/>
            </a:endParaRPr>
          </a:p>
        </p:txBody>
      </p:sp>
      <p:sp>
        <p:nvSpPr>
          <p:cNvPr id="6" name="object 6"/>
          <p:cNvSpPr txBox="1"/>
          <p:nvPr/>
        </p:nvSpPr>
        <p:spPr>
          <a:xfrm>
            <a:off x="5029200" y="5168900"/>
            <a:ext cx="2304415" cy="1056640"/>
          </a:xfrm>
          <a:prstGeom prst="rect">
            <a:avLst/>
          </a:prstGeom>
        </p:spPr>
        <p:txBody>
          <a:bodyPr vert="horz" wrap="square" lIns="0" tIns="101600" rIns="0" bIns="0" rtlCol="0">
            <a:spAutoFit/>
          </a:bodyPr>
          <a:lstStyle/>
          <a:p>
            <a:pPr marL="242570" indent="-230504">
              <a:lnSpc>
                <a:spcPct val="100000"/>
              </a:lnSpc>
              <a:spcBef>
                <a:spcPts val="800"/>
              </a:spcBef>
              <a:buChar char="-"/>
              <a:tabLst>
                <a:tab pos="243204" algn="l"/>
              </a:tabLst>
            </a:pPr>
            <a:r>
              <a:rPr sz="2800" spc="-5" dirty="0">
                <a:latin typeface="Impact"/>
                <a:cs typeface="Impact"/>
              </a:rPr>
              <a:t>concrete</a:t>
            </a:r>
            <a:r>
              <a:rPr sz="2800" spc="-95" dirty="0">
                <a:latin typeface="Impact"/>
                <a:cs typeface="Impact"/>
              </a:rPr>
              <a:t> </a:t>
            </a:r>
            <a:r>
              <a:rPr sz="2800" spc="-5" dirty="0">
                <a:latin typeface="Impact"/>
                <a:cs typeface="Impact"/>
              </a:rPr>
              <a:t>arch</a:t>
            </a:r>
            <a:endParaRPr sz="2800">
              <a:latin typeface="Impact"/>
              <a:cs typeface="Impact"/>
            </a:endParaRPr>
          </a:p>
          <a:p>
            <a:pPr marL="242570" indent="-230504">
              <a:lnSpc>
                <a:spcPct val="100000"/>
              </a:lnSpc>
              <a:spcBef>
                <a:spcPts val="700"/>
              </a:spcBef>
              <a:buChar char="-"/>
              <a:tabLst>
                <a:tab pos="243204" algn="l"/>
              </a:tabLst>
            </a:pPr>
            <a:r>
              <a:rPr sz="2800" spc="-10" dirty="0">
                <a:latin typeface="Impact"/>
                <a:cs typeface="Impact"/>
              </a:rPr>
              <a:t>hollow</a:t>
            </a:r>
            <a:r>
              <a:rPr sz="2800" spc="-65" dirty="0">
                <a:latin typeface="Impact"/>
                <a:cs typeface="Impact"/>
              </a:rPr>
              <a:t> </a:t>
            </a:r>
            <a:r>
              <a:rPr sz="2800" spc="-10" dirty="0">
                <a:latin typeface="Impact"/>
                <a:cs typeface="Impact"/>
              </a:rPr>
              <a:t>gravity</a:t>
            </a:r>
            <a:endParaRPr sz="2800">
              <a:latin typeface="Impact"/>
              <a:cs typeface="Impact"/>
            </a:endParaRPr>
          </a:p>
        </p:txBody>
      </p:sp>
      <p:sp>
        <p:nvSpPr>
          <p:cNvPr id="7" name="object 7"/>
          <p:cNvSpPr txBox="1"/>
          <p:nvPr/>
        </p:nvSpPr>
        <p:spPr>
          <a:xfrm>
            <a:off x="1830070" y="6289040"/>
            <a:ext cx="3466465"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Impact"/>
                <a:cs typeface="Impact"/>
              </a:rPr>
              <a:t>– </a:t>
            </a:r>
            <a:r>
              <a:rPr sz="2800" spc="-10" dirty="0">
                <a:latin typeface="Impact"/>
                <a:cs typeface="Impact"/>
              </a:rPr>
              <a:t>prestressed</a:t>
            </a:r>
            <a:r>
              <a:rPr sz="2800" spc="-195" dirty="0">
                <a:latin typeface="Impact"/>
                <a:cs typeface="Impact"/>
              </a:rPr>
              <a:t> </a:t>
            </a:r>
            <a:r>
              <a:rPr sz="2800" spc="-5" dirty="0">
                <a:latin typeface="Impact"/>
                <a:cs typeface="Impact"/>
              </a:rPr>
              <a:t>concrete</a:t>
            </a:r>
            <a:endParaRPr sz="2800">
              <a:latin typeface="Impact"/>
              <a:cs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3870" y="337820"/>
            <a:ext cx="4461510" cy="695960"/>
          </a:xfrm>
          <a:prstGeom prst="rect">
            <a:avLst/>
          </a:prstGeom>
        </p:spPr>
        <p:txBody>
          <a:bodyPr vert="horz" wrap="square" lIns="0" tIns="12700" rIns="0" bIns="0" rtlCol="0">
            <a:spAutoFit/>
          </a:bodyPr>
          <a:lstStyle/>
          <a:p>
            <a:pPr marL="12700">
              <a:lnSpc>
                <a:spcPct val="100000"/>
              </a:lnSpc>
              <a:spcBef>
                <a:spcPts val="100"/>
              </a:spcBef>
            </a:pPr>
            <a:r>
              <a:rPr spc="-210" dirty="0"/>
              <a:t>Embankment</a:t>
            </a:r>
            <a:r>
              <a:rPr spc="-280" dirty="0"/>
              <a:t> </a:t>
            </a:r>
            <a:r>
              <a:rPr spc="-365" dirty="0"/>
              <a:t>Dams</a:t>
            </a:r>
          </a:p>
        </p:txBody>
      </p:sp>
      <p:sp>
        <p:nvSpPr>
          <p:cNvPr id="3" name="object 3"/>
          <p:cNvSpPr txBox="1"/>
          <p:nvPr/>
        </p:nvSpPr>
        <p:spPr>
          <a:xfrm>
            <a:off x="1372869" y="1252220"/>
            <a:ext cx="6524625" cy="3957320"/>
          </a:xfrm>
          <a:prstGeom prst="rect">
            <a:avLst/>
          </a:prstGeom>
        </p:spPr>
        <p:txBody>
          <a:bodyPr vert="horz" wrap="square" lIns="0" tIns="12700" rIns="0" bIns="0" rtlCol="0">
            <a:spAutoFit/>
          </a:bodyPr>
          <a:lstStyle/>
          <a:p>
            <a:pPr marL="356235" marR="5080" indent="-342900">
              <a:lnSpc>
                <a:spcPct val="100000"/>
              </a:lnSpc>
              <a:spcBef>
                <a:spcPts val="100"/>
              </a:spcBef>
            </a:pPr>
            <a:r>
              <a:rPr sz="3200" spc="-225" dirty="0">
                <a:latin typeface="Arial"/>
                <a:cs typeface="Arial"/>
              </a:rPr>
              <a:t>One </a:t>
            </a:r>
            <a:r>
              <a:rPr sz="3200" spc="-95" dirty="0">
                <a:latin typeface="Arial"/>
                <a:cs typeface="Arial"/>
              </a:rPr>
              <a:t>constructed </a:t>
            </a:r>
            <a:r>
              <a:rPr sz="3200" spc="-5" dirty="0">
                <a:latin typeface="Arial"/>
                <a:cs typeface="Arial"/>
              </a:rPr>
              <a:t>of </a:t>
            </a:r>
            <a:r>
              <a:rPr sz="3200" spc="-70" dirty="0">
                <a:latin typeface="Arial"/>
                <a:cs typeface="Arial"/>
              </a:rPr>
              <a:t>naturally</a:t>
            </a:r>
            <a:r>
              <a:rPr sz="3200" spc="-395" dirty="0">
                <a:latin typeface="Arial"/>
                <a:cs typeface="Arial"/>
              </a:rPr>
              <a:t> </a:t>
            </a:r>
            <a:r>
              <a:rPr sz="3200" spc="-160" dirty="0">
                <a:latin typeface="Arial"/>
                <a:cs typeface="Arial"/>
              </a:rPr>
              <a:t>excavated  </a:t>
            </a:r>
            <a:r>
              <a:rPr sz="3200" spc="-100" dirty="0">
                <a:latin typeface="Arial"/>
                <a:cs typeface="Arial"/>
              </a:rPr>
              <a:t>materials</a:t>
            </a:r>
            <a:endParaRPr sz="3200">
              <a:latin typeface="Arial"/>
              <a:cs typeface="Arial"/>
            </a:endParaRPr>
          </a:p>
          <a:p>
            <a:pPr marL="355600" indent="-342900">
              <a:lnSpc>
                <a:spcPct val="100000"/>
              </a:lnSpc>
              <a:spcBef>
                <a:spcPts val="2530"/>
              </a:spcBef>
              <a:buChar char="•"/>
              <a:tabLst>
                <a:tab pos="354965" algn="l"/>
                <a:tab pos="355600" algn="l"/>
              </a:tabLst>
            </a:pPr>
            <a:r>
              <a:rPr sz="3200" spc="-5" dirty="0">
                <a:latin typeface="Impact"/>
                <a:cs typeface="Impact"/>
              </a:rPr>
              <a:t>Two </a:t>
            </a:r>
            <a:r>
              <a:rPr sz="3200" dirty="0">
                <a:latin typeface="Impact"/>
                <a:cs typeface="Impact"/>
              </a:rPr>
              <a:t>sub groups</a:t>
            </a:r>
            <a:endParaRPr sz="3200">
              <a:latin typeface="Impact"/>
              <a:cs typeface="Impact"/>
            </a:endParaRPr>
          </a:p>
          <a:p>
            <a:pPr>
              <a:lnSpc>
                <a:spcPct val="100000"/>
              </a:lnSpc>
              <a:spcBef>
                <a:spcPts val="20"/>
              </a:spcBef>
              <a:buFont typeface="Impact"/>
              <a:buChar char="•"/>
            </a:pPr>
            <a:endParaRPr sz="4400">
              <a:latin typeface="Impact"/>
              <a:cs typeface="Impact"/>
            </a:endParaRPr>
          </a:p>
          <a:p>
            <a:pPr marL="755650" lvl="1" indent="-285750">
              <a:lnSpc>
                <a:spcPct val="100000"/>
              </a:lnSpc>
              <a:buChar char="–"/>
              <a:tabLst>
                <a:tab pos="755650" algn="l"/>
              </a:tabLst>
            </a:pPr>
            <a:r>
              <a:rPr sz="2800" spc="-10" dirty="0">
                <a:latin typeface="Impact"/>
                <a:cs typeface="Impact"/>
              </a:rPr>
              <a:t>earthfill</a:t>
            </a:r>
            <a:endParaRPr sz="2800">
              <a:latin typeface="Impact"/>
              <a:cs typeface="Impact"/>
            </a:endParaRPr>
          </a:p>
          <a:p>
            <a:pPr lvl="1">
              <a:lnSpc>
                <a:spcPct val="100000"/>
              </a:lnSpc>
              <a:spcBef>
                <a:spcPts val="45"/>
              </a:spcBef>
              <a:buFont typeface="Impact"/>
              <a:buChar char="–"/>
            </a:pPr>
            <a:endParaRPr sz="3900">
              <a:latin typeface="Impact"/>
              <a:cs typeface="Impact"/>
            </a:endParaRPr>
          </a:p>
          <a:p>
            <a:pPr marL="755650" lvl="1" indent="-285750">
              <a:lnSpc>
                <a:spcPct val="100000"/>
              </a:lnSpc>
              <a:buChar char="–"/>
              <a:tabLst>
                <a:tab pos="755650" algn="l"/>
              </a:tabLst>
            </a:pPr>
            <a:r>
              <a:rPr sz="2800" spc="-10" dirty="0">
                <a:latin typeface="Impact"/>
                <a:cs typeface="Impact"/>
              </a:rPr>
              <a:t>rockfill</a:t>
            </a:r>
            <a:endParaRPr sz="2800">
              <a:latin typeface="Impact"/>
              <a:cs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752600"/>
            <a:ext cx="5715000" cy="16192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84300" y="307340"/>
            <a:ext cx="279019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arlito"/>
                <a:cs typeface="Carlito"/>
              </a:rPr>
              <a:t>Types of</a:t>
            </a:r>
            <a:r>
              <a:rPr sz="3600" b="1" spc="-85" dirty="0">
                <a:latin typeface="Carlito"/>
                <a:cs typeface="Carlito"/>
              </a:rPr>
              <a:t> </a:t>
            </a:r>
            <a:r>
              <a:rPr sz="3600" b="1" spc="-5" dirty="0">
                <a:latin typeface="Carlito"/>
                <a:cs typeface="Carlito"/>
              </a:rPr>
              <a:t>Dams</a:t>
            </a:r>
            <a:endParaRPr sz="3600">
              <a:latin typeface="Carlito"/>
              <a:cs typeface="Carlito"/>
            </a:endParaRPr>
          </a:p>
        </p:txBody>
      </p:sp>
      <p:sp>
        <p:nvSpPr>
          <p:cNvPr id="4" name="object 4"/>
          <p:cNvSpPr txBox="1"/>
          <p:nvPr/>
        </p:nvSpPr>
        <p:spPr>
          <a:xfrm>
            <a:off x="535940" y="1099820"/>
            <a:ext cx="3719195" cy="391160"/>
          </a:xfrm>
          <a:prstGeom prst="rect">
            <a:avLst/>
          </a:prstGeom>
        </p:spPr>
        <p:txBody>
          <a:bodyPr vert="horz" wrap="square" lIns="0" tIns="12700" rIns="0" bIns="0" rtlCol="0">
            <a:spAutoFit/>
          </a:bodyPr>
          <a:lstStyle/>
          <a:p>
            <a:pPr marL="12700">
              <a:lnSpc>
                <a:spcPct val="100000"/>
              </a:lnSpc>
              <a:spcBef>
                <a:spcPts val="100"/>
              </a:spcBef>
            </a:pPr>
            <a:r>
              <a:rPr sz="2400" spc="-90" dirty="0">
                <a:solidFill>
                  <a:srgbClr val="FF0000"/>
                </a:solidFill>
                <a:latin typeface="Arial"/>
                <a:cs typeface="Arial"/>
              </a:rPr>
              <a:t>1. </a:t>
            </a:r>
            <a:r>
              <a:rPr sz="2400" spc="-370" dirty="0">
                <a:solidFill>
                  <a:srgbClr val="FF0000"/>
                </a:solidFill>
                <a:latin typeface="Arial"/>
                <a:cs typeface="Arial"/>
              </a:rPr>
              <a:t>ARC </a:t>
            </a:r>
            <a:r>
              <a:rPr sz="2400" spc="-360" dirty="0">
                <a:solidFill>
                  <a:srgbClr val="FF0000"/>
                </a:solidFill>
                <a:latin typeface="Arial"/>
                <a:cs typeface="Arial"/>
              </a:rPr>
              <a:t>OR </a:t>
            </a:r>
            <a:r>
              <a:rPr sz="2400" spc="-385" dirty="0">
                <a:solidFill>
                  <a:srgbClr val="FF0000"/>
                </a:solidFill>
                <a:latin typeface="Arial"/>
                <a:cs typeface="Arial"/>
              </a:rPr>
              <a:t>BUTTERRESS</a:t>
            </a:r>
            <a:r>
              <a:rPr sz="2400" spc="-295" dirty="0">
                <a:solidFill>
                  <a:srgbClr val="FF0000"/>
                </a:solidFill>
                <a:latin typeface="Arial"/>
                <a:cs typeface="Arial"/>
              </a:rPr>
              <a:t> </a:t>
            </a:r>
            <a:r>
              <a:rPr sz="2400" spc="-114" dirty="0">
                <a:solidFill>
                  <a:srgbClr val="FF0000"/>
                </a:solidFill>
                <a:latin typeface="Arial"/>
                <a:cs typeface="Arial"/>
              </a:rPr>
              <a:t>DAM:</a:t>
            </a:r>
            <a:endParaRPr sz="2400">
              <a:latin typeface="Arial"/>
              <a:cs typeface="Arial"/>
            </a:endParaRPr>
          </a:p>
        </p:txBody>
      </p:sp>
      <p:sp>
        <p:nvSpPr>
          <p:cNvPr id="5" name="object 5"/>
          <p:cNvSpPr/>
          <p:nvPr/>
        </p:nvSpPr>
        <p:spPr>
          <a:xfrm>
            <a:off x="561993" y="4271641"/>
            <a:ext cx="2924692" cy="187579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47979" y="3597909"/>
            <a:ext cx="8165465" cy="2936240"/>
          </a:xfrm>
          <a:prstGeom prst="rect">
            <a:avLst/>
          </a:prstGeom>
        </p:spPr>
        <p:txBody>
          <a:bodyPr vert="horz" wrap="square" lIns="0" tIns="12700" rIns="0" bIns="0" rtlCol="0">
            <a:spAutoFit/>
          </a:bodyPr>
          <a:lstStyle/>
          <a:p>
            <a:pPr marL="355600" marR="5125085" indent="-342900">
              <a:lnSpc>
                <a:spcPct val="100000"/>
              </a:lnSpc>
              <a:spcBef>
                <a:spcPts val="100"/>
              </a:spcBef>
            </a:pPr>
            <a:r>
              <a:rPr sz="2400" spc="-409" dirty="0">
                <a:solidFill>
                  <a:srgbClr val="FF0000"/>
                </a:solidFill>
                <a:latin typeface="Arial"/>
                <a:cs typeface="Arial"/>
              </a:rPr>
              <a:t>FORCES </a:t>
            </a:r>
            <a:r>
              <a:rPr sz="2400" spc="-265" dirty="0">
                <a:solidFill>
                  <a:srgbClr val="FF0000"/>
                </a:solidFill>
                <a:latin typeface="Arial"/>
                <a:cs typeface="Arial"/>
              </a:rPr>
              <a:t>ACTING </a:t>
            </a:r>
            <a:r>
              <a:rPr sz="2400" spc="-235" dirty="0">
                <a:solidFill>
                  <a:srgbClr val="FF0000"/>
                </a:solidFill>
                <a:latin typeface="Arial"/>
                <a:cs typeface="Arial"/>
              </a:rPr>
              <a:t>ON </a:t>
            </a:r>
            <a:r>
              <a:rPr sz="2400" spc="-365" dirty="0">
                <a:solidFill>
                  <a:srgbClr val="FF0000"/>
                </a:solidFill>
                <a:latin typeface="Arial"/>
                <a:cs typeface="Arial"/>
              </a:rPr>
              <a:t>ARC  </a:t>
            </a:r>
            <a:r>
              <a:rPr sz="2400" spc="-114" dirty="0">
                <a:solidFill>
                  <a:srgbClr val="FF0000"/>
                </a:solidFill>
                <a:latin typeface="Arial"/>
                <a:cs typeface="Arial"/>
              </a:rPr>
              <a:t>DAM:</a:t>
            </a:r>
            <a:endParaRPr sz="2400">
              <a:latin typeface="Arial"/>
              <a:cs typeface="Arial"/>
            </a:endParaRPr>
          </a:p>
          <a:p>
            <a:pPr marL="3872229">
              <a:lnSpc>
                <a:spcPts val="2039"/>
              </a:lnSpc>
            </a:pPr>
            <a:r>
              <a:rPr sz="1800" spc="-5" dirty="0">
                <a:latin typeface="Arial"/>
                <a:cs typeface="Arial"/>
              </a:rPr>
              <a:t>Butress dams are derived from</a:t>
            </a:r>
            <a:r>
              <a:rPr sz="1800" spc="-35" dirty="0">
                <a:latin typeface="Arial"/>
                <a:cs typeface="Arial"/>
              </a:rPr>
              <a:t> </a:t>
            </a:r>
            <a:r>
              <a:rPr sz="1800" spc="-5" dirty="0">
                <a:latin typeface="Arial"/>
                <a:cs typeface="Arial"/>
              </a:rPr>
              <a:t>gravity</a:t>
            </a:r>
            <a:endParaRPr sz="1800">
              <a:latin typeface="Arial"/>
              <a:cs typeface="Arial"/>
            </a:endParaRPr>
          </a:p>
          <a:p>
            <a:pPr marL="3872229" marR="5080">
              <a:lnSpc>
                <a:spcPct val="100000"/>
              </a:lnSpc>
            </a:pPr>
            <a:r>
              <a:rPr sz="1800" spc="-10" dirty="0">
                <a:latin typeface="Arial"/>
                <a:cs typeface="Arial"/>
              </a:rPr>
              <a:t>dams. </a:t>
            </a:r>
            <a:r>
              <a:rPr sz="1800" dirty="0">
                <a:latin typeface="Arial"/>
                <a:cs typeface="Arial"/>
              </a:rPr>
              <a:t>This </a:t>
            </a:r>
            <a:r>
              <a:rPr sz="1800" spc="-15" dirty="0">
                <a:latin typeface="Arial"/>
                <a:cs typeface="Arial"/>
              </a:rPr>
              <a:t>type </a:t>
            </a:r>
            <a:r>
              <a:rPr sz="1800" spc="-5" dirty="0">
                <a:latin typeface="Arial"/>
                <a:cs typeface="Arial"/>
              </a:rPr>
              <a:t>of dams are </a:t>
            </a:r>
            <a:r>
              <a:rPr sz="1800" spc="-10" dirty="0">
                <a:latin typeface="Arial"/>
                <a:cs typeface="Arial"/>
              </a:rPr>
              <a:t>supported  uses thin </a:t>
            </a:r>
            <a:r>
              <a:rPr sz="1800" spc="-5" dirty="0">
                <a:latin typeface="Arial"/>
                <a:cs typeface="Arial"/>
              </a:rPr>
              <a:t>concrete slab </a:t>
            </a:r>
            <a:r>
              <a:rPr sz="1800" spc="-15" dirty="0">
                <a:latin typeface="Arial"/>
                <a:cs typeface="Arial"/>
              </a:rPr>
              <a:t>which </a:t>
            </a:r>
            <a:r>
              <a:rPr sz="1800" spc="-5" dirty="0">
                <a:latin typeface="Arial"/>
                <a:cs typeface="Arial"/>
              </a:rPr>
              <a:t>is supported  from </a:t>
            </a:r>
            <a:r>
              <a:rPr sz="1800" spc="-10" dirty="0">
                <a:latin typeface="Arial"/>
                <a:cs typeface="Arial"/>
              </a:rPr>
              <a:t>downstream </a:t>
            </a:r>
            <a:r>
              <a:rPr sz="1800" spc="-5" dirty="0">
                <a:latin typeface="Arial"/>
                <a:cs typeface="Arial"/>
              </a:rPr>
              <a:t>side </a:t>
            </a:r>
            <a:r>
              <a:rPr sz="1800" spc="-10" dirty="0">
                <a:latin typeface="Arial"/>
                <a:cs typeface="Arial"/>
              </a:rPr>
              <a:t>by</a:t>
            </a:r>
            <a:r>
              <a:rPr sz="1800" spc="-25" dirty="0">
                <a:latin typeface="Arial"/>
                <a:cs typeface="Arial"/>
              </a:rPr>
              <a:t> </a:t>
            </a:r>
            <a:r>
              <a:rPr sz="1800" spc="-5" dirty="0">
                <a:latin typeface="Arial"/>
                <a:cs typeface="Arial"/>
              </a:rPr>
              <a:t>butresses.</a:t>
            </a:r>
            <a:endParaRPr sz="1800">
              <a:latin typeface="Arial"/>
              <a:cs typeface="Arial"/>
            </a:endParaRPr>
          </a:p>
          <a:p>
            <a:pPr marL="3872229" marR="252729">
              <a:lnSpc>
                <a:spcPct val="100000"/>
              </a:lnSpc>
              <a:buSzPct val="94444"/>
              <a:buChar char="•"/>
              <a:tabLst>
                <a:tab pos="3953510" algn="l"/>
              </a:tabLst>
            </a:pPr>
            <a:r>
              <a:rPr sz="1800" spc="-5" dirty="0">
                <a:latin typeface="Arial"/>
                <a:cs typeface="Arial"/>
              </a:rPr>
              <a:t>It </a:t>
            </a:r>
            <a:r>
              <a:rPr sz="1800" spc="-10" dirty="0">
                <a:latin typeface="Arial"/>
                <a:cs typeface="Arial"/>
              </a:rPr>
              <a:t>uses multiple </a:t>
            </a:r>
            <a:r>
              <a:rPr sz="1800" spc="-5" dirty="0">
                <a:latin typeface="Arial"/>
                <a:cs typeface="Arial"/>
              </a:rPr>
              <a:t>reinforced columns </a:t>
            </a:r>
            <a:r>
              <a:rPr sz="1800" dirty="0">
                <a:latin typeface="Arial"/>
                <a:cs typeface="Arial"/>
              </a:rPr>
              <a:t>to  </a:t>
            </a:r>
            <a:r>
              <a:rPr sz="1800" spc="-5" dirty="0">
                <a:latin typeface="Arial"/>
                <a:cs typeface="Arial"/>
              </a:rPr>
              <a:t>support the </a:t>
            </a:r>
            <a:r>
              <a:rPr sz="1800" spc="-10" dirty="0">
                <a:latin typeface="Arial"/>
                <a:cs typeface="Arial"/>
              </a:rPr>
              <a:t>dams. Since </a:t>
            </a:r>
            <a:r>
              <a:rPr sz="1800" spc="-5" dirty="0">
                <a:latin typeface="Arial"/>
                <a:cs typeface="Arial"/>
              </a:rPr>
              <a:t>it </a:t>
            </a:r>
            <a:r>
              <a:rPr sz="1800" spc="-10" dirty="0">
                <a:latin typeface="Arial"/>
                <a:cs typeface="Arial"/>
              </a:rPr>
              <a:t>has relatively  </a:t>
            </a:r>
            <a:r>
              <a:rPr sz="1800" spc="-5" dirty="0">
                <a:latin typeface="Arial"/>
                <a:cs typeface="Arial"/>
              </a:rPr>
              <a:t>thin </a:t>
            </a:r>
            <a:r>
              <a:rPr sz="1800" dirty="0">
                <a:latin typeface="Arial"/>
                <a:cs typeface="Arial"/>
              </a:rPr>
              <a:t>structure so </a:t>
            </a:r>
            <a:r>
              <a:rPr sz="1800" spc="-5" dirty="0">
                <a:latin typeface="Arial"/>
                <a:cs typeface="Arial"/>
              </a:rPr>
              <a:t>there is </a:t>
            </a:r>
            <a:r>
              <a:rPr sz="1800" spc="-10" dirty="0">
                <a:latin typeface="Arial"/>
                <a:cs typeface="Arial"/>
              </a:rPr>
              <a:t>considerable  amount </a:t>
            </a:r>
            <a:r>
              <a:rPr sz="1800" spc="-5" dirty="0">
                <a:latin typeface="Arial"/>
                <a:cs typeface="Arial"/>
              </a:rPr>
              <a:t>of saving </a:t>
            </a:r>
            <a:r>
              <a:rPr sz="1800" spc="-10" dirty="0">
                <a:latin typeface="Arial"/>
                <a:cs typeface="Arial"/>
              </a:rPr>
              <a:t>of </a:t>
            </a:r>
            <a:r>
              <a:rPr sz="1800" spc="-5" dirty="0">
                <a:latin typeface="Arial"/>
                <a:cs typeface="Arial"/>
              </a:rPr>
              <a:t>concrete</a:t>
            </a:r>
            <a:r>
              <a:rPr sz="1800" spc="20" dirty="0">
                <a:latin typeface="Arial"/>
                <a:cs typeface="Arial"/>
              </a:rPr>
              <a:t> </a:t>
            </a:r>
            <a:r>
              <a:rPr sz="1800" spc="-5" dirty="0">
                <a:latin typeface="Arial"/>
                <a:cs typeface="Arial"/>
              </a:rPr>
              <a:t>material.</a:t>
            </a:r>
            <a:endParaRPr sz="1800">
              <a:latin typeface="Arial"/>
              <a:cs typeface="Arial"/>
            </a:endParaRPr>
          </a:p>
        </p:txBody>
      </p:sp>
      <p:sp>
        <p:nvSpPr>
          <p:cNvPr id="7" name="object 7"/>
          <p:cNvSpPr/>
          <p:nvPr/>
        </p:nvSpPr>
        <p:spPr>
          <a:xfrm>
            <a:off x="5257800" y="0"/>
            <a:ext cx="3657600" cy="401192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186690"/>
            <a:ext cx="2313940" cy="391160"/>
          </a:xfrm>
          <a:prstGeom prst="rect">
            <a:avLst/>
          </a:prstGeom>
        </p:spPr>
        <p:txBody>
          <a:bodyPr vert="horz" wrap="square" lIns="0" tIns="12700" rIns="0" bIns="0" rtlCol="0">
            <a:spAutoFit/>
          </a:bodyPr>
          <a:lstStyle/>
          <a:p>
            <a:pPr marL="12700">
              <a:lnSpc>
                <a:spcPct val="100000"/>
              </a:lnSpc>
              <a:spcBef>
                <a:spcPts val="100"/>
              </a:spcBef>
              <a:tabLst>
                <a:tab pos="447675" algn="l"/>
              </a:tabLst>
            </a:pPr>
            <a:r>
              <a:rPr sz="2400" spc="-95" dirty="0">
                <a:solidFill>
                  <a:srgbClr val="FF0000"/>
                </a:solidFill>
              </a:rPr>
              <a:t>2.	</a:t>
            </a:r>
            <a:r>
              <a:rPr sz="2400" spc="-295" dirty="0">
                <a:solidFill>
                  <a:srgbClr val="FF0000"/>
                </a:solidFill>
              </a:rPr>
              <a:t>GRAVITY</a:t>
            </a:r>
            <a:r>
              <a:rPr sz="2400" spc="-200" dirty="0">
                <a:solidFill>
                  <a:srgbClr val="FF0000"/>
                </a:solidFill>
              </a:rPr>
              <a:t> </a:t>
            </a:r>
            <a:r>
              <a:rPr sz="2400" spc="-114" dirty="0">
                <a:solidFill>
                  <a:srgbClr val="FF0000"/>
                </a:solidFill>
              </a:rPr>
              <a:t>DAM:</a:t>
            </a:r>
            <a:endParaRPr sz="2400"/>
          </a:p>
        </p:txBody>
      </p:sp>
      <p:sp>
        <p:nvSpPr>
          <p:cNvPr id="3" name="object 3"/>
          <p:cNvSpPr/>
          <p:nvPr/>
        </p:nvSpPr>
        <p:spPr>
          <a:xfrm>
            <a:off x="480059" y="676909"/>
            <a:ext cx="3285490" cy="25996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81325" y="4133215"/>
            <a:ext cx="3238500" cy="169545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4669" y="1099820"/>
            <a:ext cx="8249284" cy="2678430"/>
          </a:xfrm>
          <a:prstGeom prst="rect">
            <a:avLst/>
          </a:prstGeom>
        </p:spPr>
        <p:txBody>
          <a:bodyPr vert="horz" wrap="square" lIns="0" tIns="12700" rIns="0" bIns="0" rtlCol="0">
            <a:spAutoFit/>
          </a:bodyPr>
          <a:lstStyle/>
          <a:p>
            <a:pPr marL="4203700" marR="83820">
              <a:lnSpc>
                <a:spcPct val="100000"/>
              </a:lnSpc>
              <a:spcBef>
                <a:spcPts val="100"/>
              </a:spcBef>
            </a:pPr>
            <a:r>
              <a:rPr sz="1800" dirty="0">
                <a:latin typeface="Arial"/>
                <a:cs typeface="Arial"/>
              </a:rPr>
              <a:t>A </a:t>
            </a:r>
            <a:r>
              <a:rPr sz="1800" spc="-5" dirty="0">
                <a:latin typeface="Arial"/>
                <a:cs typeface="Arial"/>
              </a:rPr>
              <a:t>gravity is </a:t>
            </a:r>
            <a:r>
              <a:rPr sz="1800" dirty="0">
                <a:latin typeface="Arial"/>
                <a:cs typeface="Arial"/>
              </a:rPr>
              <a:t>a </a:t>
            </a:r>
            <a:r>
              <a:rPr sz="1800" spc="-5" dirty="0">
                <a:latin typeface="Arial"/>
                <a:cs typeface="Arial"/>
              </a:rPr>
              <a:t>solid concrete structure,  </a:t>
            </a:r>
            <a:r>
              <a:rPr sz="1800" spc="-10" dirty="0">
                <a:latin typeface="Arial"/>
                <a:cs typeface="Arial"/>
              </a:rPr>
              <a:t>generally having </a:t>
            </a:r>
            <a:r>
              <a:rPr sz="1800" dirty="0">
                <a:latin typeface="Arial"/>
                <a:cs typeface="Arial"/>
              </a:rPr>
              <a:t>a </a:t>
            </a:r>
            <a:r>
              <a:rPr sz="1800" spc="-5" dirty="0">
                <a:latin typeface="Arial"/>
                <a:cs typeface="Arial"/>
              </a:rPr>
              <a:t>triangular </a:t>
            </a:r>
            <a:r>
              <a:rPr sz="1800" spc="-10" dirty="0">
                <a:latin typeface="Arial"/>
                <a:cs typeface="Arial"/>
              </a:rPr>
              <a:t>profile,  </a:t>
            </a:r>
            <a:r>
              <a:rPr sz="1800" spc="-15" dirty="0">
                <a:latin typeface="Arial"/>
                <a:cs typeface="Arial"/>
              </a:rPr>
              <a:t>which </a:t>
            </a:r>
            <a:r>
              <a:rPr sz="1800" spc="-5" dirty="0">
                <a:latin typeface="Arial"/>
                <a:cs typeface="Arial"/>
              </a:rPr>
              <a:t>is </a:t>
            </a:r>
            <a:r>
              <a:rPr sz="1800" dirty="0">
                <a:latin typeface="Arial"/>
                <a:cs typeface="Arial"/>
              </a:rPr>
              <a:t>so </a:t>
            </a:r>
            <a:r>
              <a:rPr sz="1800" spc="-10" dirty="0">
                <a:latin typeface="Arial"/>
                <a:cs typeface="Arial"/>
              </a:rPr>
              <a:t>designed </a:t>
            </a:r>
            <a:r>
              <a:rPr sz="1800" spc="-5" dirty="0">
                <a:latin typeface="Arial"/>
                <a:cs typeface="Arial"/>
              </a:rPr>
              <a:t>that it </a:t>
            </a:r>
            <a:r>
              <a:rPr sz="1800" dirty="0">
                <a:latin typeface="Arial"/>
                <a:cs typeface="Arial"/>
              </a:rPr>
              <a:t>can </a:t>
            </a:r>
            <a:r>
              <a:rPr sz="1800" spc="-5" dirty="0">
                <a:latin typeface="Arial"/>
                <a:cs typeface="Arial"/>
              </a:rPr>
              <a:t>safely  stand </a:t>
            </a:r>
            <a:r>
              <a:rPr sz="1800" spc="-10" dirty="0">
                <a:latin typeface="Arial"/>
                <a:cs typeface="Arial"/>
              </a:rPr>
              <a:t>against </a:t>
            </a:r>
            <a:r>
              <a:rPr sz="1800" spc="-5" dirty="0">
                <a:latin typeface="Arial"/>
                <a:cs typeface="Arial"/>
              </a:rPr>
              <a:t>the </a:t>
            </a:r>
            <a:r>
              <a:rPr sz="1800" spc="-10" dirty="0">
                <a:latin typeface="Arial"/>
                <a:cs typeface="Arial"/>
              </a:rPr>
              <a:t>precalculated </a:t>
            </a:r>
            <a:r>
              <a:rPr sz="1800" spc="-5" dirty="0">
                <a:latin typeface="Arial"/>
                <a:cs typeface="Arial"/>
              </a:rPr>
              <a:t>volume  </a:t>
            </a:r>
            <a:r>
              <a:rPr sz="1800" spc="-10" dirty="0">
                <a:latin typeface="Arial"/>
                <a:cs typeface="Arial"/>
              </a:rPr>
              <a:t>of </a:t>
            </a:r>
            <a:r>
              <a:rPr sz="1800" spc="-15" dirty="0">
                <a:latin typeface="Arial"/>
                <a:cs typeface="Arial"/>
              </a:rPr>
              <a:t>water </a:t>
            </a:r>
            <a:r>
              <a:rPr sz="1800" spc="-5" dirty="0">
                <a:latin typeface="Arial"/>
                <a:cs typeface="Arial"/>
              </a:rPr>
              <a:t>by virtue of its </a:t>
            </a:r>
            <a:r>
              <a:rPr sz="1800" spc="-10" dirty="0">
                <a:latin typeface="Arial"/>
                <a:cs typeface="Arial"/>
              </a:rPr>
              <a:t>weight.</a:t>
            </a:r>
            <a:endParaRPr sz="1800">
              <a:latin typeface="Arial"/>
              <a:cs typeface="Arial"/>
            </a:endParaRPr>
          </a:p>
          <a:p>
            <a:pPr marL="4203700" marR="5080" algn="just">
              <a:lnSpc>
                <a:spcPct val="100000"/>
              </a:lnSpc>
            </a:pPr>
            <a:r>
              <a:rPr sz="1800" spc="-10" dirty="0">
                <a:latin typeface="Arial"/>
                <a:cs typeface="Arial"/>
              </a:rPr>
              <a:t>Forces </a:t>
            </a:r>
            <a:r>
              <a:rPr sz="1800" spc="-5" dirty="0">
                <a:latin typeface="Arial"/>
                <a:cs typeface="Arial"/>
              </a:rPr>
              <a:t>in the dam </a:t>
            </a:r>
            <a:r>
              <a:rPr sz="1800" dirty="0">
                <a:latin typeface="Arial"/>
                <a:cs typeface="Arial"/>
              </a:rPr>
              <a:t>: </a:t>
            </a:r>
            <a:r>
              <a:rPr sz="1800" spc="-5" dirty="0">
                <a:latin typeface="Arial"/>
                <a:cs typeface="Arial"/>
              </a:rPr>
              <a:t>thrust of </a:t>
            </a:r>
            <a:r>
              <a:rPr sz="1800" spc="-10" dirty="0">
                <a:latin typeface="Arial"/>
                <a:cs typeface="Arial"/>
              </a:rPr>
              <a:t>impounded  </a:t>
            </a:r>
            <a:r>
              <a:rPr sz="1800" spc="-15" dirty="0">
                <a:latin typeface="Arial"/>
                <a:cs typeface="Arial"/>
              </a:rPr>
              <a:t>water </a:t>
            </a:r>
            <a:r>
              <a:rPr sz="1800" spc="-5" dirty="0">
                <a:latin typeface="Arial"/>
                <a:cs typeface="Arial"/>
              </a:rPr>
              <a:t>in </a:t>
            </a:r>
            <a:r>
              <a:rPr sz="1800" spc="-10" dirty="0">
                <a:latin typeface="Arial"/>
                <a:cs typeface="Arial"/>
              </a:rPr>
              <a:t>x-axis </a:t>
            </a:r>
            <a:r>
              <a:rPr sz="1800" spc="-5" dirty="0">
                <a:latin typeface="Arial"/>
                <a:cs typeface="Arial"/>
              </a:rPr>
              <a:t>and </a:t>
            </a:r>
            <a:r>
              <a:rPr sz="1800" spc="-15" dirty="0">
                <a:latin typeface="Arial"/>
                <a:cs typeface="Arial"/>
              </a:rPr>
              <a:t>weight </a:t>
            </a:r>
            <a:r>
              <a:rPr sz="1800" spc="-10" dirty="0">
                <a:latin typeface="Arial"/>
                <a:cs typeface="Arial"/>
              </a:rPr>
              <a:t>of </a:t>
            </a:r>
            <a:r>
              <a:rPr sz="1800" spc="-5" dirty="0">
                <a:latin typeface="Arial"/>
                <a:cs typeface="Arial"/>
              </a:rPr>
              <a:t>the dam in  </a:t>
            </a:r>
            <a:r>
              <a:rPr sz="1800" spc="-10" dirty="0">
                <a:latin typeface="Arial"/>
                <a:cs typeface="Arial"/>
              </a:rPr>
              <a:t>y-axis.</a:t>
            </a:r>
            <a:endParaRPr sz="1800">
              <a:latin typeface="Arial"/>
              <a:cs typeface="Arial"/>
            </a:endParaRPr>
          </a:p>
          <a:p>
            <a:pPr marL="12700">
              <a:lnSpc>
                <a:spcPct val="100000"/>
              </a:lnSpc>
              <a:spcBef>
                <a:spcPts val="730"/>
              </a:spcBef>
              <a:tabLst>
                <a:tab pos="3742054" algn="l"/>
              </a:tabLst>
            </a:pPr>
            <a:r>
              <a:rPr sz="2400" spc="-409" dirty="0">
                <a:solidFill>
                  <a:srgbClr val="FF0000"/>
                </a:solidFill>
                <a:latin typeface="Arial"/>
                <a:cs typeface="Arial"/>
              </a:rPr>
              <a:t>FORCES  </a:t>
            </a:r>
            <a:r>
              <a:rPr sz="2400" spc="-265" dirty="0">
                <a:solidFill>
                  <a:srgbClr val="FF0000"/>
                </a:solidFill>
                <a:latin typeface="Arial"/>
                <a:cs typeface="Arial"/>
              </a:rPr>
              <a:t>ACTING</a:t>
            </a:r>
            <a:r>
              <a:rPr sz="2400" spc="-110" dirty="0">
                <a:solidFill>
                  <a:srgbClr val="FF0000"/>
                </a:solidFill>
                <a:latin typeface="Arial"/>
                <a:cs typeface="Arial"/>
              </a:rPr>
              <a:t> </a:t>
            </a:r>
            <a:r>
              <a:rPr sz="2400" spc="-240" dirty="0">
                <a:solidFill>
                  <a:srgbClr val="FF0000"/>
                </a:solidFill>
                <a:latin typeface="Arial"/>
                <a:cs typeface="Arial"/>
              </a:rPr>
              <a:t>ON</a:t>
            </a:r>
            <a:r>
              <a:rPr sz="2400" spc="-125" dirty="0">
                <a:solidFill>
                  <a:srgbClr val="FF0000"/>
                </a:solidFill>
                <a:latin typeface="Arial"/>
                <a:cs typeface="Arial"/>
              </a:rPr>
              <a:t> </a:t>
            </a:r>
            <a:r>
              <a:rPr sz="2400" spc="-295" dirty="0">
                <a:solidFill>
                  <a:srgbClr val="FF0000"/>
                </a:solidFill>
                <a:latin typeface="Arial"/>
                <a:cs typeface="Arial"/>
              </a:rPr>
              <a:t>GRAVITY	</a:t>
            </a:r>
            <a:r>
              <a:rPr sz="2400" spc="-114" dirty="0">
                <a:solidFill>
                  <a:srgbClr val="FF0000"/>
                </a:solidFill>
                <a:latin typeface="Arial"/>
                <a:cs typeface="Arial"/>
              </a:rPr>
              <a:t>DAM:</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339090"/>
            <a:ext cx="3095625" cy="391160"/>
          </a:xfrm>
          <a:prstGeom prst="rect">
            <a:avLst/>
          </a:prstGeom>
        </p:spPr>
        <p:txBody>
          <a:bodyPr vert="horz" wrap="square" lIns="0" tIns="12700" rIns="0" bIns="0" rtlCol="0">
            <a:spAutoFit/>
          </a:bodyPr>
          <a:lstStyle/>
          <a:p>
            <a:pPr marL="12700">
              <a:lnSpc>
                <a:spcPct val="100000"/>
              </a:lnSpc>
              <a:spcBef>
                <a:spcPts val="100"/>
              </a:spcBef>
              <a:tabLst>
                <a:tab pos="447675" algn="l"/>
              </a:tabLst>
            </a:pPr>
            <a:r>
              <a:rPr sz="2400" spc="-95" dirty="0">
                <a:solidFill>
                  <a:srgbClr val="FF0000"/>
                </a:solidFill>
                <a:latin typeface="Arial"/>
                <a:cs typeface="Arial"/>
              </a:rPr>
              <a:t>3.	</a:t>
            </a:r>
            <a:r>
              <a:rPr sz="2400" spc="-235" dirty="0">
                <a:solidFill>
                  <a:srgbClr val="FF0000"/>
                </a:solidFill>
                <a:latin typeface="Arial"/>
                <a:cs typeface="Arial"/>
              </a:rPr>
              <a:t>EMBANKMENT</a:t>
            </a:r>
            <a:r>
              <a:rPr sz="2400" spc="-185" dirty="0">
                <a:solidFill>
                  <a:srgbClr val="FF0000"/>
                </a:solidFill>
                <a:latin typeface="Arial"/>
                <a:cs typeface="Arial"/>
              </a:rPr>
              <a:t> </a:t>
            </a:r>
            <a:r>
              <a:rPr sz="2400" spc="-114" dirty="0">
                <a:solidFill>
                  <a:srgbClr val="FF0000"/>
                </a:solidFill>
                <a:latin typeface="Arial"/>
                <a:cs typeface="Arial"/>
              </a:rPr>
              <a:t>DAM:</a:t>
            </a:r>
            <a:endParaRPr sz="2400">
              <a:latin typeface="Arial"/>
              <a:cs typeface="Arial"/>
            </a:endParaRPr>
          </a:p>
        </p:txBody>
      </p:sp>
      <p:sp>
        <p:nvSpPr>
          <p:cNvPr id="3" name="object 3"/>
          <p:cNvSpPr/>
          <p:nvPr/>
        </p:nvSpPr>
        <p:spPr>
          <a:xfrm>
            <a:off x="152400" y="863600"/>
            <a:ext cx="5046980" cy="2489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29275" y="1303607"/>
            <a:ext cx="3419475" cy="159014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792470" y="227329"/>
            <a:ext cx="3002915" cy="756920"/>
          </a:xfrm>
          <a:prstGeom prst="rect">
            <a:avLst/>
          </a:prstGeom>
        </p:spPr>
        <p:txBody>
          <a:bodyPr vert="horz" wrap="square" lIns="0" tIns="12700" rIns="0" bIns="0" rtlCol="0">
            <a:spAutoFit/>
          </a:bodyPr>
          <a:lstStyle/>
          <a:p>
            <a:pPr marL="355600" marR="5080" indent="-342900">
              <a:lnSpc>
                <a:spcPct val="100000"/>
              </a:lnSpc>
              <a:spcBef>
                <a:spcPts val="100"/>
              </a:spcBef>
            </a:pPr>
            <a:r>
              <a:rPr sz="2400" spc="-409" dirty="0">
                <a:solidFill>
                  <a:srgbClr val="FF0000"/>
                </a:solidFill>
              </a:rPr>
              <a:t>FORCES </a:t>
            </a:r>
            <a:r>
              <a:rPr sz="2400" spc="-265" dirty="0">
                <a:solidFill>
                  <a:srgbClr val="FF0000"/>
                </a:solidFill>
              </a:rPr>
              <a:t>ACTING </a:t>
            </a:r>
            <a:r>
              <a:rPr sz="2400" spc="-240" dirty="0">
                <a:solidFill>
                  <a:srgbClr val="FF0000"/>
                </a:solidFill>
              </a:rPr>
              <a:t>ON  </a:t>
            </a:r>
            <a:r>
              <a:rPr sz="2400" spc="-235" dirty="0">
                <a:solidFill>
                  <a:srgbClr val="FF0000"/>
                </a:solidFill>
              </a:rPr>
              <a:t>EMBANKMENT</a:t>
            </a:r>
            <a:r>
              <a:rPr sz="2400" spc="-185" dirty="0">
                <a:solidFill>
                  <a:srgbClr val="FF0000"/>
                </a:solidFill>
              </a:rPr>
              <a:t> </a:t>
            </a:r>
            <a:r>
              <a:rPr sz="2400" spc="-114" dirty="0">
                <a:solidFill>
                  <a:srgbClr val="FF0000"/>
                </a:solidFill>
              </a:rPr>
              <a:t>DAM:</a:t>
            </a:r>
            <a:endParaRPr sz="2400"/>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440055" marR="5080">
              <a:lnSpc>
                <a:spcPct val="100000"/>
              </a:lnSpc>
              <a:spcBef>
                <a:spcPts val="100"/>
              </a:spcBef>
            </a:pPr>
            <a:r>
              <a:rPr dirty="0"/>
              <a:t>These </a:t>
            </a:r>
            <a:r>
              <a:rPr spc="-5" dirty="0"/>
              <a:t>are non rigid structures </a:t>
            </a:r>
            <a:r>
              <a:rPr dirty="0"/>
              <a:t>which </a:t>
            </a:r>
            <a:r>
              <a:rPr spc="-5" dirty="0"/>
              <a:t>are </a:t>
            </a:r>
            <a:r>
              <a:rPr dirty="0"/>
              <a:t>build </a:t>
            </a:r>
            <a:r>
              <a:rPr spc="-5" dirty="0"/>
              <a:t>over wide  valleys with varying foundations. </a:t>
            </a:r>
            <a:r>
              <a:rPr dirty="0"/>
              <a:t>These </a:t>
            </a:r>
            <a:r>
              <a:rPr spc="-5" dirty="0"/>
              <a:t>are trapezoidal in  </a:t>
            </a:r>
            <a:r>
              <a:rPr dirty="0"/>
              <a:t>shape and </a:t>
            </a:r>
            <a:r>
              <a:rPr spc="-5" dirty="0"/>
              <a:t>are </a:t>
            </a:r>
            <a:r>
              <a:rPr dirty="0"/>
              <a:t>build of single </a:t>
            </a:r>
            <a:r>
              <a:rPr spc="-5" dirty="0"/>
              <a:t>type </a:t>
            </a:r>
            <a:r>
              <a:rPr dirty="0"/>
              <a:t>of material(such </a:t>
            </a:r>
            <a:r>
              <a:rPr spc="-5" dirty="0"/>
              <a:t>as  earth fill or rock </a:t>
            </a:r>
            <a:r>
              <a:rPr dirty="0"/>
              <a:t>fill) </a:t>
            </a:r>
            <a:r>
              <a:rPr spc="-5" dirty="0"/>
              <a:t>or </a:t>
            </a:r>
            <a:r>
              <a:rPr dirty="0"/>
              <a:t>combination </a:t>
            </a:r>
            <a:r>
              <a:rPr spc="-5" dirty="0"/>
              <a:t>of </a:t>
            </a:r>
            <a:r>
              <a:rPr dirty="0"/>
              <a:t>more </a:t>
            </a:r>
            <a:r>
              <a:rPr spc="-5" dirty="0"/>
              <a:t>than one  </a:t>
            </a:r>
            <a:r>
              <a:rPr dirty="0"/>
              <a:t>material.</a:t>
            </a:r>
          </a:p>
          <a:p>
            <a:pPr marL="440055" marR="683260">
              <a:lnSpc>
                <a:spcPts val="2750"/>
              </a:lnSpc>
              <a:spcBef>
                <a:spcPts val="90"/>
              </a:spcBef>
              <a:buSzPct val="95652"/>
              <a:buChar char="•"/>
              <a:tabLst>
                <a:tab pos="544195" algn="l"/>
              </a:tabLst>
            </a:pPr>
            <a:r>
              <a:rPr spc="5" dirty="0"/>
              <a:t>The </a:t>
            </a:r>
            <a:r>
              <a:rPr dirty="0"/>
              <a:t>main </a:t>
            </a:r>
            <a:r>
              <a:rPr spc="-5" dirty="0"/>
              <a:t>advantage of these </a:t>
            </a:r>
            <a:r>
              <a:rPr dirty="0"/>
              <a:t>dams </a:t>
            </a:r>
            <a:r>
              <a:rPr spc="-5" dirty="0"/>
              <a:t>is that it </a:t>
            </a:r>
            <a:r>
              <a:rPr dirty="0"/>
              <a:t>can be  </a:t>
            </a:r>
            <a:r>
              <a:rPr spc="-5" dirty="0"/>
              <a:t>constructed </a:t>
            </a:r>
            <a:r>
              <a:rPr dirty="0"/>
              <a:t>on weak</a:t>
            </a:r>
            <a:r>
              <a:rPr spc="-15" dirty="0"/>
              <a:t> </a:t>
            </a:r>
            <a:r>
              <a:rPr spc="-5" dirty="0"/>
              <a:t>foundation.</a:t>
            </a:r>
          </a:p>
          <a:p>
            <a:pPr marL="440055" marR="1447165">
              <a:lnSpc>
                <a:spcPts val="2760"/>
              </a:lnSpc>
              <a:buSzPct val="95652"/>
              <a:buChar char="•"/>
              <a:tabLst>
                <a:tab pos="544195" algn="l"/>
              </a:tabLst>
            </a:pPr>
            <a:r>
              <a:rPr spc="-5" dirty="0"/>
              <a:t>Impervious core </a:t>
            </a:r>
            <a:r>
              <a:rPr dirty="0"/>
              <a:t>is </a:t>
            </a:r>
            <a:r>
              <a:rPr spc="-5" dirty="0"/>
              <a:t>placed </a:t>
            </a:r>
            <a:r>
              <a:rPr dirty="0"/>
              <a:t>in the middle </a:t>
            </a:r>
            <a:r>
              <a:rPr spc="-5" dirty="0"/>
              <a:t>of the  </a:t>
            </a:r>
            <a:r>
              <a:rPr dirty="0"/>
              <a:t>embankment</a:t>
            </a:r>
            <a:r>
              <a:rPr spc="-20" dirty="0"/>
              <a:t> </a:t>
            </a:r>
            <a:r>
              <a:rPr spc="-5" dirty="0"/>
              <a:t>body.</a:t>
            </a:r>
          </a:p>
          <a:p>
            <a:pPr marL="542925" indent="-103505">
              <a:lnSpc>
                <a:spcPts val="2670"/>
              </a:lnSpc>
              <a:buSzPct val="95652"/>
              <a:buChar char="•"/>
              <a:tabLst>
                <a:tab pos="544195" algn="l"/>
              </a:tabLst>
            </a:pPr>
            <a:r>
              <a:rPr spc="-5" dirty="0"/>
              <a:t>Generally riprap is used to control</a:t>
            </a:r>
            <a:r>
              <a:rPr spc="5" dirty="0"/>
              <a:t> </a:t>
            </a:r>
            <a:r>
              <a:rPr spc="-5" dirty="0"/>
              <a:t>erosion.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9070" y="491490"/>
            <a:ext cx="3742690" cy="523748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It is an arch </a:t>
            </a:r>
            <a:r>
              <a:rPr sz="1800" dirty="0">
                <a:latin typeface="Arial"/>
                <a:cs typeface="Arial"/>
              </a:rPr>
              <a:t>– </a:t>
            </a:r>
            <a:r>
              <a:rPr sz="1800" spc="-5" dirty="0">
                <a:latin typeface="Arial"/>
                <a:cs typeface="Arial"/>
              </a:rPr>
              <a:t>shaped </a:t>
            </a:r>
            <a:r>
              <a:rPr sz="1800" spc="-10" dirty="0">
                <a:latin typeface="Arial"/>
                <a:cs typeface="Arial"/>
              </a:rPr>
              <a:t>solid </a:t>
            </a:r>
            <a:r>
              <a:rPr sz="1800" spc="-5" dirty="0">
                <a:latin typeface="Arial"/>
                <a:cs typeface="Arial"/>
              </a:rPr>
              <a:t>structure  made </a:t>
            </a:r>
            <a:r>
              <a:rPr sz="1800" spc="-10" dirty="0">
                <a:latin typeface="Arial"/>
                <a:cs typeface="Arial"/>
              </a:rPr>
              <a:t>up of </a:t>
            </a:r>
            <a:r>
              <a:rPr sz="1800" spc="-5" dirty="0">
                <a:latin typeface="Arial"/>
                <a:cs typeface="Arial"/>
              </a:rPr>
              <a:t>concrete </a:t>
            </a:r>
            <a:r>
              <a:rPr sz="1800" spc="-15" dirty="0">
                <a:latin typeface="Arial"/>
                <a:cs typeface="Arial"/>
              </a:rPr>
              <a:t>which </a:t>
            </a:r>
            <a:r>
              <a:rPr sz="1800" spc="-5" dirty="0">
                <a:latin typeface="Arial"/>
                <a:cs typeface="Arial"/>
              </a:rPr>
              <a:t>is  </a:t>
            </a:r>
            <a:r>
              <a:rPr sz="1800" spc="-10" dirty="0">
                <a:latin typeface="Arial"/>
                <a:cs typeface="Arial"/>
              </a:rPr>
              <a:t>designed </a:t>
            </a:r>
            <a:r>
              <a:rPr sz="1800" spc="-5" dirty="0">
                <a:latin typeface="Arial"/>
                <a:cs typeface="Arial"/>
              </a:rPr>
              <a:t>in such </a:t>
            </a:r>
            <a:r>
              <a:rPr sz="1800" dirty="0">
                <a:latin typeface="Arial"/>
                <a:cs typeface="Arial"/>
              </a:rPr>
              <a:t>a </a:t>
            </a:r>
            <a:r>
              <a:rPr sz="1800" spc="-20" dirty="0">
                <a:latin typeface="Arial"/>
                <a:cs typeface="Arial"/>
              </a:rPr>
              <a:t>way </a:t>
            </a:r>
            <a:r>
              <a:rPr sz="1800" spc="-5" dirty="0">
                <a:latin typeface="Arial"/>
                <a:cs typeface="Arial"/>
              </a:rPr>
              <a:t>that </a:t>
            </a:r>
            <a:r>
              <a:rPr sz="1800" dirty="0">
                <a:latin typeface="Arial"/>
                <a:cs typeface="Arial"/>
              </a:rPr>
              <a:t>a </a:t>
            </a:r>
            <a:r>
              <a:rPr sz="1800" spc="-10" dirty="0">
                <a:latin typeface="Arial"/>
                <a:cs typeface="Arial"/>
              </a:rPr>
              <a:t>major  part of </a:t>
            </a:r>
            <a:r>
              <a:rPr sz="1800" spc="-5" dirty="0">
                <a:latin typeface="Arial"/>
                <a:cs typeface="Arial"/>
              </a:rPr>
              <a:t>the thrust </a:t>
            </a:r>
            <a:r>
              <a:rPr sz="1800" spc="-10" dirty="0">
                <a:latin typeface="Arial"/>
                <a:cs typeface="Arial"/>
              </a:rPr>
              <a:t>forces </a:t>
            </a:r>
            <a:r>
              <a:rPr sz="1800" spc="-5" dirty="0">
                <a:latin typeface="Arial"/>
                <a:cs typeface="Arial"/>
              </a:rPr>
              <a:t>acting </a:t>
            </a:r>
            <a:r>
              <a:rPr sz="1800" spc="-10" dirty="0">
                <a:latin typeface="Arial"/>
                <a:cs typeface="Arial"/>
              </a:rPr>
              <a:t>on </a:t>
            </a:r>
            <a:r>
              <a:rPr sz="1800" spc="-5" dirty="0">
                <a:latin typeface="Arial"/>
                <a:cs typeface="Arial"/>
              </a:rPr>
              <a:t>the  </a:t>
            </a:r>
            <a:r>
              <a:rPr sz="1800" spc="-10" dirty="0">
                <a:latin typeface="Arial"/>
                <a:cs typeface="Arial"/>
              </a:rPr>
              <a:t>dam </a:t>
            </a:r>
            <a:r>
              <a:rPr sz="1800" spc="-5" dirty="0">
                <a:latin typeface="Arial"/>
                <a:cs typeface="Arial"/>
              </a:rPr>
              <a:t>are </a:t>
            </a:r>
            <a:r>
              <a:rPr sz="1800" spc="-10" dirty="0">
                <a:latin typeface="Arial"/>
                <a:cs typeface="Arial"/>
              </a:rPr>
              <a:t>transmitted </a:t>
            </a:r>
            <a:r>
              <a:rPr sz="1800" spc="-5" dirty="0">
                <a:latin typeface="Arial"/>
                <a:cs typeface="Arial"/>
              </a:rPr>
              <a:t>to </a:t>
            </a:r>
            <a:r>
              <a:rPr sz="1800" spc="-10" dirty="0">
                <a:latin typeface="Arial"/>
                <a:cs typeface="Arial"/>
              </a:rPr>
              <a:t>arch. </a:t>
            </a:r>
            <a:r>
              <a:rPr sz="1800" spc="-5" dirty="0">
                <a:latin typeface="Arial"/>
                <a:cs typeface="Arial"/>
              </a:rPr>
              <a:t>There  are mainly </a:t>
            </a:r>
            <a:r>
              <a:rPr sz="1800" spc="-20" dirty="0">
                <a:latin typeface="Arial"/>
                <a:cs typeface="Arial"/>
              </a:rPr>
              <a:t>two </a:t>
            </a:r>
            <a:r>
              <a:rPr sz="1800" spc="-10" dirty="0">
                <a:latin typeface="Arial"/>
                <a:cs typeface="Arial"/>
              </a:rPr>
              <a:t>types of </a:t>
            </a:r>
            <a:r>
              <a:rPr sz="1800" spc="-5" dirty="0">
                <a:latin typeface="Arial"/>
                <a:cs typeface="Arial"/>
              </a:rPr>
              <a:t>ach </a:t>
            </a:r>
            <a:r>
              <a:rPr sz="1800" spc="-10" dirty="0">
                <a:latin typeface="Arial"/>
                <a:cs typeface="Arial"/>
              </a:rPr>
              <a:t>dams</a:t>
            </a:r>
            <a:r>
              <a:rPr sz="1800" spc="-20" dirty="0">
                <a:latin typeface="Arial"/>
                <a:cs typeface="Arial"/>
              </a:rPr>
              <a:t> </a:t>
            </a:r>
            <a:r>
              <a:rPr sz="1800" dirty="0">
                <a:latin typeface="Arial"/>
                <a:cs typeface="Arial"/>
              </a:rPr>
              <a:t>:</a:t>
            </a:r>
            <a:endParaRPr sz="1800">
              <a:latin typeface="Arial"/>
              <a:cs typeface="Arial"/>
            </a:endParaRPr>
          </a:p>
          <a:p>
            <a:pPr marL="12700" marR="29845">
              <a:lnSpc>
                <a:spcPct val="100000"/>
              </a:lnSpc>
              <a:buChar char="•"/>
              <a:tabLst>
                <a:tab pos="157480" algn="l"/>
              </a:tabLst>
            </a:pPr>
            <a:r>
              <a:rPr sz="1800" spc="-10" dirty="0">
                <a:latin typeface="Arial"/>
                <a:cs typeface="Arial"/>
              </a:rPr>
              <a:t>Constant radius </a:t>
            </a:r>
            <a:r>
              <a:rPr sz="1800" spc="-5" dirty="0">
                <a:latin typeface="Arial"/>
                <a:cs typeface="Arial"/>
              </a:rPr>
              <a:t>arch dams </a:t>
            </a:r>
            <a:r>
              <a:rPr sz="1800" dirty="0">
                <a:latin typeface="Arial"/>
                <a:cs typeface="Arial"/>
              </a:rPr>
              <a:t>: </a:t>
            </a:r>
            <a:r>
              <a:rPr sz="1800" spc="-10" dirty="0">
                <a:latin typeface="Arial"/>
                <a:cs typeface="Arial"/>
              </a:rPr>
              <a:t>radius  of </a:t>
            </a:r>
            <a:r>
              <a:rPr sz="1800" spc="-5" dirty="0">
                <a:latin typeface="Arial"/>
                <a:cs typeface="Arial"/>
              </a:rPr>
              <a:t>curvature </a:t>
            </a:r>
            <a:r>
              <a:rPr sz="1800" spc="-10" dirty="0">
                <a:latin typeface="Arial"/>
                <a:cs typeface="Arial"/>
              </a:rPr>
              <a:t>throughout </a:t>
            </a:r>
            <a:r>
              <a:rPr sz="1800" spc="-5" dirty="0">
                <a:latin typeface="Arial"/>
                <a:cs typeface="Arial"/>
              </a:rPr>
              <a:t>the </a:t>
            </a:r>
            <a:r>
              <a:rPr sz="1800" dirty="0">
                <a:latin typeface="Arial"/>
                <a:cs typeface="Arial"/>
              </a:rPr>
              <a:t>structure  </a:t>
            </a:r>
            <a:r>
              <a:rPr sz="1800" spc="-5" dirty="0">
                <a:latin typeface="Arial"/>
                <a:cs typeface="Arial"/>
              </a:rPr>
              <a:t>is </a:t>
            </a:r>
            <a:r>
              <a:rPr sz="1800" spc="-10" dirty="0">
                <a:latin typeface="Arial"/>
                <a:cs typeface="Arial"/>
              </a:rPr>
              <a:t>constant </a:t>
            </a:r>
            <a:r>
              <a:rPr sz="1800" spc="-5" dirty="0">
                <a:latin typeface="Arial"/>
                <a:cs typeface="Arial"/>
              </a:rPr>
              <a:t>and </a:t>
            </a:r>
            <a:r>
              <a:rPr sz="1800" spc="-10" dirty="0">
                <a:latin typeface="Arial"/>
                <a:cs typeface="Arial"/>
              </a:rPr>
              <a:t>upstream </a:t>
            </a:r>
            <a:r>
              <a:rPr sz="1800" spc="-5" dirty="0">
                <a:latin typeface="Arial"/>
                <a:cs typeface="Arial"/>
              </a:rPr>
              <a:t>face is  </a:t>
            </a:r>
            <a:r>
              <a:rPr sz="1800" spc="-10" dirty="0">
                <a:latin typeface="Arial"/>
                <a:cs typeface="Arial"/>
              </a:rPr>
              <a:t>vertical.</a:t>
            </a:r>
            <a:endParaRPr sz="1800">
              <a:latin typeface="Arial"/>
              <a:cs typeface="Arial"/>
            </a:endParaRPr>
          </a:p>
          <a:p>
            <a:pPr marL="12700" marR="180340">
              <a:lnSpc>
                <a:spcPct val="100000"/>
              </a:lnSpc>
              <a:buChar char="•"/>
              <a:tabLst>
                <a:tab pos="157480" algn="l"/>
              </a:tabLst>
            </a:pPr>
            <a:r>
              <a:rPr sz="1800" spc="-10" dirty="0">
                <a:latin typeface="Arial"/>
                <a:cs typeface="Arial"/>
              </a:rPr>
              <a:t>Variable radius </a:t>
            </a:r>
            <a:r>
              <a:rPr sz="1800" spc="-5" dirty="0">
                <a:latin typeface="Arial"/>
                <a:cs typeface="Arial"/>
              </a:rPr>
              <a:t>dams </a:t>
            </a:r>
            <a:r>
              <a:rPr sz="1800" dirty="0">
                <a:latin typeface="Arial"/>
                <a:cs typeface="Arial"/>
              </a:rPr>
              <a:t>: </a:t>
            </a:r>
            <a:r>
              <a:rPr sz="1800" spc="-10" dirty="0">
                <a:latin typeface="Arial"/>
                <a:cs typeface="Arial"/>
              </a:rPr>
              <a:t>curvatures  </a:t>
            </a:r>
            <a:r>
              <a:rPr sz="1800" spc="-5" dirty="0">
                <a:latin typeface="Arial"/>
                <a:cs typeface="Arial"/>
              </a:rPr>
              <a:t>are different on </a:t>
            </a:r>
            <a:r>
              <a:rPr sz="1800" spc="-10" dirty="0">
                <a:latin typeface="Arial"/>
                <a:cs typeface="Arial"/>
              </a:rPr>
              <a:t>upstream and  downstream </a:t>
            </a:r>
            <a:r>
              <a:rPr sz="1800" spc="-5" dirty="0">
                <a:latin typeface="Arial"/>
                <a:cs typeface="Arial"/>
              </a:rPr>
              <a:t>sides.</a:t>
            </a:r>
            <a:endParaRPr sz="1800">
              <a:latin typeface="Arial"/>
              <a:cs typeface="Arial"/>
            </a:endParaRPr>
          </a:p>
          <a:p>
            <a:pPr marL="12700" marR="418465">
              <a:lnSpc>
                <a:spcPct val="100000"/>
              </a:lnSpc>
            </a:pPr>
            <a:r>
              <a:rPr sz="1800" spc="-5" dirty="0">
                <a:latin typeface="Arial"/>
                <a:cs typeface="Arial"/>
              </a:rPr>
              <a:t>These </a:t>
            </a:r>
            <a:r>
              <a:rPr sz="1800" spc="-10" dirty="0">
                <a:latin typeface="Arial"/>
                <a:cs typeface="Arial"/>
              </a:rPr>
              <a:t>types of </a:t>
            </a:r>
            <a:r>
              <a:rPr sz="1800" spc="-5" dirty="0">
                <a:latin typeface="Arial"/>
                <a:cs typeface="Arial"/>
              </a:rPr>
              <a:t>dames are </a:t>
            </a:r>
            <a:r>
              <a:rPr sz="1800" spc="-114" dirty="0">
                <a:latin typeface="Arial"/>
                <a:cs typeface="Arial"/>
              </a:rPr>
              <a:t>best  </a:t>
            </a:r>
            <a:r>
              <a:rPr sz="1800" spc="-5" dirty="0">
                <a:latin typeface="Arial"/>
                <a:cs typeface="Arial"/>
              </a:rPr>
              <a:t>suited for </a:t>
            </a:r>
            <a:r>
              <a:rPr sz="1800" spc="-10" dirty="0">
                <a:latin typeface="Arial"/>
                <a:cs typeface="Arial"/>
              </a:rPr>
              <a:t>narrow</a:t>
            </a:r>
            <a:r>
              <a:rPr sz="1800" spc="-55" dirty="0">
                <a:latin typeface="Arial"/>
                <a:cs typeface="Arial"/>
              </a:rPr>
              <a:t> </a:t>
            </a:r>
            <a:r>
              <a:rPr sz="1800" spc="-10" dirty="0">
                <a:latin typeface="Arial"/>
                <a:cs typeface="Arial"/>
              </a:rPr>
              <a:t>valleys.</a:t>
            </a:r>
            <a:endParaRPr sz="1800">
              <a:latin typeface="Arial"/>
              <a:cs typeface="Arial"/>
            </a:endParaRPr>
          </a:p>
          <a:p>
            <a:pPr marL="12700" marR="85090">
              <a:lnSpc>
                <a:spcPct val="100000"/>
              </a:lnSpc>
            </a:pPr>
            <a:r>
              <a:rPr sz="1800" spc="-5" dirty="0">
                <a:latin typeface="Arial"/>
                <a:cs typeface="Arial"/>
              </a:rPr>
              <a:t>An arch </a:t>
            </a:r>
            <a:r>
              <a:rPr sz="1800" spc="-10" dirty="0">
                <a:latin typeface="Arial"/>
                <a:cs typeface="Arial"/>
              </a:rPr>
              <a:t>dam </a:t>
            </a:r>
            <a:r>
              <a:rPr sz="1800" spc="-5" dirty="0">
                <a:latin typeface="Arial"/>
                <a:cs typeface="Arial"/>
              </a:rPr>
              <a:t>having </a:t>
            </a:r>
            <a:r>
              <a:rPr sz="1800" dirty="0">
                <a:latin typeface="Arial"/>
                <a:cs typeface="Arial"/>
              </a:rPr>
              <a:t>a </a:t>
            </a:r>
            <a:r>
              <a:rPr sz="1800" spc="-5" dirty="0">
                <a:latin typeface="Arial"/>
                <a:cs typeface="Arial"/>
              </a:rPr>
              <a:t>curvature  both in horizontal </a:t>
            </a:r>
            <a:r>
              <a:rPr sz="1800" spc="-10" dirty="0">
                <a:latin typeface="Arial"/>
                <a:cs typeface="Arial"/>
              </a:rPr>
              <a:t>and </a:t>
            </a:r>
            <a:r>
              <a:rPr sz="1800" spc="-5" dirty="0">
                <a:latin typeface="Arial"/>
                <a:cs typeface="Arial"/>
              </a:rPr>
              <a:t>vertical  </a:t>
            </a:r>
            <a:r>
              <a:rPr sz="1800" spc="-10" dirty="0">
                <a:latin typeface="Arial"/>
                <a:cs typeface="Arial"/>
              </a:rPr>
              <a:t>alignment </a:t>
            </a:r>
            <a:r>
              <a:rPr sz="1800" spc="-5" dirty="0">
                <a:latin typeface="Arial"/>
                <a:cs typeface="Arial"/>
              </a:rPr>
              <a:t>is often </a:t>
            </a:r>
            <a:r>
              <a:rPr sz="1800" spc="-10" dirty="0">
                <a:latin typeface="Arial"/>
                <a:cs typeface="Arial"/>
              </a:rPr>
              <a:t>called </a:t>
            </a:r>
            <a:r>
              <a:rPr sz="1800" dirty="0">
                <a:latin typeface="Arial"/>
                <a:cs typeface="Arial"/>
              </a:rPr>
              <a:t>a </a:t>
            </a:r>
            <a:r>
              <a:rPr sz="1800" spc="-5" dirty="0">
                <a:latin typeface="Arial"/>
                <a:cs typeface="Arial"/>
              </a:rPr>
              <a:t>CUPOLA  </a:t>
            </a:r>
            <a:r>
              <a:rPr sz="1800" spc="-10" dirty="0">
                <a:latin typeface="Arial"/>
                <a:cs typeface="Arial"/>
              </a:rPr>
              <a:t>dam.</a:t>
            </a:r>
            <a:endParaRPr sz="1800">
              <a:latin typeface="Arial"/>
              <a:cs typeface="Arial"/>
            </a:endParaRPr>
          </a:p>
        </p:txBody>
      </p:sp>
      <p:sp>
        <p:nvSpPr>
          <p:cNvPr id="3" name="object 3"/>
          <p:cNvSpPr/>
          <p:nvPr/>
        </p:nvSpPr>
        <p:spPr>
          <a:xfrm>
            <a:off x="50800" y="1450339"/>
            <a:ext cx="4782820" cy="414527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68069" y="720090"/>
            <a:ext cx="2059305" cy="45212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FF0000"/>
                </a:solidFill>
                <a:latin typeface="Arial"/>
                <a:cs typeface="Arial"/>
              </a:rPr>
              <a:t>4. Arch</a:t>
            </a:r>
            <a:r>
              <a:rPr sz="2800" b="1" spc="-90" dirty="0">
                <a:solidFill>
                  <a:srgbClr val="FF0000"/>
                </a:solidFill>
                <a:latin typeface="Arial"/>
                <a:cs typeface="Arial"/>
              </a:rPr>
              <a:t> </a:t>
            </a:r>
            <a:r>
              <a:rPr sz="2800" b="1" spc="-5" dirty="0">
                <a:solidFill>
                  <a:srgbClr val="FF0000"/>
                </a:solidFill>
                <a:latin typeface="Arial"/>
                <a:cs typeface="Arial"/>
              </a:rPr>
              <a:t>dam</a:t>
            </a:r>
            <a:endParaRPr sz="2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76800" cy="68287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35270" y="1680209"/>
            <a:ext cx="3462654" cy="3683000"/>
          </a:xfrm>
          <a:prstGeom prst="rect">
            <a:avLst/>
          </a:prstGeom>
        </p:spPr>
        <p:txBody>
          <a:bodyPr vert="horz" wrap="square" lIns="0" tIns="12700" rIns="0" bIns="0" rtlCol="0">
            <a:spAutoFit/>
          </a:bodyPr>
          <a:lstStyle/>
          <a:p>
            <a:pPr marL="12700" marR="74295">
              <a:lnSpc>
                <a:spcPct val="100000"/>
              </a:lnSpc>
              <a:spcBef>
                <a:spcPts val="100"/>
              </a:spcBef>
              <a:buSzPct val="95833"/>
              <a:buFont typeface="Arial"/>
              <a:buChar char="•"/>
              <a:tabLst>
                <a:tab pos="120650" algn="l"/>
              </a:tabLst>
            </a:pPr>
            <a:r>
              <a:rPr sz="2400" b="1" spc="-5" dirty="0">
                <a:latin typeface="Arial"/>
                <a:cs typeface="Arial"/>
              </a:rPr>
              <a:t>Composite dams are  combinations </a:t>
            </a:r>
            <a:r>
              <a:rPr sz="2400" b="1" dirty="0">
                <a:latin typeface="Arial"/>
                <a:cs typeface="Arial"/>
              </a:rPr>
              <a:t>of </a:t>
            </a:r>
            <a:r>
              <a:rPr sz="2400" b="1" spc="-5" dirty="0">
                <a:latin typeface="Arial"/>
                <a:cs typeface="Arial"/>
              </a:rPr>
              <a:t>one</a:t>
            </a:r>
            <a:r>
              <a:rPr sz="2400" b="1" spc="-85" dirty="0">
                <a:latin typeface="Arial"/>
                <a:cs typeface="Arial"/>
              </a:rPr>
              <a:t> </a:t>
            </a:r>
            <a:r>
              <a:rPr sz="2400" b="1" dirty="0">
                <a:latin typeface="Arial"/>
                <a:cs typeface="Arial"/>
              </a:rPr>
              <a:t>or  </a:t>
            </a:r>
            <a:r>
              <a:rPr sz="2400" b="1" spc="-5" dirty="0">
                <a:latin typeface="Arial"/>
                <a:cs typeface="Arial"/>
              </a:rPr>
              <a:t>more dam</a:t>
            </a:r>
            <a:r>
              <a:rPr sz="2400" b="1" spc="-15" dirty="0">
                <a:latin typeface="Arial"/>
                <a:cs typeface="Arial"/>
              </a:rPr>
              <a:t> </a:t>
            </a:r>
            <a:r>
              <a:rPr sz="2400" b="1" spc="-10" dirty="0">
                <a:latin typeface="Arial"/>
                <a:cs typeface="Arial"/>
              </a:rPr>
              <a:t>types.</a:t>
            </a:r>
            <a:endParaRPr sz="2400">
              <a:latin typeface="Arial"/>
              <a:cs typeface="Arial"/>
            </a:endParaRPr>
          </a:p>
          <a:p>
            <a:pPr marL="12700" marR="5080">
              <a:lnSpc>
                <a:spcPct val="100000"/>
              </a:lnSpc>
              <a:buSzPct val="95833"/>
              <a:buFont typeface="Arial"/>
              <a:buChar char="•"/>
              <a:tabLst>
                <a:tab pos="120650" algn="l"/>
              </a:tabLst>
            </a:pPr>
            <a:r>
              <a:rPr sz="2400" b="1" spc="-5" dirty="0">
                <a:latin typeface="Arial"/>
                <a:cs typeface="Arial"/>
              </a:rPr>
              <a:t>Most </a:t>
            </a:r>
            <a:r>
              <a:rPr sz="2400" b="1" dirty="0">
                <a:latin typeface="Arial"/>
                <a:cs typeface="Arial"/>
              </a:rPr>
              <a:t>often a </a:t>
            </a:r>
            <a:r>
              <a:rPr sz="2400" b="1" spc="-5" dirty="0">
                <a:latin typeface="Arial"/>
                <a:cs typeface="Arial"/>
              </a:rPr>
              <a:t>large  section </a:t>
            </a:r>
            <a:r>
              <a:rPr sz="2400" b="1" dirty="0">
                <a:latin typeface="Arial"/>
                <a:cs typeface="Arial"/>
              </a:rPr>
              <a:t>of a </a:t>
            </a:r>
            <a:r>
              <a:rPr sz="2400" b="1" spc="-10" dirty="0">
                <a:latin typeface="Arial"/>
                <a:cs typeface="Arial"/>
              </a:rPr>
              <a:t>dam </a:t>
            </a:r>
            <a:r>
              <a:rPr sz="2400" b="1" spc="5" dirty="0">
                <a:latin typeface="Arial"/>
                <a:cs typeface="Arial"/>
              </a:rPr>
              <a:t>will </a:t>
            </a:r>
            <a:r>
              <a:rPr sz="2400" b="1" dirty="0">
                <a:latin typeface="Arial"/>
                <a:cs typeface="Arial"/>
              </a:rPr>
              <a:t>be  </a:t>
            </a:r>
            <a:r>
              <a:rPr sz="2400" b="1" spc="-5" dirty="0">
                <a:latin typeface="Arial"/>
                <a:cs typeface="Arial"/>
              </a:rPr>
              <a:t>either an </a:t>
            </a:r>
            <a:r>
              <a:rPr sz="2400" b="1" spc="-10" dirty="0">
                <a:latin typeface="Arial"/>
                <a:cs typeface="Arial"/>
              </a:rPr>
              <a:t>embankment  </a:t>
            </a:r>
            <a:r>
              <a:rPr sz="2400" b="1" spc="-5" dirty="0">
                <a:latin typeface="Arial"/>
                <a:cs typeface="Arial"/>
              </a:rPr>
              <a:t>or gravity dam, </a:t>
            </a:r>
            <a:r>
              <a:rPr sz="2400" b="1" spc="5" dirty="0">
                <a:latin typeface="Arial"/>
                <a:cs typeface="Arial"/>
              </a:rPr>
              <a:t>with </a:t>
            </a:r>
            <a:r>
              <a:rPr sz="2400" b="1" spc="-5" dirty="0">
                <a:latin typeface="Arial"/>
                <a:cs typeface="Arial"/>
              </a:rPr>
              <a:t>the  section responsible for  </a:t>
            </a:r>
            <a:r>
              <a:rPr sz="2400" b="1" dirty="0">
                <a:latin typeface="Arial"/>
                <a:cs typeface="Arial"/>
              </a:rPr>
              <a:t>power </a:t>
            </a:r>
            <a:r>
              <a:rPr sz="2400" b="1" spc="-5" dirty="0">
                <a:latin typeface="Arial"/>
                <a:cs typeface="Arial"/>
              </a:rPr>
              <a:t>generation</a:t>
            </a:r>
            <a:r>
              <a:rPr sz="2400" b="1" spc="-85" dirty="0">
                <a:latin typeface="Arial"/>
                <a:cs typeface="Arial"/>
              </a:rPr>
              <a:t> </a:t>
            </a:r>
            <a:r>
              <a:rPr sz="2400" b="1" spc="-5" dirty="0">
                <a:latin typeface="Arial"/>
                <a:cs typeface="Arial"/>
              </a:rPr>
              <a:t>being  </a:t>
            </a:r>
            <a:r>
              <a:rPr sz="2400" b="1" dirty="0">
                <a:latin typeface="Arial"/>
                <a:cs typeface="Arial"/>
              </a:rPr>
              <a:t>a </a:t>
            </a:r>
            <a:r>
              <a:rPr sz="2400" b="1" spc="-5" dirty="0">
                <a:latin typeface="Arial"/>
                <a:cs typeface="Arial"/>
              </a:rPr>
              <a:t>buttress </a:t>
            </a:r>
            <a:r>
              <a:rPr sz="2400" b="1" dirty="0">
                <a:latin typeface="Arial"/>
                <a:cs typeface="Arial"/>
              </a:rPr>
              <a:t>or</a:t>
            </a:r>
            <a:r>
              <a:rPr sz="2400" b="1" spc="-20" dirty="0">
                <a:latin typeface="Arial"/>
                <a:cs typeface="Arial"/>
              </a:rPr>
              <a:t> </a:t>
            </a:r>
            <a:r>
              <a:rPr sz="2400" b="1" spc="-10" dirty="0">
                <a:latin typeface="Arial"/>
                <a:cs typeface="Arial"/>
              </a:rPr>
              <a:t>arch.</a:t>
            </a:r>
            <a:endParaRPr sz="2400">
              <a:latin typeface="Arial"/>
              <a:cs typeface="Arial"/>
            </a:endParaRPr>
          </a:p>
        </p:txBody>
      </p:sp>
      <p:sp>
        <p:nvSpPr>
          <p:cNvPr id="4" name="object 4"/>
          <p:cNvSpPr txBox="1">
            <a:spLocks noGrp="1"/>
          </p:cNvSpPr>
          <p:nvPr>
            <p:ph type="title"/>
          </p:nvPr>
        </p:nvSpPr>
        <p:spPr>
          <a:xfrm>
            <a:off x="5716270" y="415290"/>
            <a:ext cx="2984500" cy="452120"/>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0000"/>
                </a:solidFill>
                <a:latin typeface="Arial"/>
                <a:cs typeface="Arial"/>
              </a:rPr>
              <a:t>5.Composite</a:t>
            </a:r>
            <a:r>
              <a:rPr sz="2800" b="1" spc="-40" dirty="0">
                <a:solidFill>
                  <a:srgbClr val="FF0000"/>
                </a:solidFill>
                <a:latin typeface="Arial"/>
                <a:cs typeface="Arial"/>
              </a:rPr>
              <a:t> </a:t>
            </a:r>
            <a:r>
              <a:rPr sz="2800" b="1" spc="-10" dirty="0">
                <a:solidFill>
                  <a:srgbClr val="FF0000"/>
                </a:solidFill>
                <a:latin typeface="Arial"/>
                <a:cs typeface="Arial"/>
              </a:rPr>
              <a:t>dam</a:t>
            </a:r>
            <a:endParaRPr sz="2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0"/>
            <a:ext cx="7924800" cy="68338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339090"/>
            <a:ext cx="3070225" cy="258572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Arial"/>
                <a:cs typeface="Arial"/>
              </a:rPr>
              <a:t>Dam Location</a:t>
            </a:r>
            <a:r>
              <a:rPr sz="2400" b="1" spc="-85" dirty="0">
                <a:solidFill>
                  <a:srgbClr val="FF0000"/>
                </a:solidFill>
                <a:latin typeface="Arial"/>
                <a:cs typeface="Arial"/>
              </a:rPr>
              <a:t> </a:t>
            </a:r>
            <a:r>
              <a:rPr sz="2400" b="1" spc="-5" dirty="0">
                <a:solidFill>
                  <a:srgbClr val="FF0000"/>
                </a:solidFill>
                <a:latin typeface="Arial"/>
                <a:cs typeface="Arial"/>
              </a:rPr>
              <a:t>Issues</a:t>
            </a:r>
            <a:endParaRPr sz="2400">
              <a:latin typeface="Arial"/>
              <a:cs typeface="Arial"/>
            </a:endParaRPr>
          </a:p>
          <a:p>
            <a:pPr>
              <a:lnSpc>
                <a:spcPct val="100000"/>
              </a:lnSpc>
              <a:spcBef>
                <a:spcPts val="5"/>
              </a:spcBef>
            </a:pPr>
            <a:endParaRPr sz="2500">
              <a:latin typeface="Arial"/>
              <a:cs typeface="Arial"/>
            </a:endParaRPr>
          </a:p>
          <a:p>
            <a:pPr marL="204470" indent="-191770">
              <a:lnSpc>
                <a:spcPct val="100000"/>
              </a:lnSpc>
              <a:buFont typeface="Arial"/>
              <a:buChar char="•"/>
              <a:tabLst>
                <a:tab pos="204470" algn="l"/>
              </a:tabLst>
            </a:pPr>
            <a:r>
              <a:rPr sz="2400" b="1" spc="-5" dirty="0">
                <a:solidFill>
                  <a:srgbClr val="FF0000"/>
                </a:solidFill>
                <a:latin typeface="Arial"/>
                <a:cs typeface="Arial"/>
              </a:rPr>
              <a:t>Catchment</a:t>
            </a:r>
            <a:endParaRPr sz="2400">
              <a:latin typeface="Arial"/>
              <a:cs typeface="Arial"/>
            </a:endParaRPr>
          </a:p>
          <a:p>
            <a:pPr marL="204470" indent="-191770">
              <a:lnSpc>
                <a:spcPct val="100000"/>
              </a:lnSpc>
              <a:buFont typeface="Arial"/>
              <a:buChar char="•"/>
              <a:tabLst>
                <a:tab pos="204470" algn="l"/>
              </a:tabLst>
            </a:pPr>
            <a:r>
              <a:rPr sz="2400" b="1" spc="-10" dirty="0">
                <a:solidFill>
                  <a:srgbClr val="FF0000"/>
                </a:solidFill>
                <a:latin typeface="Arial"/>
                <a:cs typeface="Arial"/>
              </a:rPr>
              <a:t>Reservoir</a:t>
            </a:r>
            <a:endParaRPr sz="2400">
              <a:latin typeface="Arial"/>
              <a:cs typeface="Arial"/>
            </a:endParaRPr>
          </a:p>
          <a:p>
            <a:pPr marL="204470" indent="-191770">
              <a:lnSpc>
                <a:spcPct val="100000"/>
              </a:lnSpc>
              <a:buFont typeface="Arial"/>
              <a:buChar char="•"/>
              <a:tabLst>
                <a:tab pos="204470" algn="l"/>
              </a:tabLst>
            </a:pPr>
            <a:r>
              <a:rPr sz="2400" b="1" spc="-5" dirty="0">
                <a:solidFill>
                  <a:srgbClr val="FF0000"/>
                </a:solidFill>
                <a:latin typeface="Arial"/>
                <a:cs typeface="Arial"/>
              </a:rPr>
              <a:t>Slope</a:t>
            </a:r>
            <a:r>
              <a:rPr sz="2400" b="1" spc="-10" dirty="0">
                <a:solidFill>
                  <a:srgbClr val="FF0000"/>
                </a:solidFill>
                <a:latin typeface="Arial"/>
                <a:cs typeface="Arial"/>
              </a:rPr>
              <a:t> </a:t>
            </a:r>
            <a:r>
              <a:rPr sz="2400" b="1" spc="-5" dirty="0">
                <a:solidFill>
                  <a:srgbClr val="FF0000"/>
                </a:solidFill>
                <a:latin typeface="Arial"/>
                <a:cs typeface="Arial"/>
              </a:rPr>
              <a:t>Stability</a:t>
            </a:r>
            <a:endParaRPr sz="2400">
              <a:latin typeface="Arial"/>
              <a:cs typeface="Arial"/>
            </a:endParaRPr>
          </a:p>
          <a:p>
            <a:pPr marL="204470" indent="-191770">
              <a:lnSpc>
                <a:spcPct val="100000"/>
              </a:lnSpc>
              <a:buFont typeface="Arial"/>
              <a:buChar char="•"/>
              <a:tabLst>
                <a:tab pos="204470" algn="l"/>
              </a:tabLst>
            </a:pPr>
            <a:r>
              <a:rPr sz="2400" b="1" spc="-5" dirty="0">
                <a:solidFill>
                  <a:srgbClr val="FF0000"/>
                </a:solidFill>
                <a:latin typeface="Arial"/>
                <a:cs typeface="Arial"/>
              </a:rPr>
              <a:t>Foundation</a:t>
            </a:r>
            <a:r>
              <a:rPr sz="2400" b="1" spc="-30" dirty="0">
                <a:solidFill>
                  <a:srgbClr val="FF0000"/>
                </a:solidFill>
                <a:latin typeface="Arial"/>
                <a:cs typeface="Arial"/>
              </a:rPr>
              <a:t> </a:t>
            </a:r>
            <a:r>
              <a:rPr sz="2400" b="1" spc="-5" dirty="0">
                <a:solidFill>
                  <a:srgbClr val="FF0000"/>
                </a:solidFill>
                <a:latin typeface="Arial"/>
                <a:cs typeface="Arial"/>
              </a:rPr>
              <a:t>Rock</a:t>
            </a:r>
            <a:endParaRPr sz="2400">
              <a:latin typeface="Arial"/>
              <a:cs typeface="Arial"/>
            </a:endParaRPr>
          </a:p>
          <a:p>
            <a:pPr marL="204470" indent="-191770">
              <a:lnSpc>
                <a:spcPct val="100000"/>
              </a:lnSpc>
              <a:buFont typeface="Arial"/>
              <a:buChar char="•"/>
              <a:tabLst>
                <a:tab pos="204470" algn="l"/>
              </a:tabLst>
            </a:pPr>
            <a:r>
              <a:rPr sz="2400" b="1" spc="-5" dirty="0">
                <a:solidFill>
                  <a:srgbClr val="FF0000"/>
                </a:solidFill>
                <a:latin typeface="Arial"/>
                <a:cs typeface="Arial"/>
              </a:rPr>
              <a:t>Silting</a:t>
            </a:r>
            <a:endParaRPr sz="2400">
              <a:latin typeface="Arial"/>
              <a:cs typeface="Arial"/>
            </a:endParaRPr>
          </a:p>
        </p:txBody>
      </p:sp>
      <p:sp>
        <p:nvSpPr>
          <p:cNvPr id="3" name="object 3"/>
          <p:cNvSpPr/>
          <p:nvPr/>
        </p:nvSpPr>
        <p:spPr>
          <a:xfrm>
            <a:off x="2658110" y="2138679"/>
            <a:ext cx="5821680" cy="45961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9469" y="491490"/>
            <a:ext cx="7454265" cy="5387340"/>
          </a:xfrm>
          <a:prstGeom prst="rect">
            <a:avLst/>
          </a:prstGeom>
        </p:spPr>
        <p:txBody>
          <a:bodyPr vert="horz" wrap="square" lIns="0" tIns="29845" rIns="0" bIns="0" rtlCol="0">
            <a:spAutoFit/>
          </a:bodyPr>
          <a:lstStyle/>
          <a:p>
            <a:pPr marL="12700" marR="11430">
              <a:lnSpc>
                <a:spcPts val="3829"/>
              </a:lnSpc>
              <a:spcBef>
                <a:spcPts val="235"/>
              </a:spcBef>
            </a:pPr>
            <a:r>
              <a:rPr sz="3200" b="1" dirty="0">
                <a:latin typeface="Times New Roman"/>
                <a:cs typeface="Times New Roman"/>
              </a:rPr>
              <a:t>What Geological Input </a:t>
            </a:r>
            <a:r>
              <a:rPr sz="3200" b="1" spc="-5" dirty="0">
                <a:latin typeface="Times New Roman"/>
                <a:cs typeface="Times New Roman"/>
              </a:rPr>
              <a:t>is </a:t>
            </a:r>
            <a:r>
              <a:rPr sz="3200" b="1" dirty="0">
                <a:latin typeface="Times New Roman"/>
                <a:cs typeface="Times New Roman"/>
              </a:rPr>
              <a:t>required </a:t>
            </a:r>
            <a:r>
              <a:rPr sz="3200" b="1" spc="5" dirty="0">
                <a:latin typeface="Times New Roman"/>
                <a:cs typeface="Times New Roman"/>
              </a:rPr>
              <a:t>for </a:t>
            </a:r>
            <a:r>
              <a:rPr sz="3200" b="1" dirty="0">
                <a:latin typeface="Times New Roman"/>
                <a:cs typeface="Times New Roman"/>
              </a:rPr>
              <a:t>the  engineering of a large</a:t>
            </a:r>
            <a:r>
              <a:rPr sz="3200" b="1" spc="20" dirty="0">
                <a:latin typeface="Times New Roman"/>
                <a:cs typeface="Times New Roman"/>
              </a:rPr>
              <a:t> </a:t>
            </a:r>
            <a:r>
              <a:rPr sz="3200" b="1" spc="5" dirty="0">
                <a:latin typeface="Times New Roman"/>
                <a:cs typeface="Times New Roman"/>
              </a:rPr>
              <a:t>dam?</a:t>
            </a:r>
            <a:endParaRPr sz="3200">
              <a:latin typeface="Times New Roman"/>
              <a:cs typeface="Times New Roman"/>
            </a:endParaRPr>
          </a:p>
          <a:p>
            <a:pPr>
              <a:lnSpc>
                <a:spcPct val="100000"/>
              </a:lnSpc>
              <a:spcBef>
                <a:spcPts val="35"/>
              </a:spcBef>
            </a:pPr>
            <a:endParaRPr sz="3200">
              <a:latin typeface="Times New Roman"/>
              <a:cs typeface="Times New Roman"/>
            </a:endParaRPr>
          </a:p>
          <a:p>
            <a:pPr marL="12700" marR="8255">
              <a:lnSpc>
                <a:spcPct val="100000"/>
              </a:lnSpc>
              <a:buFont typeface="Times New Roman"/>
              <a:buChar char="•"/>
              <a:tabLst>
                <a:tab pos="271780" algn="l"/>
              </a:tabLst>
            </a:pPr>
            <a:r>
              <a:rPr sz="3200" b="1" spc="-5" dirty="0">
                <a:solidFill>
                  <a:srgbClr val="FF0000"/>
                </a:solidFill>
                <a:latin typeface="Times New Roman"/>
                <a:cs typeface="Times New Roman"/>
              </a:rPr>
              <a:t>The stability </a:t>
            </a:r>
            <a:r>
              <a:rPr sz="3200" b="1" dirty="0">
                <a:solidFill>
                  <a:srgbClr val="FF0000"/>
                </a:solidFill>
                <a:latin typeface="Times New Roman"/>
                <a:cs typeface="Times New Roman"/>
              </a:rPr>
              <a:t>and safety of the dam on </a:t>
            </a:r>
            <a:r>
              <a:rPr sz="3200" b="1" spc="-5" dirty="0">
                <a:solidFill>
                  <a:srgbClr val="FF0000"/>
                </a:solidFill>
                <a:latin typeface="Times New Roman"/>
                <a:cs typeface="Times New Roman"/>
              </a:rPr>
              <a:t>its  </a:t>
            </a:r>
            <a:r>
              <a:rPr sz="3200" b="1" dirty="0">
                <a:solidFill>
                  <a:srgbClr val="FF0000"/>
                </a:solidFill>
                <a:latin typeface="Times New Roman"/>
                <a:cs typeface="Times New Roman"/>
              </a:rPr>
              <a:t>foundations;</a:t>
            </a:r>
            <a:endParaRPr sz="3200">
              <a:latin typeface="Times New Roman"/>
              <a:cs typeface="Times New Roman"/>
            </a:endParaRPr>
          </a:p>
          <a:p>
            <a:pPr marL="12700" marR="6985">
              <a:lnSpc>
                <a:spcPts val="3829"/>
              </a:lnSpc>
              <a:spcBef>
                <a:spcPts val="135"/>
              </a:spcBef>
              <a:buFont typeface="Times New Roman"/>
              <a:buChar char="•"/>
              <a:tabLst>
                <a:tab pos="450215" algn="l"/>
                <a:tab pos="450850" algn="l"/>
                <a:tab pos="1423670" algn="l"/>
                <a:tab pos="4382770" algn="l"/>
                <a:tab pos="5019040" algn="l"/>
                <a:tab pos="5855970" algn="l"/>
              </a:tabLst>
            </a:pPr>
            <a:r>
              <a:rPr sz="3200" b="1" dirty="0">
                <a:solidFill>
                  <a:srgbClr val="FF0000"/>
                </a:solidFill>
                <a:latin typeface="Times New Roman"/>
                <a:cs typeface="Times New Roman"/>
              </a:rPr>
              <a:t>T</a:t>
            </a:r>
            <a:r>
              <a:rPr sz="3200" b="1" spc="5" dirty="0">
                <a:solidFill>
                  <a:srgbClr val="FF0000"/>
                </a:solidFill>
                <a:latin typeface="Times New Roman"/>
                <a:cs typeface="Times New Roman"/>
              </a:rPr>
              <a:t>h</a:t>
            </a:r>
            <a:r>
              <a:rPr sz="3200" b="1" dirty="0">
                <a:solidFill>
                  <a:srgbClr val="FF0000"/>
                </a:solidFill>
                <a:latin typeface="Times New Roman"/>
                <a:cs typeface="Times New Roman"/>
              </a:rPr>
              <a:t>e	</a:t>
            </a:r>
            <a:r>
              <a:rPr sz="3200" b="1" spc="-20" dirty="0">
                <a:solidFill>
                  <a:srgbClr val="FF0000"/>
                </a:solidFill>
                <a:latin typeface="Times New Roman"/>
                <a:cs typeface="Times New Roman"/>
              </a:rPr>
              <a:t>w</a:t>
            </a:r>
            <a:r>
              <a:rPr sz="3200" b="1" spc="5" dirty="0">
                <a:solidFill>
                  <a:srgbClr val="FF0000"/>
                </a:solidFill>
                <a:latin typeface="Times New Roman"/>
                <a:cs typeface="Times New Roman"/>
              </a:rPr>
              <a:t>a</a:t>
            </a:r>
            <a:r>
              <a:rPr sz="3200" b="1" spc="-10" dirty="0">
                <a:solidFill>
                  <a:srgbClr val="FF0000"/>
                </a:solidFill>
                <a:latin typeface="Times New Roman"/>
                <a:cs typeface="Times New Roman"/>
              </a:rPr>
              <a:t>t</a:t>
            </a:r>
            <a:r>
              <a:rPr sz="3200" b="1" spc="5" dirty="0">
                <a:solidFill>
                  <a:srgbClr val="FF0000"/>
                </a:solidFill>
                <a:latin typeface="Times New Roman"/>
                <a:cs typeface="Times New Roman"/>
              </a:rPr>
              <a:t>er</a:t>
            </a:r>
            <a:r>
              <a:rPr sz="3200" b="1" dirty="0">
                <a:solidFill>
                  <a:srgbClr val="FF0000"/>
                </a:solidFill>
                <a:latin typeface="Times New Roman"/>
                <a:cs typeface="Times New Roman"/>
              </a:rPr>
              <a:t>-tig</a:t>
            </a:r>
            <a:r>
              <a:rPr sz="3200" b="1" spc="5" dirty="0">
                <a:solidFill>
                  <a:srgbClr val="FF0000"/>
                </a:solidFill>
                <a:latin typeface="Times New Roman"/>
                <a:cs typeface="Times New Roman"/>
              </a:rPr>
              <a:t>h</a:t>
            </a:r>
            <a:r>
              <a:rPr sz="3200" b="1" dirty="0">
                <a:solidFill>
                  <a:srgbClr val="FF0000"/>
                </a:solidFill>
                <a:latin typeface="Times New Roman"/>
                <a:cs typeface="Times New Roman"/>
              </a:rPr>
              <a:t>t</a:t>
            </a:r>
            <a:r>
              <a:rPr sz="3200" b="1" spc="5" dirty="0">
                <a:solidFill>
                  <a:srgbClr val="FF0000"/>
                </a:solidFill>
                <a:latin typeface="Times New Roman"/>
                <a:cs typeface="Times New Roman"/>
              </a:rPr>
              <a:t>ne</a:t>
            </a:r>
            <a:r>
              <a:rPr sz="3200" b="1" spc="-10" dirty="0">
                <a:solidFill>
                  <a:srgbClr val="FF0000"/>
                </a:solidFill>
                <a:latin typeface="Times New Roman"/>
                <a:cs typeface="Times New Roman"/>
              </a:rPr>
              <a:t>s</a:t>
            </a:r>
            <a:r>
              <a:rPr sz="3200" b="1" dirty="0">
                <a:solidFill>
                  <a:srgbClr val="FF0000"/>
                </a:solidFill>
                <a:latin typeface="Times New Roman"/>
                <a:cs typeface="Times New Roman"/>
              </a:rPr>
              <a:t>s	</a:t>
            </a:r>
            <a:r>
              <a:rPr sz="3200" b="1" spc="5" dirty="0">
                <a:solidFill>
                  <a:srgbClr val="FF0000"/>
                </a:solidFill>
                <a:latin typeface="Times New Roman"/>
                <a:cs typeface="Times New Roman"/>
              </a:rPr>
              <a:t>o</a:t>
            </a:r>
            <a:r>
              <a:rPr sz="3200" b="1" dirty="0">
                <a:solidFill>
                  <a:srgbClr val="FF0000"/>
                </a:solidFill>
                <a:latin typeface="Times New Roman"/>
                <a:cs typeface="Times New Roman"/>
              </a:rPr>
              <a:t>f	</a:t>
            </a:r>
            <a:r>
              <a:rPr sz="3200" b="1" spc="-10" dirty="0">
                <a:solidFill>
                  <a:srgbClr val="FF0000"/>
                </a:solidFill>
                <a:latin typeface="Times New Roman"/>
                <a:cs typeface="Times New Roman"/>
              </a:rPr>
              <a:t>t</a:t>
            </a:r>
            <a:r>
              <a:rPr sz="3200" b="1" spc="5" dirty="0">
                <a:solidFill>
                  <a:srgbClr val="FF0000"/>
                </a:solidFill>
                <a:latin typeface="Times New Roman"/>
                <a:cs typeface="Times New Roman"/>
              </a:rPr>
              <a:t>h</a:t>
            </a:r>
            <a:r>
              <a:rPr sz="3200" b="1" dirty="0">
                <a:solidFill>
                  <a:srgbClr val="FF0000"/>
                </a:solidFill>
                <a:latin typeface="Times New Roman"/>
                <a:cs typeface="Times New Roman"/>
              </a:rPr>
              <a:t>e	</a:t>
            </a:r>
            <a:r>
              <a:rPr sz="3200" b="1" spc="5" dirty="0">
                <a:solidFill>
                  <a:srgbClr val="FF0000"/>
                </a:solidFill>
                <a:latin typeface="Times New Roman"/>
                <a:cs typeface="Times New Roman"/>
              </a:rPr>
              <a:t>re</a:t>
            </a:r>
            <a:r>
              <a:rPr sz="3200" b="1" dirty="0">
                <a:solidFill>
                  <a:srgbClr val="FF0000"/>
                </a:solidFill>
                <a:latin typeface="Times New Roman"/>
                <a:cs typeface="Times New Roman"/>
              </a:rPr>
              <a:t>s</a:t>
            </a:r>
            <a:r>
              <a:rPr sz="3200" b="1" spc="-5" dirty="0">
                <a:solidFill>
                  <a:srgbClr val="FF0000"/>
                </a:solidFill>
                <a:latin typeface="Times New Roman"/>
                <a:cs typeface="Times New Roman"/>
              </a:rPr>
              <a:t>e</a:t>
            </a:r>
            <a:r>
              <a:rPr sz="3200" b="1" spc="5" dirty="0">
                <a:solidFill>
                  <a:srgbClr val="FF0000"/>
                </a:solidFill>
                <a:latin typeface="Times New Roman"/>
                <a:cs typeface="Times New Roman"/>
              </a:rPr>
              <a:t>rvo</a:t>
            </a:r>
            <a:r>
              <a:rPr sz="3200" b="1" spc="-10" dirty="0">
                <a:solidFill>
                  <a:srgbClr val="FF0000"/>
                </a:solidFill>
                <a:latin typeface="Times New Roman"/>
                <a:cs typeface="Times New Roman"/>
              </a:rPr>
              <a:t>i</a:t>
            </a:r>
            <a:r>
              <a:rPr sz="3200" b="1" dirty="0">
                <a:solidFill>
                  <a:srgbClr val="FF0000"/>
                </a:solidFill>
                <a:latin typeface="Times New Roman"/>
                <a:cs typeface="Times New Roman"/>
              </a:rPr>
              <a:t>r  </a:t>
            </a:r>
            <a:r>
              <a:rPr sz="3200" b="1" spc="-5" dirty="0">
                <a:solidFill>
                  <a:srgbClr val="FF0000"/>
                </a:solidFill>
                <a:latin typeface="Times New Roman"/>
                <a:cs typeface="Times New Roman"/>
              </a:rPr>
              <a:t>basin;</a:t>
            </a:r>
            <a:endParaRPr sz="3200">
              <a:latin typeface="Times New Roman"/>
              <a:cs typeface="Times New Roman"/>
            </a:endParaRPr>
          </a:p>
          <a:p>
            <a:pPr marL="12700" marR="5080">
              <a:lnSpc>
                <a:spcPts val="3840"/>
              </a:lnSpc>
              <a:buFont typeface="Times New Roman"/>
              <a:buChar char="•"/>
              <a:tabLst>
                <a:tab pos="465455" algn="l"/>
                <a:tab pos="466090" algn="l"/>
                <a:tab pos="1454150" algn="l"/>
                <a:tab pos="2646045" algn="l"/>
                <a:tab pos="4354830" algn="l"/>
                <a:tab pos="5005705" algn="l"/>
                <a:tab pos="5857875" algn="l"/>
              </a:tabLst>
            </a:pPr>
            <a:r>
              <a:rPr sz="3200" b="1" dirty="0">
                <a:solidFill>
                  <a:srgbClr val="FF0000"/>
                </a:solidFill>
                <a:latin typeface="Times New Roman"/>
                <a:cs typeface="Times New Roman"/>
              </a:rPr>
              <a:t>T</a:t>
            </a:r>
            <a:r>
              <a:rPr sz="3200" b="1" spc="-5" dirty="0">
                <a:solidFill>
                  <a:srgbClr val="FF0000"/>
                </a:solidFill>
                <a:latin typeface="Times New Roman"/>
                <a:cs typeface="Times New Roman"/>
              </a:rPr>
              <a:t>h</a:t>
            </a:r>
            <a:r>
              <a:rPr sz="3200" b="1" dirty="0">
                <a:solidFill>
                  <a:srgbClr val="FF0000"/>
                </a:solidFill>
                <a:latin typeface="Times New Roman"/>
                <a:cs typeface="Times New Roman"/>
              </a:rPr>
              <a:t>e	s</a:t>
            </a:r>
            <a:r>
              <a:rPr sz="3200" b="1" spc="-5" dirty="0">
                <a:solidFill>
                  <a:srgbClr val="FF0000"/>
                </a:solidFill>
                <a:latin typeface="Times New Roman"/>
                <a:cs typeface="Times New Roman"/>
              </a:rPr>
              <a:t>l</a:t>
            </a:r>
            <a:r>
              <a:rPr sz="3200" b="1" dirty="0">
                <a:solidFill>
                  <a:srgbClr val="FF0000"/>
                </a:solidFill>
                <a:latin typeface="Times New Roman"/>
                <a:cs typeface="Times New Roman"/>
              </a:rPr>
              <a:t>o</a:t>
            </a:r>
            <a:r>
              <a:rPr sz="3200" b="1" spc="-5" dirty="0">
                <a:solidFill>
                  <a:srgbClr val="FF0000"/>
                </a:solidFill>
                <a:latin typeface="Times New Roman"/>
                <a:cs typeface="Times New Roman"/>
              </a:rPr>
              <a:t>p</a:t>
            </a:r>
            <a:r>
              <a:rPr sz="3200" b="1" dirty="0">
                <a:solidFill>
                  <a:srgbClr val="FF0000"/>
                </a:solidFill>
                <a:latin typeface="Times New Roman"/>
                <a:cs typeface="Times New Roman"/>
              </a:rPr>
              <a:t>e	sta</a:t>
            </a:r>
            <a:r>
              <a:rPr sz="3200" b="1" spc="5" dirty="0">
                <a:solidFill>
                  <a:srgbClr val="FF0000"/>
                </a:solidFill>
                <a:latin typeface="Times New Roman"/>
                <a:cs typeface="Times New Roman"/>
              </a:rPr>
              <a:t>b</a:t>
            </a:r>
            <a:r>
              <a:rPr sz="3200" b="1" spc="-5" dirty="0">
                <a:solidFill>
                  <a:srgbClr val="FF0000"/>
                </a:solidFill>
                <a:latin typeface="Times New Roman"/>
                <a:cs typeface="Times New Roman"/>
              </a:rPr>
              <a:t>ili</a:t>
            </a:r>
            <a:r>
              <a:rPr sz="3200" b="1" spc="-10" dirty="0">
                <a:solidFill>
                  <a:srgbClr val="FF0000"/>
                </a:solidFill>
                <a:latin typeface="Times New Roman"/>
                <a:cs typeface="Times New Roman"/>
              </a:rPr>
              <a:t>t</a:t>
            </a:r>
            <a:r>
              <a:rPr sz="3200" b="1" dirty="0">
                <a:solidFill>
                  <a:srgbClr val="FF0000"/>
                </a:solidFill>
                <a:latin typeface="Times New Roman"/>
                <a:cs typeface="Times New Roman"/>
              </a:rPr>
              <a:t>y	</a:t>
            </a:r>
            <a:r>
              <a:rPr sz="3200" b="1" spc="5" dirty="0">
                <a:solidFill>
                  <a:srgbClr val="FF0000"/>
                </a:solidFill>
                <a:latin typeface="Times New Roman"/>
                <a:cs typeface="Times New Roman"/>
              </a:rPr>
              <a:t>o</a:t>
            </a:r>
            <a:r>
              <a:rPr sz="3200" b="1" dirty="0">
                <a:solidFill>
                  <a:srgbClr val="FF0000"/>
                </a:solidFill>
                <a:latin typeface="Times New Roman"/>
                <a:cs typeface="Times New Roman"/>
              </a:rPr>
              <a:t>f	the	</a:t>
            </a:r>
            <a:r>
              <a:rPr sz="3200" b="1" spc="5" dirty="0">
                <a:solidFill>
                  <a:srgbClr val="FF0000"/>
                </a:solidFill>
                <a:latin typeface="Times New Roman"/>
                <a:cs typeface="Times New Roman"/>
              </a:rPr>
              <a:t>re</a:t>
            </a:r>
            <a:r>
              <a:rPr sz="3200" b="1" dirty="0">
                <a:solidFill>
                  <a:srgbClr val="FF0000"/>
                </a:solidFill>
                <a:latin typeface="Times New Roman"/>
                <a:cs typeface="Times New Roman"/>
              </a:rPr>
              <a:t>s</a:t>
            </a:r>
            <a:r>
              <a:rPr sz="3200" b="1" spc="-5" dirty="0">
                <a:solidFill>
                  <a:srgbClr val="FF0000"/>
                </a:solidFill>
                <a:latin typeface="Times New Roman"/>
                <a:cs typeface="Times New Roman"/>
              </a:rPr>
              <a:t>e</a:t>
            </a:r>
            <a:r>
              <a:rPr sz="3200" b="1" spc="5" dirty="0">
                <a:solidFill>
                  <a:srgbClr val="FF0000"/>
                </a:solidFill>
                <a:latin typeface="Times New Roman"/>
                <a:cs typeface="Times New Roman"/>
              </a:rPr>
              <a:t>rvo</a:t>
            </a:r>
            <a:r>
              <a:rPr sz="3200" b="1" spc="-10" dirty="0">
                <a:solidFill>
                  <a:srgbClr val="FF0000"/>
                </a:solidFill>
                <a:latin typeface="Times New Roman"/>
                <a:cs typeface="Times New Roman"/>
              </a:rPr>
              <a:t>i</a:t>
            </a:r>
            <a:r>
              <a:rPr sz="3200" b="1" dirty="0">
                <a:solidFill>
                  <a:srgbClr val="FF0000"/>
                </a:solidFill>
                <a:latin typeface="Times New Roman"/>
                <a:cs typeface="Times New Roman"/>
              </a:rPr>
              <a:t>r  perimeter</a:t>
            </a:r>
            <a:endParaRPr sz="3200">
              <a:latin typeface="Times New Roman"/>
              <a:cs typeface="Times New Roman"/>
            </a:endParaRPr>
          </a:p>
          <a:p>
            <a:pPr marL="12700" marR="8255">
              <a:lnSpc>
                <a:spcPts val="3840"/>
              </a:lnSpc>
              <a:buFont typeface="Times New Roman"/>
              <a:buChar char="•"/>
              <a:tabLst>
                <a:tab pos="586105" algn="l"/>
                <a:tab pos="586740" algn="l"/>
                <a:tab pos="1696085" algn="l"/>
                <a:tab pos="4065904" algn="l"/>
                <a:tab pos="4836795" algn="l"/>
                <a:tab pos="6622415" algn="l"/>
              </a:tabLst>
            </a:pPr>
            <a:r>
              <a:rPr sz="3200" b="1" dirty="0">
                <a:solidFill>
                  <a:srgbClr val="FF0000"/>
                </a:solidFill>
                <a:latin typeface="Times New Roman"/>
                <a:cs typeface="Times New Roman"/>
              </a:rPr>
              <a:t>T</a:t>
            </a:r>
            <a:r>
              <a:rPr sz="3200" b="1" spc="5" dirty="0">
                <a:solidFill>
                  <a:srgbClr val="FF0000"/>
                </a:solidFill>
                <a:latin typeface="Times New Roman"/>
                <a:cs typeface="Times New Roman"/>
              </a:rPr>
              <a:t>h</a:t>
            </a:r>
            <a:r>
              <a:rPr sz="3200" b="1" dirty="0">
                <a:solidFill>
                  <a:srgbClr val="FF0000"/>
                </a:solidFill>
                <a:latin typeface="Times New Roman"/>
                <a:cs typeface="Times New Roman"/>
              </a:rPr>
              <a:t>e	</a:t>
            </a:r>
            <a:r>
              <a:rPr sz="3200" b="1" spc="5" dirty="0">
                <a:solidFill>
                  <a:srgbClr val="FF0000"/>
                </a:solidFill>
                <a:latin typeface="Times New Roman"/>
                <a:cs typeface="Times New Roman"/>
              </a:rPr>
              <a:t>ava</a:t>
            </a:r>
            <a:r>
              <a:rPr sz="3200" b="1" spc="-10" dirty="0">
                <a:solidFill>
                  <a:srgbClr val="FF0000"/>
                </a:solidFill>
                <a:latin typeface="Times New Roman"/>
                <a:cs typeface="Times New Roman"/>
              </a:rPr>
              <a:t>i</a:t>
            </a:r>
            <a:r>
              <a:rPr sz="3200" b="1" spc="-5" dirty="0">
                <a:solidFill>
                  <a:srgbClr val="FF0000"/>
                </a:solidFill>
                <a:latin typeface="Times New Roman"/>
                <a:cs typeface="Times New Roman"/>
              </a:rPr>
              <a:t>l</a:t>
            </a:r>
            <a:r>
              <a:rPr sz="3200" b="1" dirty="0">
                <a:solidFill>
                  <a:srgbClr val="FF0000"/>
                </a:solidFill>
                <a:latin typeface="Times New Roman"/>
                <a:cs typeface="Times New Roman"/>
              </a:rPr>
              <a:t>a</a:t>
            </a:r>
            <a:r>
              <a:rPr sz="3200" b="1" spc="5" dirty="0">
                <a:solidFill>
                  <a:srgbClr val="FF0000"/>
                </a:solidFill>
                <a:latin typeface="Times New Roman"/>
                <a:cs typeface="Times New Roman"/>
              </a:rPr>
              <a:t>b</a:t>
            </a:r>
            <a:r>
              <a:rPr sz="3200" b="1" spc="-10" dirty="0">
                <a:solidFill>
                  <a:srgbClr val="FF0000"/>
                </a:solidFill>
                <a:latin typeface="Times New Roman"/>
                <a:cs typeface="Times New Roman"/>
              </a:rPr>
              <a:t>ilit</a:t>
            </a:r>
            <a:r>
              <a:rPr sz="3200" b="1" dirty="0">
                <a:solidFill>
                  <a:srgbClr val="FF0000"/>
                </a:solidFill>
                <a:latin typeface="Times New Roman"/>
                <a:cs typeface="Times New Roman"/>
              </a:rPr>
              <a:t>y	</a:t>
            </a:r>
            <a:r>
              <a:rPr sz="3200" b="1" spc="5" dirty="0">
                <a:solidFill>
                  <a:srgbClr val="FF0000"/>
                </a:solidFill>
                <a:latin typeface="Times New Roman"/>
                <a:cs typeface="Times New Roman"/>
              </a:rPr>
              <a:t>o</a:t>
            </a:r>
            <a:r>
              <a:rPr sz="3200" b="1" dirty="0">
                <a:solidFill>
                  <a:srgbClr val="FF0000"/>
                </a:solidFill>
                <a:latin typeface="Times New Roman"/>
                <a:cs typeface="Times New Roman"/>
              </a:rPr>
              <a:t>f	</a:t>
            </a:r>
            <a:r>
              <a:rPr sz="3200" b="1" spc="-10" dirty="0">
                <a:solidFill>
                  <a:srgbClr val="FF0000"/>
                </a:solidFill>
                <a:latin typeface="Times New Roman"/>
                <a:cs typeface="Times New Roman"/>
              </a:rPr>
              <a:t>s</a:t>
            </a:r>
            <a:r>
              <a:rPr sz="3200" b="1" spc="5" dirty="0">
                <a:solidFill>
                  <a:srgbClr val="FF0000"/>
                </a:solidFill>
                <a:latin typeface="Times New Roman"/>
                <a:cs typeface="Times New Roman"/>
              </a:rPr>
              <a:t>u</a:t>
            </a:r>
            <a:r>
              <a:rPr sz="3200" b="1" spc="-5" dirty="0">
                <a:solidFill>
                  <a:srgbClr val="FF0000"/>
                </a:solidFill>
                <a:latin typeface="Times New Roman"/>
                <a:cs typeface="Times New Roman"/>
              </a:rPr>
              <a:t>it</a:t>
            </a:r>
            <a:r>
              <a:rPr sz="3200" b="1" dirty="0">
                <a:solidFill>
                  <a:srgbClr val="FF0000"/>
                </a:solidFill>
                <a:latin typeface="Times New Roman"/>
                <a:cs typeface="Times New Roman"/>
              </a:rPr>
              <a:t>a</a:t>
            </a:r>
            <a:r>
              <a:rPr sz="3200" b="1" spc="-5" dirty="0">
                <a:solidFill>
                  <a:srgbClr val="FF0000"/>
                </a:solidFill>
                <a:latin typeface="Times New Roman"/>
                <a:cs typeface="Times New Roman"/>
              </a:rPr>
              <a:t>bl</a:t>
            </a:r>
            <a:r>
              <a:rPr sz="3200" b="1" dirty="0">
                <a:solidFill>
                  <a:srgbClr val="FF0000"/>
                </a:solidFill>
                <a:latin typeface="Times New Roman"/>
                <a:cs typeface="Times New Roman"/>
              </a:rPr>
              <a:t>e	</a:t>
            </a:r>
            <a:r>
              <a:rPr sz="3200" b="1" spc="-5" dirty="0">
                <a:solidFill>
                  <a:srgbClr val="FF0000"/>
                </a:solidFill>
                <a:latin typeface="Times New Roman"/>
                <a:cs typeface="Times New Roman"/>
              </a:rPr>
              <a:t>l</a:t>
            </a:r>
            <a:r>
              <a:rPr sz="3200" b="1" dirty="0">
                <a:solidFill>
                  <a:srgbClr val="FF0000"/>
                </a:solidFill>
                <a:latin typeface="Times New Roman"/>
                <a:cs typeface="Times New Roman"/>
              </a:rPr>
              <a:t>o</a:t>
            </a:r>
            <a:r>
              <a:rPr sz="3200" b="1" spc="5" dirty="0">
                <a:solidFill>
                  <a:srgbClr val="FF0000"/>
                </a:solidFill>
                <a:latin typeface="Times New Roman"/>
                <a:cs typeface="Times New Roman"/>
              </a:rPr>
              <a:t>ca</a:t>
            </a:r>
            <a:r>
              <a:rPr sz="3200" b="1" dirty="0">
                <a:solidFill>
                  <a:srgbClr val="FF0000"/>
                </a:solidFill>
                <a:latin typeface="Times New Roman"/>
                <a:cs typeface="Times New Roman"/>
              </a:rPr>
              <a:t>l  materials </a:t>
            </a:r>
            <a:r>
              <a:rPr sz="3200" b="1" spc="5" dirty="0">
                <a:solidFill>
                  <a:srgbClr val="FF0000"/>
                </a:solidFill>
                <a:latin typeface="Times New Roman"/>
                <a:cs typeface="Times New Roman"/>
              </a:rPr>
              <a:t>for </a:t>
            </a:r>
            <a:r>
              <a:rPr sz="3200" b="1" spc="-5" dirty="0">
                <a:solidFill>
                  <a:srgbClr val="FF0000"/>
                </a:solidFill>
                <a:latin typeface="Times New Roman"/>
                <a:cs typeface="Times New Roman"/>
              </a:rPr>
              <a:t>its</a:t>
            </a:r>
            <a:r>
              <a:rPr sz="3200" b="1" spc="-15" dirty="0">
                <a:solidFill>
                  <a:srgbClr val="FF0000"/>
                </a:solidFill>
                <a:latin typeface="Times New Roman"/>
                <a:cs typeface="Times New Roman"/>
              </a:rPr>
              <a:t> </a:t>
            </a:r>
            <a:r>
              <a:rPr sz="3200" b="1" dirty="0">
                <a:solidFill>
                  <a:srgbClr val="FF0000"/>
                </a:solidFill>
                <a:latin typeface="Times New Roman"/>
                <a:cs typeface="Times New Roman"/>
              </a:rPr>
              <a:t>construction.</a:t>
            </a:r>
            <a:endParaRPr sz="32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769" y="284479"/>
            <a:ext cx="7508875" cy="5601970"/>
          </a:xfrm>
          <a:prstGeom prst="rect">
            <a:avLst/>
          </a:prstGeom>
        </p:spPr>
        <p:txBody>
          <a:bodyPr vert="horz" wrap="square" lIns="0" tIns="12700" rIns="0" bIns="0" rtlCol="0">
            <a:spAutoFit/>
          </a:bodyPr>
          <a:lstStyle/>
          <a:p>
            <a:pPr marL="489584" algn="ctr">
              <a:lnSpc>
                <a:spcPct val="100000"/>
              </a:lnSpc>
              <a:spcBef>
                <a:spcPts val="100"/>
              </a:spcBef>
            </a:pPr>
            <a:r>
              <a:rPr sz="7200" b="1" spc="-240" dirty="0">
                <a:solidFill>
                  <a:srgbClr val="FF0000"/>
                </a:solidFill>
                <a:latin typeface="Trebuchet MS"/>
                <a:cs typeface="Trebuchet MS"/>
              </a:rPr>
              <a:t>Dam</a:t>
            </a:r>
            <a:endParaRPr sz="7200">
              <a:latin typeface="Trebuchet MS"/>
              <a:cs typeface="Trebuchet MS"/>
            </a:endParaRPr>
          </a:p>
          <a:p>
            <a:pPr marL="12700" marR="5080" algn="just">
              <a:lnSpc>
                <a:spcPct val="100000"/>
              </a:lnSpc>
              <a:spcBef>
                <a:spcPts val="4870"/>
              </a:spcBef>
            </a:pPr>
            <a:r>
              <a:rPr sz="2000" spc="-180" dirty="0">
                <a:latin typeface="Arial"/>
                <a:cs typeface="Arial"/>
              </a:rPr>
              <a:t>A </a:t>
            </a:r>
            <a:r>
              <a:rPr sz="2000" spc="-100" dirty="0">
                <a:latin typeface="Arial"/>
                <a:cs typeface="Arial"/>
              </a:rPr>
              <a:t>dam </a:t>
            </a:r>
            <a:r>
              <a:rPr sz="2000" spc="-110" dirty="0">
                <a:latin typeface="Arial"/>
                <a:cs typeface="Arial"/>
              </a:rPr>
              <a:t>may </a:t>
            </a:r>
            <a:r>
              <a:rPr sz="2000" spc="-95" dirty="0">
                <a:latin typeface="Arial"/>
                <a:cs typeface="Arial"/>
              </a:rPr>
              <a:t>be </a:t>
            </a:r>
            <a:r>
              <a:rPr sz="2000" spc="-55" dirty="0">
                <a:latin typeface="Arial"/>
                <a:cs typeface="Arial"/>
              </a:rPr>
              <a:t>defined </a:t>
            </a:r>
            <a:r>
              <a:rPr sz="2000" spc="-190" dirty="0">
                <a:latin typeface="Arial"/>
                <a:cs typeface="Arial"/>
              </a:rPr>
              <a:t>as </a:t>
            </a:r>
            <a:r>
              <a:rPr sz="2000" spc="-155" dirty="0">
                <a:latin typeface="Arial"/>
                <a:cs typeface="Arial"/>
              </a:rPr>
              <a:t>a </a:t>
            </a:r>
            <a:r>
              <a:rPr sz="2000" spc="-70" dirty="0">
                <a:latin typeface="Arial"/>
                <a:cs typeface="Arial"/>
              </a:rPr>
              <a:t>solid </a:t>
            </a:r>
            <a:r>
              <a:rPr sz="2000" spc="-35" dirty="0">
                <a:latin typeface="Arial"/>
                <a:cs typeface="Arial"/>
              </a:rPr>
              <a:t>barrier </a:t>
            </a:r>
            <a:r>
              <a:rPr sz="2000" spc="-60" dirty="0">
                <a:latin typeface="Arial"/>
                <a:cs typeface="Arial"/>
              </a:rPr>
              <a:t>constructed </a:t>
            </a:r>
            <a:r>
              <a:rPr sz="2000" spc="-20" dirty="0">
                <a:latin typeface="Arial"/>
                <a:cs typeface="Arial"/>
              </a:rPr>
              <a:t>at </a:t>
            </a:r>
            <a:r>
              <a:rPr sz="2000" spc="-65" dirty="0">
                <a:latin typeface="Arial"/>
                <a:cs typeface="Arial"/>
              </a:rPr>
              <a:t>suitable </a:t>
            </a:r>
            <a:r>
              <a:rPr sz="2000" spc="-45" dirty="0">
                <a:latin typeface="Arial"/>
                <a:cs typeface="Arial"/>
              </a:rPr>
              <a:t>location  </a:t>
            </a:r>
            <a:r>
              <a:rPr sz="2000" spc="-130" dirty="0">
                <a:latin typeface="Arial"/>
                <a:cs typeface="Arial"/>
              </a:rPr>
              <a:t>across</a:t>
            </a:r>
            <a:r>
              <a:rPr sz="2000" spc="-100" dirty="0">
                <a:latin typeface="Arial"/>
                <a:cs typeface="Arial"/>
              </a:rPr>
              <a:t> </a:t>
            </a:r>
            <a:r>
              <a:rPr sz="2000" spc="-35" dirty="0">
                <a:latin typeface="Arial"/>
                <a:cs typeface="Arial"/>
              </a:rPr>
              <a:t>river</a:t>
            </a:r>
            <a:r>
              <a:rPr sz="2000" spc="-100" dirty="0">
                <a:latin typeface="Arial"/>
                <a:cs typeface="Arial"/>
              </a:rPr>
              <a:t> </a:t>
            </a:r>
            <a:r>
              <a:rPr sz="2000" spc="-80" dirty="0">
                <a:latin typeface="Arial"/>
                <a:cs typeface="Arial"/>
              </a:rPr>
              <a:t>valley</a:t>
            </a:r>
            <a:r>
              <a:rPr sz="2000" spc="-90" dirty="0">
                <a:latin typeface="Arial"/>
                <a:cs typeface="Arial"/>
              </a:rPr>
              <a:t> </a:t>
            </a:r>
            <a:r>
              <a:rPr sz="2000" spc="5" dirty="0">
                <a:latin typeface="Arial"/>
                <a:cs typeface="Arial"/>
              </a:rPr>
              <a:t>with</a:t>
            </a:r>
            <a:r>
              <a:rPr sz="2000" spc="-100" dirty="0">
                <a:latin typeface="Arial"/>
                <a:cs typeface="Arial"/>
              </a:rPr>
              <a:t> </a:t>
            </a:r>
            <a:r>
              <a:rPr sz="2000" spc="-155" dirty="0">
                <a:latin typeface="Arial"/>
                <a:cs typeface="Arial"/>
              </a:rPr>
              <a:t>a</a:t>
            </a:r>
            <a:r>
              <a:rPr sz="2000" spc="-100" dirty="0">
                <a:latin typeface="Arial"/>
                <a:cs typeface="Arial"/>
              </a:rPr>
              <a:t> </a:t>
            </a:r>
            <a:r>
              <a:rPr sz="2000" spc="-60" dirty="0">
                <a:latin typeface="Arial"/>
                <a:cs typeface="Arial"/>
              </a:rPr>
              <a:t>view</a:t>
            </a:r>
            <a:r>
              <a:rPr sz="2000" spc="-105" dirty="0">
                <a:latin typeface="Arial"/>
                <a:cs typeface="Arial"/>
              </a:rPr>
              <a:t> </a:t>
            </a:r>
            <a:r>
              <a:rPr sz="2000" spc="-5" dirty="0">
                <a:latin typeface="Arial"/>
                <a:cs typeface="Arial"/>
              </a:rPr>
              <a:t>of</a:t>
            </a:r>
            <a:r>
              <a:rPr sz="2000" spc="-105" dirty="0">
                <a:latin typeface="Arial"/>
                <a:cs typeface="Arial"/>
              </a:rPr>
              <a:t> </a:t>
            </a:r>
            <a:r>
              <a:rPr sz="2000" spc="-60" dirty="0">
                <a:latin typeface="Arial"/>
                <a:cs typeface="Arial"/>
              </a:rPr>
              <a:t>impounding</a:t>
            </a:r>
            <a:r>
              <a:rPr sz="2000" spc="-95" dirty="0">
                <a:latin typeface="Arial"/>
                <a:cs typeface="Arial"/>
              </a:rPr>
              <a:t> </a:t>
            </a:r>
            <a:r>
              <a:rPr sz="2000" spc="-35" dirty="0">
                <a:latin typeface="Arial"/>
                <a:cs typeface="Arial"/>
              </a:rPr>
              <a:t>water</a:t>
            </a:r>
            <a:r>
              <a:rPr sz="2000" spc="-100" dirty="0">
                <a:latin typeface="Arial"/>
                <a:cs typeface="Arial"/>
              </a:rPr>
              <a:t> </a:t>
            </a:r>
            <a:r>
              <a:rPr sz="2000" spc="-40" dirty="0">
                <a:latin typeface="Arial"/>
                <a:cs typeface="Arial"/>
              </a:rPr>
              <a:t>flowing</a:t>
            </a:r>
            <a:r>
              <a:rPr sz="2000" spc="-95" dirty="0">
                <a:latin typeface="Arial"/>
                <a:cs typeface="Arial"/>
              </a:rPr>
              <a:t> </a:t>
            </a:r>
            <a:r>
              <a:rPr sz="2000" spc="-40" dirty="0">
                <a:latin typeface="Arial"/>
                <a:cs typeface="Arial"/>
              </a:rPr>
              <a:t>through</a:t>
            </a:r>
            <a:r>
              <a:rPr sz="2000" spc="-90" dirty="0">
                <a:latin typeface="Arial"/>
                <a:cs typeface="Arial"/>
              </a:rPr>
              <a:t> </a:t>
            </a:r>
            <a:r>
              <a:rPr sz="2000" spc="-5" dirty="0">
                <a:latin typeface="Arial"/>
                <a:cs typeface="Arial"/>
              </a:rPr>
              <a:t>that  </a:t>
            </a:r>
            <a:r>
              <a:rPr sz="2000" spc="-35" dirty="0">
                <a:latin typeface="Arial"/>
                <a:cs typeface="Arial"/>
              </a:rPr>
              <a:t>river.</a:t>
            </a:r>
            <a:endParaRPr sz="2000">
              <a:latin typeface="Arial"/>
              <a:cs typeface="Arial"/>
            </a:endParaRPr>
          </a:p>
          <a:p>
            <a:pPr marL="12700" marR="2595880">
              <a:lnSpc>
                <a:spcPct val="120800"/>
              </a:lnSpc>
              <a:buSzPct val="95000"/>
              <a:buChar char="•"/>
              <a:tabLst>
                <a:tab pos="140335" algn="l"/>
              </a:tabLst>
            </a:pPr>
            <a:r>
              <a:rPr sz="2000" spc="-165" dirty="0">
                <a:solidFill>
                  <a:srgbClr val="FF0000"/>
                </a:solidFill>
                <a:latin typeface="Arial"/>
                <a:cs typeface="Arial"/>
              </a:rPr>
              <a:t>Dams </a:t>
            </a:r>
            <a:r>
              <a:rPr sz="2000" spc="-85" dirty="0">
                <a:solidFill>
                  <a:srgbClr val="FF0000"/>
                </a:solidFill>
                <a:latin typeface="Arial"/>
                <a:cs typeface="Arial"/>
              </a:rPr>
              <a:t>are </a:t>
            </a:r>
            <a:r>
              <a:rPr sz="2000" spc="-70" dirty="0">
                <a:solidFill>
                  <a:srgbClr val="FF0000"/>
                </a:solidFill>
                <a:latin typeface="Arial"/>
                <a:cs typeface="Arial"/>
              </a:rPr>
              <a:t>created </a:t>
            </a:r>
            <a:r>
              <a:rPr sz="2000" spc="5" dirty="0">
                <a:solidFill>
                  <a:srgbClr val="FF0000"/>
                </a:solidFill>
                <a:latin typeface="Arial"/>
                <a:cs typeface="Arial"/>
              </a:rPr>
              <a:t>for </a:t>
            </a:r>
            <a:r>
              <a:rPr sz="2000" spc="-25" dirty="0">
                <a:solidFill>
                  <a:srgbClr val="FF0000"/>
                </a:solidFill>
                <a:latin typeface="Arial"/>
                <a:cs typeface="Arial"/>
              </a:rPr>
              <a:t>the </a:t>
            </a:r>
            <a:r>
              <a:rPr sz="2000" spc="-35" dirty="0">
                <a:solidFill>
                  <a:srgbClr val="FF0000"/>
                </a:solidFill>
                <a:latin typeface="Arial"/>
                <a:cs typeface="Arial"/>
              </a:rPr>
              <a:t>following</a:t>
            </a:r>
            <a:r>
              <a:rPr sz="2000" spc="-254" dirty="0">
                <a:solidFill>
                  <a:srgbClr val="FF0000"/>
                </a:solidFill>
                <a:latin typeface="Arial"/>
                <a:cs typeface="Arial"/>
              </a:rPr>
              <a:t> </a:t>
            </a:r>
            <a:r>
              <a:rPr sz="2000" spc="-70" dirty="0">
                <a:solidFill>
                  <a:srgbClr val="FF0000"/>
                </a:solidFill>
                <a:latin typeface="Arial"/>
                <a:cs typeface="Arial"/>
              </a:rPr>
              <a:t>objectives: </a:t>
            </a:r>
            <a:r>
              <a:rPr sz="2000" spc="-70" dirty="0">
                <a:latin typeface="Arial"/>
                <a:cs typeface="Arial"/>
              </a:rPr>
              <a:t> </a:t>
            </a:r>
            <a:r>
              <a:rPr sz="2000" spc="-75" dirty="0">
                <a:latin typeface="Arial"/>
                <a:cs typeface="Arial"/>
              </a:rPr>
              <a:t>Generation </a:t>
            </a:r>
            <a:r>
              <a:rPr sz="2000" spc="-5" dirty="0">
                <a:latin typeface="Arial"/>
                <a:cs typeface="Arial"/>
              </a:rPr>
              <a:t>of </a:t>
            </a:r>
            <a:r>
              <a:rPr sz="2000" spc="-50" dirty="0">
                <a:latin typeface="Arial"/>
                <a:cs typeface="Arial"/>
              </a:rPr>
              <a:t>hydropower</a:t>
            </a:r>
            <a:r>
              <a:rPr sz="2000" spc="-225" dirty="0">
                <a:latin typeface="Arial"/>
                <a:cs typeface="Arial"/>
              </a:rPr>
              <a:t> </a:t>
            </a:r>
            <a:r>
              <a:rPr sz="2000" spc="-90" dirty="0">
                <a:latin typeface="Arial"/>
                <a:cs typeface="Arial"/>
              </a:rPr>
              <a:t>energy</a:t>
            </a:r>
            <a:endParaRPr sz="2000">
              <a:latin typeface="Arial"/>
              <a:cs typeface="Arial"/>
            </a:endParaRPr>
          </a:p>
          <a:p>
            <a:pPr marL="12700" marR="3588385">
              <a:lnSpc>
                <a:spcPct val="120800"/>
              </a:lnSpc>
            </a:pPr>
            <a:r>
              <a:rPr sz="2000" spc="-85" dirty="0">
                <a:latin typeface="Arial"/>
                <a:cs typeface="Arial"/>
              </a:rPr>
              <a:t>Providing </a:t>
            </a:r>
            <a:r>
              <a:rPr sz="2000" spc="-35" dirty="0">
                <a:latin typeface="Arial"/>
                <a:cs typeface="Arial"/>
              </a:rPr>
              <a:t>water </a:t>
            </a:r>
            <a:r>
              <a:rPr sz="2000" spc="5" dirty="0">
                <a:latin typeface="Arial"/>
                <a:cs typeface="Arial"/>
              </a:rPr>
              <a:t>for </a:t>
            </a:r>
            <a:r>
              <a:rPr sz="2000" spc="-25" dirty="0">
                <a:latin typeface="Arial"/>
                <a:cs typeface="Arial"/>
              </a:rPr>
              <a:t>irrigation</a:t>
            </a:r>
            <a:r>
              <a:rPr sz="2000" spc="-305" dirty="0">
                <a:latin typeface="Arial"/>
                <a:cs typeface="Arial"/>
              </a:rPr>
              <a:t> </a:t>
            </a:r>
            <a:r>
              <a:rPr sz="2000" spc="-45" dirty="0">
                <a:latin typeface="Arial"/>
                <a:cs typeface="Arial"/>
              </a:rPr>
              <a:t>facilities  </a:t>
            </a:r>
            <a:r>
              <a:rPr sz="2000" spc="-150" dirty="0">
                <a:latin typeface="Arial"/>
                <a:cs typeface="Arial"/>
              </a:rPr>
              <a:t>Fish</a:t>
            </a:r>
            <a:r>
              <a:rPr sz="2000" spc="-100" dirty="0">
                <a:latin typeface="Arial"/>
                <a:cs typeface="Arial"/>
              </a:rPr>
              <a:t> </a:t>
            </a:r>
            <a:r>
              <a:rPr sz="2000" spc="-60" dirty="0">
                <a:latin typeface="Arial"/>
                <a:cs typeface="Arial"/>
              </a:rPr>
              <a:t>farming</a:t>
            </a:r>
            <a:endParaRPr sz="2000">
              <a:latin typeface="Arial"/>
              <a:cs typeface="Arial"/>
            </a:endParaRPr>
          </a:p>
          <a:p>
            <a:pPr marL="12700" marR="5385435">
              <a:lnSpc>
                <a:spcPct val="120800"/>
              </a:lnSpc>
            </a:pPr>
            <a:r>
              <a:rPr sz="2000" spc="-80" dirty="0">
                <a:latin typeface="Arial"/>
                <a:cs typeface="Arial"/>
              </a:rPr>
              <a:t>Fighting </a:t>
            </a:r>
            <a:r>
              <a:rPr sz="2000" spc="-65" dirty="0">
                <a:latin typeface="Arial"/>
                <a:cs typeface="Arial"/>
              </a:rPr>
              <a:t>droughts  </a:t>
            </a:r>
            <a:r>
              <a:rPr sz="2000" spc="-60" dirty="0">
                <a:latin typeface="Arial"/>
                <a:cs typeface="Arial"/>
              </a:rPr>
              <a:t>Controlling </a:t>
            </a:r>
            <a:r>
              <a:rPr sz="2000" spc="-5" dirty="0">
                <a:latin typeface="Arial"/>
                <a:cs typeface="Arial"/>
              </a:rPr>
              <a:t>of</a:t>
            </a:r>
            <a:r>
              <a:rPr sz="2000" spc="-180" dirty="0">
                <a:latin typeface="Arial"/>
                <a:cs typeface="Arial"/>
              </a:rPr>
              <a:t> </a:t>
            </a:r>
            <a:r>
              <a:rPr sz="2000" spc="-60" dirty="0">
                <a:latin typeface="Arial"/>
                <a:cs typeface="Arial"/>
              </a:rPr>
              <a:t>floods</a:t>
            </a:r>
            <a:endParaRPr sz="2000">
              <a:latin typeface="Arial"/>
              <a:cs typeface="Arial"/>
            </a:endParaRPr>
          </a:p>
          <a:p>
            <a:pPr marL="12700" marR="3331845">
              <a:lnSpc>
                <a:spcPct val="120800"/>
              </a:lnSpc>
            </a:pPr>
            <a:r>
              <a:rPr sz="2000" spc="-50" dirty="0">
                <a:latin typeface="Arial"/>
                <a:cs typeface="Arial"/>
              </a:rPr>
              <a:t>Water </a:t>
            </a:r>
            <a:r>
              <a:rPr sz="2000" spc="-85" dirty="0">
                <a:latin typeface="Arial"/>
                <a:cs typeface="Arial"/>
              </a:rPr>
              <a:t>supply </a:t>
            </a:r>
            <a:r>
              <a:rPr sz="2000" spc="5" dirty="0">
                <a:latin typeface="Arial"/>
                <a:cs typeface="Arial"/>
              </a:rPr>
              <a:t>for </a:t>
            </a:r>
            <a:r>
              <a:rPr sz="2000" spc="-75" dirty="0">
                <a:latin typeface="Arial"/>
                <a:cs typeface="Arial"/>
              </a:rPr>
              <a:t>domestic</a:t>
            </a:r>
            <a:r>
              <a:rPr sz="2000" spc="-270" dirty="0">
                <a:latin typeface="Arial"/>
                <a:cs typeface="Arial"/>
              </a:rPr>
              <a:t> </a:t>
            </a:r>
            <a:r>
              <a:rPr sz="2000" spc="-65" dirty="0">
                <a:latin typeface="Arial"/>
                <a:cs typeface="Arial"/>
              </a:rPr>
              <a:t>consumption  </a:t>
            </a:r>
            <a:r>
              <a:rPr sz="2000" spc="-85" dirty="0">
                <a:latin typeface="Arial"/>
                <a:cs typeface="Arial"/>
              </a:rPr>
              <a:t>Providing </a:t>
            </a:r>
            <a:r>
              <a:rPr sz="2000" spc="-65" dirty="0">
                <a:latin typeface="Arial"/>
                <a:cs typeface="Arial"/>
              </a:rPr>
              <a:t>navigational</a:t>
            </a:r>
            <a:r>
              <a:rPr sz="2000" spc="-125" dirty="0">
                <a:latin typeface="Arial"/>
                <a:cs typeface="Arial"/>
              </a:rPr>
              <a:t> </a:t>
            </a:r>
            <a:r>
              <a:rPr sz="2000" spc="-50" dirty="0">
                <a:latin typeface="Arial"/>
                <a:cs typeface="Arial"/>
              </a:rPr>
              <a:t>facilities</a:t>
            </a:r>
            <a:endParaRPr sz="2000">
              <a:latin typeface="Arial"/>
              <a:cs typeface="Arial"/>
            </a:endParaRPr>
          </a:p>
        </p:txBody>
      </p:sp>
      <p:sp>
        <p:nvSpPr>
          <p:cNvPr id="3" name="object 3"/>
          <p:cNvSpPr txBox="1"/>
          <p:nvPr/>
        </p:nvSpPr>
        <p:spPr>
          <a:xfrm>
            <a:off x="231140" y="19850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4" name="object 4"/>
          <p:cNvSpPr txBox="1"/>
          <p:nvPr/>
        </p:nvSpPr>
        <p:spPr>
          <a:xfrm>
            <a:off x="231140" y="2900679"/>
            <a:ext cx="114935" cy="2970530"/>
          </a:xfrm>
          <a:prstGeom prst="rect">
            <a:avLst/>
          </a:prstGeom>
        </p:spPr>
        <p:txBody>
          <a:bodyPr vert="horz" wrap="square" lIns="0" tIns="76200" rIns="0" bIns="0" rtlCol="0">
            <a:spAutoFit/>
          </a:bodyPr>
          <a:lstStyle/>
          <a:p>
            <a:pPr marL="12700">
              <a:lnSpc>
                <a:spcPct val="100000"/>
              </a:lnSpc>
              <a:spcBef>
                <a:spcPts val="600"/>
              </a:spcBef>
            </a:pPr>
            <a:r>
              <a:rPr sz="2000" dirty="0">
                <a:solidFill>
                  <a:srgbClr val="FF0000"/>
                </a:solidFill>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a:p>
            <a:pPr marL="12700">
              <a:lnSpc>
                <a:spcPct val="100000"/>
              </a:lnSpc>
              <a:spcBef>
                <a:spcPts val="49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69" y="262890"/>
            <a:ext cx="7449184" cy="999490"/>
          </a:xfrm>
          <a:prstGeom prst="rect">
            <a:avLst/>
          </a:prstGeom>
        </p:spPr>
        <p:txBody>
          <a:bodyPr vert="horz" wrap="square" lIns="0" tIns="29845" rIns="0" bIns="0" rtlCol="0">
            <a:spAutoFit/>
          </a:bodyPr>
          <a:lstStyle/>
          <a:p>
            <a:pPr marL="12700" marR="5080">
              <a:lnSpc>
                <a:spcPts val="3829"/>
              </a:lnSpc>
              <a:spcBef>
                <a:spcPts val="235"/>
              </a:spcBef>
              <a:tabLst>
                <a:tab pos="2359660" algn="l"/>
                <a:tab pos="4434205" algn="l"/>
                <a:tab pos="7096759" algn="l"/>
              </a:tabLst>
            </a:pPr>
            <a:r>
              <a:rPr sz="3200" b="1" dirty="0">
                <a:latin typeface="Times New Roman"/>
                <a:cs typeface="Times New Roman"/>
              </a:rPr>
              <a:t>P</a:t>
            </a:r>
            <a:r>
              <a:rPr sz="3200" b="1" spc="-5" dirty="0">
                <a:latin typeface="Times New Roman"/>
                <a:cs typeface="Times New Roman"/>
              </a:rPr>
              <a:t>r</a:t>
            </a:r>
            <a:r>
              <a:rPr sz="3200" b="1" spc="5" dirty="0">
                <a:latin typeface="Times New Roman"/>
                <a:cs typeface="Times New Roman"/>
              </a:rPr>
              <a:t>e</a:t>
            </a:r>
            <a:r>
              <a:rPr sz="3200" b="1" spc="-5" dirty="0">
                <a:latin typeface="Times New Roman"/>
                <a:cs typeface="Times New Roman"/>
              </a:rPr>
              <a:t>li</a:t>
            </a:r>
            <a:r>
              <a:rPr sz="3200" b="1" spc="25" dirty="0">
                <a:latin typeface="Times New Roman"/>
                <a:cs typeface="Times New Roman"/>
              </a:rPr>
              <a:t>m</a:t>
            </a:r>
            <a:r>
              <a:rPr sz="3200" b="1" spc="-5" dirty="0">
                <a:latin typeface="Times New Roman"/>
                <a:cs typeface="Times New Roman"/>
              </a:rPr>
              <a:t>in</a:t>
            </a:r>
            <a:r>
              <a:rPr sz="3200" b="1" dirty="0">
                <a:latin typeface="Times New Roman"/>
                <a:cs typeface="Times New Roman"/>
              </a:rPr>
              <a:t>a</a:t>
            </a:r>
            <a:r>
              <a:rPr sz="3200" b="1" spc="5" dirty="0">
                <a:latin typeface="Times New Roman"/>
                <a:cs typeface="Times New Roman"/>
              </a:rPr>
              <a:t>r</a:t>
            </a:r>
            <a:r>
              <a:rPr sz="3200" b="1" dirty="0">
                <a:latin typeface="Times New Roman"/>
                <a:cs typeface="Times New Roman"/>
              </a:rPr>
              <a:t>y	</a:t>
            </a:r>
            <a:r>
              <a:rPr sz="3200" b="1" spc="-5" dirty="0">
                <a:latin typeface="Times New Roman"/>
                <a:cs typeface="Times New Roman"/>
              </a:rPr>
              <a:t>G</a:t>
            </a:r>
            <a:r>
              <a:rPr sz="3200" b="1" spc="5" dirty="0">
                <a:latin typeface="Times New Roman"/>
                <a:cs typeface="Times New Roman"/>
              </a:rPr>
              <a:t>eo</a:t>
            </a:r>
            <a:r>
              <a:rPr sz="3200" b="1" spc="-5" dirty="0">
                <a:latin typeface="Times New Roman"/>
                <a:cs typeface="Times New Roman"/>
              </a:rPr>
              <a:t>lo</a:t>
            </a:r>
            <a:r>
              <a:rPr sz="3200" b="1" dirty="0">
                <a:latin typeface="Times New Roman"/>
                <a:cs typeface="Times New Roman"/>
              </a:rPr>
              <a:t>g</a:t>
            </a:r>
            <a:r>
              <a:rPr sz="3200" b="1" spc="-5" dirty="0">
                <a:latin typeface="Times New Roman"/>
                <a:cs typeface="Times New Roman"/>
              </a:rPr>
              <a:t>i</a:t>
            </a:r>
            <a:r>
              <a:rPr sz="3200" b="1" spc="5" dirty="0">
                <a:latin typeface="Times New Roman"/>
                <a:cs typeface="Times New Roman"/>
              </a:rPr>
              <a:t>ca</a:t>
            </a:r>
            <a:r>
              <a:rPr sz="3200" b="1" dirty="0">
                <a:latin typeface="Times New Roman"/>
                <a:cs typeface="Times New Roman"/>
              </a:rPr>
              <a:t>l	</a:t>
            </a:r>
            <a:r>
              <a:rPr sz="3200" b="1" spc="-10" dirty="0">
                <a:latin typeface="Times New Roman"/>
                <a:cs typeface="Times New Roman"/>
              </a:rPr>
              <a:t>I</a:t>
            </a:r>
            <a:r>
              <a:rPr sz="3200" b="1" spc="5" dirty="0">
                <a:latin typeface="Times New Roman"/>
                <a:cs typeface="Times New Roman"/>
              </a:rPr>
              <a:t>nve</a:t>
            </a:r>
            <a:r>
              <a:rPr sz="3200" b="1" spc="-10" dirty="0">
                <a:latin typeface="Times New Roman"/>
                <a:cs typeface="Times New Roman"/>
              </a:rPr>
              <a:t>s</a:t>
            </a:r>
            <a:r>
              <a:rPr sz="3200" b="1" dirty="0">
                <a:latin typeface="Times New Roman"/>
                <a:cs typeface="Times New Roman"/>
              </a:rPr>
              <a:t>ti</a:t>
            </a:r>
            <a:r>
              <a:rPr sz="3200" b="1" spc="5" dirty="0">
                <a:latin typeface="Times New Roman"/>
                <a:cs typeface="Times New Roman"/>
              </a:rPr>
              <a:t>ga</a:t>
            </a:r>
            <a:r>
              <a:rPr sz="3200" b="1" dirty="0">
                <a:latin typeface="Times New Roman"/>
                <a:cs typeface="Times New Roman"/>
              </a:rPr>
              <a:t>t</a:t>
            </a:r>
            <a:r>
              <a:rPr sz="3200" b="1" spc="-10" dirty="0">
                <a:latin typeface="Times New Roman"/>
                <a:cs typeface="Times New Roman"/>
              </a:rPr>
              <a:t>i</a:t>
            </a:r>
            <a:r>
              <a:rPr sz="3200" b="1" spc="5" dirty="0">
                <a:latin typeface="Times New Roman"/>
                <a:cs typeface="Times New Roman"/>
              </a:rPr>
              <a:t>on</a:t>
            </a:r>
            <a:r>
              <a:rPr sz="3200" b="1" dirty="0">
                <a:latin typeface="Times New Roman"/>
                <a:cs typeface="Times New Roman"/>
              </a:rPr>
              <a:t>s	of  Dam</a:t>
            </a:r>
            <a:r>
              <a:rPr sz="3200" b="1" spc="30" dirty="0">
                <a:latin typeface="Times New Roman"/>
                <a:cs typeface="Times New Roman"/>
              </a:rPr>
              <a:t> </a:t>
            </a:r>
            <a:r>
              <a:rPr sz="3200" b="1" dirty="0">
                <a:latin typeface="Times New Roman"/>
                <a:cs typeface="Times New Roman"/>
              </a:rPr>
              <a:t>Construction:</a:t>
            </a:r>
            <a:endParaRPr sz="3200">
              <a:latin typeface="Times New Roman"/>
              <a:cs typeface="Times New Roman"/>
            </a:endParaRPr>
          </a:p>
        </p:txBody>
      </p:sp>
      <p:sp>
        <p:nvSpPr>
          <p:cNvPr id="3" name="object 3"/>
          <p:cNvSpPr txBox="1"/>
          <p:nvPr/>
        </p:nvSpPr>
        <p:spPr>
          <a:xfrm>
            <a:off x="839469" y="1236979"/>
            <a:ext cx="4841875" cy="2159000"/>
          </a:xfrm>
          <a:prstGeom prst="rect">
            <a:avLst/>
          </a:prstGeom>
        </p:spPr>
        <p:txBody>
          <a:bodyPr vert="horz" wrap="square" lIns="0" tIns="12700" rIns="0" bIns="0" rtlCol="0">
            <a:spAutoFit/>
          </a:bodyPr>
          <a:lstStyle/>
          <a:p>
            <a:pPr marL="12700" marR="1038860">
              <a:lnSpc>
                <a:spcPct val="100000"/>
              </a:lnSpc>
              <a:spcBef>
                <a:spcPts val="100"/>
              </a:spcBef>
            </a:pPr>
            <a:r>
              <a:rPr sz="2800" b="1" spc="-5" dirty="0">
                <a:solidFill>
                  <a:srgbClr val="FF0000"/>
                </a:solidFill>
                <a:latin typeface="Times New Roman"/>
                <a:cs typeface="Times New Roman"/>
              </a:rPr>
              <a:t>1.Topographical Studies.  2.Reservoir</a:t>
            </a:r>
            <a:r>
              <a:rPr sz="2800" b="1" spc="-30" dirty="0">
                <a:solidFill>
                  <a:srgbClr val="FF0000"/>
                </a:solidFill>
                <a:latin typeface="Times New Roman"/>
                <a:cs typeface="Times New Roman"/>
              </a:rPr>
              <a:t> </a:t>
            </a:r>
            <a:r>
              <a:rPr sz="2800" b="1" spc="-5" dirty="0">
                <a:solidFill>
                  <a:srgbClr val="FF0000"/>
                </a:solidFill>
                <a:latin typeface="Times New Roman"/>
                <a:cs typeface="Times New Roman"/>
              </a:rPr>
              <a:t>Location.</a:t>
            </a:r>
            <a:endParaRPr sz="2800">
              <a:latin typeface="Times New Roman"/>
              <a:cs typeface="Times New Roman"/>
            </a:endParaRPr>
          </a:p>
          <a:p>
            <a:pPr marL="12700" marR="5080">
              <a:lnSpc>
                <a:spcPct val="100000"/>
              </a:lnSpc>
            </a:pPr>
            <a:r>
              <a:rPr sz="2800" b="1" spc="-5" dirty="0">
                <a:solidFill>
                  <a:srgbClr val="FF0000"/>
                </a:solidFill>
                <a:latin typeface="Times New Roman"/>
                <a:cs typeface="Times New Roman"/>
              </a:rPr>
              <a:t>3.Petrology studies.  4.Mineralogy Studies  5.Structural Geological</a:t>
            </a:r>
            <a:r>
              <a:rPr sz="2800" b="1" spc="-55" dirty="0">
                <a:solidFill>
                  <a:srgbClr val="FF0000"/>
                </a:solidFill>
                <a:latin typeface="Times New Roman"/>
                <a:cs typeface="Times New Roman"/>
              </a:rPr>
              <a:t> </a:t>
            </a:r>
            <a:r>
              <a:rPr sz="2800" b="1" spc="-5" dirty="0">
                <a:solidFill>
                  <a:srgbClr val="FF0000"/>
                </a:solidFill>
                <a:latin typeface="Times New Roman"/>
                <a:cs typeface="Times New Roman"/>
              </a:rPr>
              <a:t>Studies.</a:t>
            </a:r>
            <a:endParaRPr sz="2800">
              <a:latin typeface="Times New Roman"/>
              <a:cs typeface="Times New Roman"/>
            </a:endParaRPr>
          </a:p>
        </p:txBody>
      </p:sp>
      <p:sp>
        <p:nvSpPr>
          <p:cNvPr id="4" name="object 4"/>
          <p:cNvSpPr txBox="1"/>
          <p:nvPr/>
        </p:nvSpPr>
        <p:spPr>
          <a:xfrm>
            <a:off x="839469" y="3370579"/>
            <a:ext cx="5589905" cy="878840"/>
          </a:xfrm>
          <a:prstGeom prst="rect">
            <a:avLst/>
          </a:prstGeom>
        </p:spPr>
        <p:txBody>
          <a:bodyPr vert="horz" wrap="square" lIns="0" tIns="12700" rIns="0" bIns="0" rtlCol="0">
            <a:spAutoFit/>
          </a:bodyPr>
          <a:lstStyle/>
          <a:p>
            <a:pPr marL="12700" marR="5080">
              <a:lnSpc>
                <a:spcPct val="100000"/>
              </a:lnSpc>
              <a:spcBef>
                <a:spcPts val="100"/>
              </a:spcBef>
              <a:tabLst>
                <a:tab pos="2164080" algn="l"/>
                <a:tab pos="2538095" algn="l"/>
                <a:tab pos="3533140" algn="l"/>
                <a:tab pos="4340225" algn="l"/>
                <a:tab pos="5280025" algn="l"/>
              </a:tabLst>
            </a:pPr>
            <a:r>
              <a:rPr sz="2800" b="1" spc="-5" dirty="0">
                <a:solidFill>
                  <a:srgbClr val="FF0000"/>
                </a:solidFill>
                <a:latin typeface="Times New Roman"/>
                <a:cs typeface="Times New Roman"/>
              </a:rPr>
              <a:t>6.Geological		Factors	</a:t>
            </a:r>
            <a:r>
              <a:rPr sz="2800" b="1" spc="-10" dirty="0">
                <a:solidFill>
                  <a:srgbClr val="FF0000"/>
                </a:solidFill>
                <a:latin typeface="Times New Roman"/>
                <a:cs typeface="Times New Roman"/>
              </a:rPr>
              <a:t>Like  </a:t>
            </a:r>
            <a:r>
              <a:rPr sz="2800" b="1" spc="-5" dirty="0">
                <a:solidFill>
                  <a:srgbClr val="FF0000"/>
                </a:solidFill>
                <a:latin typeface="Times New Roman"/>
                <a:cs typeface="Times New Roman"/>
              </a:rPr>
              <a:t>C</a:t>
            </a:r>
            <a:r>
              <a:rPr sz="2800" b="1" dirty="0">
                <a:solidFill>
                  <a:srgbClr val="FF0000"/>
                </a:solidFill>
                <a:latin typeface="Times New Roman"/>
                <a:cs typeface="Times New Roman"/>
              </a:rPr>
              <a:t>ondi</a:t>
            </a:r>
            <a:r>
              <a:rPr sz="2800" b="1" spc="5" dirty="0">
                <a:solidFill>
                  <a:srgbClr val="FF0000"/>
                </a:solidFill>
                <a:latin typeface="Times New Roman"/>
                <a:cs typeface="Times New Roman"/>
              </a:rPr>
              <a:t>t</a:t>
            </a:r>
            <a:r>
              <a:rPr sz="2800" b="1" dirty="0">
                <a:solidFill>
                  <a:srgbClr val="FF0000"/>
                </a:solidFill>
                <a:latin typeface="Times New Roman"/>
                <a:cs typeface="Times New Roman"/>
              </a:rPr>
              <a:t>ions,	</a:t>
            </a:r>
            <a:r>
              <a:rPr sz="2800" b="1" spc="5" dirty="0">
                <a:solidFill>
                  <a:srgbClr val="FF0000"/>
                </a:solidFill>
                <a:latin typeface="Times New Roman"/>
                <a:cs typeface="Times New Roman"/>
              </a:rPr>
              <a:t>W</a:t>
            </a:r>
            <a:r>
              <a:rPr sz="2800" b="1" dirty="0">
                <a:solidFill>
                  <a:srgbClr val="FF0000"/>
                </a:solidFill>
                <a:latin typeface="Times New Roman"/>
                <a:cs typeface="Times New Roman"/>
              </a:rPr>
              <a:t>a</a:t>
            </a:r>
            <a:r>
              <a:rPr sz="2800" b="1" spc="5" dirty="0">
                <a:solidFill>
                  <a:srgbClr val="FF0000"/>
                </a:solidFill>
                <a:latin typeface="Times New Roman"/>
                <a:cs typeface="Times New Roman"/>
              </a:rPr>
              <a:t>t</a:t>
            </a:r>
            <a:r>
              <a:rPr sz="2800" b="1" spc="-15" dirty="0">
                <a:solidFill>
                  <a:srgbClr val="FF0000"/>
                </a:solidFill>
                <a:latin typeface="Times New Roman"/>
                <a:cs typeface="Times New Roman"/>
              </a:rPr>
              <a:t>e</a:t>
            </a:r>
            <a:r>
              <a:rPr sz="2800" b="1" dirty="0">
                <a:solidFill>
                  <a:srgbClr val="FF0000"/>
                </a:solidFill>
                <a:latin typeface="Times New Roman"/>
                <a:cs typeface="Times New Roman"/>
              </a:rPr>
              <a:t>r	</a:t>
            </a:r>
            <a:r>
              <a:rPr sz="2800" b="1" spc="5" dirty="0">
                <a:solidFill>
                  <a:srgbClr val="FF0000"/>
                </a:solidFill>
                <a:latin typeface="Times New Roman"/>
                <a:cs typeface="Times New Roman"/>
              </a:rPr>
              <a:t>t</a:t>
            </a:r>
            <a:r>
              <a:rPr sz="2800" b="1" dirty="0">
                <a:solidFill>
                  <a:srgbClr val="FF0000"/>
                </a:solidFill>
                <a:latin typeface="Times New Roman"/>
                <a:cs typeface="Times New Roman"/>
              </a:rPr>
              <a:t>igh</a:t>
            </a:r>
            <a:r>
              <a:rPr sz="2800" b="1" spc="5" dirty="0">
                <a:solidFill>
                  <a:srgbClr val="FF0000"/>
                </a:solidFill>
                <a:latin typeface="Times New Roman"/>
                <a:cs typeface="Times New Roman"/>
              </a:rPr>
              <a:t>t</a:t>
            </a:r>
            <a:r>
              <a:rPr sz="2800" b="1" spc="-5" dirty="0">
                <a:solidFill>
                  <a:srgbClr val="FF0000"/>
                </a:solidFill>
                <a:latin typeface="Times New Roman"/>
                <a:cs typeface="Times New Roman"/>
              </a:rPr>
              <a:t>n</a:t>
            </a:r>
            <a:r>
              <a:rPr sz="2800" b="1" spc="-15" dirty="0">
                <a:solidFill>
                  <a:srgbClr val="FF0000"/>
                </a:solidFill>
                <a:latin typeface="Times New Roman"/>
                <a:cs typeface="Times New Roman"/>
              </a:rPr>
              <a:t>e</a:t>
            </a:r>
            <a:r>
              <a:rPr sz="2800" b="1" spc="-5" dirty="0">
                <a:solidFill>
                  <a:srgbClr val="FF0000"/>
                </a:solidFill>
                <a:latin typeface="Times New Roman"/>
                <a:cs typeface="Times New Roman"/>
              </a:rPr>
              <a:t>s</a:t>
            </a:r>
            <a:r>
              <a:rPr sz="2800" b="1" dirty="0">
                <a:solidFill>
                  <a:srgbClr val="FF0000"/>
                </a:solidFill>
                <a:latin typeface="Times New Roman"/>
                <a:cs typeface="Times New Roman"/>
              </a:rPr>
              <a:t>s	of</a:t>
            </a:r>
            <a:endParaRPr sz="2800">
              <a:latin typeface="Times New Roman"/>
              <a:cs typeface="Times New Roman"/>
            </a:endParaRPr>
          </a:p>
        </p:txBody>
      </p:sp>
      <p:sp>
        <p:nvSpPr>
          <p:cNvPr id="5" name="object 5"/>
          <p:cNvSpPr txBox="1"/>
          <p:nvPr/>
        </p:nvSpPr>
        <p:spPr>
          <a:xfrm>
            <a:off x="6513645" y="3370579"/>
            <a:ext cx="1786255" cy="878840"/>
          </a:xfrm>
          <a:prstGeom prst="rect">
            <a:avLst/>
          </a:prstGeom>
        </p:spPr>
        <p:txBody>
          <a:bodyPr vert="horz" wrap="square" lIns="0" tIns="12700" rIns="0" bIns="0" rtlCol="0">
            <a:spAutoFit/>
          </a:bodyPr>
          <a:lstStyle/>
          <a:p>
            <a:pPr marL="305435" marR="5080" indent="-293370">
              <a:lnSpc>
                <a:spcPct val="100000"/>
              </a:lnSpc>
              <a:spcBef>
                <a:spcPts val="100"/>
              </a:spcBef>
            </a:pPr>
            <a:r>
              <a:rPr sz="2800" b="1" spc="-15" dirty="0">
                <a:solidFill>
                  <a:srgbClr val="FF0000"/>
                </a:solidFill>
                <a:latin typeface="Times New Roman"/>
                <a:cs typeface="Times New Roman"/>
              </a:rPr>
              <a:t>F</a:t>
            </a:r>
            <a:r>
              <a:rPr sz="2800" b="1" spc="5" dirty="0">
                <a:solidFill>
                  <a:srgbClr val="FF0000"/>
                </a:solidFill>
                <a:latin typeface="Times New Roman"/>
                <a:cs typeface="Times New Roman"/>
              </a:rPr>
              <a:t>o</a:t>
            </a:r>
            <a:r>
              <a:rPr sz="2800" b="1" spc="-5" dirty="0">
                <a:solidFill>
                  <a:srgbClr val="FF0000"/>
                </a:solidFill>
                <a:latin typeface="Times New Roman"/>
                <a:cs typeface="Times New Roman"/>
              </a:rPr>
              <a:t>unda</a:t>
            </a:r>
            <a:r>
              <a:rPr sz="2800" b="1" spc="5" dirty="0">
                <a:solidFill>
                  <a:srgbClr val="FF0000"/>
                </a:solidFill>
                <a:latin typeface="Times New Roman"/>
                <a:cs typeface="Times New Roman"/>
              </a:rPr>
              <a:t>t</a:t>
            </a:r>
            <a:r>
              <a:rPr sz="2800" b="1" dirty="0">
                <a:solidFill>
                  <a:srgbClr val="FF0000"/>
                </a:solidFill>
                <a:latin typeface="Times New Roman"/>
                <a:cs typeface="Times New Roman"/>
              </a:rPr>
              <a:t>ion  </a:t>
            </a:r>
            <a:r>
              <a:rPr sz="2800" b="1" spc="-15" dirty="0">
                <a:solidFill>
                  <a:srgbClr val="FF0000"/>
                </a:solidFill>
                <a:latin typeface="Times New Roman"/>
                <a:cs typeface="Times New Roman"/>
              </a:rPr>
              <a:t>r</a:t>
            </a:r>
            <a:r>
              <a:rPr sz="2800" b="1" spc="-5" dirty="0">
                <a:solidFill>
                  <a:srgbClr val="FF0000"/>
                </a:solidFill>
                <a:latin typeface="Times New Roman"/>
                <a:cs typeface="Times New Roman"/>
              </a:rPr>
              <a:t>ese</a:t>
            </a:r>
            <a:r>
              <a:rPr sz="2800" b="1" spc="-15" dirty="0">
                <a:solidFill>
                  <a:srgbClr val="FF0000"/>
                </a:solidFill>
                <a:latin typeface="Times New Roman"/>
                <a:cs typeface="Times New Roman"/>
              </a:rPr>
              <a:t>r</a:t>
            </a:r>
            <a:r>
              <a:rPr sz="2800" b="1" spc="5" dirty="0">
                <a:solidFill>
                  <a:srgbClr val="FF0000"/>
                </a:solidFill>
                <a:latin typeface="Times New Roman"/>
                <a:cs typeface="Times New Roman"/>
              </a:rPr>
              <a:t>v</a:t>
            </a:r>
            <a:r>
              <a:rPr sz="2800" b="1" dirty="0">
                <a:solidFill>
                  <a:srgbClr val="FF0000"/>
                </a:solidFill>
                <a:latin typeface="Times New Roman"/>
                <a:cs typeface="Times New Roman"/>
              </a:rPr>
              <a:t>oi</a:t>
            </a:r>
            <a:r>
              <a:rPr sz="2800" b="1" spc="-5" dirty="0">
                <a:solidFill>
                  <a:srgbClr val="FF0000"/>
                </a:solidFill>
                <a:latin typeface="Times New Roman"/>
                <a:cs typeface="Times New Roman"/>
              </a:rPr>
              <a:t>r,</a:t>
            </a:r>
            <a:endParaRPr sz="2800">
              <a:latin typeface="Times New Roman"/>
              <a:cs typeface="Times New Roman"/>
            </a:endParaRPr>
          </a:p>
        </p:txBody>
      </p:sp>
      <p:sp>
        <p:nvSpPr>
          <p:cNvPr id="6" name="object 6"/>
          <p:cNvSpPr txBox="1"/>
          <p:nvPr/>
        </p:nvSpPr>
        <p:spPr>
          <a:xfrm>
            <a:off x="839469" y="4224020"/>
            <a:ext cx="7170420" cy="2157730"/>
          </a:xfrm>
          <a:prstGeom prst="rect">
            <a:avLst/>
          </a:prstGeom>
        </p:spPr>
        <p:txBody>
          <a:bodyPr vert="horz" wrap="square" lIns="0" tIns="12700" rIns="0" bIns="0" rtlCol="0">
            <a:spAutoFit/>
          </a:bodyPr>
          <a:lstStyle/>
          <a:p>
            <a:pPr marL="12700" marR="1619250">
              <a:lnSpc>
                <a:spcPct val="100000"/>
              </a:lnSpc>
              <a:spcBef>
                <a:spcPts val="100"/>
              </a:spcBef>
            </a:pPr>
            <a:r>
              <a:rPr sz="2800" b="1" dirty="0">
                <a:solidFill>
                  <a:srgbClr val="FF0000"/>
                </a:solidFill>
                <a:latin typeface="Times New Roman"/>
                <a:cs typeface="Times New Roman"/>
              </a:rPr>
              <a:t>availability of </a:t>
            </a:r>
            <a:r>
              <a:rPr sz="2800" b="1" spc="-5" dirty="0">
                <a:solidFill>
                  <a:srgbClr val="FF0000"/>
                </a:solidFill>
                <a:latin typeface="Times New Roman"/>
                <a:cs typeface="Times New Roman"/>
              </a:rPr>
              <a:t>construction material.  7.General examination </a:t>
            </a:r>
            <a:r>
              <a:rPr sz="2800" b="1" dirty="0">
                <a:solidFill>
                  <a:srgbClr val="FF0000"/>
                </a:solidFill>
                <a:latin typeface="Times New Roman"/>
                <a:cs typeface="Times New Roman"/>
              </a:rPr>
              <a:t>of </a:t>
            </a:r>
            <a:r>
              <a:rPr sz="2800" b="1" spc="-10" dirty="0">
                <a:solidFill>
                  <a:srgbClr val="FF0000"/>
                </a:solidFill>
                <a:latin typeface="Times New Roman"/>
                <a:cs typeface="Times New Roman"/>
              </a:rPr>
              <a:t>rocks.</a:t>
            </a:r>
            <a:endParaRPr sz="2800">
              <a:latin typeface="Times New Roman"/>
              <a:cs typeface="Times New Roman"/>
            </a:endParaRPr>
          </a:p>
          <a:p>
            <a:pPr marL="12700" marR="5080">
              <a:lnSpc>
                <a:spcPts val="3360"/>
              </a:lnSpc>
              <a:spcBef>
                <a:spcPts val="100"/>
              </a:spcBef>
              <a:buSzPct val="96428"/>
              <a:buAutoNum type="arabicPeriod" startAt="8"/>
              <a:tabLst>
                <a:tab pos="280035" algn="l"/>
                <a:tab pos="1791335" algn="l"/>
                <a:tab pos="2910840" algn="l"/>
                <a:tab pos="4484370" algn="l"/>
                <a:tab pos="5517515" algn="l"/>
              </a:tabLst>
            </a:pPr>
            <a:r>
              <a:rPr sz="2800" b="1" spc="-5" dirty="0">
                <a:solidFill>
                  <a:srgbClr val="FF0000"/>
                </a:solidFill>
                <a:latin typeface="Times New Roman"/>
                <a:cs typeface="Times New Roman"/>
              </a:rPr>
              <a:t>Ind</a:t>
            </a:r>
            <a:r>
              <a:rPr sz="2800" b="1" dirty="0">
                <a:solidFill>
                  <a:srgbClr val="FF0000"/>
                </a:solidFill>
                <a:latin typeface="Times New Roman"/>
                <a:cs typeface="Times New Roman"/>
              </a:rPr>
              <a:t>i</a:t>
            </a:r>
            <a:r>
              <a:rPr sz="2800" b="1" spc="-15" dirty="0">
                <a:solidFill>
                  <a:srgbClr val="FF0000"/>
                </a:solidFill>
                <a:latin typeface="Times New Roman"/>
                <a:cs typeface="Times New Roman"/>
              </a:rPr>
              <a:t>r</a:t>
            </a:r>
            <a:r>
              <a:rPr sz="2800" b="1" spc="-5" dirty="0">
                <a:solidFill>
                  <a:srgbClr val="FF0000"/>
                </a:solidFill>
                <a:latin typeface="Times New Roman"/>
                <a:cs typeface="Times New Roman"/>
              </a:rPr>
              <a:t>ec</a:t>
            </a:r>
            <a:r>
              <a:rPr sz="2800" b="1" dirty="0">
                <a:solidFill>
                  <a:srgbClr val="FF0000"/>
                </a:solidFill>
                <a:latin typeface="Times New Roman"/>
                <a:cs typeface="Times New Roman"/>
              </a:rPr>
              <a:t>t	</a:t>
            </a:r>
            <a:r>
              <a:rPr sz="2800" b="1" spc="-5" dirty="0">
                <a:solidFill>
                  <a:srgbClr val="FF0000"/>
                </a:solidFill>
                <a:latin typeface="Times New Roman"/>
                <a:cs typeface="Times New Roman"/>
              </a:rPr>
              <a:t>st</a:t>
            </a:r>
            <a:r>
              <a:rPr sz="2800" b="1" spc="10" dirty="0">
                <a:solidFill>
                  <a:srgbClr val="FF0000"/>
                </a:solidFill>
                <a:latin typeface="Times New Roman"/>
                <a:cs typeface="Times New Roman"/>
              </a:rPr>
              <a:t>u</a:t>
            </a:r>
            <a:r>
              <a:rPr sz="2800" b="1" spc="-10" dirty="0">
                <a:solidFill>
                  <a:srgbClr val="FF0000"/>
                </a:solidFill>
                <a:latin typeface="Times New Roman"/>
                <a:cs typeface="Times New Roman"/>
              </a:rPr>
              <a:t>d</a:t>
            </a:r>
            <a:r>
              <a:rPr sz="2800" b="1" dirty="0">
                <a:solidFill>
                  <a:srgbClr val="FF0000"/>
                </a:solidFill>
                <a:latin typeface="Times New Roman"/>
                <a:cs typeface="Times New Roman"/>
              </a:rPr>
              <a:t>y	</a:t>
            </a:r>
            <a:r>
              <a:rPr sz="2800" b="1" spc="5" dirty="0">
                <a:solidFill>
                  <a:srgbClr val="FF0000"/>
                </a:solidFill>
                <a:latin typeface="Times New Roman"/>
                <a:cs typeface="Times New Roman"/>
              </a:rPr>
              <a:t>m</a:t>
            </a:r>
            <a:r>
              <a:rPr sz="2800" b="1" spc="-5" dirty="0">
                <a:solidFill>
                  <a:srgbClr val="FF0000"/>
                </a:solidFill>
                <a:latin typeface="Times New Roman"/>
                <a:cs typeface="Times New Roman"/>
              </a:rPr>
              <a:t>e</a:t>
            </a:r>
            <a:r>
              <a:rPr sz="2800" b="1" spc="-10" dirty="0">
                <a:solidFill>
                  <a:srgbClr val="FF0000"/>
                </a:solidFill>
                <a:latin typeface="Times New Roman"/>
                <a:cs typeface="Times New Roman"/>
              </a:rPr>
              <a:t>t</a:t>
            </a:r>
            <a:r>
              <a:rPr sz="2800" b="1" spc="-5" dirty="0">
                <a:solidFill>
                  <a:srgbClr val="FF0000"/>
                </a:solidFill>
                <a:latin typeface="Times New Roman"/>
                <a:cs typeface="Times New Roman"/>
              </a:rPr>
              <a:t>h</a:t>
            </a:r>
            <a:r>
              <a:rPr sz="2800" b="1" spc="5" dirty="0">
                <a:solidFill>
                  <a:srgbClr val="FF0000"/>
                </a:solidFill>
                <a:latin typeface="Times New Roman"/>
                <a:cs typeface="Times New Roman"/>
              </a:rPr>
              <a:t>o</a:t>
            </a:r>
            <a:r>
              <a:rPr sz="2800" b="1" spc="-5" dirty="0">
                <a:solidFill>
                  <a:srgbClr val="FF0000"/>
                </a:solidFill>
                <a:latin typeface="Times New Roman"/>
                <a:cs typeface="Times New Roman"/>
              </a:rPr>
              <a:t>d</a:t>
            </a:r>
            <a:r>
              <a:rPr sz="2800" b="1" dirty="0">
                <a:solidFill>
                  <a:srgbClr val="FF0000"/>
                </a:solidFill>
                <a:latin typeface="Times New Roman"/>
                <a:cs typeface="Times New Roman"/>
              </a:rPr>
              <a:t>s	</a:t>
            </a:r>
            <a:r>
              <a:rPr sz="2800" b="1" spc="5" dirty="0">
                <a:solidFill>
                  <a:srgbClr val="FF0000"/>
                </a:solidFill>
                <a:latin typeface="Times New Roman"/>
                <a:cs typeface="Times New Roman"/>
              </a:rPr>
              <a:t>f</a:t>
            </a:r>
            <a:r>
              <a:rPr sz="2800" b="1" dirty="0">
                <a:solidFill>
                  <a:srgbClr val="FF0000"/>
                </a:solidFill>
                <a:latin typeface="Times New Roman"/>
                <a:cs typeface="Times New Roman"/>
              </a:rPr>
              <a:t>or	</a:t>
            </a:r>
            <a:r>
              <a:rPr sz="2800" b="1" spc="-5" dirty="0">
                <a:solidFill>
                  <a:srgbClr val="FF0000"/>
                </a:solidFill>
                <a:latin typeface="Times New Roman"/>
                <a:cs typeface="Times New Roman"/>
              </a:rPr>
              <a:t>sub</a:t>
            </a:r>
            <a:r>
              <a:rPr sz="2800" b="1" spc="5" dirty="0">
                <a:solidFill>
                  <a:srgbClr val="FF0000"/>
                </a:solidFill>
                <a:latin typeface="Times New Roman"/>
                <a:cs typeface="Times New Roman"/>
              </a:rPr>
              <a:t>s</a:t>
            </a:r>
            <a:r>
              <a:rPr sz="2800" b="1" spc="-5" dirty="0">
                <a:solidFill>
                  <a:srgbClr val="FF0000"/>
                </a:solidFill>
                <a:latin typeface="Times New Roman"/>
                <a:cs typeface="Times New Roman"/>
              </a:rPr>
              <a:t>u</a:t>
            </a:r>
            <a:r>
              <a:rPr sz="2800" b="1" spc="-15" dirty="0">
                <a:solidFill>
                  <a:srgbClr val="FF0000"/>
                </a:solidFill>
                <a:latin typeface="Times New Roman"/>
                <a:cs typeface="Times New Roman"/>
              </a:rPr>
              <a:t>r</a:t>
            </a:r>
            <a:r>
              <a:rPr sz="2800" b="1" spc="5" dirty="0">
                <a:solidFill>
                  <a:srgbClr val="FF0000"/>
                </a:solidFill>
                <a:latin typeface="Times New Roman"/>
                <a:cs typeface="Times New Roman"/>
              </a:rPr>
              <a:t>f</a:t>
            </a:r>
            <a:r>
              <a:rPr sz="2800" b="1" dirty="0">
                <a:solidFill>
                  <a:srgbClr val="FF0000"/>
                </a:solidFill>
                <a:latin typeface="Times New Roman"/>
                <a:cs typeface="Times New Roman"/>
              </a:rPr>
              <a:t>ace  </a:t>
            </a:r>
            <a:r>
              <a:rPr sz="2800" b="1" spc="-5" dirty="0">
                <a:solidFill>
                  <a:srgbClr val="FF0000"/>
                </a:solidFill>
                <a:latin typeface="Times New Roman"/>
                <a:cs typeface="Times New Roman"/>
              </a:rPr>
              <a:t>investigations.</a:t>
            </a:r>
            <a:endParaRPr sz="2800">
              <a:latin typeface="Times New Roman"/>
              <a:cs typeface="Times New Roman"/>
            </a:endParaRPr>
          </a:p>
          <a:p>
            <a:pPr marL="280035" indent="-267335">
              <a:lnSpc>
                <a:spcPts val="3250"/>
              </a:lnSpc>
              <a:buSzPct val="96428"/>
              <a:buAutoNum type="arabicPeriod" startAt="8"/>
              <a:tabLst>
                <a:tab pos="280035" algn="l"/>
              </a:tabLst>
            </a:pPr>
            <a:r>
              <a:rPr sz="2800" b="1" spc="-5" dirty="0">
                <a:solidFill>
                  <a:srgbClr val="FF0000"/>
                </a:solidFill>
                <a:latin typeface="Times New Roman"/>
                <a:cs typeface="Times New Roman"/>
              </a:rPr>
              <a:t>Preliminary Drill Hole</a:t>
            </a:r>
            <a:r>
              <a:rPr sz="2800" b="1" spc="-15" dirty="0">
                <a:solidFill>
                  <a:srgbClr val="FF0000"/>
                </a:solidFill>
                <a:latin typeface="Times New Roman"/>
                <a:cs typeface="Times New Roman"/>
              </a:rPr>
              <a:t> </a:t>
            </a:r>
            <a:r>
              <a:rPr sz="2800" b="1" spc="-10" dirty="0">
                <a:solidFill>
                  <a:srgbClr val="FF0000"/>
                </a:solidFill>
                <a:latin typeface="Times New Roman"/>
                <a:cs typeface="Times New Roman"/>
              </a:rPr>
              <a:t>Study.</a:t>
            </a:r>
            <a:endParaRPr sz="2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670" y="187506"/>
            <a:ext cx="8693785" cy="6050915"/>
          </a:xfrm>
          <a:prstGeom prst="rect">
            <a:avLst/>
          </a:prstGeom>
        </p:spPr>
        <p:txBody>
          <a:bodyPr vert="horz" wrap="square" lIns="0" tIns="240029" rIns="0" bIns="0" rtlCol="0">
            <a:spAutoFit/>
          </a:bodyPr>
          <a:lstStyle/>
          <a:p>
            <a:pPr marL="104139">
              <a:lnSpc>
                <a:spcPct val="100000"/>
              </a:lnSpc>
              <a:spcBef>
                <a:spcPts val="1889"/>
              </a:spcBef>
            </a:pPr>
            <a:r>
              <a:rPr sz="2700" b="1" spc="-5" dirty="0">
                <a:solidFill>
                  <a:srgbClr val="730B30"/>
                </a:solidFill>
                <a:latin typeface="Times New Roman"/>
                <a:cs typeface="Times New Roman"/>
              </a:rPr>
              <a:t>Detailed </a:t>
            </a:r>
            <a:r>
              <a:rPr sz="2700" b="1" dirty="0">
                <a:solidFill>
                  <a:srgbClr val="730B30"/>
                </a:solidFill>
                <a:latin typeface="Times New Roman"/>
                <a:cs typeface="Times New Roman"/>
              </a:rPr>
              <a:t>Geological Investigations </a:t>
            </a:r>
            <a:r>
              <a:rPr sz="2700" b="1" spc="5" dirty="0">
                <a:solidFill>
                  <a:srgbClr val="730B30"/>
                </a:solidFill>
                <a:latin typeface="Times New Roman"/>
                <a:cs typeface="Times New Roman"/>
              </a:rPr>
              <a:t>for </a:t>
            </a:r>
            <a:r>
              <a:rPr sz="2700" b="1" spc="-5" dirty="0">
                <a:solidFill>
                  <a:srgbClr val="730B30"/>
                </a:solidFill>
                <a:latin typeface="Times New Roman"/>
                <a:cs typeface="Times New Roman"/>
              </a:rPr>
              <a:t>Dams Site</a:t>
            </a:r>
            <a:r>
              <a:rPr sz="2700" b="1" spc="-55" dirty="0">
                <a:solidFill>
                  <a:srgbClr val="730B30"/>
                </a:solidFill>
                <a:latin typeface="Times New Roman"/>
                <a:cs typeface="Times New Roman"/>
              </a:rPr>
              <a:t> </a:t>
            </a:r>
            <a:r>
              <a:rPr sz="2700" b="1" spc="-5" dirty="0">
                <a:solidFill>
                  <a:srgbClr val="730B30"/>
                </a:solidFill>
                <a:latin typeface="Times New Roman"/>
                <a:cs typeface="Times New Roman"/>
              </a:rPr>
              <a:t>Selection:</a:t>
            </a:r>
            <a:endParaRPr sz="2700">
              <a:latin typeface="Times New Roman"/>
              <a:cs typeface="Times New Roman"/>
            </a:endParaRPr>
          </a:p>
          <a:p>
            <a:pPr marL="355600" indent="-342900">
              <a:lnSpc>
                <a:spcPct val="100000"/>
              </a:lnSpc>
              <a:spcBef>
                <a:spcPts val="18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5" dirty="0">
                <a:solidFill>
                  <a:srgbClr val="DE2702"/>
                </a:solidFill>
                <a:latin typeface="Times New Roman"/>
                <a:cs typeface="Times New Roman"/>
              </a:rPr>
              <a:t>Geological</a:t>
            </a:r>
            <a:r>
              <a:rPr sz="2800" spc="-25" dirty="0">
                <a:solidFill>
                  <a:srgbClr val="DE2702"/>
                </a:solidFill>
                <a:latin typeface="Times New Roman"/>
                <a:cs typeface="Times New Roman"/>
              </a:rPr>
              <a:t> </a:t>
            </a:r>
            <a:r>
              <a:rPr sz="2800" spc="-5" dirty="0">
                <a:solidFill>
                  <a:srgbClr val="DE2702"/>
                </a:solidFill>
                <a:latin typeface="Times New Roman"/>
                <a:cs typeface="Times New Roman"/>
              </a:rPr>
              <a:t>Toposheet.</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the </a:t>
            </a:r>
            <a:r>
              <a:rPr sz="2800" spc="-10" dirty="0">
                <a:solidFill>
                  <a:srgbClr val="DE2702"/>
                </a:solidFill>
                <a:latin typeface="Times New Roman"/>
                <a:cs typeface="Times New Roman"/>
              </a:rPr>
              <a:t>Area </a:t>
            </a:r>
            <a:r>
              <a:rPr sz="2800" spc="-5" dirty="0">
                <a:solidFill>
                  <a:srgbClr val="DE2702"/>
                </a:solidFill>
                <a:latin typeface="Times New Roman"/>
                <a:cs typeface="Times New Roman"/>
              </a:rPr>
              <a:t>with </a:t>
            </a:r>
            <a:r>
              <a:rPr sz="2800" spc="-10" dirty="0">
                <a:solidFill>
                  <a:srgbClr val="DE2702"/>
                </a:solidFill>
                <a:latin typeface="Times New Roman"/>
                <a:cs typeface="Times New Roman"/>
              </a:rPr>
              <a:t>reference </a:t>
            </a:r>
            <a:r>
              <a:rPr sz="2800" dirty="0">
                <a:solidFill>
                  <a:srgbClr val="DE2702"/>
                </a:solidFill>
                <a:latin typeface="Times New Roman"/>
                <a:cs typeface="Times New Roman"/>
              </a:rPr>
              <a:t>to</a:t>
            </a:r>
            <a:r>
              <a:rPr sz="2800" spc="5" dirty="0">
                <a:solidFill>
                  <a:srgbClr val="DE2702"/>
                </a:solidFill>
                <a:latin typeface="Times New Roman"/>
                <a:cs typeface="Times New Roman"/>
              </a:rPr>
              <a:t> </a:t>
            </a:r>
            <a:r>
              <a:rPr sz="2800" spc="-5" dirty="0">
                <a:solidFill>
                  <a:srgbClr val="DE2702"/>
                </a:solidFill>
                <a:latin typeface="Times New Roman"/>
                <a:cs typeface="Times New Roman"/>
              </a:rPr>
              <a:t>Geology.</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5" dirty="0">
                <a:solidFill>
                  <a:srgbClr val="DE2702"/>
                </a:solidFill>
                <a:latin typeface="Times New Roman"/>
                <a:cs typeface="Times New Roman"/>
              </a:rPr>
              <a:t>Rock</a:t>
            </a:r>
            <a:r>
              <a:rPr sz="2800" spc="-10" dirty="0">
                <a:solidFill>
                  <a:srgbClr val="DE2702"/>
                </a:solidFill>
                <a:latin typeface="Times New Roman"/>
                <a:cs typeface="Times New Roman"/>
              </a:rPr>
              <a:t> </a:t>
            </a:r>
            <a:r>
              <a:rPr sz="2800" dirty="0">
                <a:solidFill>
                  <a:srgbClr val="DE2702"/>
                </a:solidFill>
                <a:latin typeface="Times New Roman"/>
                <a:cs typeface="Times New Roman"/>
              </a:rPr>
              <a:t>Types.</a:t>
            </a:r>
            <a:endParaRPr sz="2800">
              <a:latin typeface="Times New Roman"/>
              <a:cs typeface="Times New Roman"/>
            </a:endParaRPr>
          </a:p>
          <a:p>
            <a:pPr marL="355600" indent="-342900">
              <a:lnSpc>
                <a:spcPct val="100000"/>
              </a:lnSpc>
              <a:spcBef>
                <a:spcPts val="35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5" dirty="0">
                <a:solidFill>
                  <a:srgbClr val="DE2702"/>
                </a:solidFill>
                <a:latin typeface="Times New Roman"/>
                <a:cs typeface="Times New Roman"/>
              </a:rPr>
              <a:t>Structural Geology </a:t>
            </a:r>
            <a:r>
              <a:rPr sz="2800" dirty="0">
                <a:solidFill>
                  <a:srgbClr val="DE2702"/>
                </a:solidFill>
                <a:latin typeface="Times New Roman"/>
                <a:cs typeface="Times New Roman"/>
              </a:rPr>
              <a:t>of the</a:t>
            </a:r>
            <a:r>
              <a:rPr sz="2800" spc="-25" dirty="0">
                <a:solidFill>
                  <a:srgbClr val="DE2702"/>
                </a:solidFill>
                <a:latin typeface="Times New Roman"/>
                <a:cs typeface="Times New Roman"/>
              </a:rPr>
              <a:t> </a:t>
            </a:r>
            <a:r>
              <a:rPr sz="2800" spc="-5" dirty="0">
                <a:solidFill>
                  <a:srgbClr val="DE2702"/>
                </a:solidFill>
                <a:latin typeface="Times New Roman"/>
                <a:cs typeface="Times New Roman"/>
              </a:rPr>
              <a:t>Area.</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History </a:t>
            </a:r>
            <a:r>
              <a:rPr sz="2800" dirty="0">
                <a:solidFill>
                  <a:srgbClr val="DE2702"/>
                </a:solidFill>
                <a:latin typeface="Times New Roman"/>
                <a:cs typeface="Times New Roman"/>
              </a:rPr>
              <a:t>of the </a:t>
            </a:r>
            <a:r>
              <a:rPr sz="2800" spc="-5" dirty="0">
                <a:solidFill>
                  <a:srgbClr val="DE2702"/>
                </a:solidFill>
                <a:latin typeface="Times New Roman"/>
                <a:cs typeface="Times New Roman"/>
              </a:rPr>
              <a:t>Area with </a:t>
            </a:r>
            <a:r>
              <a:rPr sz="2800" spc="-10" dirty="0">
                <a:solidFill>
                  <a:srgbClr val="DE2702"/>
                </a:solidFill>
                <a:latin typeface="Times New Roman"/>
                <a:cs typeface="Times New Roman"/>
              </a:rPr>
              <a:t>reference </a:t>
            </a:r>
            <a:r>
              <a:rPr sz="2800" dirty="0">
                <a:solidFill>
                  <a:srgbClr val="DE2702"/>
                </a:solidFill>
                <a:latin typeface="Times New Roman"/>
                <a:cs typeface="Times New Roman"/>
              </a:rPr>
              <a:t>to </a:t>
            </a:r>
            <a:r>
              <a:rPr sz="2800" spc="-5" dirty="0">
                <a:solidFill>
                  <a:srgbClr val="DE2702"/>
                </a:solidFill>
                <a:latin typeface="Times New Roman"/>
                <a:cs typeface="Times New Roman"/>
              </a:rPr>
              <a:t>Rainfall</a:t>
            </a:r>
            <a:r>
              <a:rPr sz="2800" spc="-55" dirty="0">
                <a:solidFill>
                  <a:srgbClr val="DE2702"/>
                </a:solidFill>
                <a:latin typeface="Times New Roman"/>
                <a:cs typeface="Times New Roman"/>
              </a:rPr>
              <a:t> </a:t>
            </a:r>
            <a:r>
              <a:rPr sz="2800" spc="-5" dirty="0">
                <a:solidFill>
                  <a:srgbClr val="DE2702"/>
                </a:solidFill>
                <a:latin typeface="Times New Roman"/>
                <a:cs typeface="Times New Roman"/>
              </a:rPr>
              <a:t>Data.</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5" dirty="0">
                <a:solidFill>
                  <a:srgbClr val="DE2702"/>
                </a:solidFill>
                <a:latin typeface="Times New Roman"/>
                <a:cs typeface="Times New Roman"/>
              </a:rPr>
              <a:t>Stream Channels with Diff.</a:t>
            </a:r>
            <a:r>
              <a:rPr sz="2800" spc="-55" dirty="0">
                <a:solidFill>
                  <a:srgbClr val="DE2702"/>
                </a:solidFill>
                <a:latin typeface="Times New Roman"/>
                <a:cs typeface="Times New Roman"/>
              </a:rPr>
              <a:t> </a:t>
            </a:r>
            <a:r>
              <a:rPr sz="2800" spc="-5" dirty="0">
                <a:solidFill>
                  <a:srgbClr val="DE2702"/>
                </a:solidFill>
                <a:latin typeface="Times New Roman"/>
                <a:cs typeface="Times New Roman"/>
              </a:rPr>
              <a:t>Order.</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10" dirty="0">
                <a:solidFill>
                  <a:srgbClr val="DE2702"/>
                </a:solidFill>
                <a:latin typeface="Times New Roman"/>
                <a:cs typeface="Times New Roman"/>
              </a:rPr>
              <a:t>Seismic </a:t>
            </a:r>
            <a:r>
              <a:rPr sz="2800" spc="-5" dirty="0">
                <a:solidFill>
                  <a:srgbClr val="DE2702"/>
                </a:solidFill>
                <a:latin typeface="Times New Roman"/>
                <a:cs typeface="Times New Roman"/>
              </a:rPr>
              <a:t>Data </a:t>
            </a:r>
            <a:r>
              <a:rPr sz="2800" dirty="0">
                <a:solidFill>
                  <a:srgbClr val="DE2702"/>
                </a:solidFill>
                <a:latin typeface="Times New Roman"/>
                <a:cs typeface="Times New Roman"/>
              </a:rPr>
              <a:t>of the</a:t>
            </a:r>
            <a:r>
              <a:rPr sz="2800" spc="-65" dirty="0">
                <a:solidFill>
                  <a:srgbClr val="DE2702"/>
                </a:solidFill>
                <a:latin typeface="Times New Roman"/>
                <a:cs typeface="Times New Roman"/>
              </a:rPr>
              <a:t> </a:t>
            </a:r>
            <a:r>
              <a:rPr sz="2800" spc="-5" dirty="0">
                <a:solidFill>
                  <a:srgbClr val="DE2702"/>
                </a:solidFill>
                <a:latin typeface="Times New Roman"/>
                <a:cs typeface="Times New Roman"/>
              </a:rPr>
              <a:t>Area.</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Geomorphological </a:t>
            </a:r>
            <a:r>
              <a:rPr sz="2800" dirty="0">
                <a:solidFill>
                  <a:srgbClr val="DE2702"/>
                </a:solidFill>
                <a:latin typeface="Times New Roman"/>
                <a:cs typeface="Times New Roman"/>
              </a:rPr>
              <a:t>Study.</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Preparation </a:t>
            </a:r>
            <a:r>
              <a:rPr sz="2800" dirty="0">
                <a:solidFill>
                  <a:srgbClr val="DE2702"/>
                </a:solidFill>
                <a:latin typeface="Times New Roman"/>
                <a:cs typeface="Times New Roman"/>
              </a:rPr>
              <a:t>of </a:t>
            </a:r>
            <a:r>
              <a:rPr sz="2800" spc="-5" dirty="0">
                <a:solidFill>
                  <a:srgbClr val="DE2702"/>
                </a:solidFill>
                <a:latin typeface="Times New Roman"/>
                <a:cs typeface="Times New Roman"/>
              </a:rPr>
              <a:t>Geological Map </a:t>
            </a:r>
            <a:r>
              <a:rPr sz="2800" dirty="0">
                <a:solidFill>
                  <a:srgbClr val="DE2702"/>
                </a:solidFill>
                <a:latin typeface="Times New Roman"/>
                <a:cs typeface="Times New Roman"/>
              </a:rPr>
              <a:t>of the </a:t>
            </a:r>
            <a:r>
              <a:rPr sz="2800" spc="-5" dirty="0">
                <a:solidFill>
                  <a:srgbClr val="DE2702"/>
                </a:solidFill>
                <a:latin typeface="Times New Roman"/>
                <a:cs typeface="Times New Roman"/>
              </a:rPr>
              <a:t>area </a:t>
            </a:r>
            <a:r>
              <a:rPr sz="2800" dirty="0">
                <a:solidFill>
                  <a:srgbClr val="DE2702"/>
                </a:solidFill>
                <a:latin typeface="Times New Roman"/>
                <a:cs typeface="Times New Roman"/>
              </a:rPr>
              <a:t>in</a:t>
            </a:r>
            <a:r>
              <a:rPr sz="2800" spc="-70" dirty="0">
                <a:solidFill>
                  <a:srgbClr val="DE2702"/>
                </a:solidFill>
                <a:latin typeface="Times New Roman"/>
                <a:cs typeface="Times New Roman"/>
              </a:rPr>
              <a:t> </a:t>
            </a:r>
            <a:r>
              <a:rPr sz="2800" spc="-5" dirty="0">
                <a:solidFill>
                  <a:srgbClr val="DE2702"/>
                </a:solidFill>
                <a:latin typeface="Times New Roman"/>
                <a:cs typeface="Times New Roman"/>
              </a:rPr>
              <a:t>detail.</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Study </a:t>
            </a:r>
            <a:r>
              <a:rPr sz="2800" dirty="0">
                <a:solidFill>
                  <a:srgbClr val="DE2702"/>
                </a:solidFill>
                <a:latin typeface="Times New Roman"/>
                <a:cs typeface="Times New Roman"/>
              </a:rPr>
              <a:t>of </a:t>
            </a:r>
            <a:r>
              <a:rPr sz="2800" spc="-5" dirty="0">
                <a:solidFill>
                  <a:srgbClr val="DE2702"/>
                </a:solidFill>
                <a:latin typeface="Times New Roman"/>
                <a:cs typeface="Times New Roman"/>
              </a:rPr>
              <a:t>Core Drill Data and </a:t>
            </a:r>
            <a:r>
              <a:rPr sz="2800" dirty="0">
                <a:solidFill>
                  <a:srgbClr val="DE2702"/>
                </a:solidFill>
                <a:latin typeface="Times New Roman"/>
                <a:cs typeface="Times New Roman"/>
              </a:rPr>
              <a:t>its</a:t>
            </a:r>
            <a:r>
              <a:rPr sz="2800" spc="-35" dirty="0">
                <a:solidFill>
                  <a:srgbClr val="DE2702"/>
                </a:solidFill>
                <a:latin typeface="Times New Roman"/>
                <a:cs typeface="Times New Roman"/>
              </a:rPr>
              <a:t> </a:t>
            </a:r>
            <a:r>
              <a:rPr sz="2800" spc="-5" dirty="0">
                <a:solidFill>
                  <a:srgbClr val="DE2702"/>
                </a:solidFill>
                <a:latin typeface="Times New Roman"/>
                <a:cs typeface="Times New Roman"/>
              </a:rPr>
              <a:t>interpretation.</a:t>
            </a:r>
            <a:endParaRPr sz="2800">
              <a:latin typeface="Times New Roman"/>
              <a:cs typeface="Times New Roman"/>
            </a:endParaRPr>
          </a:p>
          <a:p>
            <a:pPr marL="355600" indent="-342900">
              <a:lnSpc>
                <a:spcPct val="100000"/>
              </a:lnSpc>
              <a:spcBef>
                <a:spcPts val="360"/>
              </a:spcBef>
              <a:buFont typeface="Arial"/>
              <a:buChar char="•"/>
              <a:tabLst>
                <a:tab pos="354965" algn="l"/>
                <a:tab pos="355600" algn="l"/>
              </a:tabLst>
            </a:pPr>
            <a:r>
              <a:rPr sz="2800" spc="-5" dirty="0">
                <a:solidFill>
                  <a:srgbClr val="DE2702"/>
                </a:solidFill>
                <a:latin typeface="Times New Roman"/>
                <a:cs typeface="Times New Roman"/>
              </a:rPr>
              <a:t>Detailed Engg. Geological Properties </a:t>
            </a:r>
            <a:r>
              <a:rPr sz="2800" dirty="0">
                <a:solidFill>
                  <a:srgbClr val="DE2702"/>
                </a:solidFill>
                <a:latin typeface="Times New Roman"/>
                <a:cs typeface="Times New Roman"/>
              </a:rPr>
              <a:t>of the</a:t>
            </a:r>
            <a:r>
              <a:rPr sz="2800" spc="-40" dirty="0">
                <a:solidFill>
                  <a:srgbClr val="DE2702"/>
                </a:solidFill>
                <a:latin typeface="Times New Roman"/>
                <a:cs typeface="Times New Roman"/>
              </a:rPr>
              <a:t> </a:t>
            </a:r>
            <a:r>
              <a:rPr sz="2800" spc="-10" dirty="0">
                <a:solidFill>
                  <a:srgbClr val="DE2702"/>
                </a:solidFill>
                <a:latin typeface="Times New Roman"/>
                <a:cs typeface="Times New Roman"/>
              </a:rPr>
              <a:t>area.</a:t>
            </a:r>
            <a:endParaRPr sz="28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895350"/>
            <a:ext cx="7856220" cy="574421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Selection of </a:t>
            </a:r>
            <a:r>
              <a:rPr sz="1800" dirty="0">
                <a:latin typeface="Arial"/>
                <a:cs typeface="Arial"/>
              </a:rPr>
              <a:t>sites </a:t>
            </a:r>
            <a:r>
              <a:rPr sz="1800" spc="-5" dirty="0">
                <a:latin typeface="Arial"/>
                <a:cs typeface="Arial"/>
              </a:rPr>
              <a:t>is </a:t>
            </a:r>
            <a:r>
              <a:rPr sz="1800" spc="-10" dirty="0">
                <a:latin typeface="Arial"/>
                <a:cs typeface="Arial"/>
              </a:rPr>
              <a:t>based </a:t>
            </a:r>
            <a:r>
              <a:rPr sz="1800" spc="-5" dirty="0">
                <a:latin typeface="Arial"/>
                <a:cs typeface="Arial"/>
              </a:rPr>
              <a:t>on </a:t>
            </a:r>
            <a:r>
              <a:rPr sz="1800" spc="-10" dirty="0">
                <a:latin typeface="Arial"/>
                <a:cs typeface="Arial"/>
              </a:rPr>
              <a:t>following</a:t>
            </a:r>
            <a:r>
              <a:rPr sz="1800" spc="-15" dirty="0">
                <a:latin typeface="Arial"/>
                <a:cs typeface="Arial"/>
              </a:rPr>
              <a:t> </a:t>
            </a:r>
            <a:r>
              <a:rPr sz="1800" spc="-10" dirty="0">
                <a:latin typeface="Arial"/>
                <a:cs typeface="Arial"/>
              </a:rPr>
              <a:t>basis:</a:t>
            </a:r>
            <a:endParaRPr sz="1800">
              <a:latin typeface="Arial"/>
              <a:cs typeface="Arial"/>
            </a:endParaRPr>
          </a:p>
          <a:p>
            <a:pPr>
              <a:lnSpc>
                <a:spcPct val="100000"/>
              </a:lnSpc>
              <a:spcBef>
                <a:spcPts val="30"/>
              </a:spcBef>
            </a:pPr>
            <a:endParaRPr sz="1850">
              <a:latin typeface="Arial"/>
              <a:cs typeface="Arial"/>
            </a:endParaRPr>
          </a:p>
          <a:p>
            <a:pPr marL="12700" marR="5080" indent="64769">
              <a:lnSpc>
                <a:spcPct val="100000"/>
              </a:lnSpc>
            </a:pPr>
            <a:r>
              <a:rPr sz="2000" b="1" spc="-5" dirty="0">
                <a:solidFill>
                  <a:srgbClr val="FF0000"/>
                </a:solidFill>
                <a:latin typeface="Arial"/>
                <a:cs typeface="Arial"/>
              </a:rPr>
              <a:t>Topographically</a:t>
            </a:r>
            <a:r>
              <a:rPr sz="2000" spc="-5" dirty="0">
                <a:latin typeface="Arial"/>
                <a:cs typeface="Arial"/>
              </a:rPr>
              <a:t>: </a:t>
            </a:r>
            <a:r>
              <a:rPr sz="2000" dirty="0">
                <a:latin typeface="Arial"/>
                <a:cs typeface="Arial"/>
              </a:rPr>
              <a:t>most </a:t>
            </a:r>
            <a:r>
              <a:rPr sz="2000" spc="-5" dirty="0">
                <a:latin typeface="Arial"/>
                <a:cs typeface="Arial"/>
              </a:rPr>
              <a:t>suitable </a:t>
            </a:r>
            <a:r>
              <a:rPr sz="2000" dirty="0">
                <a:latin typeface="Arial"/>
                <a:cs typeface="Arial"/>
              </a:rPr>
              <a:t>place must be chosen </a:t>
            </a:r>
            <a:r>
              <a:rPr sz="2000" spc="-5" dirty="0">
                <a:latin typeface="Arial"/>
                <a:cs typeface="Arial"/>
              </a:rPr>
              <a:t>for  </a:t>
            </a:r>
            <a:r>
              <a:rPr sz="2000" dirty="0">
                <a:latin typeface="Arial"/>
                <a:cs typeface="Arial"/>
              </a:rPr>
              <a:t>construction. </a:t>
            </a:r>
            <a:r>
              <a:rPr sz="2000" spc="-5" dirty="0">
                <a:latin typeface="Arial"/>
                <a:cs typeface="Arial"/>
              </a:rPr>
              <a:t>Ideally it </a:t>
            </a:r>
            <a:r>
              <a:rPr sz="2000" dirty="0">
                <a:latin typeface="Arial"/>
                <a:cs typeface="Arial"/>
              </a:rPr>
              <a:t>must be a narrow gorge or a small valley </a:t>
            </a:r>
            <a:r>
              <a:rPr sz="2000" spc="-10" dirty="0">
                <a:latin typeface="Arial"/>
                <a:cs typeface="Arial"/>
              </a:rPr>
              <a:t>with  </a:t>
            </a:r>
            <a:r>
              <a:rPr sz="2000" dirty="0">
                <a:latin typeface="Arial"/>
                <a:cs typeface="Arial"/>
              </a:rPr>
              <a:t>enough catchment area </a:t>
            </a:r>
            <a:r>
              <a:rPr sz="2000" spc="-5" dirty="0">
                <a:latin typeface="Arial"/>
                <a:cs typeface="Arial"/>
              </a:rPr>
              <a:t>available </a:t>
            </a:r>
            <a:r>
              <a:rPr sz="2000" dirty="0">
                <a:latin typeface="Arial"/>
                <a:cs typeface="Arial"/>
              </a:rPr>
              <a:t>behind so </a:t>
            </a:r>
            <a:r>
              <a:rPr sz="2000" spc="-5" dirty="0">
                <a:latin typeface="Arial"/>
                <a:cs typeface="Arial"/>
              </a:rPr>
              <a:t>that </a:t>
            </a:r>
            <a:r>
              <a:rPr sz="2000" dirty="0">
                <a:latin typeface="Arial"/>
                <a:cs typeface="Arial"/>
              </a:rPr>
              <a:t>calculated amount of  </a:t>
            </a:r>
            <a:r>
              <a:rPr sz="2000" spc="-5" dirty="0">
                <a:latin typeface="Arial"/>
                <a:cs typeface="Arial"/>
              </a:rPr>
              <a:t>water </a:t>
            </a:r>
            <a:r>
              <a:rPr sz="2000" dirty="0">
                <a:latin typeface="Arial"/>
                <a:cs typeface="Arial"/>
              </a:rPr>
              <a:t>can be easily stored in </a:t>
            </a:r>
            <a:r>
              <a:rPr sz="2000" spc="-5" dirty="0">
                <a:latin typeface="Arial"/>
                <a:cs typeface="Arial"/>
              </a:rPr>
              <a:t>the </a:t>
            </a:r>
            <a:r>
              <a:rPr sz="2000" dirty="0">
                <a:latin typeface="Arial"/>
                <a:cs typeface="Arial"/>
              </a:rPr>
              <a:t>reservoir created</a:t>
            </a:r>
            <a:r>
              <a:rPr sz="2000" spc="-55" dirty="0">
                <a:latin typeface="Arial"/>
                <a:cs typeface="Arial"/>
              </a:rPr>
              <a:t> </a:t>
            </a:r>
            <a:r>
              <a:rPr sz="2000" spc="5" dirty="0">
                <a:latin typeface="Arial"/>
                <a:cs typeface="Arial"/>
              </a:rPr>
              <a:t>upstream</a:t>
            </a:r>
            <a:r>
              <a:rPr sz="1800" spc="5" dirty="0">
                <a:latin typeface="Arial"/>
                <a:cs typeface="Arial"/>
              </a:rPr>
              <a:t>.</a:t>
            </a:r>
            <a:endParaRPr sz="1800">
              <a:latin typeface="Arial"/>
              <a:cs typeface="Arial"/>
            </a:endParaRPr>
          </a:p>
          <a:p>
            <a:pPr>
              <a:lnSpc>
                <a:spcPct val="100000"/>
              </a:lnSpc>
            </a:pPr>
            <a:endParaRPr sz="2000">
              <a:latin typeface="Arial"/>
              <a:cs typeface="Arial"/>
            </a:endParaRPr>
          </a:p>
          <a:p>
            <a:pPr marL="90170" marR="122555">
              <a:lnSpc>
                <a:spcPct val="100000"/>
              </a:lnSpc>
            </a:pPr>
            <a:r>
              <a:rPr sz="2000" spc="-5" dirty="0">
                <a:solidFill>
                  <a:srgbClr val="FF0000"/>
                </a:solidFill>
                <a:latin typeface="Arial"/>
                <a:cs typeface="Arial"/>
              </a:rPr>
              <a:t>Location </a:t>
            </a:r>
            <a:r>
              <a:rPr sz="2000" dirty="0">
                <a:solidFill>
                  <a:srgbClr val="FF0000"/>
                </a:solidFill>
                <a:latin typeface="Arial"/>
                <a:cs typeface="Arial"/>
              </a:rPr>
              <a:t>of </a:t>
            </a:r>
            <a:r>
              <a:rPr sz="2000" spc="-5" dirty="0">
                <a:solidFill>
                  <a:srgbClr val="FF0000"/>
                </a:solidFill>
                <a:latin typeface="Arial"/>
                <a:cs typeface="Arial"/>
              </a:rPr>
              <a:t>spillway</a:t>
            </a:r>
            <a:r>
              <a:rPr sz="2000" spc="-5" dirty="0">
                <a:latin typeface="Arial"/>
                <a:cs typeface="Arial"/>
              </a:rPr>
              <a:t>: All </a:t>
            </a:r>
            <a:r>
              <a:rPr sz="2000" dirty="0">
                <a:latin typeface="Arial"/>
                <a:cs typeface="Arial"/>
              </a:rPr>
              <a:t>dam should have an adequate </a:t>
            </a:r>
            <a:r>
              <a:rPr sz="2000" spc="-5" dirty="0">
                <a:latin typeface="Arial"/>
                <a:cs typeface="Arial"/>
              </a:rPr>
              <a:t>spillway for  </a:t>
            </a:r>
            <a:r>
              <a:rPr sz="2000" dirty="0">
                <a:latin typeface="Arial"/>
                <a:cs typeface="Arial"/>
              </a:rPr>
              <a:t>passing </a:t>
            </a:r>
            <a:r>
              <a:rPr sz="2000" spc="-5" dirty="0">
                <a:latin typeface="Arial"/>
                <a:cs typeface="Arial"/>
              </a:rPr>
              <a:t>flood flows. If </a:t>
            </a:r>
            <a:r>
              <a:rPr sz="2000" dirty="0">
                <a:latin typeface="Arial"/>
                <a:cs typeface="Arial"/>
              </a:rPr>
              <a:t>a river gorge is </a:t>
            </a:r>
            <a:r>
              <a:rPr sz="2000" spc="-5" dirty="0">
                <a:latin typeface="Arial"/>
                <a:cs typeface="Arial"/>
              </a:rPr>
              <a:t>narrow, </a:t>
            </a:r>
            <a:r>
              <a:rPr sz="2000" dirty="0">
                <a:latin typeface="Arial"/>
                <a:cs typeface="Arial"/>
              </a:rPr>
              <a:t>then there </a:t>
            </a:r>
            <a:r>
              <a:rPr sz="2000" spc="-5" dirty="0">
                <a:latin typeface="Arial"/>
                <a:cs typeface="Arial"/>
              </a:rPr>
              <a:t>may </a:t>
            </a:r>
            <a:r>
              <a:rPr sz="2000" dirty="0">
                <a:latin typeface="Arial"/>
                <a:cs typeface="Arial"/>
              </a:rPr>
              <a:t>not </a:t>
            </a:r>
            <a:r>
              <a:rPr sz="2000" spc="-5" dirty="0">
                <a:latin typeface="Arial"/>
                <a:cs typeface="Arial"/>
              </a:rPr>
              <a:t>be  sufficient spillway </a:t>
            </a:r>
            <a:r>
              <a:rPr sz="2000" spc="-10" dirty="0">
                <a:latin typeface="Arial"/>
                <a:cs typeface="Arial"/>
              </a:rPr>
              <a:t>width </a:t>
            </a:r>
            <a:r>
              <a:rPr sz="2000" spc="-5" dirty="0">
                <a:latin typeface="Arial"/>
                <a:cs typeface="Arial"/>
              </a:rPr>
              <a:t>available </a:t>
            </a:r>
            <a:r>
              <a:rPr sz="2000" dirty="0">
                <a:latin typeface="Arial"/>
                <a:cs typeface="Arial"/>
              </a:rPr>
              <a:t>and a </a:t>
            </a:r>
            <a:r>
              <a:rPr sz="2000" spc="-5" dirty="0">
                <a:latin typeface="Arial"/>
                <a:cs typeface="Arial"/>
              </a:rPr>
              <a:t>suitable location on the  </a:t>
            </a:r>
            <a:r>
              <a:rPr sz="2000" dirty="0">
                <a:latin typeface="Arial"/>
                <a:cs typeface="Arial"/>
              </a:rPr>
              <a:t>periphery of </a:t>
            </a:r>
            <a:r>
              <a:rPr sz="2000" spc="-5" dirty="0">
                <a:latin typeface="Arial"/>
                <a:cs typeface="Arial"/>
              </a:rPr>
              <a:t>the </a:t>
            </a:r>
            <a:r>
              <a:rPr sz="2000" dirty="0">
                <a:latin typeface="Arial"/>
                <a:cs typeface="Arial"/>
              </a:rPr>
              <a:t>reservoir has to be </a:t>
            </a:r>
            <a:r>
              <a:rPr sz="2000" spc="-5" dirty="0">
                <a:latin typeface="Arial"/>
                <a:cs typeface="Arial"/>
              </a:rPr>
              <a:t>found </a:t>
            </a:r>
            <a:r>
              <a:rPr sz="2000" dirty="0">
                <a:latin typeface="Arial"/>
                <a:cs typeface="Arial"/>
              </a:rPr>
              <a:t>to </a:t>
            </a:r>
            <a:r>
              <a:rPr sz="2000" spc="-5" dirty="0">
                <a:latin typeface="Arial"/>
                <a:cs typeface="Arial"/>
              </a:rPr>
              <a:t>locate </a:t>
            </a:r>
            <a:r>
              <a:rPr sz="2000" dirty="0">
                <a:latin typeface="Arial"/>
                <a:cs typeface="Arial"/>
              </a:rPr>
              <a:t>a</a:t>
            </a:r>
            <a:r>
              <a:rPr sz="2000" spc="-45" dirty="0">
                <a:latin typeface="Arial"/>
                <a:cs typeface="Arial"/>
              </a:rPr>
              <a:t> </a:t>
            </a:r>
            <a:r>
              <a:rPr sz="2000" spc="-5" dirty="0">
                <a:latin typeface="Arial"/>
                <a:cs typeface="Arial"/>
              </a:rPr>
              <a:t>spillway.</a:t>
            </a:r>
            <a:endParaRPr sz="2000">
              <a:latin typeface="Arial"/>
              <a:cs typeface="Arial"/>
            </a:endParaRPr>
          </a:p>
          <a:p>
            <a:pPr marL="90170" marR="95885">
              <a:lnSpc>
                <a:spcPct val="100000"/>
              </a:lnSpc>
              <a:buSzPct val="95000"/>
              <a:buChar char="•"/>
              <a:tabLst>
                <a:tab pos="180340" algn="l"/>
              </a:tabLst>
            </a:pPr>
            <a:r>
              <a:rPr sz="2000" spc="-5" dirty="0">
                <a:solidFill>
                  <a:srgbClr val="FF0000"/>
                </a:solidFill>
                <a:latin typeface="Arial"/>
                <a:cs typeface="Arial"/>
              </a:rPr>
              <a:t>Possibility </a:t>
            </a:r>
            <a:r>
              <a:rPr sz="2000" dirty="0">
                <a:solidFill>
                  <a:srgbClr val="FF0000"/>
                </a:solidFill>
                <a:latin typeface="Arial"/>
                <a:cs typeface="Arial"/>
              </a:rPr>
              <a:t>of </a:t>
            </a:r>
            <a:r>
              <a:rPr sz="2000" spc="-5" dirty="0">
                <a:solidFill>
                  <a:srgbClr val="FF0000"/>
                </a:solidFill>
                <a:latin typeface="Arial"/>
                <a:cs typeface="Arial"/>
              </a:rPr>
              <a:t>river diversion </a:t>
            </a:r>
            <a:r>
              <a:rPr sz="2000" dirty="0">
                <a:solidFill>
                  <a:srgbClr val="FF0000"/>
                </a:solidFill>
                <a:latin typeface="Arial"/>
                <a:cs typeface="Arial"/>
              </a:rPr>
              <a:t>during </a:t>
            </a:r>
            <a:r>
              <a:rPr sz="2000" spc="-5" dirty="0">
                <a:solidFill>
                  <a:srgbClr val="FF0000"/>
                </a:solidFill>
                <a:latin typeface="Arial"/>
                <a:cs typeface="Arial"/>
              </a:rPr>
              <a:t>construction </a:t>
            </a:r>
            <a:r>
              <a:rPr sz="2000" dirty="0">
                <a:latin typeface="Arial"/>
                <a:cs typeface="Arial"/>
              </a:rPr>
              <a:t>: The </a:t>
            </a:r>
            <a:r>
              <a:rPr sz="2000" spc="-5" dirty="0">
                <a:latin typeface="Arial"/>
                <a:cs typeface="Arial"/>
              </a:rPr>
              <a:t>way, river </a:t>
            </a:r>
            <a:r>
              <a:rPr sz="2000" dirty="0">
                <a:latin typeface="Arial"/>
                <a:cs typeface="Arial"/>
              </a:rPr>
              <a:t>can  </a:t>
            </a:r>
            <a:r>
              <a:rPr sz="2000" spc="-5" dirty="0">
                <a:latin typeface="Arial"/>
                <a:cs typeface="Arial"/>
              </a:rPr>
              <a:t>be diverted </a:t>
            </a:r>
            <a:r>
              <a:rPr sz="2000" dirty="0">
                <a:latin typeface="Arial"/>
                <a:cs typeface="Arial"/>
              </a:rPr>
              <a:t>at a </a:t>
            </a:r>
            <a:r>
              <a:rPr sz="2000" spc="-5" dirty="0">
                <a:latin typeface="Arial"/>
                <a:cs typeface="Arial"/>
              </a:rPr>
              <a:t>particular site for </a:t>
            </a:r>
            <a:r>
              <a:rPr sz="2000" dirty="0">
                <a:latin typeface="Arial"/>
                <a:cs typeface="Arial"/>
              </a:rPr>
              <a:t>making </a:t>
            </a:r>
            <a:r>
              <a:rPr sz="2000" spc="-10" dirty="0">
                <a:latin typeface="Arial"/>
                <a:cs typeface="Arial"/>
              </a:rPr>
              <a:t>way </a:t>
            </a:r>
            <a:r>
              <a:rPr sz="2000" spc="-5" dirty="0">
                <a:latin typeface="Arial"/>
                <a:cs typeface="Arial"/>
              </a:rPr>
              <a:t>for </a:t>
            </a:r>
            <a:r>
              <a:rPr sz="2000" dirty="0">
                <a:latin typeface="Arial"/>
                <a:cs typeface="Arial"/>
              </a:rPr>
              <a:t>construction of </a:t>
            </a:r>
            <a:r>
              <a:rPr sz="2000" spc="-5" dirty="0">
                <a:latin typeface="Arial"/>
                <a:cs typeface="Arial"/>
              </a:rPr>
              <a:t>the  </a:t>
            </a:r>
            <a:r>
              <a:rPr sz="2000" dirty="0">
                <a:latin typeface="Arial"/>
                <a:cs typeface="Arial"/>
              </a:rPr>
              <a:t>dam </a:t>
            </a:r>
            <a:r>
              <a:rPr sz="2000" spc="-5" dirty="0">
                <a:latin typeface="Arial"/>
                <a:cs typeface="Arial"/>
              </a:rPr>
              <a:t>may affect the </a:t>
            </a:r>
            <a:r>
              <a:rPr sz="2000" dirty="0">
                <a:latin typeface="Arial"/>
                <a:cs typeface="Arial"/>
              </a:rPr>
              <a:t>design of </a:t>
            </a:r>
            <a:r>
              <a:rPr sz="2000" spc="-5" dirty="0">
                <a:latin typeface="Arial"/>
                <a:cs typeface="Arial"/>
              </a:rPr>
              <a:t>the </a:t>
            </a:r>
            <a:r>
              <a:rPr sz="2000" dirty="0">
                <a:latin typeface="Arial"/>
                <a:cs typeface="Arial"/>
              </a:rPr>
              <a:t>dam and also </a:t>
            </a:r>
            <a:r>
              <a:rPr sz="2000" spc="-5" dirty="0">
                <a:latin typeface="Arial"/>
                <a:cs typeface="Arial"/>
              </a:rPr>
              <a:t>the </a:t>
            </a:r>
            <a:r>
              <a:rPr sz="2000" dirty="0">
                <a:latin typeface="Arial"/>
                <a:cs typeface="Arial"/>
              </a:rPr>
              <a:t>construction  schedule.</a:t>
            </a:r>
            <a:endParaRPr sz="2000">
              <a:latin typeface="Arial"/>
              <a:cs typeface="Arial"/>
            </a:endParaRPr>
          </a:p>
          <a:p>
            <a:pPr marL="179705" indent="-90170">
              <a:lnSpc>
                <a:spcPct val="100000"/>
              </a:lnSpc>
              <a:buClr>
                <a:srgbClr val="000000"/>
              </a:buClr>
              <a:buSzPct val="95000"/>
              <a:buChar char="•"/>
              <a:tabLst>
                <a:tab pos="180340" algn="l"/>
              </a:tabLst>
            </a:pPr>
            <a:r>
              <a:rPr sz="2000" spc="-5" dirty="0">
                <a:solidFill>
                  <a:srgbClr val="FF0000"/>
                </a:solidFill>
                <a:latin typeface="Arial"/>
                <a:cs typeface="Arial"/>
              </a:rPr>
              <a:t>Sedimentation possibilities </a:t>
            </a:r>
            <a:r>
              <a:rPr sz="2000" spc="-5" dirty="0">
                <a:latin typeface="Arial"/>
                <a:cs typeface="Arial"/>
              </a:rPr>
              <a:t>:The </a:t>
            </a:r>
            <a:r>
              <a:rPr sz="2000" dirty="0">
                <a:latin typeface="Arial"/>
                <a:cs typeface="Arial"/>
              </a:rPr>
              <a:t>average </a:t>
            </a:r>
            <a:r>
              <a:rPr sz="2000" spc="-5" dirty="0">
                <a:latin typeface="Arial"/>
                <a:cs typeface="Arial"/>
              </a:rPr>
              <a:t>quantity </a:t>
            </a:r>
            <a:r>
              <a:rPr sz="2000" dirty="0">
                <a:latin typeface="Arial"/>
                <a:cs typeface="Arial"/>
              </a:rPr>
              <a:t>of</a:t>
            </a:r>
            <a:r>
              <a:rPr sz="2000" spc="35" dirty="0">
                <a:latin typeface="Arial"/>
                <a:cs typeface="Arial"/>
              </a:rPr>
              <a:t> </a:t>
            </a:r>
            <a:r>
              <a:rPr sz="2000" dirty="0">
                <a:latin typeface="Arial"/>
                <a:cs typeface="Arial"/>
              </a:rPr>
              <a:t>sediment</a:t>
            </a:r>
            <a:endParaRPr sz="2000">
              <a:latin typeface="Arial"/>
              <a:cs typeface="Arial"/>
            </a:endParaRPr>
          </a:p>
          <a:p>
            <a:pPr marL="90170" marR="93980" algn="just">
              <a:lnSpc>
                <a:spcPct val="100000"/>
              </a:lnSpc>
              <a:spcBef>
                <a:spcPts val="10"/>
              </a:spcBef>
            </a:pPr>
            <a:r>
              <a:rPr sz="2000" dirty="0">
                <a:latin typeface="Arial"/>
                <a:cs typeface="Arial"/>
              </a:rPr>
              <a:t>carried by </a:t>
            </a:r>
            <a:r>
              <a:rPr sz="2000" spc="-5" dirty="0">
                <a:latin typeface="Arial"/>
                <a:cs typeface="Arial"/>
              </a:rPr>
              <a:t>the river </a:t>
            </a:r>
            <a:r>
              <a:rPr sz="2000" dirty="0">
                <a:latin typeface="Arial"/>
                <a:cs typeface="Arial"/>
              </a:rPr>
              <a:t>has </a:t>
            </a:r>
            <a:r>
              <a:rPr sz="2000" spc="-5" dirty="0">
                <a:latin typeface="Arial"/>
                <a:cs typeface="Arial"/>
              </a:rPr>
              <a:t>to </a:t>
            </a:r>
            <a:r>
              <a:rPr sz="2000" dirty="0">
                <a:latin typeface="Arial"/>
                <a:cs typeface="Arial"/>
              </a:rPr>
              <a:t>be </a:t>
            </a:r>
            <a:r>
              <a:rPr sz="2000" spc="-5" dirty="0">
                <a:latin typeface="Arial"/>
                <a:cs typeface="Arial"/>
              </a:rPr>
              <a:t>known, as </a:t>
            </a:r>
            <a:r>
              <a:rPr sz="2000" dirty="0">
                <a:latin typeface="Arial"/>
                <a:cs typeface="Arial"/>
              </a:rPr>
              <a:t>precisely </a:t>
            </a:r>
            <a:r>
              <a:rPr sz="2000" spc="-5" dirty="0">
                <a:latin typeface="Arial"/>
                <a:cs typeface="Arial"/>
              </a:rPr>
              <a:t>as </a:t>
            </a:r>
            <a:r>
              <a:rPr sz="2000" dirty="0">
                <a:latin typeface="Arial"/>
                <a:cs typeface="Arial"/>
              </a:rPr>
              <a:t>possible, </a:t>
            </a:r>
            <a:r>
              <a:rPr sz="2000" spc="-5" dirty="0">
                <a:latin typeface="Arial"/>
                <a:cs typeface="Arial"/>
              </a:rPr>
              <a:t>which  would give </a:t>
            </a:r>
            <a:r>
              <a:rPr sz="2000" dirty="0">
                <a:latin typeface="Arial"/>
                <a:cs typeface="Arial"/>
              </a:rPr>
              <a:t>an </a:t>
            </a:r>
            <a:r>
              <a:rPr sz="2000" spc="-5" dirty="0">
                <a:latin typeface="Arial"/>
                <a:cs typeface="Arial"/>
              </a:rPr>
              <a:t>idea </a:t>
            </a:r>
            <a:r>
              <a:rPr sz="2000" dirty="0">
                <a:latin typeface="Arial"/>
                <a:cs typeface="Arial"/>
              </a:rPr>
              <a:t>of </a:t>
            </a:r>
            <a:r>
              <a:rPr sz="2000" spc="-5" dirty="0">
                <a:latin typeface="Arial"/>
                <a:cs typeface="Arial"/>
              </a:rPr>
              <a:t>the rate </a:t>
            </a:r>
            <a:r>
              <a:rPr sz="2000" dirty="0">
                <a:latin typeface="Arial"/>
                <a:cs typeface="Arial"/>
              </a:rPr>
              <a:t>at </a:t>
            </a:r>
            <a:r>
              <a:rPr sz="2000" spc="-5" dirty="0">
                <a:latin typeface="Arial"/>
                <a:cs typeface="Arial"/>
              </a:rPr>
              <a:t>which </a:t>
            </a:r>
            <a:r>
              <a:rPr sz="2000" dirty="0">
                <a:latin typeface="Arial"/>
                <a:cs typeface="Arial"/>
              </a:rPr>
              <a:t>a proposed reservoir </a:t>
            </a:r>
            <a:r>
              <a:rPr sz="2000" spc="-10" dirty="0">
                <a:latin typeface="Arial"/>
                <a:cs typeface="Arial"/>
              </a:rPr>
              <a:t>way </a:t>
            </a:r>
            <a:r>
              <a:rPr sz="2000" dirty="0">
                <a:latin typeface="Arial"/>
                <a:cs typeface="Arial"/>
              </a:rPr>
              <a:t>get  </a:t>
            </a:r>
            <a:r>
              <a:rPr sz="2000" spc="-5" dirty="0">
                <a:latin typeface="Arial"/>
                <a:cs typeface="Arial"/>
              </a:rPr>
              <a:t>filled </a:t>
            </a:r>
            <a:r>
              <a:rPr sz="2000" spc="5" dirty="0">
                <a:latin typeface="Arial"/>
                <a:cs typeface="Arial"/>
              </a:rPr>
              <a:t>up</a:t>
            </a:r>
            <a:r>
              <a:rPr sz="1800" spc="5" dirty="0">
                <a:latin typeface="Arial"/>
                <a:cs typeface="Arial"/>
              </a:rPr>
              <a:t>.</a:t>
            </a:r>
            <a:endParaRPr sz="1800">
              <a:latin typeface="Arial"/>
              <a:cs typeface="Arial"/>
            </a:endParaRPr>
          </a:p>
        </p:txBody>
      </p:sp>
      <p:sp>
        <p:nvSpPr>
          <p:cNvPr id="3" name="object 3"/>
          <p:cNvSpPr txBox="1">
            <a:spLocks noGrp="1"/>
          </p:cNvSpPr>
          <p:nvPr>
            <p:ph type="title"/>
          </p:nvPr>
        </p:nvSpPr>
        <p:spPr>
          <a:xfrm>
            <a:off x="887730" y="359409"/>
            <a:ext cx="2947035" cy="45212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FF0000"/>
                </a:solidFill>
                <a:latin typeface="Arial"/>
                <a:cs typeface="Arial"/>
              </a:rPr>
              <a:t>Selection </a:t>
            </a:r>
            <a:r>
              <a:rPr sz="2800" b="1" spc="-10" dirty="0">
                <a:solidFill>
                  <a:srgbClr val="FF0000"/>
                </a:solidFill>
                <a:latin typeface="Arial"/>
                <a:cs typeface="Arial"/>
              </a:rPr>
              <a:t>of</a:t>
            </a:r>
            <a:r>
              <a:rPr sz="2800" b="1" spc="-70" dirty="0">
                <a:solidFill>
                  <a:srgbClr val="FF0000"/>
                </a:solidFill>
                <a:latin typeface="Arial"/>
                <a:cs typeface="Arial"/>
              </a:rPr>
              <a:t> </a:t>
            </a:r>
            <a:r>
              <a:rPr sz="2800" b="1" spc="-5" dirty="0">
                <a:solidFill>
                  <a:srgbClr val="FF0000"/>
                </a:solidFill>
                <a:latin typeface="Arial"/>
                <a:cs typeface="Arial"/>
              </a:rPr>
              <a:t>sites</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270" y="685800"/>
            <a:ext cx="8221345" cy="5877560"/>
          </a:xfrm>
          <a:prstGeom prst="rect">
            <a:avLst/>
          </a:prstGeom>
        </p:spPr>
        <p:txBody>
          <a:bodyPr vert="horz" wrap="square" lIns="0" tIns="12700" rIns="0" bIns="0" rtlCol="0">
            <a:spAutoFit/>
          </a:bodyPr>
          <a:lstStyle/>
          <a:p>
            <a:pPr marL="12700" marR="600710">
              <a:lnSpc>
                <a:spcPct val="100000"/>
              </a:lnSpc>
              <a:spcBef>
                <a:spcPts val="100"/>
              </a:spcBef>
            </a:pPr>
            <a:r>
              <a:rPr sz="2400" b="1" spc="-10" dirty="0">
                <a:solidFill>
                  <a:srgbClr val="FF0000"/>
                </a:solidFill>
                <a:latin typeface="Arial"/>
                <a:cs typeface="Arial"/>
              </a:rPr>
              <a:t>Technically</a:t>
            </a:r>
            <a:r>
              <a:rPr sz="2400" spc="-10" dirty="0">
                <a:latin typeface="Arial"/>
                <a:cs typeface="Arial"/>
              </a:rPr>
              <a:t>: </a:t>
            </a:r>
            <a:r>
              <a:rPr sz="2400" dirty="0">
                <a:latin typeface="Arial"/>
                <a:cs typeface="Arial"/>
              </a:rPr>
              <a:t>the </a:t>
            </a:r>
            <a:r>
              <a:rPr sz="2400" spc="-5" dirty="0">
                <a:latin typeface="Arial"/>
                <a:cs typeface="Arial"/>
              </a:rPr>
              <a:t>site </a:t>
            </a:r>
            <a:r>
              <a:rPr sz="2400" dirty="0">
                <a:latin typeface="Arial"/>
                <a:cs typeface="Arial"/>
              </a:rPr>
              <a:t>must </a:t>
            </a:r>
            <a:r>
              <a:rPr sz="2400" spc="-5" dirty="0">
                <a:latin typeface="Arial"/>
                <a:cs typeface="Arial"/>
              </a:rPr>
              <a:t>be sound as </a:t>
            </a:r>
            <a:r>
              <a:rPr sz="2400" spc="-10" dirty="0">
                <a:latin typeface="Arial"/>
                <a:cs typeface="Arial"/>
              </a:rPr>
              <a:t>possible: </a:t>
            </a:r>
            <a:r>
              <a:rPr sz="2400" spc="-5" dirty="0">
                <a:latin typeface="Arial"/>
                <a:cs typeface="Arial"/>
              </a:rPr>
              <a:t>strong,  impermeable </a:t>
            </a:r>
            <a:r>
              <a:rPr sz="2400" spc="-10" dirty="0">
                <a:latin typeface="Arial"/>
                <a:cs typeface="Arial"/>
              </a:rPr>
              <a:t>and </a:t>
            </a:r>
            <a:r>
              <a:rPr sz="2400" spc="-5" dirty="0">
                <a:latin typeface="Arial"/>
                <a:cs typeface="Arial"/>
              </a:rPr>
              <a:t>stable. Strong rocks </a:t>
            </a:r>
            <a:r>
              <a:rPr sz="2400" dirty="0">
                <a:latin typeface="Arial"/>
                <a:cs typeface="Arial"/>
              </a:rPr>
              <a:t>make </a:t>
            </a:r>
            <a:r>
              <a:rPr sz="2400" spc="-5" dirty="0">
                <a:latin typeface="Arial"/>
                <a:cs typeface="Arial"/>
              </a:rPr>
              <a:t>the </a:t>
            </a:r>
            <a:r>
              <a:rPr sz="2400" dirty="0">
                <a:latin typeface="Arial"/>
                <a:cs typeface="Arial"/>
              </a:rPr>
              <a:t>job </a:t>
            </a:r>
            <a:r>
              <a:rPr sz="2400" spc="-5" dirty="0">
                <a:latin typeface="Arial"/>
                <a:cs typeface="Arial"/>
              </a:rPr>
              <a:t>of  </a:t>
            </a:r>
            <a:r>
              <a:rPr sz="2400" spc="-10" dirty="0">
                <a:latin typeface="Arial"/>
                <a:cs typeface="Arial"/>
              </a:rPr>
              <a:t>designer </a:t>
            </a:r>
            <a:r>
              <a:rPr sz="2400" spc="-5" dirty="0">
                <a:latin typeface="Arial"/>
                <a:cs typeface="Arial"/>
              </a:rPr>
              <a:t>easy. </a:t>
            </a:r>
            <a:r>
              <a:rPr sz="2400" dirty="0">
                <a:latin typeface="Arial"/>
                <a:cs typeface="Arial"/>
              </a:rPr>
              <a:t>Impermeable </a:t>
            </a:r>
            <a:r>
              <a:rPr sz="2400" spc="-5" dirty="0">
                <a:latin typeface="Arial"/>
                <a:cs typeface="Arial"/>
              </a:rPr>
              <a:t>sites ensure better storage  </a:t>
            </a:r>
            <a:r>
              <a:rPr sz="2400" spc="-10" dirty="0">
                <a:latin typeface="Arial"/>
                <a:cs typeface="Arial"/>
              </a:rPr>
              <a:t>inventories. </a:t>
            </a:r>
            <a:r>
              <a:rPr sz="2400" spc="-5" dirty="0">
                <a:latin typeface="Arial"/>
                <a:cs typeface="Arial"/>
              </a:rPr>
              <a:t>Site </a:t>
            </a:r>
            <a:r>
              <a:rPr sz="2400" dirty="0">
                <a:latin typeface="Arial"/>
                <a:cs typeface="Arial"/>
              </a:rPr>
              <a:t>must be </a:t>
            </a:r>
            <a:r>
              <a:rPr sz="2400" spc="-5" dirty="0">
                <a:latin typeface="Arial"/>
                <a:cs typeface="Arial"/>
              </a:rPr>
              <a:t>stable with respect </a:t>
            </a:r>
            <a:r>
              <a:rPr sz="2400" dirty="0">
                <a:latin typeface="Arial"/>
                <a:cs typeface="Arial"/>
              </a:rPr>
              <a:t>to seismic  </a:t>
            </a:r>
            <a:r>
              <a:rPr sz="2400" spc="-5" dirty="0">
                <a:latin typeface="Arial"/>
                <a:cs typeface="Arial"/>
              </a:rPr>
              <a:t>shocks slope failures around </a:t>
            </a:r>
            <a:r>
              <a:rPr sz="2400" dirty="0">
                <a:latin typeface="Arial"/>
                <a:cs typeface="Arial"/>
              </a:rPr>
              <a:t>dam.</a:t>
            </a:r>
            <a:endParaRPr sz="2400">
              <a:latin typeface="Arial"/>
              <a:cs typeface="Arial"/>
            </a:endParaRPr>
          </a:p>
          <a:p>
            <a:pPr marL="12700" marR="113664" algn="just">
              <a:lnSpc>
                <a:spcPct val="100000"/>
              </a:lnSpc>
              <a:buSzPct val="95833"/>
              <a:buChar char="•"/>
              <a:tabLst>
                <a:tab pos="120650" algn="l"/>
              </a:tabLst>
            </a:pPr>
            <a:r>
              <a:rPr sz="2400" b="1" spc="-5" dirty="0">
                <a:solidFill>
                  <a:srgbClr val="FF0000"/>
                </a:solidFill>
                <a:latin typeface="Arial"/>
                <a:cs typeface="Arial"/>
              </a:rPr>
              <a:t>Constructionally</a:t>
            </a:r>
            <a:r>
              <a:rPr sz="2400" spc="-5" dirty="0">
                <a:latin typeface="Arial"/>
                <a:cs typeface="Arial"/>
              </a:rPr>
              <a:t>: </a:t>
            </a:r>
            <a:r>
              <a:rPr sz="2400" dirty="0">
                <a:latin typeface="Arial"/>
                <a:cs typeface="Arial"/>
              </a:rPr>
              <a:t>the </a:t>
            </a:r>
            <a:r>
              <a:rPr sz="2400" spc="-5" dirty="0">
                <a:latin typeface="Arial"/>
                <a:cs typeface="Arial"/>
              </a:rPr>
              <a:t>site </a:t>
            </a:r>
            <a:r>
              <a:rPr sz="2400" spc="-10" dirty="0">
                <a:latin typeface="Arial"/>
                <a:cs typeface="Arial"/>
              </a:rPr>
              <a:t>should </a:t>
            </a:r>
            <a:r>
              <a:rPr sz="2400" spc="-5" dirty="0">
                <a:latin typeface="Arial"/>
                <a:cs typeface="Arial"/>
              </a:rPr>
              <a:t>be far </a:t>
            </a:r>
            <a:r>
              <a:rPr sz="2400" dirty="0">
                <a:latin typeface="Arial"/>
                <a:cs typeface="Arial"/>
              </a:rPr>
              <a:t>from </a:t>
            </a:r>
            <a:r>
              <a:rPr sz="2400" spc="-5" dirty="0">
                <a:latin typeface="Arial"/>
                <a:cs typeface="Arial"/>
              </a:rPr>
              <a:t>the materials  which will be used for </a:t>
            </a:r>
            <a:r>
              <a:rPr sz="2400" dirty="0">
                <a:latin typeface="Arial"/>
                <a:cs typeface="Arial"/>
              </a:rPr>
              <a:t>the </a:t>
            </a:r>
            <a:r>
              <a:rPr sz="2400" spc="-5" dirty="0">
                <a:latin typeface="Arial"/>
                <a:cs typeface="Arial"/>
              </a:rPr>
              <a:t>construction. Their </a:t>
            </a:r>
            <a:r>
              <a:rPr sz="2400" spc="-10" dirty="0">
                <a:latin typeface="Arial"/>
                <a:cs typeface="Arial"/>
              </a:rPr>
              <a:t>non-availability  </a:t>
            </a:r>
            <a:r>
              <a:rPr sz="2400" spc="-5" dirty="0">
                <a:latin typeface="Arial"/>
                <a:cs typeface="Arial"/>
              </a:rPr>
              <a:t>will </a:t>
            </a:r>
            <a:r>
              <a:rPr sz="2400" dirty="0">
                <a:latin typeface="Arial"/>
                <a:cs typeface="Arial"/>
              </a:rPr>
              <a:t>make </a:t>
            </a:r>
            <a:r>
              <a:rPr sz="2400" spc="-5" dirty="0">
                <a:latin typeface="Arial"/>
                <a:cs typeface="Arial"/>
              </a:rPr>
              <a:t>the cost of project</a:t>
            </a:r>
            <a:r>
              <a:rPr sz="2400" spc="20" dirty="0">
                <a:latin typeface="Arial"/>
                <a:cs typeface="Arial"/>
              </a:rPr>
              <a:t> </a:t>
            </a:r>
            <a:r>
              <a:rPr sz="2400" spc="-10" dirty="0">
                <a:latin typeface="Arial"/>
                <a:cs typeface="Arial"/>
              </a:rPr>
              <a:t>high.</a:t>
            </a:r>
            <a:endParaRPr sz="2400">
              <a:latin typeface="Arial"/>
              <a:cs typeface="Arial"/>
            </a:endParaRPr>
          </a:p>
          <a:p>
            <a:pPr marL="12700" marR="280035">
              <a:lnSpc>
                <a:spcPct val="100000"/>
              </a:lnSpc>
              <a:buClr>
                <a:srgbClr val="000000"/>
              </a:buClr>
              <a:buSzPct val="95833"/>
              <a:buFont typeface="Arial"/>
              <a:buChar char="•"/>
              <a:tabLst>
                <a:tab pos="120650" algn="l"/>
              </a:tabLst>
            </a:pPr>
            <a:r>
              <a:rPr sz="2400" b="1" spc="-5" dirty="0">
                <a:solidFill>
                  <a:srgbClr val="FF0000"/>
                </a:solidFill>
                <a:latin typeface="Arial"/>
                <a:cs typeface="Arial"/>
              </a:rPr>
              <a:t>Human </a:t>
            </a:r>
            <a:r>
              <a:rPr sz="2400" b="1" dirty="0">
                <a:solidFill>
                  <a:srgbClr val="FF0000"/>
                </a:solidFill>
                <a:latin typeface="Arial"/>
                <a:cs typeface="Arial"/>
              </a:rPr>
              <a:t>welfare</a:t>
            </a:r>
            <a:r>
              <a:rPr sz="2400" dirty="0">
                <a:latin typeface="Arial"/>
                <a:cs typeface="Arial"/>
              </a:rPr>
              <a:t>: </a:t>
            </a:r>
            <a:r>
              <a:rPr sz="2400" spc="-5" dirty="0">
                <a:latin typeface="Arial"/>
                <a:cs typeface="Arial"/>
              </a:rPr>
              <a:t>site selection should be </a:t>
            </a:r>
            <a:r>
              <a:rPr sz="2400" spc="-10" dirty="0">
                <a:latin typeface="Arial"/>
                <a:cs typeface="Arial"/>
              </a:rPr>
              <a:t>done </a:t>
            </a:r>
            <a:r>
              <a:rPr sz="2400" spc="-5" dirty="0">
                <a:latin typeface="Arial"/>
                <a:cs typeface="Arial"/>
              </a:rPr>
              <a:t>in such </a:t>
            </a:r>
            <a:r>
              <a:rPr sz="2400" dirty="0">
                <a:latin typeface="Arial"/>
                <a:cs typeface="Arial"/>
              </a:rPr>
              <a:t>a  </a:t>
            </a:r>
            <a:r>
              <a:rPr sz="2400" spc="-5" dirty="0">
                <a:latin typeface="Arial"/>
                <a:cs typeface="Arial"/>
              </a:rPr>
              <a:t>way that it </a:t>
            </a:r>
            <a:r>
              <a:rPr sz="2400" dirty="0">
                <a:latin typeface="Arial"/>
                <a:cs typeface="Arial"/>
              </a:rPr>
              <a:t>must </a:t>
            </a:r>
            <a:r>
              <a:rPr sz="2400" spc="-5" dirty="0">
                <a:latin typeface="Arial"/>
                <a:cs typeface="Arial"/>
              </a:rPr>
              <a:t>cause </a:t>
            </a:r>
            <a:r>
              <a:rPr sz="2400" dirty="0">
                <a:latin typeface="Arial"/>
                <a:cs typeface="Arial"/>
              </a:rPr>
              <a:t>minimum </a:t>
            </a:r>
            <a:r>
              <a:rPr sz="2400" spc="-5" dirty="0">
                <a:latin typeface="Arial"/>
                <a:cs typeface="Arial"/>
              </a:rPr>
              <a:t>damage </a:t>
            </a:r>
            <a:r>
              <a:rPr sz="2400" dirty="0">
                <a:latin typeface="Arial"/>
                <a:cs typeface="Arial"/>
              </a:rPr>
              <a:t>to </a:t>
            </a:r>
            <a:r>
              <a:rPr sz="2400" spc="-10" dirty="0">
                <a:latin typeface="Arial"/>
                <a:cs typeface="Arial"/>
              </a:rPr>
              <a:t>public </a:t>
            </a:r>
            <a:r>
              <a:rPr sz="2400" spc="-5" dirty="0">
                <a:latin typeface="Arial"/>
                <a:cs typeface="Arial"/>
              </a:rPr>
              <a:t>in </a:t>
            </a:r>
            <a:r>
              <a:rPr sz="2400" dirty="0">
                <a:latin typeface="Arial"/>
                <a:cs typeface="Arial"/>
              </a:rPr>
              <a:t>the </a:t>
            </a:r>
            <a:r>
              <a:rPr sz="2400" spc="-5" dirty="0">
                <a:latin typeface="Arial"/>
                <a:cs typeface="Arial"/>
              </a:rPr>
              <a:t>of  destruction </a:t>
            </a:r>
            <a:r>
              <a:rPr sz="2400" dirty="0">
                <a:latin typeface="Arial"/>
                <a:cs typeface="Arial"/>
              </a:rPr>
              <a:t>or</a:t>
            </a:r>
            <a:r>
              <a:rPr sz="2400" spc="-5" dirty="0">
                <a:latin typeface="Arial"/>
                <a:cs typeface="Arial"/>
              </a:rPr>
              <a:t> failure.</a:t>
            </a:r>
            <a:endParaRPr sz="2400">
              <a:latin typeface="Arial"/>
              <a:cs typeface="Arial"/>
            </a:endParaRPr>
          </a:p>
          <a:p>
            <a:pPr marL="12700" marR="5080">
              <a:lnSpc>
                <a:spcPct val="100000"/>
              </a:lnSpc>
              <a:buSzPct val="95833"/>
              <a:buChar char="•"/>
              <a:tabLst>
                <a:tab pos="120650" algn="l"/>
              </a:tabLst>
            </a:pPr>
            <a:r>
              <a:rPr sz="2400" b="1" spc="-5" dirty="0">
                <a:solidFill>
                  <a:srgbClr val="FF0000"/>
                </a:solidFill>
                <a:latin typeface="Arial"/>
                <a:cs typeface="Arial"/>
              </a:rPr>
              <a:t>Economically</a:t>
            </a:r>
            <a:r>
              <a:rPr sz="2400" spc="-5" dirty="0">
                <a:latin typeface="Arial"/>
                <a:cs typeface="Arial"/>
              </a:rPr>
              <a:t>: </a:t>
            </a:r>
            <a:r>
              <a:rPr sz="2400" dirty="0">
                <a:latin typeface="Arial"/>
                <a:cs typeface="Arial"/>
              </a:rPr>
              <a:t>the </a:t>
            </a:r>
            <a:r>
              <a:rPr sz="2400" spc="-5" dirty="0">
                <a:latin typeface="Arial"/>
                <a:cs typeface="Arial"/>
              </a:rPr>
              <a:t>creation </a:t>
            </a:r>
            <a:r>
              <a:rPr sz="2400" dirty="0">
                <a:latin typeface="Arial"/>
                <a:cs typeface="Arial"/>
              </a:rPr>
              <a:t>of </a:t>
            </a:r>
            <a:r>
              <a:rPr sz="2400" spc="-5" dirty="0">
                <a:latin typeface="Arial"/>
                <a:cs typeface="Arial"/>
              </a:rPr>
              <a:t>the </a:t>
            </a:r>
            <a:r>
              <a:rPr sz="2400" spc="-10" dirty="0">
                <a:latin typeface="Arial"/>
                <a:cs typeface="Arial"/>
              </a:rPr>
              <a:t>dam </a:t>
            </a:r>
            <a:r>
              <a:rPr sz="2400" dirty="0">
                <a:latin typeface="Arial"/>
                <a:cs typeface="Arial"/>
              </a:rPr>
              <a:t>must </a:t>
            </a:r>
            <a:r>
              <a:rPr sz="2400" spc="-10" dirty="0">
                <a:latin typeface="Arial"/>
                <a:cs typeface="Arial"/>
              </a:rPr>
              <a:t>not </a:t>
            </a:r>
            <a:r>
              <a:rPr sz="2400" spc="-5" dirty="0">
                <a:latin typeface="Arial"/>
                <a:cs typeface="Arial"/>
              </a:rPr>
              <a:t>create  ecological disorder. Fish culture is the first sector that suffers  the </a:t>
            </a:r>
            <a:r>
              <a:rPr sz="2400" dirty="0">
                <a:latin typeface="Arial"/>
                <a:cs typeface="Arial"/>
              </a:rPr>
              <a:t>major </a:t>
            </a:r>
            <a:r>
              <a:rPr sz="2400" spc="-5" dirty="0">
                <a:latin typeface="Arial"/>
                <a:cs typeface="Arial"/>
              </a:rPr>
              <a:t>shock </a:t>
            </a:r>
            <a:r>
              <a:rPr sz="2400" spc="-10" dirty="0">
                <a:latin typeface="Arial"/>
                <a:cs typeface="Arial"/>
              </a:rPr>
              <a:t>due </a:t>
            </a:r>
            <a:r>
              <a:rPr sz="2400" dirty="0">
                <a:latin typeface="Arial"/>
                <a:cs typeface="Arial"/>
              </a:rPr>
              <a:t>to </a:t>
            </a:r>
            <a:r>
              <a:rPr sz="2400" spc="-5" dirty="0">
                <a:latin typeface="Arial"/>
                <a:cs typeface="Arial"/>
              </a:rPr>
              <a:t>dam construction. </a:t>
            </a:r>
            <a:r>
              <a:rPr sz="2400" dirty="0">
                <a:latin typeface="Arial"/>
                <a:cs typeface="Arial"/>
              </a:rPr>
              <a:t>It </a:t>
            </a:r>
            <a:r>
              <a:rPr sz="2400" spc="-5" dirty="0">
                <a:latin typeface="Arial"/>
                <a:cs typeface="Arial"/>
              </a:rPr>
              <a:t>indirectly affects  the other </a:t>
            </a:r>
            <a:r>
              <a:rPr sz="2400" spc="-10" dirty="0">
                <a:latin typeface="Arial"/>
                <a:cs typeface="Arial"/>
              </a:rPr>
              <a:t>population. </a:t>
            </a:r>
            <a:r>
              <a:rPr sz="2400" dirty="0">
                <a:latin typeface="Arial"/>
                <a:cs typeface="Arial"/>
              </a:rPr>
              <a:t>The </a:t>
            </a:r>
            <a:r>
              <a:rPr sz="2400" spc="-10" dirty="0">
                <a:latin typeface="Arial"/>
                <a:cs typeface="Arial"/>
              </a:rPr>
              <a:t>dam </a:t>
            </a:r>
            <a:r>
              <a:rPr sz="2400" spc="-5" dirty="0">
                <a:latin typeface="Arial"/>
                <a:cs typeface="Arial"/>
              </a:rPr>
              <a:t>should become an acceptable  element </a:t>
            </a:r>
            <a:r>
              <a:rPr sz="2400" dirty="0">
                <a:latin typeface="Arial"/>
                <a:cs typeface="Arial"/>
              </a:rPr>
              <a:t>of </a:t>
            </a:r>
            <a:r>
              <a:rPr sz="2400" spc="-5" dirty="0">
                <a:latin typeface="Arial"/>
                <a:cs typeface="Arial"/>
              </a:rPr>
              <a:t>the ecological set up of </a:t>
            </a:r>
            <a:r>
              <a:rPr sz="2400" dirty="0">
                <a:latin typeface="Arial"/>
                <a:cs typeface="Arial"/>
              </a:rPr>
              <a:t>the </a:t>
            </a:r>
            <a:r>
              <a:rPr sz="2400" spc="-5" dirty="0">
                <a:latin typeface="Arial"/>
                <a:cs typeface="Arial"/>
              </a:rPr>
              <a:t>area.</a:t>
            </a:r>
            <a:endParaRPr sz="2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8270" y="308609"/>
            <a:ext cx="424751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Geological characters </a:t>
            </a:r>
            <a:r>
              <a:rPr sz="1800" b="1" dirty="0">
                <a:solidFill>
                  <a:srgbClr val="FF0000"/>
                </a:solidFill>
                <a:latin typeface="Arial"/>
                <a:cs typeface="Arial"/>
              </a:rPr>
              <a:t>for</a:t>
            </a:r>
            <a:r>
              <a:rPr sz="1800" b="1" spc="-35" dirty="0">
                <a:solidFill>
                  <a:srgbClr val="FF0000"/>
                </a:solidFill>
                <a:latin typeface="Arial"/>
                <a:cs typeface="Arial"/>
              </a:rPr>
              <a:t> </a:t>
            </a:r>
            <a:r>
              <a:rPr sz="1800" b="1" spc="-10" dirty="0">
                <a:solidFill>
                  <a:srgbClr val="FF0000"/>
                </a:solidFill>
                <a:latin typeface="Arial"/>
                <a:cs typeface="Arial"/>
              </a:rPr>
              <a:t>investigation</a:t>
            </a:r>
            <a:endParaRPr sz="1800">
              <a:latin typeface="Arial"/>
              <a:cs typeface="Arial"/>
            </a:endParaRPr>
          </a:p>
        </p:txBody>
      </p:sp>
      <p:sp>
        <p:nvSpPr>
          <p:cNvPr id="3" name="object 3"/>
          <p:cNvSpPr txBox="1"/>
          <p:nvPr/>
        </p:nvSpPr>
        <p:spPr>
          <a:xfrm>
            <a:off x="173989" y="491490"/>
            <a:ext cx="208216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Arial"/>
                <a:cs typeface="Arial"/>
              </a:rPr>
              <a:t>Geology of </a:t>
            </a:r>
            <a:r>
              <a:rPr sz="1800" b="1" dirty="0">
                <a:solidFill>
                  <a:srgbClr val="FF0000"/>
                </a:solidFill>
                <a:latin typeface="Arial"/>
                <a:cs typeface="Arial"/>
              </a:rPr>
              <a:t>the</a:t>
            </a:r>
            <a:r>
              <a:rPr sz="1800" b="1" spc="-65" dirty="0">
                <a:solidFill>
                  <a:srgbClr val="FF0000"/>
                </a:solidFill>
                <a:latin typeface="Arial"/>
                <a:cs typeface="Arial"/>
              </a:rPr>
              <a:t> </a:t>
            </a:r>
            <a:r>
              <a:rPr sz="1800" b="1" spc="-5" dirty="0">
                <a:solidFill>
                  <a:srgbClr val="FF0000"/>
                </a:solidFill>
                <a:latin typeface="Arial"/>
                <a:cs typeface="Arial"/>
              </a:rPr>
              <a:t>site</a:t>
            </a:r>
            <a:endParaRPr sz="1800">
              <a:latin typeface="Arial"/>
              <a:cs typeface="Arial"/>
            </a:endParaRPr>
          </a:p>
        </p:txBody>
      </p:sp>
      <p:sp>
        <p:nvSpPr>
          <p:cNvPr id="4" name="object 4"/>
          <p:cNvSpPr txBox="1"/>
          <p:nvPr/>
        </p:nvSpPr>
        <p:spPr>
          <a:xfrm>
            <a:off x="173989" y="765809"/>
            <a:ext cx="4103370" cy="2768600"/>
          </a:xfrm>
          <a:prstGeom prst="rect">
            <a:avLst/>
          </a:prstGeom>
        </p:spPr>
        <p:txBody>
          <a:bodyPr vert="horz" wrap="square" lIns="0" tIns="12700" rIns="0" bIns="0" rtlCol="0">
            <a:spAutoFit/>
          </a:bodyPr>
          <a:lstStyle/>
          <a:p>
            <a:pPr marL="12700" marR="54610">
              <a:lnSpc>
                <a:spcPct val="100000"/>
              </a:lnSpc>
              <a:spcBef>
                <a:spcPts val="100"/>
              </a:spcBef>
            </a:pPr>
            <a:r>
              <a:rPr sz="1800" spc="-10" dirty="0">
                <a:solidFill>
                  <a:srgbClr val="FF0000"/>
                </a:solidFill>
                <a:latin typeface="Arial"/>
                <a:cs typeface="Arial"/>
              </a:rPr>
              <a:t>a.Lithology </a:t>
            </a:r>
            <a:r>
              <a:rPr sz="1800" dirty="0">
                <a:latin typeface="Arial"/>
                <a:cs typeface="Arial"/>
              </a:rPr>
              <a:t>: </a:t>
            </a:r>
            <a:r>
              <a:rPr sz="1800" spc="-5" dirty="0">
                <a:latin typeface="Arial"/>
                <a:cs typeface="Arial"/>
              </a:rPr>
              <a:t>surface </a:t>
            </a:r>
            <a:r>
              <a:rPr sz="1800" spc="-10" dirty="0">
                <a:latin typeface="Arial"/>
                <a:cs typeface="Arial"/>
              </a:rPr>
              <a:t>and </a:t>
            </a:r>
            <a:r>
              <a:rPr sz="1800" spc="-5" dirty="0">
                <a:latin typeface="Arial"/>
                <a:cs typeface="Arial"/>
              </a:rPr>
              <a:t>subsurface  studies </a:t>
            </a:r>
            <a:r>
              <a:rPr sz="1800" dirty="0">
                <a:latin typeface="Arial"/>
                <a:cs typeface="Arial"/>
              </a:rPr>
              <a:t>must </a:t>
            </a:r>
            <a:r>
              <a:rPr sz="1800" spc="-10" dirty="0">
                <a:latin typeface="Arial"/>
                <a:cs typeface="Arial"/>
              </a:rPr>
              <a:t>be </a:t>
            </a:r>
            <a:r>
              <a:rPr sz="1800" spc="-5" dirty="0">
                <a:latin typeface="Arial"/>
                <a:cs typeface="Arial"/>
              </a:rPr>
              <a:t>carried out. These  studies reveal the </a:t>
            </a:r>
            <a:r>
              <a:rPr sz="1800" spc="-10" dirty="0">
                <a:latin typeface="Arial"/>
                <a:cs typeface="Arial"/>
              </a:rPr>
              <a:t>type, </a:t>
            </a:r>
            <a:r>
              <a:rPr sz="1800" spc="-5" dirty="0">
                <a:latin typeface="Arial"/>
                <a:cs typeface="Arial"/>
              </a:rPr>
              <a:t>the composition  </a:t>
            </a:r>
            <a:r>
              <a:rPr sz="1800" spc="-10" dirty="0">
                <a:latin typeface="Arial"/>
                <a:cs typeface="Arial"/>
              </a:rPr>
              <a:t>and texture </a:t>
            </a:r>
            <a:r>
              <a:rPr sz="1800" spc="-5" dirty="0">
                <a:latin typeface="Arial"/>
                <a:cs typeface="Arial"/>
              </a:rPr>
              <a:t>of the rocks </a:t>
            </a:r>
            <a:r>
              <a:rPr sz="1800" spc="-10" dirty="0">
                <a:latin typeface="Arial"/>
                <a:cs typeface="Arial"/>
              </a:rPr>
              <a:t>along </a:t>
            </a:r>
            <a:r>
              <a:rPr sz="1800" spc="-5" dirty="0">
                <a:latin typeface="Arial"/>
                <a:cs typeface="Arial"/>
              </a:rPr>
              <a:t>the </a:t>
            </a:r>
            <a:r>
              <a:rPr sz="1800" spc="-10" dirty="0">
                <a:latin typeface="Arial"/>
                <a:cs typeface="Arial"/>
              </a:rPr>
              <a:t>valley  </a:t>
            </a:r>
            <a:r>
              <a:rPr sz="1800" spc="-5" dirty="0">
                <a:latin typeface="Arial"/>
                <a:cs typeface="Arial"/>
              </a:rPr>
              <a:t>floor.</a:t>
            </a:r>
            <a:endParaRPr sz="1800">
              <a:latin typeface="Arial"/>
              <a:cs typeface="Arial"/>
            </a:endParaRPr>
          </a:p>
          <a:p>
            <a:pPr marL="12700">
              <a:lnSpc>
                <a:spcPct val="100000"/>
              </a:lnSpc>
            </a:pPr>
            <a:r>
              <a:rPr sz="1800" spc="-5" dirty="0">
                <a:solidFill>
                  <a:srgbClr val="FF0000"/>
                </a:solidFill>
                <a:latin typeface="Arial"/>
                <a:cs typeface="Arial"/>
              </a:rPr>
              <a:t>b.Structures</a:t>
            </a:r>
            <a:r>
              <a:rPr sz="1800" spc="-5" dirty="0">
                <a:latin typeface="Arial"/>
                <a:cs typeface="Arial"/>
              </a:rPr>
              <a:t>:</a:t>
            </a:r>
            <a:endParaRPr sz="1800">
              <a:latin typeface="Arial"/>
              <a:cs typeface="Arial"/>
            </a:endParaRPr>
          </a:p>
          <a:p>
            <a:pPr marL="12700" marR="5080">
              <a:lnSpc>
                <a:spcPct val="100000"/>
              </a:lnSpc>
            </a:pPr>
            <a:r>
              <a:rPr sz="1800" spc="-5" dirty="0">
                <a:latin typeface="Arial"/>
                <a:cs typeface="Arial"/>
              </a:rPr>
              <a:t>1.Dip and strike: the </a:t>
            </a:r>
            <a:r>
              <a:rPr sz="1800" spc="-10" dirty="0">
                <a:latin typeface="Arial"/>
                <a:cs typeface="Arial"/>
              </a:rPr>
              <a:t>resultant </a:t>
            </a:r>
            <a:r>
              <a:rPr sz="1800" spc="-5" dirty="0">
                <a:latin typeface="Arial"/>
                <a:cs typeface="Arial"/>
              </a:rPr>
              <a:t>force </a:t>
            </a:r>
            <a:r>
              <a:rPr sz="1800" spc="-10" dirty="0">
                <a:latin typeface="Arial"/>
                <a:cs typeface="Arial"/>
              </a:rPr>
              <a:t>due  </a:t>
            </a:r>
            <a:r>
              <a:rPr sz="1800" dirty="0">
                <a:latin typeface="Arial"/>
                <a:cs typeface="Arial"/>
              </a:rPr>
              <a:t>to </a:t>
            </a:r>
            <a:r>
              <a:rPr sz="1800" spc="-15" dirty="0">
                <a:latin typeface="Arial"/>
                <a:cs typeface="Arial"/>
              </a:rPr>
              <a:t>weight </a:t>
            </a:r>
            <a:r>
              <a:rPr sz="1800" spc="-10" dirty="0">
                <a:latin typeface="Arial"/>
                <a:cs typeface="Arial"/>
              </a:rPr>
              <a:t>of </a:t>
            </a:r>
            <a:r>
              <a:rPr sz="1800" spc="-5" dirty="0">
                <a:latin typeface="Arial"/>
                <a:cs typeface="Arial"/>
              </a:rPr>
              <a:t>the </a:t>
            </a:r>
            <a:r>
              <a:rPr sz="1800" spc="-10" dirty="0">
                <a:latin typeface="Arial"/>
                <a:cs typeface="Arial"/>
              </a:rPr>
              <a:t>dam and </a:t>
            </a:r>
            <a:r>
              <a:rPr sz="1800" spc="-5" dirty="0">
                <a:latin typeface="Arial"/>
                <a:cs typeface="Arial"/>
              </a:rPr>
              <a:t>the </a:t>
            </a:r>
            <a:r>
              <a:rPr sz="1800" spc="-10" dirty="0">
                <a:latin typeface="Arial"/>
                <a:cs typeface="Arial"/>
              </a:rPr>
              <a:t>up thrust of  </a:t>
            </a:r>
            <a:r>
              <a:rPr sz="1800" spc="-5" dirty="0">
                <a:latin typeface="Arial"/>
                <a:cs typeface="Arial"/>
              </a:rPr>
              <a:t>the </a:t>
            </a:r>
            <a:r>
              <a:rPr sz="1800" spc="-10" dirty="0">
                <a:latin typeface="Arial"/>
                <a:cs typeface="Arial"/>
              </a:rPr>
              <a:t>impounded </a:t>
            </a:r>
            <a:r>
              <a:rPr sz="1800" spc="-15" dirty="0">
                <a:latin typeface="Arial"/>
                <a:cs typeface="Arial"/>
              </a:rPr>
              <a:t>water </a:t>
            </a:r>
            <a:r>
              <a:rPr sz="1800" spc="-5" dirty="0">
                <a:latin typeface="Arial"/>
                <a:cs typeface="Arial"/>
              </a:rPr>
              <a:t>is </a:t>
            </a:r>
            <a:r>
              <a:rPr sz="1800" spc="-15" dirty="0">
                <a:latin typeface="Arial"/>
                <a:cs typeface="Arial"/>
              </a:rPr>
              <a:t>always </a:t>
            </a:r>
            <a:r>
              <a:rPr sz="1800" spc="-10" dirty="0">
                <a:latin typeface="Arial"/>
                <a:cs typeface="Arial"/>
              </a:rPr>
              <a:t>inclined  </a:t>
            </a:r>
            <a:r>
              <a:rPr sz="1800" spc="-5" dirty="0">
                <a:latin typeface="Arial"/>
                <a:cs typeface="Arial"/>
              </a:rPr>
              <a:t>the </a:t>
            </a:r>
            <a:r>
              <a:rPr sz="1800" spc="-10" dirty="0">
                <a:latin typeface="Arial"/>
                <a:cs typeface="Arial"/>
              </a:rPr>
              <a:t>downstream </a:t>
            </a:r>
            <a:r>
              <a:rPr sz="1800" spc="-5" dirty="0">
                <a:latin typeface="Arial"/>
                <a:cs typeface="Arial"/>
              </a:rPr>
              <a:t>as </a:t>
            </a:r>
            <a:r>
              <a:rPr sz="1800" spc="-15" dirty="0">
                <a:latin typeface="Arial"/>
                <a:cs typeface="Arial"/>
              </a:rPr>
              <a:t>shown </a:t>
            </a:r>
            <a:r>
              <a:rPr sz="1800" spc="-5" dirty="0">
                <a:latin typeface="Arial"/>
                <a:cs typeface="Arial"/>
              </a:rPr>
              <a:t>in the</a:t>
            </a:r>
            <a:r>
              <a:rPr sz="1800" spc="-15" dirty="0">
                <a:latin typeface="Arial"/>
                <a:cs typeface="Arial"/>
              </a:rPr>
              <a:t> </a:t>
            </a:r>
            <a:r>
              <a:rPr sz="1800" spc="-10" dirty="0">
                <a:latin typeface="Arial"/>
                <a:cs typeface="Arial"/>
              </a:rPr>
              <a:t>figure.</a:t>
            </a:r>
            <a:endParaRPr sz="1800">
              <a:latin typeface="Arial"/>
              <a:cs typeface="Arial"/>
            </a:endParaRPr>
          </a:p>
        </p:txBody>
      </p:sp>
      <p:sp>
        <p:nvSpPr>
          <p:cNvPr id="5" name="object 5"/>
          <p:cNvSpPr txBox="1"/>
          <p:nvPr/>
        </p:nvSpPr>
        <p:spPr>
          <a:xfrm>
            <a:off x="4497070" y="1395729"/>
            <a:ext cx="3827145" cy="1945639"/>
          </a:xfrm>
          <a:prstGeom prst="rect">
            <a:avLst/>
          </a:prstGeom>
        </p:spPr>
        <p:txBody>
          <a:bodyPr vert="horz" wrap="square" lIns="0" tIns="12700" rIns="0" bIns="0" rtlCol="0">
            <a:spAutoFit/>
          </a:bodyPr>
          <a:lstStyle/>
          <a:p>
            <a:pPr marL="12700" marR="180340">
              <a:lnSpc>
                <a:spcPct val="100000"/>
              </a:lnSpc>
              <a:spcBef>
                <a:spcPts val="100"/>
              </a:spcBef>
            </a:pPr>
            <a:r>
              <a:rPr sz="1800" spc="-5" dirty="0">
                <a:latin typeface="Arial"/>
                <a:cs typeface="Arial"/>
              </a:rPr>
              <a:t>So, gently upstream </a:t>
            </a:r>
            <a:r>
              <a:rPr sz="1800" spc="-10" dirty="0">
                <a:latin typeface="Arial"/>
                <a:cs typeface="Arial"/>
              </a:rPr>
              <a:t>dipping layers  </a:t>
            </a:r>
            <a:r>
              <a:rPr sz="1800" spc="-5" dirty="0">
                <a:latin typeface="Arial"/>
                <a:cs typeface="Arial"/>
              </a:rPr>
              <a:t>offer best resistance to the resultant  force of the</a:t>
            </a:r>
            <a:r>
              <a:rPr sz="1800" spc="-15" dirty="0">
                <a:latin typeface="Arial"/>
                <a:cs typeface="Arial"/>
              </a:rPr>
              <a:t> </a:t>
            </a:r>
            <a:r>
              <a:rPr sz="1800" spc="-5" dirty="0">
                <a:latin typeface="Arial"/>
                <a:cs typeface="Arial"/>
              </a:rPr>
              <a:t>dam.</a:t>
            </a:r>
            <a:endParaRPr sz="1800">
              <a:latin typeface="Arial"/>
              <a:cs typeface="Arial"/>
            </a:endParaRPr>
          </a:p>
          <a:p>
            <a:pPr marL="12700" marR="5080">
              <a:lnSpc>
                <a:spcPct val="100000"/>
              </a:lnSpc>
              <a:buSzPct val="94444"/>
              <a:buChar char="•"/>
              <a:tabLst>
                <a:tab pos="93980" algn="l"/>
              </a:tabLst>
            </a:pPr>
            <a:r>
              <a:rPr sz="1800" spc="-5" dirty="0">
                <a:latin typeface="Arial"/>
                <a:cs typeface="Arial"/>
              </a:rPr>
              <a:t>So most </a:t>
            </a:r>
            <a:r>
              <a:rPr sz="1800" spc="-10" dirty="0">
                <a:latin typeface="Arial"/>
                <a:cs typeface="Arial"/>
              </a:rPr>
              <a:t>unfavorable </a:t>
            </a:r>
            <a:r>
              <a:rPr sz="1800" spc="-5" dirty="0">
                <a:latin typeface="Arial"/>
                <a:cs typeface="Arial"/>
              </a:rPr>
              <a:t>strike </a:t>
            </a:r>
            <a:r>
              <a:rPr sz="1800" spc="-10" dirty="0">
                <a:latin typeface="Arial"/>
                <a:cs typeface="Arial"/>
              </a:rPr>
              <a:t>direction  </a:t>
            </a:r>
            <a:r>
              <a:rPr sz="1800" spc="-5" dirty="0">
                <a:latin typeface="Arial"/>
                <a:cs typeface="Arial"/>
              </a:rPr>
              <a:t>is the </a:t>
            </a:r>
            <a:r>
              <a:rPr sz="1800" spc="-10" dirty="0">
                <a:latin typeface="Arial"/>
                <a:cs typeface="Arial"/>
              </a:rPr>
              <a:t>one </a:t>
            </a:r>
            <a:r>
              <a:rPr sz="1800" spc="-5" dirty="0">
                <a:latin typeface="Arial"/>
                <a:cs typeface="Arial"/>
              </a:rPr>
              <a:t>in </a:t>
            </a:r>
            <a:r>
              <a:rPr sz="1800" spc="-15" dirty="0">
                <a:latin typeface="Arial"/>
                <a:cs typeface="Arial"/>
              </a:rPr>
              <a:t>which </a:t>
            </a:r>
            <a:r>
              <a:rPr sz="1800" spc="-5" dirty="0">
                <a:latin typeface="Arial"/>
                <a:cs typeface="Arial"/>
              </a:rPr>
              <a:t>the </a:t>
            </a:r>
            <a:r>
              <a:rPr sz="1800" spc="-10" dirty="0">
                <a:latin typeface="Arial"/>
                <a:cs typeface="Arial"/>
              </a:rPr>
              <a:t>bed </a:t>
            </a:r>
            <a:r>
              <a:rPr sz="1800" spc="-5" dirty="0">
                <a:latin typeface="Arial"/>
                <a:cs typeface="Arial"/>
              </a:rPr>
              <a:t>strike is  </a:t>
            </a:r>
            <a:r>
              <a:rPr sz="1800" spc="-10" dirty="0">
                <a:latin typeface="Arial"/>
                <a:cs typeface="Arial"/>
              </a:rPr>
              <a:t>parallel </a:t>
            </a:r>
            <a:r>
              <a:rPr sz="1800" spc="-5" dirty="0">
                <a:latin typeface="Arial"/>
                <a:cs typeface="Arial"/>
              </a:rPr>
              <a:t>to the </a:t>
            </a:r>
            <a:r>
              <a:rPr sz="1800" spc="-10" dirty="0">
                <a:latin typeface="Arial"/>
                <a:cs typeface="Arial"/>
              </a:rPr>
              <a:t>axis </a:t>
            </a:r>
            <a:r>
              <a:rPr sz="1800" spc="-5" dirty="0">
                <a:latin typeface="Arial"/>
                <a:cs typeface="Arial"/>
              </a:rPr>
              <a:t>of the </a:t>
            </a:r>
            <a:r>
              <a:rPr sz="1800" spc="-10" dirty="0">
                <a:latin typeface="Arial"/>
                <a:cs typeface="Arial"/>
              </a:rPr>
              <a:t>dam </a:t>
            </a:r>
            <a:r>
              <a:rPr sz="1800" spc="-5" dirty="0">
                <a:latin typeface="Arial"/>
                <a:cs typeface="Arial"/>
              </a:rPr>
              <a:t>and the  slip is</a:t>
            </a:r>
            <a:r>
              <a:rPr sz="1800" spc="-10" dirty="0">
                <a:latin typeface="Arial"/>
                <a:cs typeface="Arial"/>
              </a:rPr>
              <a:t> </a:t>
            </a:r>
            <a:r>
              <a:rPr sz="1800" spc="-15" dirty="0">
                <a:latin typeface="Arial"/>
                <a:cs typeface="Arial"/>
              </a:rPr>
              <a:t>downward</a:t>
            </a:r>
            <a:endParaRPr sz="1800">
              <a:latin typeface="Arial"/>
              <a:cs typeface="Arial"/>
            </a:endParaRPr>
          </a:p>
        </p:txBody>
      </p:sp>
      <p:sp>
        <p:nvSpPr>
          <p:cNvPr id="6" name="object 6"/>
          <p:cNvSpPr/>
          <p:nvPr/>
        </p:nvSpPr>
        <p:spPr>
          <a:xfrm>
            <a:off x="1581150" y="3531870"/>
            <a:ext cx="6591300" cy="33261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270" y="1374140"/>
            <a:ext cx="4331335" cy="139700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FF0000"/>
                </a:solidFill>
                <a:latin typeface="Arial"/>
                <a:cs typeface="Arial"/>
              </a:rPr>
              <a:t>Faults</a:t>
            </a:r>
            <a:r>
              <a:rPr sz="1800" spc="-5" dirty="0"/>
              <a:t>: Dams </a:t>
            </a:r>
            <a:r>
              <a:rPr sz="1800" spc="-10" dirty="0"/>
              <a:t>founded </a:t>
            </a:r>
            <a:r>
              <a:rPr sz="1800" spc="-5" dirty="0"/>
              <a:t>on the </a:t>
            </a:r>
            <a:r>
              <a:rPr sz="1800" spc="-10" dirty="0"/>
              <a:t>fault zones  </a:t>
            </a:r>
            <a:r>
              <a:rPr sz="1800" spc="-5" dirty="0"/>
              <a:t>are most </a:t>
            </a:r>
            <a:r>
              <a:rPr sz="1800" spc="-10" dirty="0"/>
              <a:t>liable </a:t>
            </a:r>
            <a:r>
              <a:rPr sz="1800" spc="-5" dirty="0"/>
              <a:t>to the shocks </a:t>
            </a:r>
            <a:r>
              <a:rPr sz="1800" spc="-10" dirty="0"/>
              <a:t>during </a:t>
            </a:r>
            <a:r>
              <a:rPr sz="1800" spc="-5" dirty="0"/>
              <a:t>an  </a:t>
            </a:r>
            <a:r>
              <a:rPr sz="1800" spc="-10" dirty="0"/>
              <a:t>earthquake. Generally </a:t>
            </a:r>
            <a:r>
              <a:rPr sz="1800" spc="-5" dirty="0"/>
              <a:t>the </a:t>
            </a:r>
            <a:r>
              <a:rPr sz="1800" dirty="0"/>
              <a:t>small </a:t>
            </a:r>
            <a:r>
              <a:rPr sz="1800" spc="-5" dirty="0"/>
              <a:t>scale </a:t>
            </a:r>
            <a:r>
              <a:rPr sz="1800" spc="-10" dirty="0"/>
              <a:t>fault  </a:t>
            </a:r>
            <a:r>
              <a:rPr sz="1800" spc="-5" dirty="0"/>
              <a:t>zones </a:t>
            </a:r>
            <a:r>
              <a:rPr sz="1800" dirty="0"/>
              <a:t>can </a:t>
            </a:r>
            <a:r>
              <a:rPr sz="1800" spc="-10" dirty="0"/>
              <a:t>be </a:t>
            </a:r>
            <a:r>
              <a:rPr sz="1800" spc="-5" dirty="0"/>
              <a:t>treated </a:t>
            </a:r>
            <a:r>
              <a:rPr sz="1800" spc="-10" dirty="0"/>
              <a:t>effectively </a:t>
            </a:r>
            <a:r>
              <a:rPr sz="1800" spc="-5" dirty="0"/>
              <a:t>by  </a:t>
            </a:r>
            <a:r>
              <a:rPr sz="1800" spc="-10" dirty="0"/>
              <a:t>grouting.</a:t>
            </a:r>
            <a:endParaRPr sz="1800">
              <a:latin typeface="Arial"/>
              <a:cs typeface="Arial"/>
            </a:endParaRPr>
          </a:p>
        </p:txBody>
      </p:sp>
      <p:sp>
        <p:nvSpPr>
          <p:cNvPr id="3" name="object 3"/>
          <p:cNvSpPr txBox="1"/>
          <p:nvPr/>
        </p:nvSpPr>
        <p:spPr>
          <a:xfrm>
            <a:off x="111760" y="4345940"/>
            <a:ext cx="4044315" cy="167132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0000"/>
                </a:solidFill>
                <a:latin typeface="Arial"/>
                <a:cs typeface="Arial"/>
              </a:rPr>
              <a:t>Folds</a:t>
            </a:r>
            <a:r>
              <a:rPr sz="1800" dirty="0">
                <a:latin typeface="Arial"/>
                <a:cs typeface="Arial"/>
              </a:rPr>
              <a:t>: </a:t>
            </a:r>
            <a:r>
              <a:rPr sz="1800" spc="-5" dirty="0">
                <a:latin typeface="Arial"/>
                <a:cs typeface="Arial"/>
              </a:rPr>
              <a:t>the effects on of fold on rock are  </a:t>
            </a:r>
            <a:r>
              <a:rPr sz="1800" spc="-10" dirty="0">
                <a:latin typeface="Arial"/>
                <a:cs typeface="Arial"/>
              </a:rPr>
              <a:t>shattering and jointing </a:t>
            </a:r>
            <a:r>
              <a:rPr sz="1800" spc="-5" dirty="0">
                <a:latin typeface="Arial"/>
                <a:cs typeface="Arial"/>
              </a:rPr>
              <a:t>along the </a:t>
            </a:r>
            <a:r>
              <a:rPr sz="1800" spc="-10" dirty="0">
                <a:latin typeface="Arial"/>
                <a:cs typeface="Arial"/>
              </a:rPr>
              <a:t>axial  planes and </a:t>
            </a:r>
            <a:r>
              <a:rPr sz="1800" spc="-5" dirty="0">
                <a:latin typeface="Arial"/>
                <a:cs typeface="Arial"/>
              </a:rPr>
              <a:t>stressing of </a:t>
            </a:r>
            <a:r>
              <a:rPr sz="1800" spc="-10" dirty="0">
                <a:latin typeface="Arial"/>
                <a:cs typeface="Arial"/>
              </a:rPr>
              <a:t>limbs. </a:t>
            </a:r>
            <a:r>
              <a:rPr sz="1800" dirty="0">
                <a:latin typeface="Arial"/>
                <a:cs typeface="Arial"/>
              </a:rPr>
              <a:t>In </a:t>
            </a:r>
            <a:r>
              <a:rPr sz="1800" spc="-5" dirty="0">
                <a:latin typeface="Arial"/>
                <a:cs typeface="Arial"/>
              </a:rPr>
              <a:t>the  </a:t>
            </a:r>
            <a:r>
              <a:rPr sz="1800" spc="-10" dirty="0">
                <a:latin typeface="Arial"/>
                <a:cs typeface="Arial"/>
              </a:rPr>
              <a:t>synclinal </a:t>
            </a:r>
            <a:r>
              <a:rPr sz="1800" spc="-5" dirty="0">
                <a:latin typeface="Arial"/>
                <a:cs typeface="Arial"/>
              </a:rPr>
              <a:t>region dams </a:t>
            </a:r>
            <a:r>
              <a:rPr sz="1800" spc="-10" dirty="0">
                <a:latin typeface="Arial"/>
                <a:cs typeface="Arial"/>
              </a:rPr>
              <a:t>placed </a:t>
            </a:r>
            <a:r>
              <a:rPr sz="1800" spc="-5" dirty="0">
                <a:latin typeface="Arial"/>
                <a:cs typeface="Arial"/>
              </a:rPr>
              <a:t>on the  upstream </a:t>
            </a:r>
            <a:r>
              <a:rPr sz="1800" spc="-10" dirty="0">
                <a:latin typeface="Arial"/>
                <a:cs typeface="Arial"/>
              </a:rPr>
              <a:t>limbs have </a:t>
            </a:r>
            <a:r>
              <a:rPr sz="1800" spc="-5" dirty="0">
                <a:latin typeface="Arial"/>
                <a:cs typeface="Arial"/>
              </a:rPr>
              <a:t>the risk of </a:t>
            </a:r>
            <a:r>
              <a:rPr sz="1800" spc="-10" dirty="0">
                <a:latin typeface="Arial"/>
                <a:cs typeface="Arial"/>
              </a:rPr>
              <a:t>leakage  </a:t>
            </a:r>
            <a:r>
              <a:rPr sz="1800" spc="-5" dirty="0">
                <a:latin typeface="Arial"/>
                <a:cs typeface="Arial"/>
              </a:rPr>
              <a:t>from </a:t>
            </a:r>
            <a:r>
              <a:rPr sz="1800" spc="-10" dirty="0">
                <a:latin typeface="Arial"/>
                <a:cs typeface="Arial"/>
              </a:rPr>
              <a:t>beneath </a:t>
            </a:r>
            <a:r>
              <a:rPr sz="1800" spc="-5" dirty="0">
                <a:latin typeface="Arial"/>
                <a:cs typeface="Arial"/>
              </a:rPr>
              <a:t>the</a:t>
            </a:r>
            <a:r>
              <a:rPr sz="1800" dirty="0">
                <a:latin typeface="Arial"/>
                <a:cs typeface="Arial"/>
              </a:rPr>
              <a:t> </a:t>
            </a:r>
            <a:r>
              <a:rPr sz="1800" spc="-5" dirty="0">
                <a:latin typeface="Arial"/>
                <a:cs typeface="Arial"/>
              </a:rPr>
              <a:t>dam.</a:t>
            </a:r>
            <a:endParaRPr sz="1800">
              <a:latin typeface="Arial"/>
              <a:cs typeface="Arial"/>
            </a:endParaRPr>
          </a:p>
        </p:txBody>
      </p:sp>
      <p:sp>
        <p:nvSpPr>
          <p:cNvPr id="4" name="object 4"/>
          <p:cNvSpPr/>
          <p:nvPr/>
        </p:nvSpPr>
        <p:spPr>
          <a:xfrm>
            <a:off x="4438650" y="3952240"/>
            <a:ext cx="4669790" cy="2717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32350" y="521969"/>
            <a:ext cx="4262120" cy="284352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552450"/>
            <a:ext cx="8009255" cy="58775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Arial"/>
                <a:cs typeface="Arial"/>
              </a:rPr>
              <a:t>Engineering properties of</a:t>
            </a:r>
            <a:r>
              <a:rPr sz="2400" b="1" spc="10" dirty="0">
                <a:solidFill>
                  <a:srgbClr val="FF0000"/>
                </a:solidFill>
                <a:latin typeface="Arial"/>
                <a:cs typeface="Arial"/>
              </a:rPr>
              <a:t> </a:t>
            </a:r>
            <a:r>
              <a:rPr sz="2400" b="1" spc="-10" dirty="0">
                <a:solidFill>
                  <a:srgbClr val="FF0000"/>
                </a:solidFill>
                <a:latin typeface="Arial"/>
                <a:cs typeface="Arial"/>
              </a:rPr>
              <a:t>rocks:</a:t>
            </a:r>
            <a:endParaRPr sz="2400">
              <a:latin typeface="Arial"/>
              <a:cs typeface="Arial"/>
            </a:endParaRPr>
          </a:p>
          <a:p>
            <a:pPr marL="12700" marR="365125">
              <a:lnSpc>
                <a:spcPct val="100000"/>
              </a:lnSpc>
            </a:pPr>
            <a:r>
              <a:rPr sz="2400" spc="-5" dirty="0">
                <a:latin typeface="Arial"/>
                <a:cs typeface="Arial"/>
              </a:rPr>
              <a:t>a. </a:t>
            </a:r>
            <a:r>
              <a:rPr sz="2400" spc="-5" dirty="0">
                <a:solidFill>
                  <a:srgbClr val="FF0000"/>
                </a:solidFill>
                <a:latin typeface="Arial"/>
                <a:cs typeface="Arial"/>
              </a:rPr>
              <a:t>Strength </a:t>
            </a:r>
            <a:r>
              <a:rPr sz="2400" dirty="0">
                <a:solidFill>
                  <a:srgbClr val="FF0000"/>
                </a:solidFill>
                <a:latin typeface="Arial"/>
                <a:cs typeface="Arial"/>
              </a:rPr>
              <a:t>parameter</a:t>
            </a:r>
            <a:r>
              <a:rPr sz="2400" dirty="0">
                <a:latin typeface="Arial"/>
                <a:cs typeface="Arial"/>
              </a:rPr>
              <a:t>: </a:t>
            </a:r>
            <a:r>
              <a:rPr sz="2400" spc="-5" dirty="0">
                <a:latin typeface="Arial"/>
                <a:cs typeface="Arial"/>
              </a:rPr>
              <a:t>it consist of three </a:t>
            </a:r>
            <a:r>
              <a:rPr sz="2400" spc="-10" dirty="0">
                <a:latin typeface="Arial"/>
                <a:cs typeface="Arial"/>
              </a:rPr>
              <a:t>investigations </a:t>
            </a:r>
            <a:r>
              <a:rPr sz="2400" dirty="0">
                <a:latin typeface="Arial"/>
                <a:cs typeface="Arial"/>
              </a:rPr>
              <a:t>–  </a:t>
            </a:r>
            <a:r>
              <a:rPr sz="2400" spc="-5" dirty="0">
                <a:latin typeface="Arial"/>
                <a:cs typeface="Arial"/>
              </a:rPr>
              <a:t>laboratory, in-situ static and</a:t>
            </a:r>
            <a:r>
              <a:rPr sz="2400" dirty="0">
                <a:latin typeface="Arial"/>
                <a:cs typeface="Arial"/>
              </a:rPr>
              <a:t> dynamic.</a:t>
            </a:r>
            <a:endParaRPr sz="2400">
              <a:latin typeface="Arial"/>
              <a:cs typeface="Arial"/>
            </a:endParaRPr>
          </a:p>
          <a:p>
            <a:pPr marL="12700" marR="345440">
              <a:lnSpc>
                <a:spcPct val="100000"/>
              </a:lnSpc>
              <a:buSzPct val="95833"/>
              <a:buChar char="•"/>
              <a:tabLst>
                <a:tab pos="120650" algn="l"/>
              </a:tabLst>
            </a:pPr>
            <a:r>
              <a:rPr sz="2400" dirty="0">
                <a:latin typeface="Arial"/>
                <a:cs typeface="Arial"/>
              </a:rPr>
              <a:t>The </a:t>
            </a:r>
            <a:r>
              <a:rPr sz="2400" spc="-5" dirty="0">
                <a:latin typeface="Arial"/>
                <a:cs typeface="Arial"/>
              </a:rPr>
              <a:t>compressive </a:t>
            </a:r>
            <a:r>
              <a:rPr sz="2400" spc="-10" dirty="0">
                <a:latin typeface="Arial"/>
                <a:cs typeface="Arial"/>
              </a:rPr>
              <a:t>and shearing </a:t>
            </a:r>
            <a:r>
              <a:rPr sz="2400" spc="-5" dirty="0">
                <a:latin typeface="Arial"/>
                <a:cs typeface="Arial"/>
              </a:rPr>
              <a:t>strength of </a:t>
            </a:r>
            <a:r>
              <a:rPr sz="2400" dirty="0">
                <a:latin typeface="Arial"/>
                <a:cs typeface="Arial"/>
              </a:rPr>
              <a:t>the </a:t>
            </a:r>
            <a:r>
              <a:rPr sz="2400" spc="-5" dirty="0">
                <a:latin typeface="Arial"/>
                <a:cs typeface="Arial"/>
              </a:rPr>
              <a:t>rocks are  </a:t>
            </a:r>
            <a:r>
              <a:rPr sz="2400" dirty="0">
                <a:latin typeface="Arial"/>
                <a:cs typeface="Arial"/>
              </a:rPr>
              <a:t>estimated </a:t>
            </a:r>
            <a:r>
              <a:rPr sz="2400" spc="-5" dirty="0">
                <a:latin typeface="Arial"/>
                <a:cs typeface="Arial"/>
              </a:rPr>
              <a:t>by laboratory </a:t>
            </a:r>
            <a:r>
              <a:rPr sz="2400" dirty="0">
                <a:latin typeface="Arial"/>
                <a:cs typeface="Arial"/>
              </a:rPr>
              <a:t>test.</a:t>
            </a:r>
            <a:endParaRPr sz="2400">
              <a:latin typeface="Arial"/>
              <a:cs typeface="Arial"/>
            </a:endParaRPr>
          </a:p>
          <a:p>
            <a:pPr marL="12700" marR="410845">
              <a:lnSpc>
                <a:spcPct val="100000"/>
              </a:lnSpc>
              <a:buSzPct val="95833"/>
              <a:buChar char="•"/>
              <a:tabLst>
                <a:tab pos="120650" algn="l"/>
              </a:tabLst>
            </a:pPr>
            <a:r>
              <a:rPr sz="2400" spc="-5" dirty="0">
                <a:latin typeface="Arial"/>
                <a:cs typeface="Arial"/>
              </a:rPr>
              <a:t>These </a:t>
            </a:r>
            <a:r>
              <a:rPr sz="2400" dirty="0">
                <a:latin typeface="Arial"/>
                <a:cs typeface="Arial"/>
              </a:rPr>
              <a:t>tests </a:t>
            </a:r>
            <a:r>
              <a:rPr sz="2400" spc="-5" dirty="0">
                <a:latin typeface="Arial"/>
                <a:cs typeface="Arial"/>
              </a:rPr>
              <a:t>are complimented with in-situ studies using  static and </a:t>
            </a:r>
            <a:r>
              <a:rPr sz="2400" dirty="0">
                <a:latin typeface="Arial"/>
                <a:cs typeface="Arial"/>
              </a:rPr>
              <a:t>dynamic </a:t>
            </a:r>
            <a:r>
              <a:rPr sz="2400" spc="-5" dirty="0">
                <a:latin typeface="Arial"/>
                <a:cs typeface="Arial"/>
              </a:rPr>
              <a:t>studies.</a:t>
            </a:r>
            <a:endParaRPr sz="2400">
              <a:latin typeface="Arial"/>
              <a:cs typeface="Arial"/>
            </a:endParaRPr>
          </a:p>
          <a:p>
            <a:pPr marL="12700" marR="267970">
              <a:lnSpc>
                <a:spcPct val="100000"/>
              </a:lnSpc>
              <a:buSzPct val="95833"/>
              <a:buChar char="•"/>
              <a:tabLst>
                <a:tab pos="120650" algn="l"/>
              </a:tabLst>
            </a:pPr>
            <a:r>
              <a:rPr sz="2400" spc="-5" dirty="0">
                <a:latin typeface="Arial"/>
                <a:cs typeface="Arial"/>
              </a:rPr>
              <a:t>Static study: by this test settlements </a:t>
            </a:r>
            <a:r>
              <a:rPr sz="2400" spc="-10" dirty="0">
                <a:latin typeface="Arial"/>
                <a:cs typeface="Arial"/>
              </a:rPr>
              <a:t>and </a:t>
            </a:r>
            <a:r>
              <a:rPr sz="2400" spc="-5" dirty="0">
                <a:latin typeface="Arial"/>
                <a:cs typeface="Arial"/>
              </a:rPr>
              <a:t>strains </a:t>
            </a:r>
            <a:r>
              <a:rPr sz="2400" dirty="0">
                <a:latin typeface="Arial"/>
                <a:cs typeface="Arial"/>
              </a:rPr>
              <a:t>are  </a:t>
            </a:r>
            <a:r>
              <a:rPr sz="2400" spc="-5" dirty="0">
                <a:latin typeface="Arial"/>
                <a:cs typeface="Arial"/>
              </a:rPr>
              <a:t>recorded with different </a:t>
            </a:r>
            <a:r>
              <a:rPr sz="2400" spc="-10" dirty="0">
                <a:latin typeface="Arial"/>
                <a:cs typeface="Arial"/>
              </a:rPr>
              <a:t>loadings </a:t>
            </a:r>
            <a:r>
              <a:rPr sz="2400" spc="-5" dirty="0">
                <a:latin typeface="Arial"/>
                <a:cs typeface="Arial"/>
              </a:rPr>
              <a:t>which is used </a:t>
            </a:r>
            <a:r>
              <a:rPr sz="2400" dirty="0">
                <a:latin typeface="Arial"/>
                <a:cs typeface="Arial"/>
              </a:rPr>
              <a:t>to estimate  </a:t>
            </a:r>
            <a:r>
              <a:rPr sz="2400" spc="-5" dirty="0">
                <a:latin typeface="Arial"/>
                <a:cs typeface="Arial"/>
              </a:rPr>
              <a:t>the </a:t>
            </a:r>
            <a:r>
              <a:rPr sz="2400" spc="-10" dirty="0">
                <a:latin typeface="Arial"/>
                <a:cs typeface="Arial"/>
              </a:rPr>
              <a:t>bearing </a:t>
            </a:r>
            <a:r>
              <a:rPr sz="2400" spc="-5" dirty="0">
                <a:latin typeface="Arial"/>
                <a:cs typeface="Arial"/>
              </a:rPr>
              <a:t>strength, modulus of elasticity </a:t>
            </a:r>
            <a:r>
              <a:rPr sz="2400" spc="-10" dirty="0">
                <a:latin typeface="Arial"/>
                <a:cs typeface="Arial"/>
              </a:rPr>
              <a:t>and </a:t>
            </a:r>
            <a:r>
              <a:rPr sz="2400" spc="-5" dirty="0">
                <a:latin typeface="Arial"/>
                <a:cs typeface="Arial"/>
              </a:rPr>
              <a:t>Poisson's  ratio.</a:t>
            </a:r>
            <a:endParaRPr sz="2400">
              <a:latin typeface="Arial"/>
              <a:cs typeface="Arial"/>
            </a:endParaRPr>
          </a:p>
          <a:p>
            <a:pPr marL="12700" marR="5080">
              <a:lnSpc>
                <a:spcPct val="100000"/>
              </a:lnSpc>
              <a:buSzPct val="95833"/>
              <a:buChar char="•"/>
              <a:tabLst>
                <a:tab pos="120650" algn="l"/>
              </a:tabLst>
            </a:pPr>
            <a:r>
              <a:rPr sz="2400" dirty="0">
                <a:latin typeface="Arial"/>
                <a:cs typeface="Arial"/>
              </a:rPr>
              <a:t>The </a:t>
            </a:r>
            <a:r>
              <a:rPr sz="2400" spc="-5" dirty="0">
                <a:latin typeface="Arial"/>
                <a:cs typeface="Arial"/>
              </a:rPr>
              <a:t>dynamic </a:t>
            </a:r>
            <a:r>
              <a:rPr sz="2400" dirty="0">
                <a:latin typeface="Arial"/>
                <a:cs typeface="Arial"/>
              </a:rPr>
              <a:t>method </a:t>
            </a:r>
            <a:r>
              <a:rPr sz="2400" spc="-10" dirty="0">
                <a:latin typeface="Arial"/>
                <a:cs typeface="Arial"/>
              </a:rPr>
              <a:t>involve </a:t>
            </a:r>
            <a:r>
              <a:rPr sz="2400" spc="-5" dirty="0">
                <a:latin typeface="Arial"/>
                <a:cs typeface="Arial"/>
              </a:rPr>
              <a:t>creating </a:t>
            </a:r>
            <a:r>
              <a:rPr sz="2400" dirty="0">
                <a:latin typeface="Arial"/>
                <a:cs typeface="Arial"/>
              </a:rPr>
              <a:t>seismic </a:t>
            </a:r>
            <a:r>
              <a:rPr sz="2400" spc="-5" dirty="0">
                <a:latin typeface="Arial"/>
                <a:cs typeface="Arial"/>
              </a:rPr>
              <a:t>waves  artificially </a:t>
            </a:r>
            <a:r>
              <a:rPr sz="2400" dirty="0">
                <a:latin typeface="Arial"/>
                <a:cs typeface="Arial"/>
              </a:rPr>
              <a:t>at </a:t>
            </a:r>
            <a:r>
              <a:rPr sz="2400" spc="-5" dirty="0">
                <a:latin typeface="Arial"/>
                <a:cs typeface="Arial"/>
              </a:rPr>
              <a:t>selected locations </a:t>
            </a:r>
            <a:r>
              <a:rPr sz="2400" spc="-10" dirty="0">
                <a:latin typeface="Arial"/>
                <a:cs typeface="Arial"/>
              </a:rPr>
              <a:t>and </a:t>
            </a:r>
            <a:r>
              <a:rPr sz="2400" spc="-5" dirty="0">
                <a:latin typeface="Arial"/>
                <a:cs typeface="Arial"/>
              </a:rPr>
              <a:t>recording </a:t>
            </a:r>
            <a:r>
              <a:rPr sz="2400" dirty="0">
                <a:latin typeface="Arial"/>
                <a:cs typeface="Arial"/>
              </a:rPr>
              <a:t>the </a:t>
            </a:r>
            <a:r>
              <a:rPr sz="2400" spc="-5" dirty="0">
                <a:latin typeface="Arial"/>
                <a:cs typeface="Arial"/>
              </a:rPr>
              <a:t>velocity </a:t>
            </a:r>
            <a:r>
              <a:rPr sz="2400" dirty="0">
                <a:latin typeface="Arial"/>
                <a:cs typeface="Arial"/>
              </a:rPr>
              <a:t>of  </a:t>
            </a:r>
            <a:r>
              <a:rPr sz="2400" spc="-5" dirty="0">
                <a:latin typeface="Arial"/>
                <a:cs typeface="Arial"/>
              </a:rPr>
              <a:t>the shock waves through </a:t>
            </a:r>
            <a:r>
              <a:rPr sz="2400" dirty="0">
                <a:latin typeface="Arial"/>
                <a:cs typeface="Arial"/>
              </a:rPr>
              <a:t>the </a:t>
            </a:r>
            <a:r>
              <a:rPr sz="2400" spc="-5" dirty="0">
                <a:latin typeface="Arial"/>
                <a:cs typeface="Arial"/>
              </a:rPr>
              <a:t>rocks of the sites. </a:t>
            </a:r>
            <a:r>
              <a:rPr sz="2400" dirty="0">
                <a:latin typeface="Arial"/>
                <a:cs typeface="Arial"/>
              </a:rPr>
              <a:t>The </a:t>
            </a:r>
            <a:r>
              <a:rPr sz="2400" spc="-5" dirty="0">
                <a:latin typeface="Arial"/>
                <a:cs typeface="Arial"/>
              </a:rPr>
              <a:t>shock  wave velocity relates </a:t>
            </a:r>
            <a:r>
              <a:rPr sz="2400" dirty="0">
                <a:latin typeface="Arial"/>
                <a:cs typeface="Arial"/>
              </a:rPr>
              <a:t>to the </a:t>
            </a:r>
            <a:r>
              <a:rPr sz="2400" spc="-5" dirty="0">
                <a:latin typeface="Arial"/>
                <a:cs typeface="Arial"/>
              </a:rPr>
              <a:t>density, rigidity, porosity and  permeability of the rocks at the</a:t>
            </a:r>
            <a:r>
              <a:rPr sz="2400" spc="30" dirty="0">
                <a:latin typeface="Arial"/>
                <a:cs typeface="Arial"/>
              </a:rPr>
              <a:t> </a:t>
            </a:r>
            <a:r>
              <a:rPr sz="2400" spc="-5" dirty="0">
                <a:latin typeface="Arial"/>
                <a:cs typeface="Arial"/>
              </a:rPr>
              <a:t>site.</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270" y="613409"/>
            <a:ext cx="8303895" cy="139700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0000"/>
                </a:solidFill>
              </a:rPr>
              <a:t>Porosity and permeability</a:t>
            </a:r>
            <a:r>
              <a:rPr sz="1800" spc="-10" dirty="0"/>
              <a:t>: </a:t>
            </a:r>
            <a:r>
              <a:rPr sz="1800" dirty="0"/>
              <a:t>a </a:t>
            </a:r>
            <a:r>
              <a:rPr sz="1800" spc="-10" dirty="0"/>
              <a:t>dam </a:t>
            </a:r>
            <a:r>
              <a:rPr sz="1800" spc="-5" dirty="0"/>
              <a:t>is </a:t>
            </a:r>
            <a:r>
              <a:rPr sz="1800" dirty="0"/>
              <a:t>a </a:t>
            </a:r>
            <a:r>
              <a:rPr sz="1800" spc="-15" dirty="0"/>
              <a:t>water </a:t>
            </a:r>
            <a:r>
              <a:rPr sz="1800" spc="-10" dirty="0"/>
              <a:t>impounding </a:t>
            </a:r>
            <a:r>
              <a:rPr sz="1800" spc="-5" dirty="0"/>
              <a:t>structure. So </a:t>
            </a:r>
            <a:r>
              <a:rPr sz="1800" spc="-15" dirty="0"/>
              <a:t>water </a:t>
            </a:r>
            <a:r>
              <a:rPr sz="1800" spc="-5" dirty="0"/>
              <a:t>must  </a:t>
            </a:r>
            <a:r>
              <a:rPr sz="1800" spc="-10" dirty="0"/>
              <a:t>not </a:t>
            </a:r>
            <a:r>
              <a:rPr sz="1800" spc="-5" dirty="0"/>
              <a:t>find easy avenues </a:t>
            </a:r>
            <a:r>
              <a:rPr sz="1800" dirty="0"/>
              <a:t>to </a:t>
            </a:r>
            <a:r>
              <a:rPr sz="1800" spc="-5" dirty="0"/>
              <a:t>escape other than provided in design such as </a:t>
            </a:r>
            <a:r>
              <a:rPr sz="1800" spc="-10" dirty="0"/>
              <a:t>spillways.  </a:t>
            </a:r>
            <a:r>
              <a:rPr sz="1800" spc="-5" dirty="0"/>
              <a:t>So porosity </a:t>
            </a:r>
            <a:r>
              <a:rPr sz="1800" spc="-10" dirty="0"/>
              <a:t>and permeability </a:t>
            </a:r>
            <a:r>
              <a:rPr sz="1800" spc="-5" dirty="0"/>
              <a:t>of </a:t>
            </a:r>
            <a:r>
              <a:rPr sz="1800" dirty="0"/>
              <a:t>the </a:t>
            </a:r>
            <a:r>
              <a:rPr sz="1800" spc="-5" dirty="0"/>
              <a:t>rocks are tested both in </a:t>
            </a:r>
            <a:r>
              <a:rPr sz="1800" spc="-10" dirty="0"/>
              <a:t>laboratory </a:t>
            </a:r>
            <a:r>
              <a:rPr sz="1800" spc="-5" dirty="0"/>
              <a:t>and </a:t>
            </a:r>
            <a:r>
              <a:rPr sz="1800" spc="-10" dirty="0"/>
              <a:t>in-situ.  Artificial </a:t>
            </a:r>
            <a:r>
              <a:rPr sz="1800" spc="-5" dirty="0"/>
              <a:t>treatment is given to the </a:t>
            </a:r>
            <a:r>
              <a:rPr sz="1800" dirty="0"/>
              <a:t>critical </a:t>
            </a:r>
            <a:r>
              <a:rPr sz="1800" spc="-10" dirty="0"/>
              <a:t>zones </a:t>
            </a:r>
            <a:r>
              <a:rPr sz="1800" spc="-5" dirty="0"/>
              <a:t>such as </a:t>
            </a:r>
            <a:r>
              <a:rPr sz="1800" spc="-10" dirty="0"/>
              <a:t>grouting </a:t>
            </a:r>
            <a:r>
              <a:rPr sz="1800" spc="-5" dirty="0"/>
              <a:t>to </a:t>
            </a:r>
            <a:r>
              <a:rPr sz="1800" dirty="0"/>
              <a:t>make </a:t>
            </a:r>
            <a:r>
              <a:rPr sz="1800" spc="-5" dirty="0"/>
              <a:t>the rocks  </a:t>
            </a:r>
            <a:r>
              <a:rPr sz="1800" spc="-15" dirty="0"/>
              <a:t>water</a:t>
            </a:r>
            <a:r>
              <a:rPr sz="1800" spc="-10" dirty="0"/>
              <a:t> tight</a:t>
            </a:r>
            <a:endParaRPr sz="1800"/>
          </a:p>
        </p:txBody>
      </p:sp>
      <p:sp>
        <p:nvSpPr>
          <p:cNvPr id="3" name="object 3"/>
          <p:cNvSpPr txBox="1"/>
          <p:nvPr/>
        </p:nvSpPr>
        <p:spPr>
          <a:xfrm>
            <a:off x="228600" y="3737609"/>
            <a:ext cx="8311515" cy="1671320"/>
          </a:xfrm>
          <a:prstGeom prst="rect">
            <a:avLst/>
          </a:prstGeom>
        </p:spPr>
        <p:txBody>
          <a:bodyPr vert="horz" wrap="square" lIns="0" tIns="12700" rIns="0" bIns="0" rtlCol="0">
            <a:spAutoFit/>
          </a:bodyPr>
          <a:lstStyle/>
          <a:p>
            <a:pPr marL="12700" marR="77470">
              <a:lnSpc>
                <a:spcPct val="100000"/>
              </a:lnSpc>
              <a:spcBef>
                <a:spcPts val="100"/>
              </a:spcBef>
            </a:pPr>
            <a:r>
              <a:rPr sz="1800" spc="-10" dirty="0">
                <a:solidFill>
                  <a:srgbClr val="FF0000"/>
                </a:solidFill>
                <a:latin typeface="Arial"/>
                <a:cs typeface="Arial"/>
              </a:rPr>
              <a:t>Material availability</a:t>
            </a:r>
            <a:r>
              <a:rPr sz="1800" spc="-10" dirty="0">
                <a:latin typeface="Arial"/>
                <a:cs typeface="Arial"/>
              </a:rPr>
              <a:t>: </a:t>
            </a:r>
            <a:r>
              <a:rPr sz="1800" spc="-5" dirty="0">
                <a:latin typeface="Arial"/>
                <a:cs typeface="Arial"/>
              </a:rPr>
              <a:t>If the </a:t>
            </a:r>
            <a:r>
              <a:rPr sz="1800" dirty="0">
                <a:latin typeface="Arial"/>
                <a:cs typeface="Arial"/>
              </a:rPr>
              <a:t>cost </a:t>
            </a:r>
            <a:r>
              <a:rPr sz="1800" spc="-10" dirty="0">
                <a:latin typeface="Arial"/>
                <a:cs typeface="Arial"/>
              </a:rPr>
              <a:t>of transportation of </a:t>
            </a:r>
            <a:r>
              <a:rPr sz="1800" spc="-5" dirty="0">
                <a:latin typeface="Arial"/>
                <a:cs typeface="Arial"/>
              </a:rPr>
              <a:t>construction material is  excessively </a:t>
            </a:r>
            <a:r>
              <a:rPr sz="1800" spc="-10" dirty="0">
                <a:latin typeface="Arial"/>
                <a:cs typeface="Arial"/>
              </a:rPr>
              <a:t>high, </a:t>
            </a:r>
            <a:r>
              <a:rPr sz="1800" spc="-5" dirty="0">
                <a:latin typeface="Arial"/>
                <a:cs typeface="Arial"/>
              </a:rPr>
              <a:t>then an </a:t>
            </a:r>
            <a:r>
              <a:rPr sz="1800" spc="-10" dirty="0">
                <a:latin typeface="Arial"/>
                <a:cs typeface="Arial"/>
              </a:rPr>
              <a:t>alternate design </a:t>
            </a:r>
            <a:r>
              <a:rPr sz="1800" spc="-15" dirty="0">
                <a:latin typeface="Arial"/>
                <a:cs typeface="Arial"/>
              </a:rPr>
              <a:t>with </a:t>
            </a:r>
            <a:r>
              <a:rPr sz="1800" spc="-10" dirty="0">
                <a:latin typeface="Arial"/>
                <a:cs typeface="Arial"/>
              </a:rPr>
              <a:t>locally available </a:t>
            </a:r>
            <a:r>
              <a:rPr sz="1800" spc="-5" dirty="0">
                <a:latin typeface="Arial"/>
                <a:cs typeface="Arial"/>
              </a:rPr>
              <a:t>materials, </a:t>
            </a:r>
            <a:r>
              <a:rPr sz="1800" spc="-10" dirty="0">
                <a:latin typeface="Arial"/>
                <a:cs typeface="Arial"/>
              </a:rPr>
              <a:t>have </a:t>
            </a:r>
            <a:r>
              <a:rPr sz="1800" spc="-5" dirty="0">
                <a:latin typeface="Arial"/>
                <a:cs typeface="Arial"/>
              </a:rPr>
              <a:t>to  be</a:t>
            </a:r>
            <a:r>
              <a:rPr sz="1800" spc="-10" dirty="0">
                <a:latin typeface="Arial"/>
                <a:cs typeface="Arial"/>
              </a:rPr>
              <a:t> considered.</a:t>
            </a:r>
            <a:endParaRPr sz="1800">
              <a:latin typeface="Arial"/>
              <a:cs typeface="Arial"/>
            </a:endParaRPr>
          </a:p>
          <a:p>
            <a:pPr marL="12700" marR="5080">
              <a:lnSpc>
                <a:spcPct val="100000"/>
              </a:lnSpc>
            </a:pPr>
            <a:r>
              <a:rPr sz="1800" spc="-5" dirty="0">
                <a:solidFill>
                  <a:srgbClr val="FF0000"/>
                </a:solidFill>
                <a:latin typeface="Arial"/>
                <a:cs typeface="Arial"/>
              </a:rPr>
              <a:t>Seismicity </a:t>
            </a:r>
            <a:r>
              <a:rPr sz="1800" dirty="0">
                <a:solidFill>
                  <a:srgbClr val="FF0000"/>
                </a:solidFill>
                <a:latin typeface="Arial"/>
                <a:cs typeface="Arial"/>
              </a:rPr>
              <a:t>: </a:t>
            </a:r>
            <a:r>
              <a:rPr sz="1800" spc="-5" dirty="0">
                <a:latin typeface="Arial"/>
                <a:cs typeface="Arial"/>
              </a:rPr>
              <a:t>It is </a:t>
            </a:r>
            <a:r>
              <a:rPr sz="1800" dirty="0">
                <a:latin typeface="Arial"/>
                <a:cs typeface="Arial"/>
              </a:rPr>
              <a:t>very </a:t>
            </a:r>
            <a:r>
              <a:rPr sz="1800" spc="-10" dirty="0">
                <a:latin typeface="Arial"/>
                <a:cs typeface="Arial"/>
              </a:rPr>
              <a:t>important </a:t>
            </a:r>
            <a:r>
              <a:rPr sz="1800" spc="-5" dirty="0">
                <a:latin typeface="Arial"/>
                <a:cs typeface="Arial"/>
              </a:rPr>
              <a:t>to </a:t>
            </a:r>
            <a:r>
              <a:rPr sz="1800" spc="-10" dirty="0">
                <a:latin typeface="Arial"/>
                <a:cs typeface="Arial"/>
              </a:rPr>
              <a:t>analyse the behaviour </a:t>
            </a:r>
            <a:r>
              <a:rPr sz="1800" spc="-5" dirty="0">
                <a:latin typeface="Arial"/>
                <a:cs typeface="Arial"/>
              </a:rPr>
              <a:t>of the dam </a:t>
            </a:r>
            <a:r>
              <a:rPr sz="1800" spc="-10" dirty="0">
                <a:latin typeface="Arial"/>
                <a:cs typeface="Arial"/>
              </a:rPr>
              <a:t>under earth  </a:t>
            </a:r>
            <a:r>
              <a:rPr sz="1800" spc="-5" dirty="0">
                <a:latin typeface="Arial"/>
                <a:cs typeface="Arial"/>
              </a:rPr>
              <a:t>quake vibrations thereby making it </a:t>
            </a:r>
            <a:r>
              <a:rPr sz="1800" spc="-10" dirty="0">
                <a:latin typeface="Arial"/>
                <a:cs typeface="Arial"/>
              </a:rPr>
              <a:t>possible </a:t>
            </a:r>
            <a:r>
              <a:rPr sz="1800" spc="-5" dirty="0">
                <a:latin typeface="Arial"/>
                <a:cs typeface="Arial"/>
              </a:rPr>
              <a:t>for the </a:t>
            </a:r>
            <a:r>
              <a:rPr sz="1800" spc="-10" dirty="0">
                <a:latin typeface="Arial"/>
                <a:cs typeface="Arial"/>
              </a:rPr>
              <a:t>designer </a:t>
            </a:r>
            <a:r>
              <a:rPr sz="1800" spc="-5" dirty="0">
                <a:latin typeface="Arial"/>
                <a:cs typeface="Arial"/>
              </a:rPr>
              <a:t>to check if </a:t>
            </a:r>
            <a:r>
              <a:rPr sz="1800" dirty="0">
                <a:latin typeface="Arial"/>
                <a:cs typeface="Arial"/>
              </a:rPr>
              <a:t>a </a:t>
            </a:r>
            <a:r>
              <a:rPr sz="1800" spc="-10" dirty="0">
                <a:latin typeface="Arial"/>
                <a:cs typeface="Arial"/>
              </a:rPr>
              <a:t>particular  </a:t>
            </a:r>
            <a:r>
              <a:rPr sz="1800" spc="-5" dirty="0">
                <a:latin typeface="Arial"/>
                <a:cs typeface="Arial"/>
              </a:rPr>
              <a:t>section </a:t>
            </a:r>
            <a:r>
              <a:rPr sz="1800" spc="-10" dirty="0">
                <a:latin typeface="Arial"/>
                <a:cs typeface="Arial"/>
              </a:rPr>
              <a:t>of </a:t>
            </a:r>
            <a:r>
              <a:rPr sz="1800" spc="-5" dirty="0">
                <a:latin typeface="Arial"/>
                <a:cs typeface="Arial"/>
              </a:rPr>
              <a:t>the </a:t>
            </a:r>
            <a:r>
              <a:rPr sz="1800" spc="-10" dirty="0">
                <a:latin typeface="Arial"/>
                <a:cs typeface="Arial"/>
              </a:rPr>
              <a:t>dam </a:t>
            </a:r>
            <a:r>
              <a:rPr sz="1800" spc="-5" dirty="0">
                <a:latin typeface="Arial"/>
                <a:cs typeface="Arial"/>
              </a:rPr>
              <a:t>is </a:t>
            </a:r>
            <a:r>
              <a:rPr sz="1800" spc="-10" dirty="0">
                <a:latin typeface="Arial"/>
                <a:cs typeface="Arial"/>
              </a:rPr>
              <a:t>suitable </a:t>
            </a:r>
            <a:r>
              <a:rPr sz="1800" spc="-5" dirty="0">
                <a:latin typeface="Arial"/>
                <a:cs typeface="Arial"/>
              </a:rPr>
              <a:t>or</a:t>
            </a:r>
            <a:r>
              <a:rPr sz="1800" spc="35" dirty="0">
                <a:latin typeface="Arial"/>
                <a:cs typeface="Arial"/>
              </a:rPr>
              <a:t> </a:t>
            </a:r>
            <a:r>
              <a:rPr sz="1800" spc="-5" dirty="0">
                <a:latin typeface="Arial"/>
                <a:cs typeface="Arial"/>
              </a:rPr>
              <a:t>not.</a:t>
            </a:r>
            <a:endParaRPr sz="1800">
              <a:latin typeface="Arial"/>
              <a:cs typeface="Arial"/>
            </a:endParaRPr>
          </a:p>
        </p:txBody>
      </p:sp>
      <p:sp>
        <p:nvSpPr>
          <p:cNvPr id="4" name="object 4"/>
          <p:cNvSpPr txBox="1"/>
          <p:nvPr/>
        </p:nvSpPr>
        <p:spPr>
          <a:xfrm>
            <a:off x="422909" y="2809240"/>
            <a:ext cx="3690620" cy="45212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FF0000"/>
                </a:solidFill>
                <a:latin typeface="Arial"/>
                <a:cs typeface="Arial"/>
              </a:rPr>
              <a:t>Selection of dam</a:t>
            </a:r>
            <a:r>
              <a:rPr sz="2800" b="1" spc="-90" dirty="0">
                <a:solidFill>
                  <a:srgbClr val="FF0000"/>
                </a:solidFill>
                <a:latin typeface="Arial"/>
                <a:cs typeface="Arial"/>
              </a:rPr>
              <a:t> </a:t>
            </a:r>
            <a:r>
              <a:rPr sz="2800" b="1" spc="-15" dirty="0">
                <a:solidFill>
                  <a:srgbClr val="FF0000"/>
                </a:solidFill>
                <a:latin typeface="Arial"/>
                <a:cs typeface="Arial"/>
              </a:rPr>
              <a:t>type</a:t>
            </a:r>
            <a:endParaRPr sz="2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70" y="824229"/>
            <a:ext cx="8594090" cy="5877560"/>
          </a:xfrm>
          <a:prstGeom prst="rect">
            <a:avLst/>
          </a:prstGeom>
        </p:spPr>
        <p:txBody>
          <a:bodyPr vert="horz" wrap="square" lIns="0" tIns="12700" rIns="0" bIns="0" rtlCol="0">
            <a:spAutoFit/>
          </a:bodyPr>
          <a:lstStyle/>
          <a:p>
            <a:pPr marL="12700" marR="235585">
              <a:lnSpc>
                <a:spcPct val="100000"/>
              </a:lnSpc>
              <a:spcBef>
                <a:spcPts val="100"/>
              </a:spcBef>
            </a:pPr>
            <a:r>
              <a:rPr sz="2400" b="1" spc="-5" dirty="0">
                <a:solidFill>
                  <a:srgbClr val="FF0000"/>
                </a:solidFill>
                <a:latin typeface="Arial"/>
                <a:cs typeface="Arial"/>
              </a:rPr>
              <a:t>Geology </a:t>
            </a:r>
            <a:r>
              <a:rPr sz="2400" b="1" spc="-10" dirty="0">
                <a:solidFill>
                  <a:srgbClr val="FF0000"/>
                </a:solidFill>
                <a:latin typeface="Arial"/>
                <a:cs typeface="Arial"/>
              </a:rPr>
              <a:t>and </a:t>
            </a:r>
            <a:r>
              <a:rPr sz="2400" b="1" spc="-5" dirty="0">
                <a:solidFill>
                  <a:srgbClr val="FF0000"/>
                </a:solidFill>
                <a:latin typeface="Arial"/>
                <a:cs typeface="Arial"/>
              </a:rPr>
              <a:t>foundation strength- </a:t>
            </a:r>
            <a:r>
              <a:rPr sz="2400" dirty="0">
                <a:latin typeface="Arial"/>
                <a:cs typeface="Arial"/>
              </a:rPr>
              <a:t>The </a:t>
            </a:r>
            <a:r>
              <a:rPr sz="2400" spc="-5" dirty="0">
                <a:latin typeface="Arial"/>
                <a:cs typeface="Arial"/>
              </a:rPr>
              <a:t>existence </a:t>
            </a:r>
            <a:r>
              <a:rPr sz="2400" dirty="0">
                <a:latin typeface="Arial"/>
                <a:cs typeface="Arial"/>
              </a:rPr>
              <a:t>of </a:t>
            </a:r>
            <a:r>
              <a:rPr sz="2400" spc="-5" dirty="0">
                <a:latin typeface="Arial"/>
                <a:cs typeface="Arial"/>
              </a:rPr>
              <a:t>joint  patterns </a:t>
            </a:r>
            <a:r>
              <a:rPr sz="2400" spc="-10" dirty="0">
                <a:latin typeface="Arial"/>
                <a:cs typeface="Arial"/>
              </a:rPr>
              <a:t>in </a:t>
            </a:r>
            <a:r>
              <a:rPr sz="2400" spc="-5" dirty="0">
                <a:latin typeface="Arial"/>
                <a:cs typeface="Arial"/>
              </a:rPr>
              <a:t>the abutments (their orientation, </a:t>
            </a:r>
            <a:r>
              <a:rPr sz="2400" spc="-10" dirty="0">
                <a:latin typeface="Arial"/>
                <a:cs typeface="Arial"/>
              </a:rPr>
              <a:t>inclination </a:t>
            </a:r>
            <a:r>
              <a:rPr sz="2400" spc="-5" dirty="0">
                <a:latin typeface="Arial"/>
                <a:cs typeface="Arial"/>
              </a:rPr>
              <a:t>and  </a:t>
            </a:r>
            <a:r>
              <a:rPr sz="2400" spc="-10" dirty="0">
                <a:latin typeface="Arial"/>
                <a:cs typeface="Arial"/>
              </a:rPr>
              <a:t>infilling) </a:t>
            </a:r>
            <a:r>
              <a:rPr sz="2400" spc="5" dirty="0">
                <a:latin typeface="Arial"/>
                <a:cs typeface="Arial"/>
              </a:rPr>
              <a:t>may </a:t>
            </a:r>
            <a:r>
              <a:rPr sz="2400" spc="-5" dirty="0">
                <a:latin typeface="Arial"/>
                <a:cs typeface="Arial"/>
              </a:rPr>
              <a:t>indicate </a:t>
            </a:r>
            <a:r>
              <a:rPr sz="2400" dirty="0">
                <a:latin typeface="Arial"/>
                <a:cs typeface="Arial"/>
              </a:rPr>
              <a:t>the </a:t>
            </a:r>
            <a:r>
              <a:rPr sz="2400" spc="-5" dirty="0">
                <a:latin typeface="Arial"/>
                <a:cs typeface="Arial"/>
              </a:rPr>
              <a:t>possibility </a:t>
            </a:r>
            <a:r>
              <a:rPr sz="2400" dirty="0">
                <a:latin typeface="Arial"/>
                <a:cs typeface="Arial"/>
              </a:rPr>
              <a:t>of </a:t>
            </a:r>
            <a:r>
              <a:rPr sz="2400" spc="-5" dirty="0">
                <a:latin typeface="Arial"/>
                <a:cs typeface="Arial"/>
              </a:rPr>
              <a:t>instability </a:t>
            </a:r>
            <a:r>
              <a:rPr sz="2400" spc="-10" dirty="0">
                <a:latin typeface="Arial"/>
                <a:cs typeface="Arial"/>
              </a:rPr>
              <a:t>under loading  </a:t>
            </a:r>
            <a:r>
              <a:rPr sz="2400" spc="-5" dirty="0">
                <a:latin typeface="Arial"/>
                <a:cs typeface="Arial"/>
              </a:rPr>
              <a:t>from an </a:t>
            </a:r>
            <a:r>
              <a:rPr sz="2400" dirty="0">
                <a:latin typeface="Arial"/>
                <a:cs typeface="Arial"/>
              </a:rPr>
              <a:t>arch </a:t>
            </a:r>
            <a:r>
              <a:rPr sz="2400" spc="-5" dirty="0">
                <a:latin typeface="Arial"/>
                <a:cs typeface="Arial"/>
              </a:rPr>
              <a:t>dam </a:t>
            </a:r>
            <a:r>
              <a:rPr sz="2400" spc="-10" dirty="0">
                <a:latin typeface="Arial"/>
                <a:cs typeface="Arial"/>
              </a:rPr>
              <a:t>and </a:t>
            </a:r>
            <a:r>
              <a:rPr sz="2400" spc="-5" dirty="0">
                <a:latin typeface="Arial"/>
                <a:cs typeface="Arial"/>
              </a:rPr>
              <a:t>reservoir water. </a:t>
            </a:r>
            <a:r>
              <a:rPr sz="2400" spc="-10" dirty="0">
                <a:latin typeface="Arial"/>
                <a:cs typeface="Arial"/>
              </a:rPr>
              <a:t>Such </a:t>
            </a:r>
            <a:r>
              <a:rPr sz="2400" dirty="0">
                <a:latin typeface="Arial"/>
                <a:cs typeface="Arial"/>
              </a:rPr>
              <a:t>a </a:t>
            </a:r>
            <a:r>
              <a:rPr sz="2400" spc="-5" dirty="0">
                <a:latin typeface="Arial"/>
                <a:cs typeface="Arial"/>
              </a:rPr>
              <a:t>site would be  </a:t>
            </a:r>
            <a:r>
              <a:rPr sz="2400" dirty="0">
                <a:latin typeface="Arial"/>
                <a:cs typeface="Arial"/>
              </a:rPr>
              <a:t>more </a:t>
            </a:r>
            <a:r>
              <a:rPr sz="2400" spc="-5" dirty="0">
                <a:latin typeface="Arial"/>
                <a:cs typeface="Arial"/>
              </a:rPr>
              <a:t>satisfactory </a:t>
            </a:r>
            <a:r>
              <a:rPr sz="2400" dirty="0">
                <a:latin typeface="Arial"/>
                <a:cs typeface="Arial"/>
              </a:rPr>
              <a:t>for an embankment </a:t>
            </a:r>
            <a:r>
              <a:rPr sz="2400" spc="-10" dirty="0">
                <a:latin typeface="Arial"/>
                <a:cs typeface="Arial"/>
              </a:rPr>
              <a:t>dam </a:t>
            </a:r>
            <a:r>
              <a:rPr sz="2400" spc="-5" dirty="0">
                <a:latin typeface="Arial"/>
                <a:cs typeface="Arial"/>
              </a:rPr>
              <a:t>or an </a:t>
            </a:r>
            <a:r>
              <a:rPr sz="2400" spc="-10" dirty="0">
                <a:latin typeface="Arial"/>
                <a:cs typeface="Arial"/>
              </a:rPr>
              <a:t>adequately  </a:t>
            </a:r>
            <a:r>
              <a:rPr sz="2400" spc="-5" dirty="0">
                <a:latin typeface="Arial"/>
                <a:cs typeface="Arial"/>
              </a:rPr>
              <a:t>dimensioned gravity </a:t>
            </a:r>
            <a:r>
              <a:rPr sz="2400" dirty="0">
                <a:latin typeface="Arial"/>
                <a:cs typeface="Arial"/>
              </a:rPr>
              <a:t>dam.</a:t>
            </a:r>
            <a:endParaRPr sz="2400">
              <a:latin typeface="Arial"/>
              <a:cs typeface="Arial"/>
            </a:endParaRPr>
          </a:p>
          <a:p>
            <a:pPr marL="12700" marR="5080">
              <a:lnSpc>
                <a:spcPct val="100000"/>
              </a:lnSpc>
              <a:buChar char="•"/>
              <a:tabLst>
                <a:tab pos="204470" algn="l"/>
              </a:tabLst>
            </a:pPr>
            <a:r>
              <a:rPr sz="2400" spc="-5" dirty="0">
                <a:latin typeface="Arial"/>
                <a:cs typeface="Arial"/>
              </a:rPr>
              <a:t>Where the possibility exists of differential deformation of the  </a:t>
            </a:r>
            <a:r>
              <a:rPr sz="2400" spc="-10" dirty="0">
                <a:latin typeface="Arial"/>
                <a:cs typeface="Arial"/>
              </a:rPr>
              <a:t>foundation along </a:t>
            </a:r>
            <a:r>
              <a:rPr sz="2400" spc="-5" dirty="0">
                <a:latin typeface="Arial"/>
                <a:cs typeface="Arial"/>
              </a:rPr>
              <a:t>the </a:t>
            </a:r>
            <a:r>
              <a:rPr sz="2400" spc="-10" dirty="0">
                <a:latin typeface="Arial"/>
                <a:cs typeface="Arial"/>
              </a:rPr>
              <a:t>axis </a:t>
            </a:r>
            <a:r>
              <a:rPr sz="2400" spc="-5" dirty="0">
                <a:latin typeface="Arial"/>
                <a:cs typeface="Arial"/>
              </a:rPr>
              <a:t>of </a:t>
            </a:r>
            <a:r>
              <a:rPr sz="2400" dirty="0">
                <a:latin typeface="Arial"/>
                <a:cs typeface="Arial"/>
              </a:rPr>
              <a:t>a dam, a </a:t>
            </a:r>
            <a:r>
              <a:rPr sz="2400" spc="-5" dirty="0">
                <a:latin typeface="Arial"/>
                <a:cs typeface="Arial"/>
              </a:rPr>
              <a:t>gravity or arch </a:t>
            </a:r>
            <a:r>
              <a:rPr sz="2400" spc="-10" dirty="0">
                <a:latin typeface="Arial"/>
                <a:cs typeface="Arial"/>
              </a:rPr>
              <a:t>dam </a:t>
            </a:r>
            <a:r>
              <a:rPr sz="2400" spc="-5" dirty="0">
                <a:latin typeface="Arial"/>
                <a:cs typeface="Arial"/>
              </a:rPr>
              <a:t>would  </a:t>
            </a:r>
            <a:r>
              <a:rPr sz="2400" spc="-10" dirty="0">
                <a:latin typeface="Arial"/>
                <a:cs typeface="Arial"/>
              </a:rPr>
              <a:t>not </a:t>
            </a:r>
            <a:r>
              <a:rPr sz="2400" spc="-5" dirty="0">
                <a:latin typeface="Arial"/>
                <a:cs typeface="Arial"/>
              </a:rPr>
              <a:t>be </a:t>
            </a:r>
            <a:r>
              <a:rPr sz="2400" dirty="0">
                <a:latin typeface="Arial"/>
                <a:cs typeface="Arial"/>
              </a:rPr>
              <a:t>a </a:t>
            </a:r>
            <a:r>
              <a:rPr sz="2400" spc="-5" dirty="0">
                <a:latin typeface="Arial"/>
                <a:cs typeface="Arial"/>
              </a:rPr>
              <a:t>suitable choice because of their </a:t>
            </a:r>
            <a:r>
              <a:rPr sz="2400" spc="-10" dirty="0">
                <a:latin typeface="Arial"/>
                <a:cs typeface="Arial"/>
              </a:rPr>
              <a:t>inherent </a:t>
            </a:r>
            <a:r>
              <a:rPr sz="2400" spc="-5" dirty="0">
                <a:latin typeface="Arial"/>
                <a:cs typeface="Arial"/>
              </a:rPr>
              <a:t>rigidity </a:t>
            </a:r>
            <a:r>
              <a:rPr sz="2400" spc="-10" dirty="0">
                <a:latin typeface="Arial"/>
                <a:cs typeface="Arial"/>
              </a:rPr>
              <a:t>due </a:t>
            </a:r>
            <a:r>
              <a:rPr sz="2400" dirty="0">
                <a:latin typeface="Arial"/>
                <a:cs typeface="Arial"/>
              </a:rPr>
              <a:t>to  </a:t>
            </a:r>
            <a:r>
              <a:rPr sz="2400" spc="-5" dirty="0">
                <a:latin typeface="Arial"/>
                <a:cs typeface="Arial"/>
              </a:rPr>
              <a:t>their construction in concrete. Instead, </a:t>
            </a:r>
            <a:r>
              <a:rPr sz="2400" dirty="0">
                <a:latin typeface="Arial"/>
                <a:cs typeface="Arial"/>
              </a:rPr>
              <a:t>an embankment </a:t>
            </a:r>
            <a:r>
              <a:rPr sz="2400" spc="-10" dirty="0">
                <a:latin typeface="Arial"/>
                <a:cs typeface="Arial"/>
              </a:rPr>
              <a:t>dam  </a:t>
            </a:r>
            <a:r>
              <a:rPr sz="2400" spc="5" dirty="0">
                <a:latin typeface="Arial"/>
                <a:cs typeface="Arial"/>
              </a:rPr>
              <a:t>may </a:t>
            </a:r>
            <a:r>
              <a:rPr sz="2400" spc="-5" dirty="0">
                <a:latin typeface="Arial"/>
                <a:cs typeface="Arial"/>
              </a:rPr>
              <a:t>be proposed, which is </a:t>
            </a:r>
            <a:r>
              <a:rPr sz="2400" dirty="0">
                <a:latin typeface="Arial"/>
                <a:cs typeface="Arial"/>
              </a:rPr>
              <a:t>more</a:t>
            </a:r>
            <a:r>
              <a:rPr sz="2400" spc="15" dirty="0">
                <a:latin typeface="Arial"/>
                <a:cs typeface="Arial"/>
              </a:rPr>
              <a:t> </a:t>
            </a:r>
            <a:r>
              <a:rPr sz="2400" spc="-10" dirty="0">
                <a:latin typeface="Arial"/>
                <a:cs typeface="Arial"/>
              </a:rPr>
              <a:t>flexible.</a:t>
            </a:r>
            <a:endParaRPr sz="2400">
              <a:latin typeface="Arial"/>
              <a:cs typeface="Arial"/>
            </a:endParaRPr>
          </a:p>
          <a:p>
            <a:pPr marL="12700" marR="657225">
              <a:lnSpc>
                <a:spcPct val="100000"/>
              </a:lnSpc>
              <a:buChar char="•"/>
              <a:tabLst>
                <a:tab pos="204470" algn="l"/>
              </a:tabLst>
            </a:pPr>
            <a:r>
              <a:rPr sz="2400" spc="-5" dirty="0">
                <a:latin typeface="Arial"/>
                <a:cs typeface="Arial"/>
              </a:rPr>
              <a:t>Further, it </a:t>
            </a:r>
            <a:r>
              <a:rPr sz="2400" dirty="0">
                <a:latin typeface="Arial"/>
                <a:cs typeface="Arial"/>
              </a:rPr>
              <a:t>may </a:t>
            </a:r>
            <a:r>
              <a:rPr sz="2400" spc="-5" dirty="0">
                <a:latin typeface="Arial"/>
                <a:cs typeface="Arial"/>
              </a:rPr>
              <a:t>be noted that </a:t>
            </a:r>
            <a:r>
              <a:rPr sz="2400" dirty="0">
                <a:latin typeface="Arial"/>
                <a:cs typeface="Arial"/>
              </a:rPr>
              <a:t>the stresses </a:t>
            </a:r>
            <a:r>
              <a:rPr sz="2400" spc="-5" dirty="0">
                <a:latin typeface="Arial"/>
                <a:cs typeface="Arial"/>
              </a:rPr>
              <a:t>expected at </a:t>
            </a:r>
            <a:r>
              <a:rPr sz="2400" dirty="0">
                <a:latin typeface="Arial"/>
                <a:cs typeface="Arial"/>
              </a:rPr>
              <a:t>the  </a:t>
            </a:r>
            <a:r>
              <a:rPr sz="2400" spc="-5" dirty="0">
                <a:latin typeface="Arial"/>
                <a:cs typeface="Arial"/>
              </a:rPr>
              <a:t>base of </a:t>
            </a:r>
            <a:r>
              <a:rPr sz="2400" dirty="0">
                <a:latin typeface="Arial"/>
                <a:cs typeface="Arial"/>
              </a:rPr>
              <a:t>a </a:t>
            </a:r>
            <a:r>
              <a:rPr sz="2400" spc="-10" dirty="0">
                <a:latin typeface="Arial"/>
                <a:cs typeface="Arial"/>
              </a:rPr>
              <a:t>dam </a:t>
            </a:r>
            <a:r>
              <a:rPr sz="2400" spc="5" dirty="0">
                <a:latin typeface="Arial"/>
                <a:cs typeface="Arial"/>
              </a:rPr>
              <a:t>may </a:t>
            </a:r>
            <a:r>
              <a:rPr sz="2400" spc="-10" dirty="0">
                <a:latin typeface="Arial"/>
                <a:cs typeface="Arial"/>
              </a:rPr>
              <a:t>have </a:t>
            </a:r>
            <a:r>
              <a:rPr sz="2400" dirty="0">
                <a:latin typeface="Arial"/>
                <a:cs typeface="Arial"/>
              </a:rPr>
              <a:t>to be </a:t>
            </a:r>
            <a:r>
              <a:rPr sz="2400" spc="-5" dirty="0">
                <a:latin typeface="Arial"/>
                <a:cs typeface="Arial"/>
              </a:rPr>
              <a:t>checked with the bearing  capacity of </a:t>
            </a:r>
            <a:r>
              <a:rPr sz="2400" dirty="0">
                <a:latin typeface="Arial"/>
                <a:cs typeface="Arial"/>
              </a:rPr>
              <a:t>the </a:t>
            </a:r>
            <a:r>
              <a:rPr sz="2400" spc="-5" dirty="0">
                <a:latin typeface="Arial"/>
                <a:cs typeface="Arial"/>
              </a:rPr>
              <a:t>foundation material.</a:t>
            </a:r>
            <a:endParaRPr sz="2400">
              <a:latin typeface="Arial"/>
              <a:cs typeface="Arial"/>
            </a:endParaRPr>
          </a:p>
          <a:p>
            <a:pPr marL="12700" marR="1072515">
              <a:lnSpc>
                <a:spcPct val="100000"/>
              </a:lnSpc>
              <a:buChar char="•"/>
              <a:tabLst>
                <a:tab pos="120650" algn="l"/>
              </a:tabLst>
            </a:pPr>
            <a:r>
              <a:rPr sz="2400" spc="-5" dirty="0">
                <a:latin typeface="Arial"/>
                <a:cs typeface="Arial"/>
              </a:rPr>
              <a:t>Embankment </a:t>
            </a:r>
            <a:r>
              <a:rPr sz="2400" dirty="0">
                <a:latin typeface="Arial"/>
                <a:cs typeface="Arial"/>
              </a:rPr>
              <a:t>dams </a:t>
            </a:r>
            <a:r>
              <a:rPr sz="2400" spc="-5" dirty="0">
                <a:latin typeface="Arial"/>
                <a:cs typeface="Arial"/>
              </a:rPr>
              <a:t>produce </a:t>
            </a:r>
            <a:r>
              <a:rPr sz="2400" dirty="0">
                <a:latin typeface="Arial"/>
                <a:cs typeface="Arial"/>
              </a:rPr>
              <a:t>the </a:t>
            </a:r>
            <a:r>
              <a:rPr sz="2400" spc="-5" dirty="0">
                <a:latin typeface="Arial"/>
                <a:cs typeface="Arial"/>
              </a:rPr>
              <a:t>least </a:t>
            </a:r>
            <a:r>
              <a:rPr sz="2400" dirty="0">
                <a:latin typeface="Arial"/>
                <a:cs typeface="Arial"/>
              </a:rPr>
              <a:t>formation </a:t>
            </a:r>
            <a:r>
              <a:rPr sz="2400" spc="-5" dirty="0">
                <a:latin typeface="Arial"/>
                <a:cs typeface="Arial"/>
              </a:rPr>
              <a:t>stress,  Followed by gravity, buttress </a:t>
            </a:r>
            <a:r>
              <a:rPr sz="2400" spc="-10" dirty="0">
                <a:latin typeface="Arial"/>
                <a:cs typeface="Arial"/>
              </a:rPr>
              <a:t>and </a:t>
            </a:r>
            <a:r>
              <a:rPr sz="2400" spc="-5" dirty="0">
                <a:latin typeface="Arial"/>
                <a:cs typeface="Arial"/>
              </a:rPr>
              <a:t>arch, in that</a:t>
            </a:r>
            <a:r>
              <a:rPr sz="2400" spc="20" dirty="0">
                <a:latin typeface="Arial"/>
                <a:cs typeface="Arial"/>
              </a:rPr>
              <a:t> </a:t>
            </a:r>
            <a:r>
              <a:rPr sz="2400" spc="-5" dirty="0">
                <a:latin typeface="Arial"/>
                <a:cs typeface="Arial"/>
              </a:rPr>
              <a:t>order.</a:t>
            </a:r>
            <a:endParaRPr sz="2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613409"/>
            <a:ext cx="8921115" cy="5996940"/>
          </a:xfrm>
          <a:prstGeom prst="rect">
            <a:avLst/>
          </a:prstGeom>
        </p:spPr>
        <p:txBody>
          <a:bodyPr vert="horz" wrap="square" lIns="0" tIns="12700" rIns="0" bIns="0" rtlCol="0">
            <a:spAutoFit/>
          </a:bodyPr>
          <a:lstStyle/>
          <a:p>
            <a:pPr marL="12700" marR="73660">
              <a:lnSpc>
                <a:spcPct val="99900"/>
              </a:lnSpc>
              <a:spcBef>
                <a:spcPts val="100"/>
              </a:spcBef>
            </a:pPr>
            <a:r>
              <a:rPr sz="2800" b="1" spc="-15" dirty="0">
                <a:solidFill>
                  <a:srgbClr val="FF0000"/>
                </a:solidFill>
                <a:latin typeface="Arial"/>
                <a:cs typeface="Arial"/>
              </a:rPr>
              <a:t>Hydrology- </a:t>
            </a:r>
            <a:r>
              <a:rPr sz="2800" dirty="0">
                <a:latin typeface="Arial"/>
                <a:cs typeface="Arial"/>
              </a:rPr>
              <a:t>If, </a:t>
            </a:r>
            <a:r>
              <a:rPr sz="2800" spc="-5" dirty="0">
                <a:latin typeface="Arial"/>
                <a:cs typeface="Arial"/>
              </a:rPr>
              <a:t>during the construction season, there </a:t>
            </a:r>
            <a:r>
              <a:rPr sz="2800" dirty="0">
                <a:latin typeface="Arial"/>
                <a:cs typeface="Arial"/>
              </a:rPr>
              <a:t>are  </a:t>
            </a:r>
            <a:r>
              <a:rPr sz="2800" spc="-5" dirty="0">
                <a:latin typeface="Arial"/>
                <a:cs typeface="Arial"/>
              </a:rPr>
              <a:t>possibilities of the partially constructed dam being  overtopped by the floods of the </a:t>
            </a:r>
            <a:r>
              <a:rPr sz="2800" dirty="0">
                <a:latin typeface="Arial"/>
                <a:cs typeface="Arial"/>
              </a:rPr>
              <a:t>river </a:t>
            </a:r>
            <a:r>
              <a:rPr sz="2800" spc="-5" dirty="0">
                <a:latin typeface="Arial"/>
                <a:cs typeface="Arial"/>
              </a:rPr>
              <a:t>water, then </a:t>
            </a:r>
            <a:r>
              <a:rPr sz="2800" dirty="0">
                <a:latin typeface="Arial"/>
                <a:cs typeface="Arial"/>
              </a:rPr>
              <a:t>a  </a:t>
            </a:r>
            <a:r>
              <a:rPr sz="2800" spc="-5" dirty="0">
                <a:latin typeface="Arial"/>
                <a:cs typeface="Arial"/>
              </a:rPr>
              <a:t>concrete dam section </a:t>
            </a:r>
            <a:r>
              <a:rPr sz="2800" spc="-10" dirty="0">
                <a:latin typeface="Arial"/>
                <a:cs typeface="Arial"/>
              </a:rPr>
              <a:t>would </a:t>
            </a:r>
            <a:r>
              <a:rPr sz="2800" spc="5" dirty="0">
                <a:latin typeface="Arial"/>
                <a:cs typeface="Arial"/>
              </a:rPr>
              <a:t>be </a:t>
            </a:r>
            <a:r>
              <a:rPr sz="2800" spc="-5" dirty="0">
                <a:latin typeface="Arial"/>
                <a:cs typeface="Arial"/>
              </a:rPr>
              <a:t>preferred then an  embankment dam</a:t>
            </a:r>
            <a:r>
              <a:rPr sz="2800" spc="10" dirty="0">
                <a:latin typeface="Arial"/>
                <a:cs typeface="Arial"/>
              </a:rPr>
              <a:t> </a:t>
            </a:r>
            <a:r>
              <a:rPr sz="2800" spc="-5" dirty="0">
                <a:latin typeface="Arial"/>
                <a:cs typeface="Arial"/>
              </a:rPr>
              <a:t>section.</a:t>
            </a:r>
            <a:endParaRPr sz="2800">
              <a:latin typeface="Arial"/>
              <a:cs typeface="Arial"/>
            </a:endParaRPr>
          </a:p>
          <a:p>
            <a:pPr marL="12700" marR="5080">
              <a:lnSpc>
                <a:spcPct val="100000"/>
              </a:lnSpc>
              <a:buSzPct val="96428"/>
              <a:buChar char="•"/>
              <a:tabLst>
                <a:tab pos="138430" algn="l"/>
              </a:tabLst>
            </a:pPr>
            <a:r>
              <a:rPr sz="2800" dirty="0">
                <a:latin typeface="Arial"/>
                <a:cs typeface="Arial"/>
              </a:rPr>
              <a:t>If </a:t>
            </a:r>
            <a:r>
              <a:rPr sz="2800" spc="-5" dirty="0">
                <a:latin typeface="Arial"/>
                <a:cs typeface="Arial"/>
              </a:rPr>
              <a:t>an </a:t>
            </a:r>
            <a:r>
              <a:rPr sz="2800" dirty="0">
                <a:latin typeface="Arial"/>
                <a:cs typeface="Arial"/>
              </a:rPr>
              <a:t>embankment </a:t>
            </a:r>
            <a:r>
              <a:rPr sz="2800" spc="-5" dirty="0">
                <a:latin typeface="Arial"/>
                <a:cs typeface="Arial"/>
              </a:rPr>
              <a:t>dam </a:t>
            </a:r>
            <a:r>
              <a:rPr sz="2800" dirty="0">
                <a:latin typeface="Arial"/>
                <a:cs typeface="Arial"/>
              </a:rPr>
              <a:t>section is </a:t>
            </a:r>
            <a:r>
              <a:rPr sz="2800" spc="-5" dirty="0">
                <a:latin typeface="Arial"/>
                <a:cs typeface="Arial"/>
              </a:rPr>
              <a:t>still proposed </a:t>
            </a:r>
            <a:r>
              <a:rPr sz="2800" dirty="0">
                <a:latin typeface="Arial"/>
                <a:cs typeface="Arial"/>
              </a:rPr>
              <a:t>to </a:t>
            </a:r>
            <a:r>
              <a:rPr sz="2800" spc="-5" dirty="0">
                <a:latin typeface="Arial"/>
                <a:cs typeface="Arial"/>
              </a:rPr>
              <a:t>be  built, then adequate diversion works have </a:t>
            </a:r>
            <a:r>
              <a:rPr sz="2800" dirty="0">
                <a:latin typeface="Arial"/>
                <a:cs typeface="Arial"/>
              </a:rPr>
              <a:t>to </a:t>
            </a:r>
            <a:r>
              <a:rPr sz="2800" spc="-5" dirty="0">
                <a:latin typeface="Arial"/>
                <a:cs typeface="Arial"/>
              </a:rPr>
              <a:t>be provided  for diverting the </a:t>
            </a:r>
            <a:r>
              <a:rPr sz="2800" dirty="0">
                <a:latin typeface="Arial"/>
                <a:cs typeface="Arial"/>
              </a:rPr>
              <a:t>river </a:t>
            </a:r>
            <a:r>
              <a:rPr sz="2800" spc="-5" dirty="0">
                <a:latin typeface="Arial"/>
                <a:cs typeface="Arial"/>
              </a:rPr>
              <a:t>flood water.</a:t>
            </a:r>
            <a:endParaRPr sz="2800">
              <a:latin typeface="Arial"/>
              <a:cs typeface="Arial"/>
            </a:endParaRPr>
          </a:p>
          <a:p>
            <a:pPr marL="12700" marR="432434">
              <a:lnSpc>
                <a:spcPct val="99900"/>
              </a:lnSpc>
              <a:spcBef>
                <a:spcPts val="5"/>
              </a:spcBef>
              <a:buSzPct val="96428"/>
              <a:buChar char="•"/>
              <a:tabLst>
                <a:tab pos="138430" algn="l"/>
              </a:tabLst>
            </a:pPr>
            <a:r>
              <a:rPr sz="2800" spc="-5" dirty="0">
                <a:latin typeface="Arial"/>
                <a:cs typeface="Arial"/>
              </a:rPr>
              <a:t>Unavailability </a:t>
            </a:r>
            <a:r>
              <a:rPr sz="2800" spc="5" dirty="0">
                <a:latin typeface="Arial"/>
                <a:cs typeface="Arial"/>
              </a:rPr>
              <a:t>of </a:t>
            </a:r>
            <a:r>
              <a:rPr sz="2800" spc="-5" dirty="0">
                <a:latin typeface="Arial"/>
                <a:cs typeface="Arial"/>
              </a:rPr>
              <a:t>skilled workers- In case of  sophisticated dam section, skilled workers are an  absolute necessity. Unavailability of </a:t>
            </a:r>
            <a:r>
              <a:rPr sz="2800" dirty="0">
                <a:latin typeface="Arial"/>
                <a:cs typeface="Arial"/>
              </a:rPr>
              <a:t>such </a:t>
            </a:r>
            <a:r>
              <a:rPr sz="2800" spc="-5" dirty="0">
                <a:latin typeface="Arial"/>
                <a:cs typeface="Arial"/>
              </a:rPr>
              <a:t>workers at  proposed dam construction </a:t>
            </a:r>
            <a:r>
              <a:rPr sz="2800" dirty="0">
                <a:latin typeface="Arial"/>
                <a:cs typeface="Arial"/>
              </a:rPr>
              <a:t>site may have to force </a:t>
            </a:r>
            <a:r>
              <a:rPr sz="2800" spc="-5" dirty="0">
                <a:latin typeface="Arial"/>
                <a:cs typeface="Arial"/>
              </a:rPr>
              <a:t>the  designer </a:t>
            </a:r>
            <a:r>
              <a:rPr sz="2800" dirty="0">
                <a:latin typeface="Arial"/>
                <a:cs typeface="Arial"/>
              </a:rPr>
              <a:t>to </a:t>
            </a:r>
            <a:r>
              <a:rPr sz="2800" spc="-5" dirty="0">
                <a:latin typeface="Arial"/>
                <a:cs typeface="Arial"/>
              </a:rPr>
              <a:t>adopt </a:t>
            </a:r>
            <a:r>
              <a:rPr sz="2800" dirty="0">
                <a:latin typeface="Arial"/>
                <a:cs typeface="Arial"/>
              </a:rPr>
              <a:t>a more </a:t>
            </a:r>
            <a:r>
              <a:rPr sz="2800" spc="-5" dirty="0">
                <a:latin typeface="Arial"/>
                <a:cs typeface="Arial"/>
              </a:rPr>
              <a:t>easy </a:t>
            </a:r>
            <a:r>
              <a:rPr sz="2800" dirty="0">
                <a:latin typeface="Arial"/>
                <a:cs typeface="Arial"/>
              </a:rPr>
              <a:t>to </a:t>
            </a:r>
            <a:r>
              <a:rPr sz="2800" spc="-5" dirty="0">
                <a:latin typeface="Arial"/>
                <a:cs typeface="Arial"/>
              </a:rPr>
              <a:t>construct </a:t>
            </a:r>
            <a:r>
              <a:rPr sz="2800" dirty="0">
                <a:latin typeface="Arial"/>
                <a:cs typeface="Arial"/>
              </a:rPr>
              <a:t>a type </a:t>
            </a:r>
            <a:r>
              <a:rPr sz="2800" spc="-5" dirty="0">
                <a:latin typeface="Arial"/>
                <a:cs typeface="Arial"/>
              </a:rPr>
              <a:t>of  </a:t>
            </a:r>
            <a:r>
              <a:rPr sz="2800" dirty="0">
                <a:latin typeface="Arial"/>
                <a:cs typeface="Arial"/>
              </a:rPr>
              <a:t>dam.</a:t>
            </a:r>
            <a:endParaRPr sz="2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6290" y="566420"/>
            <a:ext cx="1302385" cy="695960"/>
          </a:xfrm>
          <a:prstGeom prst="rect">
            <a:avLst/>
          </a:prstGeom>
        </p:spPr>
        <p:txBody>
          <a:bodyPr vert="horz" wrap="square" lIns="0" tIns="12700" rIns="0" bIns="0" rtlCol="0">
            <a:spAutoFit/>
          </a:bodyPr>
          <a:lstStyle/>
          <a:p>
            <a:pPr marL="12700">
              <a:lnSpc>
                <a:spcPct val="100000"/>
              </a:lnSpc>
              <a:spcBef>
                <a:spcPts val="100"/>
              </a:spcBef>
            </a:pPr>
            <a:r>
              <a:rPr spc="-300" dirty="0"/>
              <a:t>Da</a:t>
            </a:r>
            <a:r>
              <a:rPr spc="-380" dirty="0"/>
              <a:t>m</a:t>
            </a:r>
            <a:r>
              <a:rPr spc="-480" dirty="0"/>
              <a:t>s</a:t>
            </a:r>
          </a:p>
        </p:txBody>
      </p:sp>
      <p:sp>
        <p:nvSpPr>
          <p:cNvPr id="3" name="object 3"/>
          <p:cNvSpPr txBox="1"/>
          <p:nvPr/>
        </p:nvSpPr>
        <p:spPr>
          <a:xfrm>
            <a:off x="1447800" y="1480820"/>
            <a:ext cx="7274559" cy="3912870"/>
          </a:xfrm>
          <a:prstGeom prst="rect">
            <a:avLst/>
          </a:prstGeom>
        </p:spPr>
        <p:txBody>
          <a:bodyPr vert="horz" wrap="square" lIns="0" tIns="12700" rIns="0" bIns="0" rtlCol="0">
            <a:spAutoFit/>
          </a:bodyPr>
          <a:lstStyle/>
          <a:p>
            <a:pPr marL="357505" marR="5080" indent="-342900" algn="just">
              <a:lnSpc>
                <a:spcPct val="99900"/>
              </a:lnSpc>
              <a:spcBef>
                <a:spcPts val="100"/>
              </a:spcBef>
              <a:buChar char="•"/>
              <a:tabLst>
                <a:tab pos="358140" algn="l"/>
              </a:tabLst>
            </a:pPr>
            <a:r>
              <a:rPr sz="3000" spc="-270" dirty="0">
                <a:latin typeface="Arial"/>
                <a:cs typeface="Arial"/>
              </a:rPr>
              <a:t>A </a:t>
            </a:r>
            <a:r>
              <a:rPr sz="3000" spc="-25" dirty="0">
                <a:latin typeface="Arial"/>
                <a:cs typeface="Arial"/>
              </a:rPr>
              <a:t>watertight </a:t>
            </a:r>
            <a:r>
              <a:rPr sz="3000" spc="-185" dirty="0">
                <a:latin typeface="Arial"/>
                <a:cs typeface="Arial"/>
              </a:rPr>
              <a:t>seal </a:t>
            </a:r>
            <a:r>
              <a:rPr sz="3000" spc="-140" dirty="0">
                <a:latin typeface="Arial"/>
                <a:cs typeface="Arial"/>
              </a:rPr>
              <a:t>placed </a:t>
            </a:r>
            <a:r>
              <a:rPr sz="3000" spc="-45" dirty="0">
                <a:latin typeface="Arial"/>
                <a:cs typeface="Arial"/>
              </a:rPr>
              <a:t>in </a:t>
            </a:r>
            <a:r>
              <a:rPr sz="3000" spc="-235" dirty="0">
                <a:latin typeface="Arial"/>
                <a:cs typeface="Arial"/>
              </a:rPr>
              <a:t>a </a:t>
            </a:r>
            <a:r>
              <a:rPr sz="3000" spc="-45" dirty="0">
                <a:latin typeface="Arial"/>
                <a:cs typeface="Arial"/>
              </a:rPr>
              <a:t>river </a:t>
            </a:r>
            <a:r>
              <a:rPr sz="3000" spc="-40" dirty="0">
                <a:latin typeface="Arial"/>
                <a:cs typeface="Arial"/>
              </a:rPr>
              <a:t>in </a:t>
            </a:r>
            <a:r>
              <a:rPr sz="3000" spc="-60" dirty="0">
                <a:latin typeface="Arial"/>
                <a:cs typeface="Arial"/>
              </a:rPr>
              <a:t>order</a:t>
            </a:r>
            <a:r>
              <a:rPr sz="3000" spc="-415" dirty="0">
                <a:latin typeface="Arial"/>
                <a:cs typeface="Arial"/>
              </a:rPr>
              <a:t> </a:t>
            </a:r>
            <a:r>
              <a:rPr sz="3000" spc="35" dirty="0">
                <a:latin typeface="Arial"/>
                <a:cs typeface="Arial"/>
              </a:rPr>
              <a:t>to  </a:t>
            </a:r>
            <a:r>
              <a:rPr sz="3000" spc="-105" dirty="0">
                <a:latin typeface="Arial"/>
                <a:cs typeface="Arial"/>
              </a:rPr>
              <a:t>create </a:t>
            </a:r>
            <a:r>
              <a:rPr sz="3000" spc="-235" dirty="0">
                <a:latin typeface="Arial"/>
                <a:cs typeface="Arial"/>
              </a:rPr>
              <a:t>a </a:t>
            </a:r>
            <a:r>
              <a:rPr sz="3000" spc="-135" dirty="0">
                <a:latin typeface="Arial"/>
                <a:cs typeface="Arial"/>
              </a:rPr>
              <a:t>lake </a:t>
            </a:r>
            <a:r>
              <a:rPr sz="3000" spc="-25" dirty="0">
                <a:latin typeface="Arial"/>
                <a:cs typeface="Arial"/>
              </a:rPr>
              <a:t>or </a:t>
            </a:r>
            <a:r>
              <a:rPr sz="3000" spc="-90" dirty="0">
                <a:latin typeface="Arial"/>
                <a:cs typeface="Arial"/>
              </a:rPr>
              <a:t>reservoir </a:t>
            </a:r>
            <a:r>
              <a:rPr sz="3000" spc="-120" dirty="0">
                <a:latin typeface="Arial"/>
                <a:cs typeface="Arial"/>
              </a:rPr>
              <a:t>by </a:t>
            </a:r>
            <a:r>
              <a:rPr sz="3000" spc="-95" dirty="0">
                <a:latin typeface="Arial"/>
                <a:cs typeface="Arial"/>
              </a:rPr>
              <a:t>impounding </a:t>
            </a:r>
            <a:r>
              <a:rPr sz="3000" spc="-40" dirty="0">
                <a:latin typeface="Arial"/>
                <a:cs typeface="Arial"/>
              </a:rPr>
              <a:t>the  </a:t>
            </a:r>
            <a:r>
              <a:rPr sz="3000" spc="-110" dirty="0">
                <a:latin typeface="Arial"/>
                <a:cs typeface="Arial"/>
              </a:rPr>
              <a:t>stream</a:t>
            </a:r>
            <a:r>
              <a:rPr sz="3000" spc="-160" dirty="0">
                <a:latin typeface="Arial"/>
                <a:cs typeface="Arial"/>
              </a:rPr>
              <a:t> </a:t>
            </a:r>
            <a:r>
              <a:rPr sz="3000" spc="-10" dirty="0">
                <a:latin typeface="Arial"/>
                <a:cs typeface="Arial"/>
              </a:rPr>
              <a:t>flow</a:t>
            </a:r>
            <a:endParaRPr sz="3000">
              <a:latin typeface="Arial"/>
              <a:cs typeface="Arial"/>
            </a:endParaRPr>
          </a:p>
          <a:p>
            <a:pPr marL="355600" indent="-342900">
              <a:lnSpc>
                <a:spcPct val="100000"/>
              </a:lnSpc>
              <a:spcBef>
                <a:spcPts val="1220"/>
              </a:spcBef>
              <a:buChar char="•"/>
              <a:tabLst>
                <a:tab pos="354965" algn="l"/>
                <a:tab pos="355600" algn="l"/>
              </a:tabLst>
            </a:pPr>
            <a:r>
              <a:rPr sz="3000" spc="-5" dirty="0">
                <a:latin typeface="Impact"/>
                <a:cs typeface="Impact"/>
              </a:rPr>
              <a:t>Must be stable under </a:t>
            </a:r>
            <a:r>
              <a:rPr sz="3000" dirty="0">
                <a:latin typeface="Impact"/>
                <a:cs typeface="Impact"/>
              </a:rPr>
              <a:t>all loading</a:t>
            </a:r>
            <a:r>
              <a:rPr sz="3000" spc="-45" dirty="0">
                <a:latin typeface="Impact"/>
                <a:cs typeface="Impact"/>
              </a:rPr>
              <a:t> </a:t>
            </a:r>
            <a:r>
              <a:rPr sz="3000" spc="-5" dirty="0">
                <a:latin typeface="Impact"/>
                <a:cs typeface="Impact"/>
              </a:rPr>
              <a:t>conditions</a:t>
            </a:r>
            <a:endParaRPr sz="3000">
              <a:latin typeface="Impact"/>
              <a:cs typeface="Impact"/>
            </a:endParaRPr>
          </a:p>
          <a:p>
            <a:pPr marL="355600" indent="-342900">
              <a:lnSpc>
                <a:spcPct val="100000"/>
              </a:lnSpc>
              <a:spcBef>
                <a:spcPts val="740"/>
              </a:spcBef>
              <a:buChar char="•"/>
              <a:tabLst>
                <a:tab pos="354965" algn="l"/>
                <a:tab pos="355600" algn="l"/>
              </a:tabLst>
            </a:pPr>
            <a:r>
              <a:rPr sz="3000" spc="-5" dirty="0">
                <a:latin typeface="Impact"/>
                <a:cs typeface="Impact"/>
              </a:rPr>
              <a:t>must</a:t>
            </a:r>
            <a:r>
              <a:rPr sz="3000" spc="-15" dirty="0">
                <a:latin typeface="Impact"/>
                <a:cs typeface="Impact"/>
              </a:rPr>
              <a:t> </a:t>
            </a:r>
            <a:r>
              <a:rPr sz="3000" spc="-5" dirty="0">
                <a:latin typeface="Impact"/>
                <a:cs typeface="Impact"/>
              </a:rPr>
              <a:t>resist</a:t>
            </a:r>
            <a:endParaRPr sz="3000">
              <a:latin typeface="Impact"/>
              <a:cs typeface="Impact"/>
            </a:endParaRPr>
          </a:p>
          <a:p>
            <a:pPr marL="755650" lvl="1" indent="-285750">
              <a:lnSpc>
                <a:spcPct val="100000"/>
              </a:lnSpc>
              <a:spcBef>
                <a:spcPts val="650"/>
              </a:spcBef>
              <a:buChar char="–"/>
              <a:tabLst>
                <a:tab pos="755650" algn="l"/>
              </a:tabLst>
            </a:pPr>
            <a:r>
              <a:rPr sz="2600" spc="-5" dirty="0">
                <a:latin typeface="Impact"/>
                <a:cs typeface="Impact"/>
              </a:rPr>
              <a:t>hydrostatic pressures </a:t>
            </a:r>
            <a:r>
              <a:rPr sz="2600" dirty="0">
                <a:latin typeface="Impact"/>
                <a:cs typeface="Impact"/>
              </a:rPr>
              <a:t>on its </a:t>
            </a:r>
            <a:r>
              <a:rPr sz="2600" spc="-5" dirty="0">
                <a:latin typeface="Impact"/>
                <a:cs typeface="Impact"/>
              </a:rPr>
              <a:t>upstream</a:t>
            </a:r>
            <a:r>
              <a:rPr sz="2600" spc="-45" dirty="0">
                <a:latin typeface="Impact"/>
                <a:cs typeface="Impact"/>
              </a:rPr>
              <a:t> </a:t>
            </a:r>
            <a:r>
              <a:rPr sz="2600" spc="-5" dirty="0">
                <a:latin typeface="Impact"/>
                <a:cs typeface="Impact"/>
              </a:rPr>
              <a:t>face</a:t>
            </a:r>
            <a:endParaRPr sz="2600">
              <a:latin typeface="Impact"/>
              <a:cs typeface="Impact"/>
            </a:endParaRPr>
          </a:p>
          <a:p>
            <a:pPr marL="755650" marR="83820" lvl="1" indent="-285750">
              <a:lnSpc>
                <a:spcPct val="100000"/>
              </a:lnSpc>
              <a:spcBef>
                <a:spcPts val="650"/>
              </a:spcBef>
              <a:buChar char="–"/>
              <a:tabLst>
                <a:tab pos="755650" algn="l"/>
              </a:tabLst>
            </a:pPr>
            <a:r>
              <a:rPr sz="2600" spc="-5" dirty="0">
                <a:latin typeface="Impact"/>
                <a:cs typeface="Impact"/>
              </a:rPr>
              <a:t>destructive influences of water perculation and  </a:t>
            </a:r>
            <a:r>
              <a:rPr sz="2600" dirty="0">
                <a:latin typeface="Impact"/>
                <a:cs typeface="Impact"/>
              </a:rPr>
              <a:t>possible uplift </a:t>
            </a:r>
            <a:r>
              <a:rPr sz="2600" spc="-5" dirty="0">
                <a:latin typeface="Impact"/>
                <a:cs typeface="Impact"/>
              </a:rPr>
              <a:t>due to</a:t>
            </a:r>
            <a:r>
              <a:rPr sz="2600" spc="-20" dirty="0">
                <a:latin typeface="Impact"/>
                <a:cs typeface="Impact"/>
              </a:rPr>
              <a:t> </a:t>
            </a:r>
            <a:r>
              <a:rPr sz="2600" dirty="0">
                <a:latin typeface="Impact"/>
                <a:cs typeface="Impact"/>
              </a:rPr>
              <a:t>it</a:t>
            </a:r>
            <a:endParaRPr sz="2600">
              <a:latin typeface="Impact"/>
              <a:cs typeface="Impac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70" y="320040"/>
            <a:ext cx="8650605" cy="5877560"/>
          </a:xfrm>
          <a:prstGeom prst="rect">
            <a:avLst/>
          </a:prstGeom>
        </p:spPr>
        <p:txBody>
          <a:bodyPr vert="horz" wrap="square" lIns="0" tIns="12700" rIns="0" bIns="0" rtlCol="0">
            <a:spAutoFit/>
          </a:bodyPr>
          <a:lstStyle/>
          <a:p>
            <a:pPr marL="12700" marR="67310">
              <a:lnSpc>
                <a:spcPct val="100000"/>
              </a:lnSpc>
              <a:spcBef>
                <a:spcPts val="100"/>
              </a:spcBef>
            </a:pPr>
            <a:r>
              <a:rPr sz="2400" spc="-10" dirty="0">
                <a:solidFill>
                  <a:srgbClr val="FF0000"/>
                </a:solidFill>
                <a:latin typeface="Arial"/>
                <a:cs typeface="Arial"/>
              </a:rPr>
              <a:t>Valley </a:t>
            </a:r>
            <a:r>
              <a:rPr sz="2400" spc="-5" dirty="0">
                <a:solidFill>
                  <a:srgbClr val="FF0000"/>
                </a:solidFill>
                <a:latin typeface="Arial"/>
                <a:cs typeface="Arial"/>
              </a:rPr>
              <a:t>shape and </a:t>
            </a:r>
            <a:r>
              <a:rPr sz="2400" spc="-10" dirty="0">
                <a:solidFill>
                  <a:srgbClr val="FF0000"/>
                </a:solidFill>
                <a:latin typeface="Arial"/>
                <a:cs typeface="Arial"/>
              </a:rPr>
              <a:t>overburden- </a:t>
            </a:r>
            <a:r>
              <a:rPr sz="2400" dirty="0">
                <a:latin typeface="Arial"/>
                <a:cs typeface="Arial"/>
              </a:rPr>
              <a:t>The </a:t>
            </a:r>
            <a:r>
              <a:rPr sz="2400" spc="-5" dirty="0">
                <a:latin typeface="Arial"/>
                <a:cs typeface="Arial"/>
              </a:rPr>
              <a:t>shape of the </a:t>
            </a:r>
            <a:r>
              <a:rPr sz="2400" spc="-10" dirty="0">
                <a:latin typeface="Arial"/>
                <a:cs typeface="Arial"/>
              </a:rPr>
              <a:t>river valley </a:t>
            </a:r>
            <a:r>
              <a:rPr sz="2400" spc="-5" dirty="0">
                <a:latin typeface="Arial"/>
                <a:cs typeface="Arial"/>
              </a:rPr>
              <a:t>and  the overburden also </a:t>
            </a:r>
            <a:r>
              <a:rPr sz="2400" spc="-10" dirty="0">
                <a:latin typeface="Arial"/>
                <a:cs typeface="Arial"/>
              </a:rPr>
              <a:t>influences </a:t>
            </a:r>
            <a:r>
              <a:rPr sz="2400" spc="-5" dirty="0">
                <a:latin typeface="Arial"/>
                <a:cs typeface="Arial"/>
              </a:rPr>
              <a:t>the type of dam that </a:t>
            </a:r>
            <a:r>
              <a:rPr sz="2400" spc="5" dirty="0">
                <a:latin typeface="Arial"/>
                <a:cs typeface="Arial"/>
              </a:rPr>
              <a:t>may </a:t>
            </a:r>
            <a:r>
              <a:rPr sz="2400" spc="-5" dirty="0">
                <a:latin typeface="Arial"/>
                <a:cs typeface="Arial"/>
              </a:rPr>
              <a:t>be  proposed </a:t>
            </a:r>
            <a:r>
              <a:rPr sz="2400" spc="5" dirty="0">
                <a:latin typeface="Arial"/>
                <a:cs typeface="Arial"/>
              </a:rPr>
              <a:t>to </a:t>
            </a:r>
            <a:r>
              <a:rPr sz="2400" spc="-5" dirty="0">
                <a:latin typeface="Arial"/>
                <a:cs typeface="Arial"/>
              </a:rPr>
              <a:t>be</a:t>
            </a:r>
            <a:r>
              <a:rPr sz="2400" spc="-20" dirty="0">
                <a:latin typeface="Arial"/>
                <a:cs typeface="Arial"/>
              </a:rPr>
              <a:t> </a:t>
            </a:r>
            <a:r>
              <a:rPr sz="2400" spc="-5" dirty="0">
                <a:latin typeface="Arial"/>
                <a:cs typeface="Arial"/>
              </a:rPr>
              <a:t>constructed.</a:t>
            </a:r>
            <a:endParaRPr sz="2400">
              <a:latin typeface="Arial"/>
              <a:cs typeface="Arial"/>
            </a:endParaRPr>
          </a:p>
          <a:p>
            <a:pPr marL="12700" marR="199390">
              <a:lnSpc>
                <a:spcPct val="100000"/>
              </a:lnSpc>
              <a:buSzPct val="95833"/>
              <a:buChar char="•"/>
              <a:tabLst>
                <a:tab pos="120650" algn="l"/>
              </a:tabLst>
            </a:pPr>
            <a:r>
              <a:rPr sz="2400" spc="5" dirty="0">
                <a:latin typeface="Arial"/>
                <a:cs typeface="Arial"/>
              </a:rPr>
              <a:t>In </a:t>
            </a:r>
            <a:r>
              <a:rPr sz="2400" spc="-5" dirty="0">
                <a:latin typeface="Arial"/>
                <a:cs typeface="Arial"/>
              </a:rPr>
              <a:t>case of </a:t>
            </a:r>
            <a:r>
              <a:rPr sz="2400" dirty="0">
                <a:latin typeface="Arial"/>
                <a:cs typeface="Arial"/>
              </a:rPr>
              <a:t>a </a:t>
            </a:r>
            <a:r>
              <a:rPr sz="2400" spc="-5" dirty="0">
                <a:latin typeface="Arial"/>
                <a:cs typeface="Arial"/>
              </a:rPr>
              <a:t>wide </a:t>
            </a:r>
            <a:r>
              <a:rPr sz="2400" spc="-10" dirty="0">
                <a:latin typeface="Arial"/>
                <a:cs typeface="Arial"/>
              </a:rPr>
              <a:t>valley </a:t>
            </a:r>
            <a:r>
              <a:rPr sz="2400" spc="-5" dirty="0">
                <a:latin typeface="Arial"/>
                <a:cs typeface="Arial"/>
              </a:rPr>
              <a:t>with </a:t>
            </a:r>
            <a:r>
              <a:rPr sz="2400" spc="-10" dirty="0">
                <a:latin typeface="Arial"/>
                <a:cs typeface="Arial"/>
              </a:rPr>
              <a:t>deep </a:t>
            </a:r>
            <a:r>
              <a:rPr sz="2400" spc="-5" dirty="0">
                <a:latin typeface="Arial"/>
                <a:cs typeface="Arial"/>
              </a:rPr>
              <a:t>deposits of fine-grained soil  </a:t>
            </a:r>
            <a:r>
              <a:rPr sz="2400" spc="-10" dirty="0">
                <a:latin typeface="Arial"/>
                <a:cs typeface="Arial"/>
              </a:rPr>
              <a:t>overburden </a:t>
            </a:r>
            <a:r>
              <a:rPr sz="2400" spc="-5" dirty="0">
                <a:latin typeface="Arial"/>
                <a:cs typeface="Arial"/>
              </a:rPr>
              <a:t>favours earth fill </a:t>
            </a:r>
            <a:r>
              <a:rPr sz="2400" dirty="0">
                <a:latin typeface="Arial"/>
                <a:cs typeface="Arial"/>
              </a:rPr>
              <a:t>embankment dams (</a:t>
            </a:r>
            <a:r>
              <a:rPr sz="2400" dirty="0">
                <a:solidFill>
                  <a:srgbClr val="FF0000"/>
                </a:solidFill>
                <a:latin typeface="Arial"/>
                <a:cs typeface="Arial"/>
              </a:rPr>
              <a:t>Figure a</a:t>
            </a:r>
            <a:r>
              <a:rPr sz="2400" dirty="0">
                <a:latin typeface="Arial"/>
                <a:cs typeface="Arial"/>
              </a:rPr>
              <a:t>)</a:t>
            </a:r>
            <a:r>
              <a:rPr sz="2400" spc="20" dirty="0">
                <a:latin typeface="Arial"/>
                <a:cs typeface="Arial"/>
              </a:rPr>
              <a:t> </a:t>
            </a:r>
            <a:r>
              <a:rPr sz="2400" dirty="0">
                <a:latin typeface="Arial"/>
                <a:cs typeface="Arial"/>
              </a:rPr>
              <a:t>.</a:t>
            </a:r>
            <a:endParaRPr sz="2400">
              <a:latin typeface="Arial"/>
              <a:cs typeface="Arial"/>
            </a:endParaRPr>
          </a:p>
          <a:p>
            <a:pPr marL="12700" marR="53975">
              <a:lnSpc>
                <a:spcPct val="100000"/>
              </a:lnSpc>
              <a:buSzPct val="95833"/>
              <a:buChar char="•"/>
              <a:tabLst>
                <a:tab pos="120650" algn="l"/>
              </a:tabLst>
            </a:pPr>
            <a:r>
              <a:rPr sz="2400" dirty="0">
                <a:latin typeface="Arial"/>
                <a:cs typeface="Arial"/>
              </a:rPr>
              <a:t>A </a:t>
            </a:r>
            <a:r>
              <a:rPr sz="2400" spc="-10" dirty="0">
                <a:latin typeface="Arial"/>
                <a:cs typeface="Arial"/>
              </a:rPr>
              <a:t>river valley </a:t>
            </a:r>
            <a:r>
              <a:rPr sz="2400" spc="-5" dirty="0">
                <a:latin typeface="Arial"/>
                <a:cs typeface="Arial"/>
              </a:rPr>
              <a:t>that </a:t>
            </a:r>
            <a:r>
              <a:rPr sz="2400" spc="-10" dirty="0">
                <a:latin typeface="Arial"/>
                <a:cs typeface="Arial"/>
              </a:rPr>
              <a:t>has </a:t>
            </a:r>
            <a:r>
              <a:rPr sz="2400" dirty="0">
                <a:latin typeface="Arial"/>
                <a:cs typeface="Arial"/>
              </a:rPr>
              <a:t>much </a:t>
            </a:r>
            <a:r>
              <a:rPr sz="2400" spc="-5" dirty="0">
                <a:latin typeface="Arial"/>
                <a:cs typeface="Arial"/>
              </a:rPr>
              <a:t>less over-burden </a:t>
            </a:r>
            <a:r>
              <a:rPr sz="2400" dirty="0">
                <a:latin typeface="Arial"/>
                <a:cs typeface="Arial"/>
              </a:rPr>
              <a:t>(</a:t>
            </a:r>
            <a:r>
              <a:rPr sz="2400" dirty="0">
                <a:solidFill>
                  <a:srgbClr val="FF0000"/>
                </a:solidFill>
                <a:latin typeface="Arial"/>
                <a:cs typeface="Arial"/>
              </a:rPr>
              <a:t>Figure b</a:t>
            </a:r>
            <a:r>
              <a:rPr sz="2400" dirty="0">
                <a:latin typeface="Arial"/>
                <a:cs typeface="Arial"/>
              </a:rPr>
              <a:t>), </a:t>
            </a:r>
            <a:r>
              <a:rPr sz="2400" spc="-5" dirty="0">
                <a:latin typeface="Arial"/>
                <a:cs typeface="Arial"/>
              </a:rPr>
              <a:t>would  be suitable for </a:t>
            </a:r>
            <a:r>
              <a:rPr sz="2400" dirty="0">
                <a:latin typeface="Arial"/>
                <a:cs typeface="Arial"/>
              </a:rPr>
              <a:t>embankment, </a:t>
            </a:r>
            <a:r>
              <a:rPr sz="2400" spc="-5" dirty="0">
                <a:latin typeface="Arial"/>
                <a:cs typeface="Arial"/>
              </a:rPr>
              <a:t>gravity or buttress</a:t>
            </a:r>
            <a:r>
              <a:rPr sz="2400" spc="30" dirty="0">
                <a:latin typeface="Arial"/>
                <a:cs typeface="Arial"/>
              </a:rPr>
              <a:t> </a:t>
            </a:r>
            <a:r>
              <a:rPr sz="2400" dirty="0">
                <a:latin typeface="Arial"/>
                <a:cs typeface="Arial"/>
              </a:rPr>
              <a:t>dams.</a:t>
            </a:r>
            <a:endParaRPr sz="2400">
              <a:latin typeface="Arial"/>
              <a:cs typeface="Arial"/>
            </a:endParaRPr>
          </a:p>
          <a:p>
            <a:pPr marL="12700" marR="5080">
              <a:lnSpc>
                <a:spcPct val="100000"/>
              </a:lnSpc>
              <a:buSzPct val="95833"/>
              <a:buChar char="•"/>
              <a:tabLst>
                <a:tab pos="120650" algn="l"/>
              </a:tabLst>
            </a:pPr>
            <a:r>
              <a:rPr sz="2400" dirty="0">
                <a:latin typeface="Arial"/>
                <a:cs typeface="Arial"/>
              </a:rPr>
              <a:t>A </a:t>
            </a:r>
            <a:r>
              <a:rPr sz="2400" spc="-5" dirty="0">
                <a:latin typeface="Arial"/>
                <a:cs typeface="Arial"/>
              </a:rPr>
              <a:t>narrow </a:t>
            </a:r>
            <a:r>
              <a:rPr sz="2400" spc="-10" dirty="0">
                <a:latin typeface="Arial"/>
                <a:cs typeface="Arial"/>
              </a:rPr>
              <a:t>valley </a:t>
            </a:r>
            <a:r>
              <a:rPr sz="2400" spc="-5" dirty="0">
                <a:latin typeface="Arial"/>
                <a:cs typeface="Arial"/>
              </a:rPr>
              <a:t>with steep sides </a:t>
            </a:r>
            <a:r>
              <a:rPr sz="2400" dirty="0">
                <a:latin typeface="Arial"/>
                <a:cs typeface="Arial"/>
              </a:rPr>
              <a:t>(</a:t>
            </a:r>
            <a:r>
              <a:rPr sz="2400" dirty="0">
                <a:solidFill>
                  <a:srgbClr val="FF0000"/>
                </a:solidFill>
                <a:latin typeface="Arial"/>
                <a:cs typeface="Arial"/>
              </a:rPr>
              <a:t>Figure </a:t>
            </a:r>
            <a:r>
              <a:rPr sz="2400" spc="-5" dirty="0">
                <a:solidFill>
                  <a:srgbClr val="FF0000"/>
                </a:solidFill>
                <a:latin typeface="Arial"/>
                <a:cs typeface="Arial"/>
              </a:rPr>
              <a:t>c</a:t>
            </a:r>
            <a:r>
              <a:rPr sz="2400" spc="-5" dirty="0">
                <a:latin typeface="Arial"/>
                <a:cs typeface="Arial"/>
              </a:rPr>
              <a:t>) and with sound rock  </a:t>
            </a:r>
            <a:r>
              <a:rPr sz="2400" spc="-10" dirty="0">
                <a:latin typeface="Arial"/>
                <a:cs typeface="Arial"/>
              </a:rPr>
              <a:t>in </a:t>
            </a:r>
            <a:r>
              <a:rPr sz="2400" spc="-5" dirty="0">
                <a:latin typeface="Arial"/>
                <a:cs typeface="Arial"/>
              </a:rPr>
              <a:t>the </a:t>
            </a:r>
            <a:r>
              <a:rPr sz="2400" spc="-10" dirty="0">
                <a:latin typeface="Arial"/>
                <a:cs typeface="Arial"/>
              </a:rPr>
              <a:t>valley </a:t>
            </a:r>
            <a:r>
              <a:rPr sz="2400" spc="-5" dirty="0">
                <a:latin typeface="Arial"/>
                <a:cs typeface="Arial"/>
              </a:rPr>
              <a:t>floor </a:t>
            </a:r>
            <a:r>
              <a:rPr sz="2400" spc="-10" dirty="0">
                <a:latin typeface="Arial"/>
                <a:cs typeface="Arial"/>
              </a:rPr>
              <a:t>and </a:t>
            </a:r>
            <a:r>
              <a:rPr sz="2400" spc="-5" dirty="0">
                <a:latin typeface="Arial"/>
                <a:cs typeface="Arial"/>
              </a:rPr>
              <a:t>sides </a:t>
            </a:r>
            <a:r>
              <a:rPr sz="2400" spc="5" dirty="0">
                <a:latin typeface="Arial"/>
                <a:cs typeface="Arial"/>
              </a:rPr>
              <a:t>may </a:t>
            </a:r>
            <a:r>
              <a:rPr sz="2400" spc="-5" dirty="0">
                <a:latin typeface="Arial"/>
                <a:cs typeface="Arial"/>
              </a:rPr>
              <a:t>be suited </a:t>
            </a:r>
            <a:r>
              <a:rPr sz="2400" spc="5" dirty="0">
                <a:latin typeface="Arial"/>
                <a:cs typeface="Arial"/>
              </a:rPr>
              <a:t>to </a:t>
            </a:r>
            <a:r>
              <a:rPr sz="2400" spc="-5" dirty="0">
                <a:latin typeface="Arial"/>
                <a:cs typeface="Arial"/>
              </a:rPr>
              <a:t>an </a:t>
            </a:r>
            <a:r>
              <a:rPr sz="2400" dirty="0">
                <a:latin typeface="Arial"/>
                <a:cs typeface="Arial"/>
              </a:rPr>
              <a:t>arch </a:t>
            </a:r>
            <a:r>
              <a:rPr sz="2400" spc="-5" dirty="0">
                <a:latin typeface="Arial"/>
                <a:cs typeface="Arial"/>
              </a:rPr>
              <a:t>or cupola  </a:t>
            </a:r>
            <a:r>
              <a:rPr sz="2400" dirty="0">
                <a:latin typeface="Arial"/>
                <a:cs typeface="Arial"/>
              </a:rPr>
              <a:t>dams.</a:t>
            </a:r>
            <a:endParaRPr sz="2400">
              <a:latin typeface="Arial"/>
              <a:cs typeface="Arial"/>
            </a:endParaRPr>
          </a:p>
          <a:p>
            <a:pPr marL="12700" marR="51435">
              <a:lnSpc>
                <a:spcPct val="100000"/>
              </a:lnSpc>
              <a:buSzPct val="95833"/>
              <a:buChar char="•"/>
              <a:tabLst>
                <a:tab pos="120650" algn="l"/>
              </a:tabLst>
            </a:pPr>
            <a:r>
              <a:rPr sz="2400" spc="5" dirty="0">
                <a:latin typeface="Arial"/>
                <a:cs typeface="Arial"/>
              </a:rPr>
              <a:t>In </a:t>
            </a:r>
            <a:r>
              <a:rPr sz="2400" spc="-5" dirty="0">
                <a:latin typeface="Arial"/>
                <a:cs typeface="Arial"/>
              </a:rPr>
              <a:t>case of </a:t>
            </a:r>
            <a:r>
              <a:rPr sz="2400" dirty="0">
                <a:latin typeface="Arial"/>
                <a:cs typeface="Arial"/>
              </a:rPr>
              <a:t>a </a:t>
            </a:r>
            <a:r>
              <a:rPr sz="2400" spc="-5" dirty="0">
                <a:latin typeface="Arial"/>
                <a:cs typeface="Arial"/>
              </a:rPr>
              <a:t>wide </a:t>
            </a:r>
            <a:r>
              <a:rPr sz="2400" spc="-10" dirty="0">
                <a:latin typeface="Arial"/>
                <a:cs typeface="Arial"/>
              </a:rPr>
              <a:t>valley </a:t>
            </a:r>
            <a:r>
              <a:rPr sz="2400" spc="-5" dirty="0">
                <a:latin typeface="Arial"/>
                <a:cs typeface="Arial"/>
              </a:rPr>
              <a:t>separated in </a:t>
            </a:r>
            <a:r>
              <a:rPr sz="2400" dirty="0">
                <a:latin typeface="Arial"/>
                <a:cs typeface="Arial"/>
              </a:rPr>
              <a:t>two </a:t>
            </a:r>
            <a:r>
              <a:rPr sz="2400" spc="-5" dirty="0">
                <a:latin typeface="Arial"/>
                <a:cs typeface="Arial"/>
              </a:rPr>
              <a:t>parts </a:t>
            </a:r>
            <a:r>
              <a:rPr sz="2400" spc="5" dirty="0">
                <a:latin typeface="Arial"/>
                <a:cs typeface="Arial"/>
              </a:rPr>
              <a:t>(</a:t>
            </a:r>
            <a:r>
              <a:rPr sz="2400" spc="5" dirty="0">
                <a:solidFill>
                  <a:srgbClr val="FF0000"/>
                </a:solidFill>
                <a:latin typeface="Arial"/>
                <a:cs typeface="Arial"/>
              </a:rPr>
              <a:t>Figure </a:t>
            </a:r>
            <a:r>
              <a:rPr sz="2400" dirty="0">
                <a:solidFill>
                  <a:srgbClr val="FF0000"/>
                </a:solidFill>
                <a:latin typeface="Arial"/>
                <a:cs typeface="Arial"/>
              </a:rPr>
              <a:t>d</a:t>
            </a:r>
            <a:r>
              <a:rPr sz="2400" dirty="0">
                <a:latin typeface="Arial"/>
                <a:cs typeface="Arial"/>
              </a:rPr>
              <a:t>) </a:t>
            </a:r>
            <a:r>
              <a:rPr sz="2400" spc="5" dirty="0">
                <a:latin typeface="Arial"/>
                <a:cs typeface="Arial"/>
              </a:rPr>
              <a:t>may  </a:t>
            </a:r>
            <a:r>
              <a:rPr sz="2400" spc="-10" dirty="0">
                <a:latin typeface="Arial"/>
                <a:cs typeface="Arial"/>
              </a:rPr>
              <a:t>suggest </a:t>
            </a:r>
            <a:r>
              <a:rPr sz="2400" dirty="0">
                <a:latin typeface="Arial"/>
                <a:cs typeface="Arial"/>
              </a:rPr>
              <a:t>a </a:t>
            </a:r>
            <a:r>
              <a:rPr sz="2400" spc="-5" dirty="0">
                <a:latin typeface="Arial"/>
                <a:cs typeface="Arial"/>
              </a:rPr>
              <a:t>combination of </a:t>
            </a:r>
            <a:r>
              <a:rPr sz="2400" dirty="0">
                <a:latin typeface="Arial"/>
                <a:cs typeface="Arial"/>
              </a:rPr>
              <a:t>two </a:t>
            </a:r>
            <a:r>
              <a:rPr sz="2400" spc="-5" dirty="0">
                <a:latin typeface="Arial"/>
                <a:cs typeface="Arial"/>
              </a:rPr>
              <a:t>types of </a:t>
            </a:r>
            <a:r>
              <a:rPr sz="2400" dirty="0">
                <a:latin typeface="Arial"/>
                <a:cs typeface="Arial"/>
              </a:rPr>
              <a:t>dams. </a:t>
            </a:r>
            <a:r>
              <a:rPr sz="2400" spc="-5" dirty="0">
                <a:latin typeface="Arial"/>
                <a:cs typeface="Arial"/>
              </a:rPr>
              <a:t>An earth fill  embankment </a:t>
            </a:r>
            <a:r>
              <a:rPr sz="2400" spc="5" dirty="0">
                <a:latin typeface="Arial"/>
                <a:cs typeface="Arial"/>
              </a:rPr>
              <a:t>may </a:t>
            </a:r>
            <a:r>
              <a:rPr sz="2400" spc="-5" dirty="0">
                <a:latin typeface="Arial"/>
                <a:cs typeface="Arial"/>
              </a:rPr>
              <a:t>be constructed where the overburden </a:t>
            </a:r>
            <a:r>
              <a:rPr sz="2400" spc="-10" dirty="0">
                <a:latin typeface="Arial"/>
                <a:cs typeface="Arial"/>
              </a:rPr>
              <a:t>depth  is </a:t>
            </a:r>
            <a:r>
              <a:rPr sz="2400" spc="-5" dirty="0">
                <a:latin typeface="Arial"/>
                <a:cs typeface="Arial"/>
              </a:rPr>
              <a:t>considerable and </a:t>
            </a:r>
            <a:r>
              <a:rPr sz="2400" dirty="0">
                <a:latin typeface="Arial"/>
                <a:cs typeface="Arial"/>
              </a:rPr>
              <a:t>a </a:t>
            </a:r>
            <a:r>
              <a:rPr sz="2400" spc="-5" dirty="0">
                <a:latin typeface="Arial"/>
                <a:cs typeface="Arial"/>
              </a:rPr>
              <a:t>concrete gravity </a:t>
            </a:r>
            <a:r>
              <a:rPr sz="2400" spc="-10" dirty="0">
                <a:latin typeface="Arial"/>
                <a:cs typeface="Arial"/>
              </a:rPr>
              <a:t>dam </a:t>
            </a:r>
            <a:r>
              <a:rPr sz="2400" spc="-5" dirty="0">
                <a:latin typeface="Arial"/>
                <a:cs typeface="Arial"/>
              </a:rPr>
              <a:t>on the site where  the overburden </a:t>
            </a:r>
            <a:r>
              <a:rPr sz="2400" spc="-10" dirty="0">
                <a:latin typeface="Arial"/>
                <a:cs typeface="Arial"/>
              </a:rPr>
              <a:t>is </a:t>
            </a:r>
            <a:r>
              <a:rPr sz="2400" spc="-5" dirty="0">
                <a:latin typeface="Arial"/>
                <a:cs typeface="Arial"/>
              </a:rPr>
              <a:t>less. </a:t>
            </a:r>
            <a:r>
              <a:rPr sz="2400" dirty="0">
                <a:latin typeface="Arial"/>
                <a:cs typeface="Arial"/>
              </a:rPr>
              <a:t>The </a:t>
            </a:r>
            <a:r>
              <a:rPr sz="2400" spc="-5" dirty="0">
                <a:latin typeface="Arial"/>
                <a:cs typeface="Arial"/>
              </a:rPr>
              <a:t>spillway portion can then be located  on </a:t>
            </a:r>
            <a:r>
              <a:rPr sz="2400" dirty="0">
                <a:latin typeface="Arial"/>
                <a:cs typeface="Arial"/>
              </a:rPr>
              <a:t>the </a:t>
            </a:r>
            <a:r>
              <a:rPr sz="2400" spc="-5" dirty="0">
                <a:latin typeface="Arial"/>
                <a:cs typeface="Arial"/>
              </a:rPr>
              <a:t>concrete gravity section.</a:t>
            </a:r>
            <a:endParaRPr sz="2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358140"/>
            <a:ext cx="8069682" cy="62306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4670" y="1121410"/>
            <a:ext cx="5516880" cy="1498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828289"/>
            <a:ext cx="9144000" cy="39255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77315">
              <a:lnSpc>
                <a:spcPct val="100000"/>
              </a:lnSpc>
              <a:spcBef>
                <a:spcPts val="100"/>
              </a:spcBef>
            </a:pPr>
            <a:r>
              <a:rPr spc="-130" dirty="0"/>
              <a:t>Investigation </a:t>
            </a:r>
            <a:r>
              <a:rPr spc="20" dirty="0"/>
              <a:t>for</a:t>
            </a:r>
            <a:r>
              <a:rPr spc="-380" dirty="0"/>
              <a:t> </a:t>
            </a:r>
            <a:r>
              <a:rPr spc="-360" dirty="0"/>
              <a:t>Dams</a:t>
            </a:r>
          </a:p>
        </p:txBody>
      </p:sp>
      <p:sp>
        <p:nvSpPr>
          <p:cNvPr id="3" name="object 3"/>
          <p:cNvSpPr txBox="1"/>
          <p:nvPr/>
        </p:nvSpPr>
        <p:spPr>
          <a:xfrm>
            <a:off x="1449069" y="1386840"/>
            <a:ext cx="7433309" cy="5205730"/>
          </a:xfrm>
          <a:prstGeom prst="rect">
            <a:avLst/>
          </a:prstGeom>
        </p:spPr>
        <p:txBody>
          <a:bodyPr vert="horz" wrap="square" lIns="0" tIns="106680" rIns="0" bIns="0" rtlCol="0">
            <a:spAutoFit/>
          </a:bodyPr>
          <a:lstStyle/>
          <a:p>
            <a:pPr marL="13970">
              <a:lnSpc>
                <a:spcPct val="100000"/>
              </a:lnSpc>
              <a:spcBef>
                <a:spcPts val="840"/>
              </a:spcBef>
            </a:pPr>
            <a:r>
              <a:rPr sz="3000" spc="-165" dirty="0">
                <a:latin typeface="Arial"/>
                <a:cs typeface="Arial"/>
              </a:rPr>
              <a:t>Factors </a:t>
            </a:r>
            <a:r>
              <a:rPr sz="3000" spc="40" dirty="0">
                <a:latin typeface="Arial"/>
                <a:cs typeface="Arial"/>
              </a:rPr>
              <a:t>to </a:t>
            </a:r>
            <a:r>
              <a:rPr sz="3000" spc="-135" dirty="0">
                <a:latin typeface="Arial"/>
                <a:cs typeface="Arial"/>
              </a:rPr>
              <a:t>be </a:t>
            </a:r>
            <a:r>
              <a:rPr sz="3000" spc="-125" dirty="0">
                <a:latin typeface="Arial"/>
                <a:cs typeface="Arial"/>
              </a:rPr>
              <a:t>considered</a:t>
            </a:r>
            <a:r>
              <a:rPr sz="3000" spc="-380" dirty="0">
                <a:latin typeface="Arial"/>
                <a:cs typeface="Arial"/>
              </a:rPr>
              <a:t> </a:t>
            </a:r>
            <a:r>
              <a:rPr sz="3000" spc="-95" dirty="0">
                <a:latin typeface="Arial"/>
                <a:cs typeface="Arial"/>
              </a:rPr>
              <a:t>include:</a:t>
            </a:r>
            <a:endParaRPr sz="3000">
              <a:latin typeface="Arial"/>
              <a:cs typeface="Arial"/>
            </a:endParaRPr>
          </a:p>
          <a:p>
            <a:pPr marL="356870" indent="-342900">
              <a:lnSpc>
                <a:spcPct val="100000"/>
              </a:lnSpc>
              <a:spcBef>
                <a:spcPts val="740"/>
              </a:spcBef>
              <a:buChar char="•"/>
              <a:tabLst>
                <a:tab pos="356235" algn="l"/>
                <a:tab pos="356870" algn="l"/>
              </a:tabLst>
            </a:pPr>
            <a:r>
              <a:rPr sz="3000" spc="-150" dirty="0">
                <a:latin typeface="Arial"/>
                <a:cs typeface="Arial"/>
              </a:rPr>
              <a:t>Geological</a:t>
            </a:r>
            <a:r>
              <a:rPr sz="3000" spc="-170" dirty="0">
                <a:latin typeface="Arial"/>
                <a:cs typeface="Arial"/>
              </a:rPr>
              <a:t> </a:t>
            </a:r>
            <a:r>
              <a:rPr sz="3000" spc="-85" dirty="0">
                <a:latin typeface="Arial"/>
                <a:cs typeface="Arial"/>
              </a:rPr>
              <a:t>conditions</a:t>
            </a:r>
            <a:endParaRPr sz="3000">
              <a:latin typeface="Arial"/>
              <a:cs typeface="Arial"/>
            </a:endParaRPr>
          </a:p>
          <a:p>
            <a:pPr marL="756285" marR="15875" indent="-285750">
              <a:lnSpc>
                <a:spcPct val="100000"/>
              </a:lnSpc>
              <a:spcBef>
                <a:spcPts val="650"/>
              </a:spcBef>
            </a:pPr>
            <a:r>
              <a:rPr sz="3900" baseline="3205" dirty="0">
                <a:latin typeface="Arial"/>
                <a:cs typeface="Arial"/>
              </a:rPr>
              <a:t>– </a:t>
            </a:r>
            <a:r>
              <a:rPr sz="2600" spc="-40" dirty="0">
                <a:latin typeface="Arial"/>
                <a:cs typeface="Arial"/>
              </a:rPr>
              <a:t>effect </a:t>
            </a:r>
            <a:r>
              <a:rPr sz="2600" spc="-30" dirty="0">
                <a:latin typeface="Arial"/>
                <a:cs typeface="Arial"/>
              </a:rPr>
              <a:t>the </a:t>
            </a:r>
            <a:r>
              <a:rPr sz="2600" spc="-60" dirty="0">
                <a:latin typeface="Arial"/>
                <a:cs typeface="Arial"/>
              </a:rPr>
              <a:t>location </a:t>
            </a:r>
            <a:r>
              <a:rPr sz="2600" spc="-125" dirty="0">
                <a:latin typeface="Arial"/>
                <a:cs typeface="Arial"/>
              </a:rPr>
              <a:t>and </a:t>
            </a:r>
            <a:r>
              <a:rPr sz="2600" spc="-65" dirty="0">
                <a:latin typeface="Arial"/>
                <a:cs typeface="Arial"/>
              </a:rPr>
              <a:t>construction </a:t>
            </a:r>
            <a:r>
              <a:rPr sz="2600" spc="-5" dirty="0">
                <a:latin typeface="Arial"/>
                <a:cs typeface="Arial"/>
              </a:rPr>
              <a:t>of </a:t>
            </a:r>
            <a:r>
              <a:rPr sz="2600" spc="-30" dirty="0">
                <a:latin typeface="Arial"/>
                <a:cs typeface="Arial"/>
              </a:rPr>
              <a:t>the  </a:t>
            </a:r>
            <a:r>
              <a:rPr sz="2600" spc="-70" dirty="0">
                <a:latin typeface="Arial"/>
                <a:cs typeface="Arial"/>
              </a:rPr>
              <a:t>foundations, </a:t>
            </a:r>
            <a:r>
              <a:rPr sz="2600" spc="-80" dirty="0">
                <a:latin typeface="Arial"/>
                <a:cs typeface="Arial"/>
              </a:rPr>
              <a:t>abutments, </a:t>
            </a:r>
            <a:r>
              <a:rPr sz="2600" spc="-125" dirty="0">
                <a:latin typeface="Arial"/>
                <a:cs typeface="Arial"/>
              </a:rPr>
              <a:t>dam </a:t>
            </a:r>
            <a:r>
              <a:rPr sz="2600" spc="-40" dirty="0">
                <a:latin typeface="Arial"/>
                <a:cs typeface="Arial"/>
              </a:rPr>
              <a:t>itself, </a:t>
            </a:r>
            <a:r>
              <a:rPr sz="2600" spc="-125" dirty="0">
                <a:latin typeface="Arial"/>
                <a:cs typeface="Arial"/>
              </a:rPr>
              <a:t>and</a:t>
            </a:r>
            <a:r>
              <a:rPr sz="2600" spc="-400" dirty="0">
                <a:latin typeface="Arial"/>
                <a:cs typeface="Arial"/>
              </a:rPr>
              <a:t> </a:t>
            </a:r>
            <a:r>
              <a:rPr sz="2600" spc="-105" dirty="0">
                <a:latin typeface="Arial"/>
                <a:cs typeface="Arial"/>
              </a:rPr>
              <a:t>spillways</a:t>
            </a:r>
            <a:endParaRPr sz="2600">
              <a:latin typeface="Arial"/>
              <a:cs typeface="Arial"/>
            </a:endParaRPr>
          </a:p>
          <a:p>
            <a:pPr>
              <a:lnSpc>
                <a:spcPct val="100000"/>
              </a:lnSpc>
              <a:spcBef>
                <a:spcPts val="30"/>
              </a:spcBef>
            </a:pPr>
            <a:endParaRPr sz="3250">
              <a:latin typeface="Arial"/>
              <a:cs typeface="Arial"/>
            </a:endParaRPr>
          </a:p>
          <a:p>
            <a:pPr marL="355600" indent="-342900">
              <a:lnSpc>
                <a:spcPct val="100000"/>
              </a:lnSpc>
              <a:buChar char="•"/>
              <a:tabLst>
                <a:tab pos="354965" algn="l"/>
                <a:tab pos="355600" algn="l"/>
              </a:tabLst>
            </a:pPr>
            <a:r>
              <a:rPr sz="3000" spc="-5" dirty="0">
                <a:latin typeface="Impact"/>
                <a:cs typeface="Impact"/>
              </a:rPr>
              <a:t>long </a:t>
            </a:r>
            <a:r>
              <a:rPr sz="3000" spc="-10" dirty="0">
                <a:latin typeface="Impact"/>
                <a:cs typeface="Impact"/>
              </a:rPr>
              <a:t>and </a:t>
            </a:r>
            <a:r>
              <a:rPr sz="3000" spc="-5" dirty="0">
                <a:latin typeface="Impact"/>
                <a:cs typeface="Impact"/>
              </a:rPr>
              <a:t>short term stream</a:t>
            </a:r>
            <a:r>
              <a:rPr sz="3000" spc="-30" dirty="0">
                <a:latin typeface="Impact"/>
                <a:cs typeface="Impact"/>
              </a:rPr>
              <a:t> </a:t>
            </a:r>
            <a:r>
              <a:rPr sz="3000" spc="-5" dirty="0">
                <a:latin typeface="Impact"/>
                <a:cs typeface="Impact"/>
              </a:rPr>
              <a:t>flow</a:t>
            </a:r>
            <a:endParaRPr sz="3000">
              <a:latin typeface="Impact"/>
              <a:cs typeface="Impact"/>
            </a:endParaRPr>
          </a:p>
          <a:p>
            <a:pPr>
              <a:lnSpc>
                <a:spcPct val="100000"/>
              </a:lnSpc>
              <a:spcBef>
                <a:spcPts val="55"/>
              </a:spcBef>
              <a:buFont typeface="Impact"/>
              <a:buChar char="•"/>
            </a:pPr>
            <a:endParaRPr sz="2850">
              <a:latin typeface="Impact"/>
              <a:cs typeface="Impact"/>
            </a:endParaRPr>
          </a:p>
          <a:p>
            <a:pPr marL="355600" marR="5080" indent="-342900">
              <a:lnSpc>
                <a:spcPct val="100000"/>
              </a:lnSpc>
              <a:buChar char="•"/>
              <a:tabLst>
                <a:tab pos="354965" algn="l"/>
                <a:tab pos="355600" algn="l"/>
              </a:tabLst>
            </a:pPr>
            <a:r>
              <a:rPr sz="3000" spc="-5" dirty="0">
                <a:latin typeface="Impact"/>
                <a:cs typeface="Impact"/>
              </a:rPr>
              <a:t>rainfall </a:t>
            </a:r>
            <a:r>
              <a:rPr sz="3000" spc="-10" dirty="0">
                <a:latin typeface="Impact"/>
                <a:cs typeface="Impact"/>
              </a:rPr>
              <a:t>and </a:t>
            </a:r>
            <a:r>
              <a:rPr sz="3000" spc="-5" dirty="0">
                <a:latin typeface="Impact"/>
                <a:cs typeface="Impact"/>
              </a:rPr>
              <a:t>storage reservoir characteristics  of the proposed dam</a:t>
            </a:r>
            <a:r>
              <a:rPr sz="3000" spc="-15" dirty="0">
                <a:latin typeface="Impact"/>
                <a:cs typeface="Impact"/>
              </a:rPr>
              <a:t> </a:t>
            </a:r>
            <a:r>
              <a:rPr sz="3000" spc="-5" dirty="0">
                <a:latin typeface="Impact"/>
                <a:cs typeface="Impact"/>
              </a:rPr>
              <a:t>catchment</a:t>
            </a:r>
            <a:endParaRPr sz="3000">
              <a:latin typeface="Impact"/>
              <a:cs typeface="Impact"/>
            </a:endParaRPr>
          </a:p>
          <a:p>
            <a:pPr>
              <a:lnSpc>
                <a:spcPct val="100000"/>
              </a:lnSpc>
              <a:spcBef>
                <a:spcPts val="45"/>
              </a:spcBef>
              <a:buFont typeface="Impact"/>
              <a:buChar char="•"/>
            </a:pPr>
            <a:endParaRPr sz="2850">
              <a:latin typeface="Impact"/>
              <a:cs typeface="Impact"/>
            </a:endParaRPr>
          </a:p>
          <a:p>
            <a:pPr marL="355600" indent="-342900">
              <a:lnSpc>
                <a:spcPct val="100000"/>
              </a:lnSpc>
              <a:buChar char="•"/>
              <a:tabLst>
                <a:tab pos="354965" algn="l"/>
                <a:tab pos="355600" algn="l"/>
              </a:tabLst>
            </a:pPr>
            <a:r>
              <a:rPr sz="3000" spc="-5" dirty="0">
                <a:latin typeface="Impact"/>
                <a:cs typeface="Impact"/>
              </a:rPr>
              <a:t>access</a:t>
            </a:r>
            <a:r>
              <a:rPr sz="3000" spc="-10" dirty="0">
                <a:latin typeface="Impact"/>
                <a:cs typeface="Impact"/>
              </a:rPr>
              <a:t> </a:t>
            </a:r>
            <a:r>
              <a:rPr sz="3000" spc="-5" dirty="0">
                <a:latin typeface="Impact"/>
                <a:cs typeface="Impact"/>
              </a:rPr>
              <a:t>road</a:t>
            </a:r>
            <a:endParaRPr sz="3000">
              <a:latin typeface="Impact"/>
              <a:cs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77315">
              <a:lnSpc>
                <a:spcPct val="100000"/>
              </a:lnSpc>
              <a:spcBef>
                <a:spcPts val="100"/>
              </a:spcBef>
            </a:pPr>
            <a:r>
              <a:rPr spc="-130" dirty="0"/>
              <a:t>Investigation </a:t>
            </a:r>
            <a:r>
              <a:rPr spc="20" dirty="0"/>
              <a:t>for</a:t>
            </a:r>
            <a:r>
              <a:rPr spc="-380" dirty="0"/>
              <a:t> </a:t>
            </a:r>
            <a:r>
              <a:rPr spc="-360" dirty="0"/>
              <a:t>Dams</a:t>
            </a:r>
          </a:p>
        </p:txBody>
      </p:sp>
      <p:sp>
        <p:nvSpPr>
          <p:cNvPr id="3" name="object 3"/>
          <p:cNvSpPr txBox="1"/>
          <p:nvPr/>
        </p:nvSpPr>
        <p:spPr>
          <a:xfrm>
            <a:off x="1449069" y="1480820"/>
            <a:ext cx="7252970" cy="4405630"/>
          </a:xfrm>
          <a:prstGeom prst="rect">
            <a:avLst/>
          </a:prstGeom>
        </p:spPr>
        <p:txBody>
          <a:bodyPr vert="horz" wrap="square" lIns="0" tIns="12700" rIns="0" bIns="0" rtlCol="0">
            <a:spAutoFit/>
          </a:bodyPr>
          <a:lstStyle/>
          <a:p>
            <a:pPr marL="13970">
              <a:lnSpc>
                <a:spcPct val="100000"/>
              </a:lnSpc>
              <a:spcBef>
                <a:spcPts val="100"/>
              </a:spcBef>
            </a:pPr>
            <a:r>
              <a:rPr sz="3000" spc="-165" dirty="0">
                <a:latin typeface="Arial"/>
                <a:cs typeface="Arial"/>
              </a:rPr>
              <a:t>Factors </a:t>
            </a:r>
            <a:r>
              <a:rPr sz="3000" spc="40" dirty="0">
                <a:latin typeface="Arial"/>
                <a:cs typeface="Arial"/>
              </a:rPr>
              <a:t>to </a:t>
            </a:r>
            <a:r>
              <a:rPr sz="3000" spc="-135" dirty="0">
                <a:latin typeface="Arial"/>
                <a:cs typeface="Arial"/>
              </a:rPr>
              <a:t>be </a:t>
            </a:r>
            <a:r>
              <a:rPr sz="3000" spc="-125" dirty="0">
                <a:latin typeface="Arial"/>
                <a:cs typeface="Arial"/>
              </a:rPr>
              <a:t>considered</a:t>
            </a:r>
            <a:r>
              <a:rPr sz="3000" spc="-390" dirty="0">
                <a:latin typeface="Arial"/>
                <a:cs typeface="Arial"/>
              </a:rPr>
              <a:t> </a:t>
            </a:r>
            <a:r>
              <a:rPr sz="3000" spc="-75" dirty="0">
                <a:latin typeface="Arial"/>
                <a:cs typeface="Arial"/>
              </a:rPr>
              <a:t>continued:</a:t>
            </a:r>
            <a:endParaRPr sz="3000">
              <a:latin typeface="Arial"/>
              <a:cs typeface="Arial"/>
            </a:endParaRPr>
          </a:p>
          <a:p>
            <a:pPr>
              <a:lnSpc>
                <a:spcPct val="100000"/>
              </a:lnSpc>
              <a:spcBef>
                <a:spcPts val="15"/>
              </a:spcBef>
            </a:pPr>
            <a:endParaRPr sz="2900">
              <a:latin typeface="Arial"/>
              <a:cs typeface="Arial"/>
            </a:endParaRPr>
          </a:p>
          <a:p>
            <a:pPr marL="356235" marR="157480" indent="-342900">
              <a:lnSpc>
                <a:spcPct val="100000"/>
              </a:lnSpc>
              <a:buChar char="•"/>
              <a:tabLst>
                <a:tab pos="356235" algn="l"/>
                <a:tab pos="356870" algn="l"/>
              </a:tabLst>
            </a:pPr>
            <a:r>
              <a:rPr sz="3000" spc="-105" dirty="0">
                <a:latin typeface="Arial"/>
                <a:cs typeface="Arial"/>
              </a:rPr>
              <a:t>local </a:t>
            </a:r>
            <a:r>
              <a:rPr sz="3000" spc="-75" dirty="0">
                <a:latin typeface="Arial"/>
                <a:cs typeface="Arial"/>
              </a:rPr>
              <a:t>availability </a:t>
            </a:r>
            <a:r>
              <a:rPr sz="3000" dirty="0">
                <a:latin typeface="Arial"/>
                <a:cs typeface="Arial"/>
              </a:rPr>
              <a:t>of </a:t>
            </a:r>
            <a:r>
              <a:rPr sz="3000" spc="-60" dirty="0">
                <a:latin typeface="Arial"/>
                <a:cs typeface="Arial"/>
              </a:rPr>
              <a:t>earth </a:t>
            </a:r>
            <a:r>
              <a:rPr sz="3000" spc="-145" dirty="0">
                <a:latin typeface="Arial"/>
                <a:cs typeface="Arial"/>
              </a:rPr>
              <a:t>and </a:t>
            </a:r>
            <a:r>
              <a:rPr sz="3000" spc="-105" dirty="0">
                <a:latin typeface="Arial"/>
                <a:cs typeface="Arial"/>
              </a:rPr>
              <a:t>rock</a:t>
            </a:r>
            <a:r>
              <a:rPr sz="3000" spc="-550" dirty="0">
                <a:latin typeface="Arial"/>
                <a:cs typeface="Arial"/>
              </a:rPr>
              <a:t> </a:t>
            </a:r>
            <a:r>
              <a:rPr sz="3000" spc="-95" dirty="0">
                <a:latin typeface="Arial"/>
                <a:cs typeface="Arial"/>
              </a:rPr>
              <a:t>materials  </a:t>
            </a:r>
            <a:r>
              <a:rPr sz="3000" spc="-145" dirty="0">
                <a:latin typeface="Arial"/>
                <a:cs typeface="Arial"/>
              </a:rPr>
              <a:t>and </a:t>
            </a:r>
            <a:r>
              <a:rPr sz="3000" spc="-15" dirty="0">
                <a:latin typeface="Arial"/>
                <a:cs typeface="Arial"/>
              </a:rPr>
              <a:t>their </a:t>
            </a:r>
            <a:r>
              <a:rPr sz="3000" spc="-50" dirty="0">
                <a:latin typeface="Arial"/>
                <a:cs typeface="Arial"/>
              </a:rPr>
              <a:t>suitability </a:t>
            </a:r>
            <a:r>
              <a:rPr sz="3000" spc="5" dirty="0">
                <a:latin typeface="Arial"/>
                <a:cs typeface="Arial"/>
              </a:rPr>
              <a:t>for </a:t>
            </a:r>
            <a:r>
              <a:rPr sz="3000" spc="-150" dirty="0">
                <a:latin typeface="Arial"/>
                <a:cs typeface="Arial"/>
              </a:rPr>
              <a:t>dam</a:t>
            </a:r>
            <a:r>
              <a:rPr sz="3000" spc="-550" dirty="0">
                <a:latin typeface="Arial"/>
                <a:cs typeface="Arial"/>
              </a:rPr>
              <a:t> </a:t>
            </a:r>
            <a:r>
              <a:rPr sz="3000" spc="-75" dirty="0">
                <a:latin typeface="Arial"/>
                <a:cs typeface="Arial"/>
              </a:rPr>
              <a:t>construction</a:t>
            </a:r>
            <a:endParaRPr sz="3000">
              <a:latin typeface="Arial"/>
              <a:cs typeface="Arial"/>
            </a:endParaRPr>
          </a:p>
          <a:p>
            <a:pPr marL="470534">
              <a:lnSpc>
                <a:spcPct val="100000"/>
              </a:lnSpc>
              <a:spcBef>
                <a:spcPts val="650"/>
              </a:spcBef>
            </a:pPr>
            <a:r>
              <a:rPr sz="3900" baseline="3205" dirty="0">
                <a:latin typeface="Arial"/>
                <a:cs typeface="Arial"/>
              </a:rPr>
              <a:t>– </a:t>
            </a:r>
            <a:r>
              <a:rPr sz="2600" spc="-20" dirty="0">
                <a:latin typeface="Arial"/>
                <a:cs typeface="Arial"/>
              </a:rPr>
              <a:t>or </a:t>
            </a:r>
            <a:r>
              <a:rPr sz="2600" spc="-250" dirty="0">
                <a:latin typeface="Arial"/>
                <a:cs typeface="Arial"/>
              </a:rPr>
              <a:t>as </a:t>
            </a:r>
            <a:r>
              <a:rPr sz="2600" spc="-85" dirty="0">
                <a:latin typeface="Arial"/>
                <a:cs typeface="Arial"/>
              </a:rPr>
              <a:t>concrete</a:t>
            </a:r>
            <a:r>
              <a:rPr sz="2600" spc="-75" dirty="0">
                <a:latin typeface="Arial"/>
                <a:cs typeface="Arial"/>
              </a:rPr>
              <a:t> </a:t>
            </a:r>
            <a:r>
              <a:rPr sz="2600" spc="-150" dirty="0">
                <a:latin typeface="Arial"/>
                <a:cs typeface="Arial"/>
              </a:rPr>
              <a:t>aggregates</a:t>
            </a:r>
            <a:endParaRPr sz="2600">
              <a:latin typeface="Arial"/>
              <a:cs typeface="Arial"/>
            </a:endParaRPr>
          </a:p>
          <a:p>
            <a:pPr marL="355600" marR="5080" indent="-342900">
              <a:lnSpc>
                <a:spcPct val="100000"/>
              </a:lnSpc>
              <a:spcBef>
                <a:spcPts val="2480"/>
              </a:spcBef>
              <a:buChar char="•"/>
              <a:tabLst>
                <a:tab pos="354965" algn="l"/>
                <a:tab pos="355600" algn="l"/>
              </a:tabLst>
            </a:pPr>
            <a:r>
              <a:rPr sz="3000" spc="-5" dirty="0">
                <a:latin typeface="Impact"/>
                <a:cs typeface="Impact"/>
              </a:rPr>
              <a:t>degree </a:t>
            </a:r>
            <a:r>
              <a:rPr sz="3000" dirty="0">
                <a:latin typeface="Impact"/>
                <a:cs typeface="Impact"/>
              </a:rPr>
              <a:t>of </a:t>
            </a:r>
            <a:r>
              <a:rPr sz="3000" spc="-5" dirty="0">
                <a:latin typeface="Impact"/>
                <a:cs typeface="Impact"/>
              </a:rPr>
              <a:t>permeability </a:t>
            </a:r>
            <a:r>
              <a:rPr sz="3000" dirty="0">
                <a:latin typeface="Impact"/>
                <a:cs typeface="Impact"/>
              </a:rPr>
              <a:t>of </a:t>
            </a:r>
            <a:r>
              <a:rPr sz="3000" spc="-5" dirty="0">
                <a:latin typeface="Impact"/>
                <a:cs typeface="Impact"/>
              </a:rPr>
              <a:t>the rock formation  on which the dam </a:t>
            </a:r>
            <a:r>
              <a:rPr sz="3000" dirty="0">
                <a:latin typeface="Impact"/>
                <a:cs typeface="Impact"/>
              </a:rPr>
              <a:t>is </a:t>
            </a:r>
            <a:r>
              <a:rPr sz="3000" spc="-5" dirty="0">
                <a:latin typeface="Impact"/>
                <a:cs typeface="Impact"/>
              </a:rPr>
              <a:t>to be</a:t>
            </a:r>
            <a:r>
              <a:rPr sz="3000" spc="-25" dirty="0">
                <a:latin typeface="Impact"/>
                <a:cs typeface="Impact"/>
              </a:rPr>
              <a:t> </a:t>
            </a:r>
            <a:r>
              <a:rPr sz="3000" spc="-5" dirty="0">
                <a:latin typeface="Impact"/>
                <a:cs typeface="Impact"/>
              </a:rPr>
              <a:t>placed</a:t>
            </a:r>
            <a:endParaRPr sz="3000">
              <a:latin typeface="Impact"/>
              <a:cs typeface="Impact"/>
            </a:endParaRPr>
          </a:p>
          <a:p>
            <a:pPr marL="755650" marR="170180" indent="-285750">
              <a:lnSpc>
                <a:spcPct val="100000"/>
              </a:lnSpc>
              <a:spcBef>
                <a:spcPts val="650"/>
              </a:spcBef>
            </a:pPr>
            <a:r>
              <a:rPr sz="2600" dirty="0">
                <a:latin typeface="Impact"/>
                <a:cs typeface="Impact"/>
              </a:rPr>
              <a:t>– </a:t>
            </a:r>
            <a:r>
              <a:rPr sz="2600" spc="-5" dirty="0">
                <a:latin typeface="Impact"/>
                <a:cs typeface="Impact"/>
              </a:rPr>
              <a:t>may affect hydrostatic </a:t>
            </a:r>
            <a:r>
              <a:rPr sz="2600" dirty="0">
                <a:latin typeface="Impact"/>
                <a:cs typeface="Impact"/>
              </a:rPr>
              <a:t>uplift </a:t>
            </a:r>
            <a:r>
              <a:rPr sz="2600" spc="-5" dirty="0">
                <a:latin typeface="Impact"/>
                <a:cs typeface="Impact"/>
              </a:rPr>
              <a:t>pressures </a:t>
            </a:r>
            <a:r>
              <a:rPr sz="2600" spc="-10" dirty="0">
                <a:latin typeface="Impact"/>
                <a:cs typeface="Impact"/>
              </a:rPr>
              <a:t>and </a:t>
            </a:r>
            <a:r>
              <a:rPr sz="2600" spc="-5" dirty="0">
                <a:latin typeface="Impact"/>
                <a:cs typeface="Impact"/>
              </a:rPr>
              <a:t>the  degree of grouting necessary to control</a:t>
            </a:r>
            <a:r>
              <a:rPr sz="2600" spc="-20" dirty="0">
                <a:latin typeface="Impact"/>
                <a:cs typeface="Impact"/>
              </a:rPr>
              <a:t> </a:t>
            </a:r>
            <a:r>
              <a:rPr sz="2600" dirty="0">
                <a:latin typeface="Impact"/>
                <a:cs typeface="Impact"/>
              </a:rPr>
              <a:t>it</a:t>
            </a:r>
            <a:endParaRPr sz="2600">
              <a:latin typeface="Impact"/>
              <a:cs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77315">
              <a:lnSpc>
                <a:spcPct val="100000"/>
              </a:lnSpc>
              <a:spcBef>
                <a:spcPts val="100"/>
              </a:spcBef>
            </a:pPr>
            <a:r>
              <a:rPr spc="-130" dirty="0"/>
              <a:t>Investigation </a:t>
            </a:r>
            <a:r>
              <a:rPr spc="20" dirty="0"/>
              <a:t>for</a:t>
            </a:r>
            <a:r>
              <a:rPr spc="-380" dirty="0"/>
              <a:t> </a:t>
            </a:r>
            <a:r>
              <a:rPr spc="-360" dirty="0"/>
              <a:t>Dams</a:t>
            </a:r>
          </a:p>
        </p:txBody>
      </p:sp>
      <p:sp>
        <p:nvSpPr>
          <p:cNvPr id="3" name="object 3"/>
          <p:cNvSpPr txBox="1"/>
          <p:nvPr/>
        </p:nvSpPr>
        <p:spPr>
          <a:xfrm>
            <a:off x="1450339" y="1480820"/>
            <a:ext cx="7423784" cy="3194050"/>
          </a:xfrm>
          <a:prstGeom prst="rect">
            <a:avLst/>
          </a:prstGeom>
        </p:spPr>
        <p:txBody>
          <a:bodyPr vert="horz" wrap="square" lIns="0" tIns="12700" rIns="0" bIns="0" rtlCol="0">
            <a:spAutoFit/>
          </a:bodyPr>
          <a:lstStyle/>
          <a:p>
            <a:pPr marL="12700">
              <a:lnSpc>
                <a:spcPct val="100000"/>
              </a:lnSpc>
              <a:spcBef>
                <a:spcPts val="100"/>
              </a:spcBef>
            </a:pPr>
            <a:r>
              <a:rPr sz="3000" spc="-165" dirty="0">
                <a:latin typeface="Arial"/>
                <a:cs typeface="Arial"/>
              </a:rPr>
              <a:t>Factors </a:t>
            </a:r>
            <a:r>
              <a:rPr sz="3000" spc="40" dirty="0">
                <a:latin typeface="Arial"/>
                <a:cs typeface="Arial"/>
              </a:rPr>
              <a:t>to </a:t>
            </a:r>
            <a:r>
              <a:rPr sz="3000" spc="-135" dirty="0">
                <a:latin typeface="Arial"/>
                <a:cs typeface="Arial"/>
              </a:rPr>
              <a:t>be </a:t>
            </a:r>
            <a:r>
              <a:rPr sz="3000" spc="-125" dirty="0">
                <a:latin typeface="Arial"/>
                <a:cs typeface="Arial"/>
              </a:rPr>
              <a:t>considered</a:t>
            </a:r>
            <a:r>
              <a:rPr sz="3000" spc="-385" dirty="0">
                <a:latin typeface="Arial"/>
                <a:cs typeface="Arial"/>
              </a:rPr>
              <a:t> </a:t>
            </a:r>
            <a:r>
              <a:rPr sz="3000" spc="-75" dirty="0">
                <a:latin typeface="Arial"/>
                <a:cs typeface="Arial"/>
              </a:rPr>
              <a:t>continued:</a:t>
            </a:r>
            <a:endParaRPr sz="3000">
              <a:latin typeface="Arial"/>
              <a:cs typeface="Arial"/>
            </a:endParaRPr>
          </a:p>
          <a:p>
            <a:pPr>
              <a:lnSpc>
                <a:spcPct val="100000"/>
              </a:lnSpc>
              <a:spcBef>
                <a:spcPts val="50"/>
              </a:spcBef>
            </a:pPr>
            <a:endParaRPr sz="3000">
              <a:latin typeface="Arial"/>
              <a:cs typeface="Arial"/>
            </a:endParaRPr>
          </a:p>
          <a:p>
            <a:pPr marL="354965" marR="5080" indent="-342900">
              <a:lnSpc>
                <a:spcPct val="100000"/>
              </a:lnSpc>
              <a:buChar char="•"/>
              <a:tabLst>
                <a:tab pos="354965" algn="l"/>
                <a:tab pos="355600" algn="l"/>
              </a:tabLst>
            </a:pPr>
            <a:r>
              <a:rPr sz="3000" spc="-110" dirty="0">
                <a:latin typeface="Arial"/>
                <a:cs typeface="Arial"/>
              </a:rPr>
              <a:t>planning</a:t>
            </a:r>
            <a:r>
              <a:rPr sz="3000" spc="-145" dirty="0">
                <a:latin typeface="Arial"/>
                <a:cs typeface="Arial"/>
              </a:rPr>
              <a:t> </a:t>
            </a:r>
            <a:r>
              <a:rPr sz="3000" spc="5" dirty="0">
                <a:latin typeface="Arial"/>
                <a:cs typeface="Arial"/>
              </a:rPr>
              <a:t>for</a:t>
            </a:r>
            <a:r>
              <a:rPr sz="3000" spc="-155" dirty="0">
                <a:latin typeface="Arial"/>
                <a:cs typeface="Arial"/>
              </a:rPr>
              <a:t> </a:t>
            </a:r>
            <a:r>
              <a:rPr sz="3000" spc="-45" dirty="0">
                <a:latin typeface="Arial"/>
                <a:cs typeface="Arial"/>
              </a:rPr>
              <a:t>river</a:t>
            </a:r>
            <a:r>
              <a:rPr sz="3000" spc="-155" dirty="0">
                <a:latin typeface="Arial"/>
                <a:cs typeface="Arial"/>
              </a:rPr>
              <a:t> </a:t>
            </a:r>
            <a:r>
              <a:rPr sz="3000" spc="-100" dirty="0">
                <a:latin typeface="Arial"/>
                <a:cs typeface="Arial"/>
              </a:rPr>
              <a:t>diversion</a:t>
            </a:r>
            <a:r>
              <a:rPr sz="3000" spc="-160" dirty="0">
                <a:latin typeface="Arial"/>
                <a:cs typeface="Arial"/>
              </a:rPr>
              <a:t> </a:t>
            </a:r>
            <a:r>
              <a:rPr sz="3000" spc="40" dirty="0">
                <a:latin typeface="Arial"/>
                <a:cs typeface="Arial"/>
              </a:rPr>
              <a:t>to</a:t>
            </a:r>
            <a:r>
              <a:rPr sz="3000" spc="-150" dirty="0">
                <a:latin typeface="Arial"/>
                <a:cs typeface="Arial"/>
              </a:rPr>
              <a:t> </a:t>
            </a:r>
            <a:r>
              <a:rPr sz="3000" spc="-125" dirty="0">
                <a:latin typeface="Arial"/>
                <a:cs typeface="Arial"/>
              </a:rPr>
              <a:t>occur</a:t>
            </a:r>
            <a:r>
              <a:rPr sz="3000" spc="-155" dirty="0">
                <a:latin typeface="Arial"/>
                <a:cs typeface="Arial"/>
              </a:rPr>
              <a:t> </a:t>
            </a:r>
            <a:r>
              <a:rPr sz="3000" spc="-55" dirty="0">
                <a:latin typeface="Arial"/>
                <a:cs typeface="Arial"/>
              </a:rPr>
              <a:t>while</a:t>
            </a:r>
            <a:r>
              <a:rPr sz="3000" spc="-160" dirty="0">
                <a:latin typeface="Arial"/>
                <a:cs typeface="Arial"/>
              </a:rPr>
              <a:t> </a:t>
            </a:r>
            <a:r>
              <a:rPr sz="3000" spc="-40" dirty="0">
                <a:latin typeface="Arial"/>
                <a:cs typeface="Arial"/>
              </a:rPr>
              <a:t>the  </a:t>
            </a:r>
            <a:r>
              <a:rPr sz="3000" spc="-150" dirty="0">
                <a:latin typeface="Arial"/>
                <a:cs typeface="Arial"/>
              </a:rPr>
              <a:t>dam </a:t>
            </a:r>
            <a:r>
              <a:rPr sz="3000" spc="-160" dirty="0">
                <a:latin typeface="Arial"/>
                <a:cs typeface="Arial"/>
              </a:rPr>
              <a:t>is </a:t>
            </a:r>
            <a:r>
              <a:rPr sz="3000" spc="-130" dirty="0">
                <a:latin typeface="Arial"/>
                <a:cs typeface="Arial"/>
              </a:rPr>
              <a:t>being</a:t>
            </a:r>
            <a:r>
              <a:rPr sz="3000" spc="-150" dirty="0">
                <a:latin typeface="Arial"/>
                <a:cs typeface="Arial"/>
              </a:rPr>
              <a:t> </a:t>
            </a:r>
            <a:r>
              <a:rPr sz="3000" spc="-90" dirty="0">
                <a:latin typeface="Arial"/>
                <a:cs typeface="Arial"/>
              </a:rPr>
              <a:t>constructed</a:t>
            </a:r>
            <a:endParaRPr sz="3000">
              <a:latin typeface="Arial"/>
              <a:cs typeface="Arial"/>
            </a:endParaRPr>
          </a:p>
          <a:p>
            <a:pPr marL="755015" marR="79375" lvl="1" indent="-285750">
              <a:lnSpc>
                <a:spcPct val="100000"/>
              </a:lnSpc>
              <a:spcBef>
                <a:spcPts val="640"/>
              </a:spcBef>
              <a:buChar char="–"/>
              <a:tabLst>
                <a:tab pos="755650" algn="l"/>
              </a:tabLst>
            </a:pPr>
            <a:r>
              <a:rPr sz="2600" spc="-40" dirty="0">
                <a:latin typeface="Arial"/>
                <a:cs typeface="Arial"/>
              </a:rPr>
              <a:t>cutting </a:t>
            </a:r>
            <a:r>
              <a:rPr sz="2600" spc="-204" dirty="0">
                <a:latin typeface="Arial"/>
                <a:cs typeface="Arial"/>
              </a:rPr>
              <a:t>a </a:t>
            </a:r>
            <a:r>
              <a:rPr sz="2600" spc="-60" dirty="0">
                <a:latin typeface="Arial"/>
                <a:cs typeface="Arial"/>
              </a:rPr>
              <a:t>temporary </a:t>
            </a:r>
            <a:r>
              <a:rPr sz="2600" spc="-114" dirty="0">
                <a:latin typeface="Arial"/>
                <a:cs typeface="Arial"/>
              </a:rPr>
              <a:t>channel </a:t>
            </a:r>
            <a:r>
              <a:rPr sz="2600" spc="-75" dirty="0">
                <a:latin typeface="Arial"/>
                <a:cs typeface="Arial"/>
              </a:rPr>
              <a:t>which </a:t>
            </a:r>
            <a:r>
              <a:rPr sz="2600" spc="-180" dirty="0">
                <a:latin typeface="Arial"/>
                <a:cs typeface="Arial"/>
              </a:rPr>
              <a:t>by-passes</a:t>
            </a:r>
            <a:r>
              <a:rPr sz="2600" spc="-335" dirty="0">
                <a:latin typeface="Arial"/>
                <a:cs typeface="Arial"/>
              </a:rPr>
              <a:t> </a:t>
            </a:r>
            <a:r>
              <a:rPr sz="2600" spc="-30" dirty="0">
                <a:latin typeface="Arial"/>
                <a:cs typeface="Arial"/>
              </a:rPr>
              <a:t>the  </a:t>
            </a:r>
            <a:r>
              <a:rPr sz="2600" spc="-130" dirty="0">
                <a:latin typeface="Arial"/>
                <a:cs typeface="Arial"/>
              </a:rPr>
              <a:t>dam</a:t>
            </a:r>
            <a:r>
              <a:rPr sz="2600" spc="-140" dirty="0">
                <a:latin typeface="Arial"/>
                <a:cs typeface="Arial"/>
              </a:rPr>
              <a:t> </a:t>
            </a:r>
            <a:r>
              <a:rPr sz="2600" spc="-35" dirty="0">
                <a:latin typeface="Arial"/>
                <a:cs typeface="Arial"/>
              </a:rPr>
              <a:t>itself</a:t>
            </a:r>
            <a:endParaRPr sz="2600">
              <a:latin typeface="Arial"/>
              <a:cs typeface="Arial"/>
            </a:endParaRPr>
          </a:p>
          <a:p>
            <a:pPr marL="755650" lvl="1" indent="-286385">
              <a:lnSpc>
                <a:spcPct val="100000"/>
              </a:lnSpc>
              <a:spcBef>
                <a:spcPts val="650"/>
              </a:spcBef>
              <a:buChar char="–"/>
              <a:tabLst>
                <a:tab pos="755650" algn="l"/>
              </a:tabLst>
            </a:pPr>
            <a:r>
              <a:rPr sz="2600" spc="-50" dirty="0">
                <a:latin typeface="Arial"/>
                <a:cs typeface="Arial"/>
              </a:rPr>
              <a:t>installation </a:t>
            </a:r>
            <a:r>
              <a:rPr sz="2600" spc="-5" dirty="0">
                <a:latin typeface="Arial"/>
                <a:cs typeface="Arial"/>
              </a:rPr>
              <a:t>of </a:t>
            </a:r>
            <a:r>
              <a:rPr sz="2600" spc="-110" dirty="0">
                <a:latin typeface="Arial"/>
                <a:cs typeface="Arial"/>
              </a:rPr>
              <a:t>large </a:t>
            </a:r>
            <a:r>
              <a:rPr sz="2600" spc="-120" dirty="0">
                <a:latin typeface="Arial"/>
                <a:cs typeface="Arial"/>
              </a:rPr>
              <a:t>pipes </a:t>
            </a:r>
            <a:r>
              <a:rPr sz="2600" spc="-75" dirty="0">
                <a:latin typeface="Arial"/>
                <a:cs typeface="Arial"/>
              </a:rPr>
              <a:t>under </a:t>
            </a:r>
            <a:r>
              <a:rPr sz="2600" spc="-30" dirty="0">
                <a:latin typeface="Arial"/>
                <a:cs typeface="Arial"/>
              </a:rPr>
              <a:t>the</a:t>
            </a:r>
            <a:r>
              <a:rPr sz="2600" spc="-475" dirty="0">
                <a:latin typeface="Arial"/>
                <a:cs typeface="Arial"/>
              </a:rPr>
              <a:t> </a:t>
            </a:r>
            <a:r>
              <a:rPr sz="2600" spc="-125" dirty="0">
                <a:latin typeface="Arial"/>
                <a:cs typeface="Arial"/>
              </a:rPr>
              <a:t>dam</a:t>
            </a:r>
            <a:endParaRPr sz="2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77315">
              <a:lnSpc>
                <a:spcPct val="100000"/>
              </a:lnSpc>
              <a:spcBef>
                <a:spcPts val="100"/>
              </a:spcBef>
            </a:pPr>
            <a:r>
              <a:rPr spc="-130" dirty="0"/>
              <a:t>Investigation </a:t>
            </a:r>
            <a:r>
              <a:rPr spc="20" dirty="0"/>
              <a:t>for</a:t>
            </a:r>
            <a:r>
              <a:rPr spc="-380" dirty="0"/>
              <a:t> </a:t>
            </a:r>
            <a:r>
              <a:rPr spc="-360" dirty="0"/>
              <a:t>Dams</a:t>
            </a:r>
          </a:p>
        </p:txBody>
      </p:sp>
      <p:sp>
        <p:nvSpPr>
          <p:cNvPr id="3" name="object 3"/>
          <p:cNvSpPr txBox="1"/>
          <p:nvPr/>
        </p:nvSpPr>
        <p:spPr>
          <a:xfrm>
            <a:off x="1450339" y="1435100"/>
            <a:ext cx="7416165" cy="3338829"/>
          </a:xfrm>
          <a:prstGeom prst="rect">
            <a:avLst/>
          </a:prstGeom>
        </p:spPr>
        <p:txBody>
          <a:bodyPr vert="horz" wrap="square" lIns="0" tIns="12700" rIns="0" bIns="0" rtlCol="0">
            <a:spAutoFit/>
          </a:bodyPr>
          <a:lstStyle/>
          <a:p>
            <a:pPr marL="12700">
              <a:lnSpc>
                <a:spcPct val="100000"/>
              </a:lnSpc>
              <a:spcBef>
                <a:spcPts val="100"/>
              </a:spcBef>
            </a:pPr>
            <a:r>
              <a:rPr sz="3000" spc="-165" dirty="0">
                <a:latin typeface="Arial"/>
                <a:cs typeface="Arial"/>
              </a:rPr>
              <a:t>Factors </a:t>
            </a:r>
            <a:r>
              <a:rPr sz="3000" spc="40" dirty="0">
                <a:latin typeface="Arial"/>
                <a:cs typeface="Arial"/>
              </a:rPr>
              <a:t>to </a:t>
            </a:r>
            <a:r>
              <a:rPr sz="3000" spc="-135" dirty="0">
                <a:latin typeface="Arial"/>
                <a:cs typeface="Arial"/>
              </a:rPr>
              <a:t>be </a:t>
            </a:r>
            <a:r>
              <a:rPr sz="3000" spc="-125" dirty="0">
                <a:latin typeface="Arial"/>
                <a:cs typeface="Arial"/>
              </a:rPr>
              <a:t>considered</a:t>
            </a:r>
            <a:r>
              <a:rPr sz="3000" spc="-390" dirty="0">
                <a:latin typeface="Arial"/>
                <a:cs typeface="Arial"/>
              </a:rPr>
              <a:t> </a:t>
            </a:r>
            <a:r>
              <a:rPr sz="3000" spc="-75" dirty="0">
                <a:latin typeface="Arial"/>
                <a:cs typeface="Arial"/>
              </a:rPr>
              <a:t>continued:</a:t>
            </a:r>
            <a:endParaRPr sz="3000">
              <a:latin typeface="Arial"/>
              <a:cs typeface="Arial"/>
            </a:endParaRPr>
          </a:p>
          <a:p>
            <a:pPr>
              <a:lnSpc>
                <a:spcPct val="100000"/>
              </a:lnSpc>
              <a:spcBef>
                <a:spcPts val="35"/>
              </a:spcBef>
            </a:pPr>
            <a:endParaRPr sz="2500">
              <a:latin typeface="Arial"/>
              <a:cs typeface="Arial"/>
            </a:endParaRPr>
          </a:p>
          <a:p>
            <a:pPr marL="355600" indent="-342900">
              <a:lnSpc>
                <a:spcPct val="100000"/>
              </a:lnSpc>
              <a:buChar char="•"/>
              <a:tabLst>
                <a:tab pos="354965" algn="l"/>
                <a:tab pos="355600" algn="l"/>
              </a:tabLst>
            </a:pPr>
            <a:r>
              <a:rPr sz="3000" spc="-90" dirty="0">
                <a:latin typeface="Arial"/>
                <a:cs typeface="Arial"/>
              </a:rPr>
              <a:t>provision </a:t>
            </a:r>
            <a:r>
              <a:rPr sz="3000" spc="-5" dirty="0">
                <a:latin typeface="Arial"/>
                <a:cs typeface="Arial"/>
              </a:rPr>
              <a:t>of </a:t>
            </a:r>
            <a:r>
              <a:rPr sz="3000" spc="-135" dirty="0">
                <a:latin typeface="Arial"/>
                <a:cs typeface="Arial"/>
              </a:rPr>
              <a:t>sites</a:t>
            </a:r>
            <a:r>
              <a:rPr sz="3000" spc="-385" dirty="0">
                <a:latin typeface="Arial"/>
                <a:cs typeface="Arial"/>
              </a:rPr>
              <a:t> </a:t>
            </a:r>
            <a:r>
              <a:rPr sz="3000" dirty="0">
                <a:latin typeface="Arial"/>
                <a:cs typeface="Arial"/>
              </a:rPr>
              <a:t>for:</a:t>
            </a:r>
            <a:endParaRPr sz="3000">
              <a:latin typeface="Arial"/>
              <a:cs typeface="Arial"/>
            </a:endParaRPr>
          </a:p>
          <a:p>
            <a:pPr marL="755015" marR="5080" lvl="1" indent="-285750">
              <a:lnSpc>
                <a:spcPts val="2810"/>
              </a:lnSpc>
              <a:spcBef>
                <a:spcPts val="680"/>
              </a:spcBef>
              <a:buFont typeface="Arial"/>
              <a:buChar char="–"/>
              <a:tabLst>
                <a:tab pos="828675" algn="l"/>
                <a:tab pos="829310" algn="l"/>
              </a:tabLst>
            </a:pPr>
            <a:r>
              <a:rPr dirty="0"/>
              <a:t>	</a:t>
            </a:r>
            <a:r>
              <a:rPr sz="2600" spc="-40" dirty="0">
                <a:latin typeface="Arial"/>
                <a:cs typeface="Arial"/>
              </a:rPr>
              <a:t>water </a:t>
            </a:r>
            <a:r>
              <a:rPr sz="2600" spc="-65" dirty="0">
                <a:latin typeface="Arial"/>
                <a:cs typeface="Arial"/>
              </a:rPr>
              <a:t>intake </a:t>
            </a:r>
            <a:r>
              <a:rPr sz="2600" spc="-75" dirty="0">
                <a:latin typeface="Arial"/>
                <a:cs typeface="Arial"/>
              </a:rPr>
              <a:t>structures </a:t>
            </a:r>
            <a:r>
              <a:rPr sz="2600" spc="-125" dirty="0">
                <a:latin typeface="Arial"/>
                <a:cs typeface="Arial"/>
              </a:rPr>
              <a:t>and </a:t>
            </a:r>
            <a:r>
              <a:rPr sz="2600" spc="-90" dirty="0">
                <a:latin typeface="Arial"/>
                <a:cs typeface="Arial"/>
              </a:rPr>
              <a:t>pumping </a:t>
            </a:r>
            <a:r>
              <a:rPr sz="2600" spc="-80" dirty="0">
                <a:latin typeface="Arial"/>
                <a:cs typeface="Arial"/>
              </a:rPr>
              <a:t>stations</a:t>
            </a:r>
            <a:r>
              <a:rPr sz="2600" spc="-430" dirty="0">
                <a:latin typeface="Arial"/>
                <a:cs typeface="Arial"/>
              </a:rPr>
              <a:t> </a:t>
            </a:r>
            <a:r>
              <a:rPr sz="2600" spc="5" dirty="0">
                <a:latin typeface="Arial"/>
                <a:cs typeface="Arial"/>
              </a:rPr>
              <a:t>for  </a:t>
            </a:r>
            <a:r>
              <a:rPr sz="2600" spc="-40" dirty="0">
                <a:latin typeface="Arial"/>
                <a:cs typeface="Arial"/>
              </a:rPr>
              <a:t>water </a:t>
            </a:r>
            <a:r>
              <a:rPr sz="2600" spc="-110" dirty="0">
                <a:latin typeface="Arial"/>
                <a:cs typeface="Arial"/>
              </a:rPr>
              <a:t>supply</a:t>
            </a:r>
            <a:r>
              <a:rPr sz="2600" spc="-245" dirty="0">
                <a:latin typeface="Arial"/>
                <a:cs typeface="Arial"/>
              </a:rPr>
              <a:t> </a:t>
            </a:r>
            <a:r>
              <a:rPr sz="2600" spc="-125" dirty="0">
                <a:latin typeface="Arial"/>
                <a:cs typeface="Arial"/>
              </a:rPr>
              <a:t>dam</a:t>
            </a:r>
            <a:endParaRPr sz="2600">
              <a:latin typeface="Arial"/>
              <a:cs typeface="Arial"/>
            </a:endParaRPr>
          </a:p>
          <a:p>
            <a:pPr marL="755650" lvl="1" indent="-286385">
              <a:lnSpc>
                <a:spcPct val="100000"/>
              </a:lnSpc>
              <a:spcBef>
                <a:spcPts val="290"/>
              </a:spcBef>
              <a:buChar char="–"/>
              <a:tabLst>
                <a:tab pos="755650" algn="l"/>
              </a:tabLst>
            </a:pPr>
            <a:r>
              <a:rPr sz="2600" spc="-165" dirty="0">
                <a:latin typeface="Arial"/>
                <a:cs typeface="Arial"/>
              </a:rPr>
              <a:t>Penstocks </a:t>
            </a:r>
            <a:r>
              <a:rPr sz="2600" spc="-80" dirty="0">
                <a:latin typeface="Arial"/>
                <a:cs typeface="Arial"/>
              </a:rPr>
              <a:t>( </a:t>
            </a:r>
            <a:r>
              <a:rPr sz="2600" spc="-15" dirty="0">
                <a:latin typeface="Arial"/>
                <a:cs typeface="Arial"/>
              </a:rPr>
              <a:t>inlet tower</a:t>
            </a:r>
            <a:r>
              <a:rPr sz="2600" spc="-290" dirty="0">
                <a:latin typeface="Arial"/>
                <a:cs typeface="Arial"/>
              </a:rPr>
              <a:t> </a:t>
            </a:r>
            <a:r>
              <a:rPr sz="2600" spc="-80" dirty="0">
                <a:latin typeface="Arial"/>
                <a:cs typeface="Arial"/>
              </a:rPr>
              <a:t>)</a:t>
            </a:r>
            <a:endParaRPr sz="2600">
              <a:latin typeface="Arial"/>
              <a:cs typeface="Arial"/>
            </a:endParaRPr>
          </a:p>
          <a:p>
            <a:pPr marL="755015" marR="974725" lvl="1" indent="-285750">
              <a:lnSpc>
                <a:spcPts val="2810"/>
              </a:lnSpc>
              <a:spcBef>
                <a:spcPts val="690"/>
              </a:spcBef>
              <a:buChar char="–"/>
              <a:tabLst>
                <a:tab pos="755650" algn="l"/>
              </a:tabLst>
            </a:pPr>
            <a:r>
              <a:rPr sz="2600" spc="-65" dirty="0">
                <a:latin typeface="Arial"/>
                <a:cs typeface="Arial"/>
              </a:rPr>
              <a:t>power </a:t>
            </a:r>
            <a:r>
              <a:rPr sz="2600" spc="-50" dirty="0">
                <a:latin typeface="Arial"/>
                <a:cs typeface="Arial"/>
              </a:rPr>
              <a:t>station </a:t>
            </a:r>
            <a:r>
              <a:rPr sz="2600" spc="-35" dirty="0">
                <a:latin typeface="Arial"/>
                <a:cs typeface="Arial"/>
              </a:rPr>
              <a:t>in </a:t>
            </a:r>
            <a:r>
              <a:rPr sz="2600" spc="-30" dirty="0">
                <a:latin typeface="Arial"/>
                <a:cs typeface="Arial"/>
              </a:rPr>
              <a:t>the </a:t>
            </a:r>
            <a:r>
              <a:rPr sz="2600" spc="-215" dirty="0">
                <a:latin typeface="Arial"/>
                <a:cs typeface="Arial"/>
              </a:rPr>
              <a:t>case </a:t>
            </a:r>
            <a:r>
              <a:rPr sz="2600" spc="-5" dirty="0">
                <a:latin typeface="Arial"/>
                <a:cs typeface="Arial"/>
              </a:rPr>
              <a:t>of</a:t>
            </a:r>
            <a:r>
              <a:rPr sz="2600" spc="-445" dirty="0">
                <a:latin typeface="Arial"/>
                <a:cs typeface="Arial"/>
              </a:rPr>
              <a:t> </a:t>
            </a:r>
            <a:r>
              <a:rPr sz="2600" spc="-65" dirty="0">
                <a:latin typeface="Arial"/>
                <a:cs typeface="Arial"/>
              </a:rPr>
              <a:t>hydro-electric  </a:t>
            </a:r>
            <a:r>
              <a:rPr sz="2600" spc="-60" dirty="0">
                <a:latin typeface="Arial"/>
                <a:cs typeface="Arial"/>
              </a:rPr>
              <a:t>facilities</a:t>
            </a:r>
            <a:endParaRPr sz="2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77315">
              <a:lnSpc>
                <a:spcPct val="100000"/>
              </a:lnSpc>
              <a:spcBef>
                <a:spcPts val="100"/>
              </a:spcBef>
            </a:pPr>
            <a:r>
              <a:rPr spc="-130" dirty="0"/>
              <a:t>Investigation </a:t>
            </a:r>
            <a:r>
              <a:rPr spc="20" dirty="0"/>
              <a:t>for</a:t>
            </a:r>
            <a:r>
              <a:rPr spc="-380" dirty="0"/>
              <a:t> </a:t>
            </a:r>
            <a:r>
              <a:rPr spc="-360" dirty="0"/>
              <a:t>Dams</a:t>
            </a:r>
          </a:p>
        </p:txBody>
      </p:sp>
      <p:sp>
        <p:nvSpPr>
          <p:cNvPr id="3" name="object 3"/>
          <p:cNvSpPr txBox="1"/>
          <p:nvPr/>
        </p:nvSpPr>
        <p:spPr>
          <a:xfrm>
            <a:off x="1450339" y="1480820"/>
            <a:ext cx="7306945" cy="4862830"/>
          </a:xfrm>
          <a:prstGeom prst="rect">
            <a:avLst/>
          </a:prstGeom>
        </p:spPr>
        <p:txBody>
          <a:bodyPr vert="horz" wrap="square" lIns="0" tIns="12700" rIns="0" bIns="0" rtlCol="0">
            <a:spAutoFit/>
          </a:bodyPr>
          <a:lstStyle/>
          <a:p>
            <a:pPr marL="12700">
              <a:lnSpc>
                <a:spcPct val="100000"/>
              </a:lnSpc>
              <a:spcBef>
                <a:spcPts val="100"/>
              </a:spcBef>
            </a:pPr>
            <a:r>
              <a:rPr sz="3000" spc="-165" dirty="0">
                <a:latin typeface="Arial"/>
                <a:cs typeface="Arial"/>
              </a:rPr>
              <a:t>Factors </a:t>
            </a:r>
            <a:r>
              <a:rPr sz="3000" spc="40" dirty="0">
                <a:latin typeface="Arial"/>
                <a:cs typeface="Arial"/>
              </a:rPr>
              <a:t>to </a:t>
            </a:r>
            <a:r>
              <a:rPr sz="3000" spc="-140" dirty="0">
                <a:latin typeface="Arial"/>
                <a:cs typeface="Arial"/>
              </a:rPr>
              <a:t>be </a:t>
            </a:r>
            <a:r>
              <a:rPr sz="3000" spc="-130" dirty="0">
                <a:latin typeface="Arial"/>
                <a:cs typeface="Arial"/>
              </a:rPr>
              <a:t>considered</a:t>
            </a:r>
            <a:r>
              <a:rPr sz="3000" spc="-350" dirty="0">
                <a:latin typeface="Arial"/>
                <a:cs typeface="Arial"/>
              </a:rPr>
              <a:t> </a:t>
            </a:r>
            <a:r>
              <a:rPr sz="3000" spc="-80" dirty="0">
                <a:latin typeface="Arial"/>
                <a:cs typeface="Arial"/>
              </a:rPr>
              <a:t>continued:</a:t>
            </a:r>
            <a:endParaRPr sz="3000">
              <a:latin typeface="Arial"/>
              <a:cs typeface="Arial"/>
            </a:endParaRPr>
          </a:p>
          <a:p>
            <a:pPr>
              <a:lnSpc>
                <a:spcPct val="100000"/>
              </a:lnSpc>
              <a:spcBef>
                <a:spcPts val="15"/>
              </a:spcBef>
            </a:pPr>
            <a:endParaRPr sz="2900">
              <a:latin typeface="Arial"/>
              <a:cs typeface="Arial"/>
            </a:endParaRPr>
          </a:p>
          <a:p>
            <a:pPr marL="355600" indent="-342900">
              <a:lnSpc>
                <a:spcPct val="100000"/>
              </a:lnSpc>
              <a:buChar char="•"/>
              <a:tabLst>
                <a:tab pos="354965" algn="l"/>
                <a:tab pos="355600" algn="l"/>
              </a:tabLst>
            </a:pPr>
            <a:r>
              <a:rPr sz="3000" spc="-165" dirty="0">
                <a:latin typeface="Arial"/>
                <a:cs typeface="Arial"/>
              </a:rPr>
              <a:t>an </a:t>
            </a:r>
            <a:r>
              <a:rPr sz="3000" spc="-105" dirty="0">
                <a:latin typeface="Arial"/>
                <a:cs typeface="Arial"/>
              </a:rPr>
              <a:t>Environmental </a:t>
            </a:r>
            <a:r>
              <a:rPr sz="3000" spc="-100" dirty="0">
                <a:latin typeface="Arial"/>
                <a:cs typeface="Arial"/>
              </a:rPr>
              <a:t>Impact</a:t>
            </a:r>
            <a:r>
              <a:rPr sz="3000" spc="-240" dirty="0">
                <a:latin typeface="Arial"/>
                <a:cs typeface="Arial"/>
              </a:rPr>
              <a:t> </a:t>
            </a:r>
            <a:r>
              <a:rPr sz="3000" spc="-160" dirty="0">
                <a:latin typeface="Arial"/>
                <a:cs typeface="Arial"/>
              </a:rPr>
              <a:t>Study</a:t>
            </a:r>
            <a:endParaRPr sz="3000">
              <a:latin typeface="Arial"/>
              <a:cs typeface="Arial"/>
            </a:endParaRPr>
          </a:p>
          <a:p>
            <a:pPr marL="755015" marR="5080" lvl="1" indent="-285750">
              <a:lnSpc>
                <a:spcPct val="100000"/>
              </a:lnSpc>
              <a:spcBef>
                <a:spcPts val="650"/>
              </a:spcBef>
              <a:buChar char="–"/>
              <a:tabLst>
                <a:tab pos="755650" algn="l"/>
              </a:tabLst>
            </a:pPr>
            <a:r>
              <a:rPr sz="2600" spc="-55" dirty="0">
                <a:latin typeface="Arial"/>
                <a:cs typeface="Arial"/>
              </a:rPr>
              <a:t>short </a:t>
            </a:r>
            <a:r>
              <a:rPr sz="2600" spc="-125" dirty="0">
                <a:latin typeface="Arial"/>
                <a:cs typeface="Arial"/>
              </a:rPr>
              <a:t>and </a:t>
            </a:r>
            <a:r>
              <a:rPr sz="2600" spc="-95" dirty="0">
                <a:latin typeface="Arial"/>
                <a:cs typeface="Arial"/>
              </a:rPr>
              <a:t>long </a:t>
            </a:r>
            <a:r>
              <a:rPr sz="2600" spc="-15" dirty="0">
                <a:latin typeface="Arial"/>
                <a:cs typeface="Arial"/>
              </a:rPr>
              <a:t>term </a:t>
            </a:r>
            <a:r>
              <a:rPr sz="2600" spc="-75" dirty="0">
                <a:latin typeface="Arial"/>
                <a:cs typeface="Arial"/>
              </a:rPr>
              <a:t>effects </a:t>
            </a:r>
            <a:r>
              <a:rPr sz="2600" spc="-5" dirty="0">
                <a:latin typeface="Arial"/>
                <a:cs typeface="Arial"/>
              </a:rPr>
              <a:t>of of </a:t>
            </a:r>
            <a:r>
              <a:rPr sz="2600" spc="-30" dirty="0">
                <a:latin typeface="Arial"/>
                <a:cs typeface="Arial"/>
              </a:rPr>
              <a:t>the </a:t>
            </a:r>
            <a:r>
              <a:rPr sz="2600" spc="-105" dirty="0">
                <a:latin typeface="Arial"/>
                <a:cs typeface="Arial"/>
              </a:rPr>
              <a:t>proposed  </a:t>
            </a:r>
            <a:r>
              <a:rPr sz="2600" spc="-75" dirty="0">
                <a:latin typeface="Arial"/>
                <a:cs typeface="Arial"/>
              </a:rPr>
              <a:t>reservoir </a:t>
            </a:r>
            <a:r>
              <a:rPr sz="2600" spc="-125" dirty="0">
                <a:latin typeface="Arial"/>
                <a:cs typeface="Arial"/>
              </a:rPr>
              <a:t>and </a:t>
            </a:r>
            <a:r>
              <a:rPr sz="2600" spc="-30" dirty="0">
                <a:latin typeface="Arial"/>
                <a:cs typeface="Arial"/>
              </a:rPr>
              <a:t>the </a:t>
            </a:r>
            <a:r>
              <a:rPr sz="2600" spc="-65" dirty="0">
                <a:latin typeface="Arial"/>
                <a:cs typeface="Arial"/>
              </a:rPr>
              <a:t>construction </a:t>
            </a:r>
            <a:r>
              <a:rPr sz="2600" spc="-80" dirty="0">
                <a:latin typeface="Arial"/>
                <a:cs typeface="Arial"/>
              </a:rPr>
              <a:t>operations on</a:t>
            </a:r>
            <a:r>
              <a:rPr sz="2600" spc="-445" dirty="0">
                <a:latin typeface="Arial"/>
                <a:cs typeface="Arial"/>
              </a:rPr>
              <a:t> </a:t>
            </a:r>
            <a:r>
              <a:rPr sz="2600" spc="-30" dirty="0">
                <a:latin typeface="Arial"/>
                <a:cs typeface="Arial"/>
              </a:rPr>
              <a:t>the  </a:t>
            </a:r>
            <a:r>
              <a:rPr sz="2600" spc="-85" dirty="0">
                <a:latin typeface="Arial"/>
                <a:cs typeface="Arial"/>
              </a:rPr>
              <a:t>region</a:t>
            </a:r>
            <a:endParaRPr sz="2600">
              <a:latin typeface="Arial"/>
              <a:cs typeface="Arial"/>
            </a:endParaRPr>
          </a:p>
          <a:p>
            <a:pPr marL="755015" marR="53975" lvl="1" indent="-285750">
              <a:lnSpc>
                <a:spcPct val="100000"/>
              </a:lnSpc>
              <a:spcBef>
                <a:spcPts val="640"/>
              </a:spcBef>
              <a:buChar char="–"/>
              <a:tabLst>
                <a:tab pos="755650" algn="l"/>
              </a:tabLst>
            </a:pPr>
            <a:r>
              <a:rPr sz="2600" spc="-105" dirty="0">
                <a:latin typeface="Arial"/>
                <a:cs typeface="Arial"/>
              </a:rPr>
              <a:t>aesthetics, </a:t>
            </a:r>
            <a:r>
              <a:rPr sz="2600" spc="-40" dirty="0">
                <a:latin typeface="Arial"/>
                <a:cs typeface="Arial"/>
              </a:rPr>
              <a:t>plant </a:t>
            </a:r>
            <a:r>
              <a:rPr sz="2600" spc="-125" dirty="0">
                <a:latin typeface="Arial"/>
                <a:cs typeface="Arial"/>
              </a:rPr>
              <a:t>and </a:t>
            </a:r>
            <a:r>
              <a:rPr sz="2600" spc="-90" dirty="0">
                <a:latin typeface="Arial"/>
                <a:cs typeface="Arial"/>
              </a:rPr>
              <a:t>animal, </a:t>
            </a:r>
            <a:r>
              <a:rPr sz="2600" spc="-120" dirty="0">
                <a:latin typeface="Arial"/>
                <a:cs typeface="Arial"/>
              </a:rPr>
              <a:t>ecology, </a:t>
            </a:r>
            <a:r>
              <a:rPr sz="2600" spc="-70" dirty="0">
                <a:latin typeface="Arial"/>
                <a:cs typeface="Arial"/>
              </a:rPr>
              <a:t>fish  </a:t>
            </a:r>
            <a:r>
              <a:rPr sz="2600" spc="-80" dirty="0">
                <a:latin typeface="Arial"/>
                <a:cs typeface="Arial"/>
              </a:rPr>
              <a:t>preservation </a:t>
            </a:r>
            <a:r>
              <a:rPr sz="2600" spc="-125" dirty="0">
                <a:latin typeface="Arial"/>
                <a:cs typeface="Arial"/>
              </a:rPr>
              <a:t>and </a:t>
            </a:r>
            <a:r>
              <a:rPr sz="2600" spc="-70" dirty="0">
                <a:latin typeface="Arial"/>
                <a:cs typeface="Arial"/>
              </a:rPr>
              <a:t>public amenity </a:t>
            </a:r>
            <a:r>
              <a:rPr sz="2600" spc="-5" dirty="0">
                <a:latin typeface="Arial"/>
                <a:cs typeface="Arial"/>
              </a:rPr>
              <a:t>of </a:t>
            </a:r>
            <a:r>
              <a:rPr sz="2600" spc="-30" dirty="0">
                <a:latin typeface="Arial"/>
                <a:cs typeface="Arial"/>
              </a:rPr>
              <a:t>the</a:t>
            </a:r>
            <a:r>
              <a:rPr sz="2600" spc="-505" dirty="0">
                <a:latin typeface="Arial"/>
                <a:cs typeface="Arial"/>
              </a:rPr>
              <a:t> </a:t>
            </a:r>
            <a:r>
              <a:rPr sz="2600" spc="-75" dirty="0">
                <a:latin typeface="Arial"/>
                <a:cs typeface="Arial"/>
              </a:rPr>
              <a:t>reservoir  </a:t>
            </a:r>
            <a:r>
              <a:rPr sz="2600" spc="-125" dirty="0">
                <a:latin typeface="Arial"/>
                <a:cs typeface="Arial"/>
              </a:rPr>
              <a:t>and </a:t>
            </a:r>
            <a:r>
              <a:rPr sz="2600" spc="-85" dirty="0">
                <a:latin typeface="Arial"/>
                <a:cs typeface="Arial"/>
              </a:rPr>
              <a:t>downstream</a:t>
            </a:r>
            <a:r>
              <a:rPr sz="2600" spc="-150" dirty="0">
                <a:latin typeface="Arial"/>
                <a:cs typeface="Arial"/>
              </a:rPr>
              <a:t> reaches</a:t>
            </a:r>
            <a:endParaRPr sz="2600">
              <a:latin typeface="Arial"/>
              <a:cs typeface="Arial"/>
            </a:endParaRPr>
          </a:p>
          <a:p>
            <a:pPr marL="755650" lvl="1" indent="-286385">
              <a:lnSpc>
                <a:spcPct val="100000"/>
              </a:lnSpc>
              <a:spcBef>
                <a:spcPts val="650"/>
              </a:spcBef>
              <a:buChar char="–"/>
              <a:tabLst>
                <a:tab pos="755650" algn="l"/>
              </a:tabLst>
            </a:pPr>
            <a:r>
              <a:rPr sz="2600" spc="-120" dirty="0">
                <a:latin typeface="Arial"/>
                <a:cs typeface="Arial"/>
              </a:rPr>
              <a:t>noise </a:t>
            </a:r>
            <a:r>
              <a:rPr sz="2600" spc="-125" dirty="0">
                <a:latin typeface="Arial"/>
                <a:cs typeface="Arial"/>
              </a:rPr>
              <a:t>and </a:t>
            </a:r>
            <a:r>
              <a:rPr sz="2600" spc="-80" dirty="0">
                <a:latin typeface="Arial"/>
                <a:cs typeface="Arial"/>
              </a:rPr>
              <a:t>dust </a:t>
            </a:r>
            <a:r>
              <a:rPr sz="2600" spc="-160" dirty="0">
                <a:latin typeface="Arial"/>
                <a:cs typeface="Arial"/>
              </a:rPr>
              <a:t>hazards </a:t>
            </a:r>
            <a:r>
              <a:rPr sz="2600" spc="-35" dirty="0">
                <a:latin typeface="Arial"/>
                <a:cs typeface="Arial"/>
              </a:rPr>
              <a:t>in</a:t>
            </a:r>
            <a:r>
              <a:rPr sz="2600" spc="-195" dirty="0">
                <a:latin typeface="Arial"/>
                <a:cs typeface="Arial"/>
              </a:rPr>
              <a:t> </a:t>
            </a:r>
            <a:r>
              <a:rPr sz="2600" spc="-65" dirty="0">
                <a:latin typeface="Arial"/>
                <a:cs typeface="Arial"/>
              </a:rPr>
              <a:t>construction</a:t>
            </a:r>
            <a:endParaRPr sz="2600">
              <a:latin typeface="Arial"/>
              <a:cs typeface="Arial"/>
            </a:endParaRPr>
          </a:p>
          <a:p>
            <a:pPr marL="755650" lvl="1" indent="-286385">
              <a:lnSpc>
                <a:spcPct val="100000"/>
              </a:lnSpc>
              <a:spcBef>
                <a:spcPts val="640"/>
              </a:spcBef>
              <a:buChar char="–"/>
              <a:tabLst>
                <a:tab pos="755650" algn="l"/>
              </a:tabLst>
            </a:pPr>
            <a:r>
              <a:rPr sz="2600" spc="-75" dirty="0">
                <a:latin typeface="Arial"/>
                <a:cs typeface="Arial"/>
              </a:rPr>
              <a:t>effects </a:t>
            </a:r>
            <a:r>
              <a:rPr sz="2600" spc="-5" dirty="0">
                <a:latin typeface="Arial"/>
                <a:cs typeface="Arial"/>
              </a:rPr>
              <a:t>of</a:t>
            </a:r>
            <a:r>
              <a:rPr sz="2600" spc="-540" dirty="0">
                <a:latin typeface="Arial"/>
                <a:cs typeface="Arial"/>
              </a:rPr>
              <a:t> </a:t>
            </a:r>
            <a:r>
              <a:rPr sz="2600" spc="-30" dirty="0">
                <a:latin typeface="Arial"/>
                <a:cs typeface="Arial"/>
              </a:rPr>
              <a:t>the </a:t>
            </a:r>
            <a:r>
              <a:rPr sz="2600" spc="-130" dirty="0">
                <a:latin typeface="Arial"/>
                <a:cs typeface="Arial"/>
              </a:rPr>
              <a:t>dam </a:t>
            </a:r>
            <a:r>
              <a:rPr sz="2600" spc="-80" dirty="0">
                <a:latin typeface="Arial"/>
                <a:cs typeface="Arial"/>
              </a:rPr>
              <a:t>on </a:t>
            </a:r>
            <a:r>
              <a:rPr sz="2600" spc="-30" dirty="0">
                <a:latin typeface="Arial"/>
                <a:cs typeface="Arial"/>
              </a:rPr>
              <a:t>the </a:t>
            </a:r>
            <a:r>
              <a:rPr sz="2600" spc="-85" dirty="0">
                <a:latin typeface="Arial"/>
                <a:cs typeface="Arial"/>
              </a:rPr>
              <a:t>regional </a:t>
            </a:r>
            <a:r>
              <a:rPr sz="2600" spc="-70" dirty="0">
                <a:latin typeface="Arial"/>
                <a:cs typeface="Arial"/>
              </a:rPr>
              <a:t>micro-climate</a:t>
            </a:r>
            <a:endParaRPr sz="2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0679" y="497840"/>
            <a:ext cx="3337560" cy="695960"/>
          </a:xfrm>
          <a:prstGeom prst="rect">
            <a:avLst/>
          </a:prstGeom>
        </p:spPr>
        <p:txBody>
          <a:bodyPr vert="horz" wrap="square" lIns="0" tIns="12700" rIns="0" bIns="0" rtlCol="0">
            <a:spAutoFit/>
          </a:bodyPr>
          <a:lstStyle/>
          <a:p>
            <a:pPr marL="12700">
              <a:lnSpc>
                <a:spcPct val="100000"/>
              </a:lnSpc>
              <a:spcBef>
                <a:spcPts val="100"/>
              </a:spcBef>
            </a:pPr>
            <a:r>
              <a:rPr spc="-330" dirty="0"/>
              <a:t>Types </a:t>
            </a:r>
            <a:r>
              <a:rPr spc="-5" dirty="0"/>
              <a:t>of</a:t>
            </a:r>
            <a:r>
              <a:rPr spc="-190" dirty="0"/>
              <a:t> </a:t>
            </a:r>
            <a:r>
              <a:rPr spc="-365" dirty="0"/>
              <a:t>Dams</a:t>
            </a:r>
          </a:p>
        </p:txBody>
      </p:sp>
      <p:sp>
        <p:nvSpPr>
          <p:cNvPr id="3" name="object 3"/>
          <p:cNvSpPr txBox="1"/>
          <p:nvPr/>
        </p:nvSpPr>
        <p:spPr>
          <a:xfrm>
            <a:off x="1372869" y="2014220"/>
            <a:ext cx="7439025" cy="4583430"/>
          </a:xfrm>
          <a:prstGeom prst="rect">
            <a:avLst/>
          </a:prstGeom>
        </p:spPr>
        <p:txBody>
          <a:bodyPr vert="horz" wrap="square" lIns="0" tIns="29845" rIns="0" bIns="0" rtlCol="0">
            <a:spAutoFit/>
          </a:bodyPr>
          <a:lstStyle/>
          <a:p>
            <a:pPr marL="356235" marR="5080" indent="-342900">
              <a:lnSpc>
                <a:spcPts val="3829"/>
              </a:lnSpc>
              <a:spcBef>
                <a:spcPts val="235"/>
              </a:spcBef>
            </a:pPr>
            <a:r>
              <a:rPr sz="3200" spc="-265" dirty="0">
                <a:latin typeface="Arial"/>
                <a:cs typeface="Arial"/>
              </a:rPr>
              <a:t>Dams </a:t>
            </a:r>
            <a:r>
              <a:rPr sz="3200" spc="-130" dirty="0">
                <a:latin typeface="Arial"/>
                <a:cs typeface="Arial"/>
              </a:rPr>
              <a:t>are </a:t>
            </a:r>
            <a:r>
              <a:rPr sz="3200" spc="-140" dirty="0">
                <a:latin typeface="Arial"/>
                <a:cs typeface="Arial"/>
              </a:rPr>
              <a:t>classified </a:t>
            </a:r>
            <a:r>
              <a:rPr sz="3200" spc="-130" dirty="0">
                <a:latin typeface="Arial"/>
                <a:cs typeface="Arial"/>
              </a:rPr>
              <a:t>by </a:t>
            </a:r>
            <a:r>
              <a:rPr sz="3200" spc="-45" dirty="0">
                <a:latin typeface="Arial"/>
                <a:cs typeface="Arial"/>
              </a:rPr>
              <a:t>the </a:t>
            </a:r>
            <a:r>
              <a:rPr sz="3200" spc="-100" dirty="0">
                <a:latin typeface="Arial"/>
                <a:cs typeface="Arial"/>
              </a:rPr>
              <a:t>materials </a:t>
            </a:r>
            <a:r>
              <a:rPr sz="3200" dirty="0">
                <a:latin typeface="Arial"/>
                <a:cs typeface="Arial"/>
              </a:rPr>
              <a:t>of</a:t>
            </a:r>
            <a:r>
              <a:rPr sz="3200" spc="-434" dirty="0">
                <a:latin typeface="Arial"/>
                <a:cs typeface="Arial"/>
              </a:rPr>
              <a:t> </a:t>
            </a:r>
            <a:r>
              <a:rPr sz="3200" spc="-95" dirty="0">
                <a:latin typeface="Arial"/>
                <a:cs typeface="Arial"/>
              </a:rPr>
              <a:t>which  </a:t>
            </a:r>
            <a:r>
              <a:rPr sz="3200" spc="-70" dirty="0">
                <a:latin typeface="Arial"/>
                <a:cs typeface="Arial"/>
              </a:rPr>
              <a:t>they </a:t>
            </a:r>
            <a:r>
              <a:rPr sz="3200" spc="-135" dirty="0">
                <a:latin typeface="Arial"/>
                <a:cs typeface="Arial"/>
              </a:rPr>
              <a:t>are</a:t>
            </a:r>
            <a:r>
              <a:rPr sz="3200" spc="-275" dirty="0">
                <a:latin typeface="Arial"/>
                <a:cs typeface="Arial"/>
              </a:rPr>
              <a:t> </a:t>
            </a:r>
            <a:r>
              <a:rPr sz="3200" spc="-95" dirty="0">
                <a:latin typeface="Arial"/>
                <a:cs typeface="Arial"/>
              </a:rPr>
              <a:t>constructed:</a:t>
            </a:r>
            <a:endParaRPr sz="3200">
              <a:latin typeface="Arial"/>
              <a:cs typeface="Arial"/>
            </a:endParaRPr>
          </a:p>
          <a:p>
            <a:pPr marL="355600" indent="-342900">
              <a:lnSpc>
                <a:spcPct val="100000"/>
              </a:lnSpc>
              <a:spcBef>
                <a:spcPts val="2415"/>
              </a:spcBef>
              <a:buChar char="•"/>
              <a:tabLst>
                <a:tab pos="354965" algn="l"/>
                <a:tab pos="355600" algn="l"/>
              </a:tabLst>
            </a:pPr>
            <a:r>
              <a:rPr sz="3200" spc="-5" dirty="0">
                <a:latin typeface="Impact"/>
                <a:cs typeface="Impact"/>
              </a:rPr>
              <a:t>earth</a:t>
            </a:r>
            <a:endParaRPr sz="3200">
              <a:latin typeface="Impact"/>
              <a:cs typeface="Impact"/>
            </a:endParaRPr>
          </a:p>
          <a:p>
            <a:pPr marL="355600" indent="-342900">
              <a:lnSpc>
                <a:spcPct val="100000"/>
              </a:lnSpc>
              <a:spcBef>
                <a:spcPts val="3440"/>
              </a:spcBef>
              <a:buChar char="•"/>
              <a:tabLst>
                <a:tab pos="354965" algn="l"/>
                <a:tab pos="355600" algn="l"/>
              </a:tabLst>
            </a:pPr>
            <a:r>
              <a:rPr sz="3200" spc="-5" dirty="0">
                <a:latin typeface="Impact"/>
                <a:cs typeface="Impact"/>
              </a:rPr>
              <a:t>earth </a:t>
            </a:r>
            <a:r>
              <a:rPr sz="3200" dirty="0">
                <a:latin typeface="Impact"/>
                <a:cs typeface="Impact"/>
              </a:rPr>
              <a:t>and rock</a:t>
            </a:r>
            <a:endParaRPr sz="3200">
              <a:latin typeface="Impact"/>
              <a:cs typeface="Impact"/>
            </a:endParaRPr>
          </a:p>
          <a:p>
            <a:pPr marL="355600" indent="-342900">
              <a:lnSpc>
                <a:spcPct val="100000"/>
              </a:lnSpc>
              <a:spcBef>
                <a:spcPts val="3440"/>
              </a:spcBef>
              <a:buChar char="•"/>
              <a:tabLst>
                <a:tab pos="354965" algn="l"/>
                <a:tab pos="355600" algn="l"/>
              </a:tabLst>
            </a:pPr>
            <a:r>
              <a:rPr sz="3200" dirty="0">
                <a:latin typeface="Impact"/>
                <a:cs typeface="Impact"/>
              </a:rPr>
              <a:t>rock</a:t>
            </a:r>
            <a:endParaRPr sz="3200">
              <a:latin typeface="Impact"/>
              <a:cs typeface="Impact"/>
            </a:endParaRPr>
          </a:p>
          <a:p>
            <a:pPr marL="355600" indent="-342900">
              <a:lnSpc>
                <a:spcPct val="100000"/>
              </a:lnSpc>
              <a:spcBef>
                <a:spcPts val="3440"/>
              </a:spcBef>
              <a:buChar char="•"/>
              <a:tabLst>
                <a:tab pos="354965" algn="l"/>
                <a:tab pos="355600" algn="l"/>
              </a:tabLst>
            </a:pPr>
            <a:r>
              <a:rPr sz="3200" spc="-5" dirty="0">
                <a:latin typeface="Impact"/>
                <a:cs typeface="Impact"/>
              </a:rPr>
              <a:t>concrete</a:t>
            </a:r>
            <a:endParaRPr sz="3200">
              <a:latin typeface="Impact"/>
              <a:cs typeface="Impac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2168</Words>
  <Application>Microsoft Office PowerPoint</Application>
  <PresentationFormat>On-screen Show (4:3)</PresentationFormat>
  <Paragraphs>187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Carlito</vt:lpstr>
      <vt:lpstr>Impact</vt:lpstr>
      <vt:lpstr>Times New Roman</vt:lpstr>
      <vt:lpstr>Trebuchet MS</vt:lpstr>
      <vt:lpstr>Office Theme</vt:lpstr>
      <vt:lpstr>DAM Site selection and types</vt:lpstr>
      <vt:lpstr>PowerPoint Presentation</vt:lpstr>
      <vt:lpstr>Dams</vt:lpstr>
      <vt:lpstr>Investigation for Dams</vt:lpstr>
      <vt:lpstr>Investigation for Dams</vt:lpstr>
      <vt:lpstr>Investigation for Dams</vt:lpstr>
      <vt:lpstr>Investigation for Dams</vt:lpstr>
      <vt:lpstr>Investigation for Dams</vt:lpstr>
      <vt:lpstr>Types of Dams</vt:lpstr>
      <vt:lpstr>Types of Dams</vt:lpstr>
      <vt:lpstr>Embankment Dams</vt:lpstr>
      <vt:lpstr>Types of Dams</vt:lpstr>
      <vt:lpstr>2. GRAVITY DAM:</vt:lpstr>
      <vt:lpstr>FORCES ACTING ON  EMBANKMENT DAM:</vt:lpstr>
      <vt:lpstr>4. Arch dam</vt:lpstr>
      <vt:lpstr>5.Composite dam</vt:lpstr>
      <vt:lpstr>PowerPoint Presentation</vt:lpstr>
      <vt:lpstr>PowerPoint Presentation</vt:lpstr>
      <vt:lpstr>PowerPoint Presentation</vt:lpstr>
      <vt:lpstr>Preliminary Geological Investigations of  Dam Construction:</vt:lpstr>
      <vt:lpstr>PowerPoint Presentation</vt:lpstr>
      <vt:lpstr>Selection of sites</vt:lpstr>
      <vt:lpstr>PowerPoint Presentation</vt:lpstr>
      <vt:lpstr>PowerPoint Presentation</vt:lpstr>
      <vt:lpstr>Faults: Dams founded on the fault zones  are most liable to the shocks during an  earthquake. Generally the small scale fault  zones can be treated effectively by  grouting.</vt:lpstr>
      <vt:lpstr>PowerPoint Presentation</vt:lpstr>
      <vt:lpstr>Porosity and permeability: a dam is a water impounding structure. So water must  not find easy avenues to escape other than provided in design such as spillways.  So porosity and permeability of the rocks are tested both in laboratory and in-situ.  Artificial treatment is given to the critical zones such as grouting to make the rocks  water tight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 Site selection and types</dc:title>
  <cp:lastModifiedBy>Kamal Kumar Barik</cp:lastModifiedBy>
  <cp:revision>1</cp:revision>
  <dcterms:created xsi:type="dcterms:W3CDTF">2020-06-06T06:39:09Z</dcterms:created>
  <dcterms:modified xsi:type="dcterms:W3CDTF">2020-06-06T06:42:22Z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2017-04-03T00:00:00Z</vt:filetime>
  </property>
  <property fmtid="{D5CDD505-2E9C-101B-9397-08002B2CF9AE}" pid="3" name="Creator">
    <vt:lpwstr>pdftk 1.44 - www.pdftk.com</vt:lpwstr>
  </property>
  <property fmtid="{D5CDD505-2E9C-101B-9397-08002B2CF9AE}" pid="4" name="LastSaved">
    <vt:filetime>2020-06-06T00:00:00Z</vt:filetime>
  </property>
</Properties>
</file>