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4"/>
  </p:notesMasterIdLst>
  <p:sldIdLst>
    <p:sldId id="256" r:id="rId2"/>
    <p:sldId id="257" r:id="rId3"/>
    <p:sldId id="267" r:id="rId4"/>
    <p:sldId id="266"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41F0D6-6C20-416C-A092-ACB4F3D355F4}" type="datetimeFigureOut">
              <a:rPr lang="en-US" smtClean="0"/>
              <a:t>7/15/2020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DF641A-6813-4E8A-9D12-02C7BFD15B04}" type="slidenum">
              <a:rPr lang="en-US" smtClean="0"/>
              <a:t>‹#›</a:t>
            </a:fld>
            <a:endParaRPr lang="en-US"/>
          </a:p>
        </p:txBody>
      </p:sp>
    </p:spTree>
    <p:extLst>
      <p:ext uri="{BB962C8B-B14F-4D97-AF65-F5344CB8AC3E}">
        <p14:creationId xmlns:p14="http://schemas.microsoft.com/office/powerpoint/2010/main" val="512058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4DD2630-65D1-495D-AB24-9AE7DAD865B8}" type="datetime1">
              <a:rPr lang="en-US" smtClean="0"/>
              <a:t>7/15/2020</a:t>
            </a:fld>
            <a:endParaRPr lang="en-US"/>
          </a:p>
        </p:txBody>
      </p:sp>
      <p:sp>
        <p:nvSpPr>
          <p:cNvPr id="5" name="Footer Placeholder 4"/>
          <p:cNvSpPr>
            <a:spLocks noGrp="1"/>
          </p:cNvSpPr>
          <p:nvPr>
            <p:ph type="ftr" sz="quarter" idx="11"/>
          </p:nvPr>
        </p:nvSpPr>
        <p:spPr/>
        <p:txBody>
          <a:bodyPr/>
          <a:lstStyle/>
          <a:p>
            <a:r>
              <a:rPr lang="en-US" smtClean="0"/>
              <a:t>Geometric Modeling</a:t>
            </a:r>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174A056-97BF-467D-BC79-B4A44ECEA6E8}"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A2ADA2-3899-4A38-A01D-2BE1969FE6AE}" type="datetime1">
              <a:rPr lang="en-US" smtClean="0"/>
              <a:t>7/15/2020</a:t>
            </a:fld>
            <a:endParaRPr lang="en-US"/>
          </a:p>
        </p:txBody>
      </p:sp>
      <p:sp>
        <p:nvSpPr>
          <p:cNvPr id="5" name="Footer Placeholder 4"/>
          <p:cNvSpPr>
            <a:spLocks noGrp="1"/>
          </p:cNvSpPr>
          <p:nvPr>
            <p:ph type="ftr" sz="quarter" idx="11"/>
          </p:nvPr>
        </p:nvSpPr>
        <p:spPr/>
        <p:txBody>
          <a:bodyPr/>
          <a:lstStyle/>
          <a:p>
            <a:r>
              <a:rPr lang="en-US" smtClean="0"/>
              <a:t>Geometric Modeling</a:t>
            </a:r>
            <a:endParaRPr lang="en-US"/>
          </a:p>
        </p:txBody>
      </p:sp>
      <p:sp>
        <p:nvSpPr>
          <p:cNvPr id="6" name="Slide Number Placeholder 5"/>
          <p:cNvSpPr>
            <a:spLocks noGrp="1"/>
          </p:cNvSpPr>
          <p:nvPr>
            <p:ph type="sldNum" sz="quarter" idx="12"/>
          </p:nvPr>
        </p:nvSpPr>
        <p:spPr/>
        <p:txBody>
          <a:bodyPr/>
          <a:lstStyle/>
          <a:p>
            <a:fld id="{2174A056-97BF-467D-BC79-B4A44ECEA6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892D67-483C-4292-B0DF-748DED5562D1}" type="datetime1">
              <a:rPr lang="en-US" smtClean="0"/>
              <a:t>7/15/2020</a:t>
            </a:fld>
            <a:endParaRPr lang="en-US"/>
          </a:p>
        </p:txBody>
      </p:sp>
      <p:sp>
        <p:nvSpPr>
          <p:cNvPr id="5" name="Footer Placeholder 4"/>
          <p:cNvSpPr>
            <a:spLocks noGrp="1"/>
          </p:cNvSpPr>
          <p:nvPr>
            <p:ph type="ftr" sz="quarter" idx="11"/>
          </p:nvPr>
        </p:nvSpPr>
        <p:spPr/>
        <p:txBody>
          <a:bodyPr/>
          <a:lstStyle/>
          <a:p>
            <a:r>
              <a:rPr lang="en-US" smtClean="0"/>
              <a:t>Geometric Modeling</a:t>
            </a:r>
            <a:endParaRPr lang="en-US"/>
          </a:p>
        </p:txBody>
      </p:sp>
      <p:sp>
        <p:nvSpPr>
          <p:cNvPr id="6" name="Slide Number Placeholder 5"/>
          <p:cNvSpPr>
            <a:spLocks noGrp="1"/>
          </p:cNvSpPr>
          <p:nvPr>
            <p:ph type="sldNum" sz="quarter" idx="12"/>
          </p:nvPr>
        </p:nvSpPr>
        <p:spPr/>
        <p:txBody>
          <a:bodyPr/>
          <a:lstStyle/>
          <a:p>
            <a:fld id="{2174A056-97BF-467D-BC79-B4A44ECEA6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1A874-8ED9-4976-98EB-B824C21990B3}" type="datetime1">
              <a:rPr lang="en-US" smtClean="0"/>
              <a:t>7/15/2020</a:t>
            </a:fld>
            <a:endParaRPr lang="en-US"/>
          </a:p>
        </p:txBody>
      </p:sp>
      <p:sp>
        <p:nvSpPr>
          <p:cNvPr id="5" name="Footer Placeholder 4"/>
          <p:cNvSpPr>
            <a:spLocks noGrp="1"/>
          </p:cNvSpPr>
          <p:nvPr>
            <p:ph type="ftr" sz="quarter" idx="11"/>
          </p:nvPr>
        </p:nvSpPr>
        <p:spPr/>
        <p:txBody>
          <a:bodyPr/>
          <a:lstStyle/>
          <a:p>
            <a:r>
              <a:rPr lang="en-US" smtClean="0"/>
              <a:t>Geometric Modeling</a:t>
            </a:r>
            <a:endParaRPr lang="en-US"/>
          </a:p>
        </p:txBody>
      </p:sp>
      <p:sp>
        <p:nvSpPr>
          <p:cNvPr id="6" name="Slide Number Placeholder 5"/>
          <p:cNvSpPr>
            <a:spLocks noGrp="1"/>
          </p:cNvSpPr>
          <p:nvPr>
            <p:ph type="sldNum" sz="quarter" idx="12"/>
          </p:nvPr>
        </p:nvSpPr>
        <p:spPr/>
        <p:txBody>
          <a:bodyPr/>
          <a:lstStyle/>
          <a:p>
            <a:fld id="{2174A056-97BF-467D-BC79-B4A44ECEA6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D4A435E-5939-4CA2-A3BF-A651027856C1}" type="datetime1">
              <a:rPr lang="en-US" smtClean="0"/>
              <a:t>7/15/2020</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Geometric Modeling</a:t>
            </a:r>
            <a:endParaRPr lang="en-US"/>
          </a:p>
        </p:txBody>
      </p:sp>
      <p:sp>
        <p:nvSpPr>
          <p:cNvPr id="6" name="Slide Number Placeholder 5"/>
          <p:cNvSpPr>
            <a:spLocks noGrp="1"/>
          </p:cNvSpPr>
          <p:nvPr>
            <p:ph type="sldNum" sz="quarter" idx="12"/>
          </p:nvPr>
        </p:nvSpPr>
        <p:spPr/>
        <p:txBody>
          <a:bodyPr/>
          <a:lstStyle/>
          <a:p>
            <a:fld id="{2174A056-97BF-467D-BC79-B4A44ECEA6E8}"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EF6628-AE08-4980-9748-0C56872C46E0}" type="datetime1">
              <a:rPr lang="en-US" smtClean="0"/>
              <a:t>7/15/2020</a:t>
            </a:fld>
            <a:endParaRPr lang="en-US"/>
          </a:p>
        </p:txBody>
      </p:sp>
      <p:sp>
        <p:nvSpPr>
          <p:cNvPr id="6" name="Footer Placeholder 5"/>
          <p:cNvSpPr>
            <a:spLocks noGrp="1"/>
          </p:cNvSpPr>
          <p:nvPr>
            <p:ph type="ftr" sz="quarter" idx="11"/>
          </p:nvPr>
        </p:nvSpPr>
        <p:spPr/>
        <p:txBody>
          <a:bodyPr/>
          <a:lstStyle/>
          <a:p>
            <a:r>
              <a:rPr lang="en-US" smtClean="0"/>
              <a:t>Geometric Modeling</a:t>
            </a:r>
            <a:endParaRPr lang="en-US"/>
          </a:p>
        </p:txBody>
      </p:sp>
      <p:sp>
        <p:nvSpPr>
          <p:cNvPr id="7" name="Slide Number Placeholder 6"/>
          <p:cNvSpPr>
            <a:spLocks noGrp="1"/>
          </p:cNvSpPr>
          <p:nvPr>
            <p:ph type="sldNum" sz="quarter" idx="12"/>
          </p:nvPr>
        </p:nvSpPr>
        <p:spPr/>
        <p:txBody>
          <a:bodyPr/>
          <a:lstStyle/>
          <a:p>
            <a:fld id="{2174A056-97BF-467D-BC79-B4A44ECEA6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058FEB-70AF-46AA-9A37-E7EC2CDB08C3}" type="datetime1">
              <a:rPr lang="en-US" smtClean="0"/>
              <a:t>7/15/2020</a:t>
            </a:fld>
            <a:endParaRPr lang="en-US"/>
          </a:p>
        </p:txBody>
      </p:sp>
      <p:sp>
        <p:nvSpPr>
          <p:cNvPr id="8" name="Footer Placeholder 7"/>
          <p:cNvSpPr>
            <a:spLocks noGrp="1"/>
          </p:cNvSpPr>
          <p:nvPr>
            <p:ph type="ftr" sz="quarter" idx="11"/>
          </p:nvPr>
        </p:nvSpPr>
        <p:spPr/>
        <p:txBody>
          <a:bodyPr/>
          <a:lstStyle/>
          <a:p>
            <a:r>
              <a:rPr lang="en-US" smtClean="0"/>
              <a:t>Geometric Modeling</a:t>
            </a:r>
            <a:endParaRPr lang="en-US"/>
          </a:p>
        </p:txBody>
      </p:sp>
      <p:sp>
        <p:nvSpPr>
          <p:cNvPr id="9" name="Slide Number Placeholder 8"/>
          <p:cNvSpPr>
            <a:spLocks noGrp="1"/>
          </p:cNvSpPr>
          <p:nvPr>
            <p:ph type="sldNum" sz="quarter" idx="12"/>
          </p:nvPr>
        </p:nvSpPr>
        <p:spPr/>
        <p:txBody>
          <a:bodyPr/>
          <a:lstStyle/>
          <a:p>
            <a:fld id="{2174A056-97BF-467D-BC79-B4A44ECEA6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56ED36-551C-44EA-B415-37BCA7EE61A0}" type="datetime1">
              <a:rPr lang="en-US" smtClean="0"/>
              <a:t>7/15/2020</a:t>
            </a:fld>
            <a:endParaRPr lang="en-US"/>
          </a:p>
        </p:txBody>
      </p:sp>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92905FA-12E9-4487-98FE-388477A4498D}" type="datetime1">
              <a:rPr lang="en-US" smtClean="0"/>
              <a:t>7/15/2020</a:t>
            </a:fld>
            <a:endParaRPr lang="en-US"/>
          </a:p>
        </p:txBody>
      </p:sp>
      <p:sp>
        <p:nvSpPr>
          <p:cNvPr id="3" name="Footer Placeholder 2"/>
          <p:cNvSpPr>
            <a:spLocks noGrp="1"/>
          </p:cNvSpPr>
          <p:nvPr>
            <p:ph type="ftr" sz="quarter" idx="11"/>
          </p:nvPr>
        </p:nvSpPr>
        <p:spPr/>
        <p:txBody>
          <a:bodyPr/>
          <a:lstStyle/>
          <a:p>
            <a:r>
              <a:rPr lang="en-US" smtClean="0"/>
              <a:t>Geometric Modeling</a:t>
            </a:r>
            <a:endParaRPr lang="en-US"/>
          </a:p>
        </p:txBody>
      </p:sp>
      <p:sp>
        <p:nvSpPr>
          <p:cNvPr id="4" name="Slide Number Placeholder 3"/>
          <p:cNvSpPr>
            <a:spLocks noGrp="1"/>
          </p:cNvSpPr>
          <p:nvPr>
            <p:ph type="sldNum" sz="quarter" idx="12"/>
          </p:nvPr>
        </p:nvSpPr>
        <p:spPr/>
        <p:txBody>
          <a:bodyPr/>
          <a:lstStyle/>
          <a:p>
            <a:fld id="{2174A056-97BF-467D-BC79-B4A44ECEA6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A14A8B-35D4-43BF-842F-743AF56ED9D8}" type="datetime1">
              <a:rPr lang="en-US" smtClean="0"/>
              <a:t>7/15/2020</a:t>
            </a:fld>
            <a:endParaRPr lang="en-US"/>
          </a:p>
        </p:txBody>
      </p:sp>
      <p:sp>
        <p:nvSpPr>
          <p:cNvPr id="6" name="Footer Placeholder 5"/>
          <p:cNvSpPr>
            <a:spLocks noGrp="1"/>
          </p:cNvSpPr>
          <p:nvPr>
            <p:ph type="ftr" sz="quarter" idx="11"/>
          </p:nvPr>
        </p:nvSpPr>
        <p:spPr/>
        <p:txBody>
          <a:bodyPr/>
          <a:lstStyle/>
          <a:p>
            <a:r>
              <a:rPr lang="en-US" smtClean="0"/>
              <a:t>Geometric Modeling</a:t>
            </a:r>
            <a:endParaRPr lang="en-US"/>
          </a:p>
        </p:txBody>
      </p:sp>
      <p:sp>
        <p:nvSpPr>
          <p:cNvPr id="7" name="Slide Number Placeholder 6"/>
          <p:cNvSpPr>
            <a:spLocks noGrp="1"/>
          </p:cNvSpPr>
          <p:nvPr>
            <p:ph type="sldNum" sz="quarter" idx="12"/>
          </p:nvPr>
        </p:nvSpPr>
        <p:spPr/>
        <p:txBody>
          <a:bodyPr/>
          <a:lstStyle/>
          <a:p>
            <a:fld id="{2174A056-97BF-467D-BC79-B4A44ECEA6E8}"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FDCB0DBF-DAE3-42A3-A27F-C4F6C6EDC59C}" type="datetime1">
              <a:rPr lang="en-US" smtClean="0"/>
              <a:t>7/15/2020</a:t>
            </a:fld>
            <a:endParaRPr lang="en-US"/>
          </a:p>
        </p:txBody>
      </p:sp>
      <p:sp>
        <p:nvSpPr>
          <p:cNvPr id="7" name="Slide Number Placeholder 6"/>
          <p:cNvSpPr>
            <a:spLocks noGrp="1"/>
          </p:cNvSpPr>
          <p:nvPr>
            <p:ph type="sldNum" sz="quarter" idx="12"/>
          </p:nvPr>
        </p:nvSpPr>
        <p:spPr/>
        <p:txBody>
          <a:bodyPr/>
          <a:lstStyle/>
          <a:p>
            <a:fld id="{2174A056-97BF-467D-BC79-B4A44ECEA6E8}"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smtClean="0"/>
              <a:t>Geometric Modeling</a:t>
            </a:r>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AE73A69-D1DF-4727-87AA-24810B1DFF1E}" type="datetime1">
              <a:rPr lang="en-US" smtClean="0"/>
              <a:t>7/15/2020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Geometric Modeling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174A056-97BF-467D-BC79-B4A44ECEA6E8}"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lideshare.net/Vgroksoo7/presentation-on-auto-ca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Auto CAD &amp; Revit  Architecture</a:t>
            </a:r>
            <a:endParaRPr lang="en-US" dirty="0"/>
          </a:p>
        </p:txBody>
      </p:sp>
      <p:sp>
        <p:nvSpPr>
          <p:cNvPr id="2" name="Title 1"/>
          <p:cNvSpPr>
            <a:spLocks noGrp="1"/>
          </p:cNvSpPr>
          <p:nvPr>
            <p:ph type="ctrTitle"/>
          </p:nvPr>
        </p:nvSpPr>
        <p:spPr/>
        <p:txBody>
          <a:bodyPr/>
          <a:lstStyle/>
          <a:p>
            <a:r>
              <a:rPr lang="en-US" dirty="0" smtClean="0"/>
              <a:t>GEOMETRIC MODELING</a:t>
            </a:r>
            <a:endParaRPr lang="en-US" dirty="0"/>
          </a:p>
        </p:txBody>
      </p:sp>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1</a:t>
            </a:fld>
            <a:endParaRPr lang="en-US"/>
          </a:p>
        </p:txBody>
      </p:sp>
    </p:spTree>
    <p:extLst>
      <p:ext uri="{BB962C8B-B14F-4D97-AF65-F5344CB8AC3E}">
        <p14:creationId xmlns:p14="http://schemas.microsoft.com/office/powerpoint/2010/main" val="1181771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Contd.,</a:t>
            </a:r>
            <a:endParaRPr lang="en-US" dirty="0"/>
          </a:p>
        </p:txBody>
      </p:sp>
      <p:sp>
        <p:nvSpPr>
          <p:cNvPr id="3" name="Content Placeholder 2"/>
          <p:cNvSpPr>
            <a:spLocks noGrp="1"/>
          </p:cNvSpPr>
          <p:nvPr>
            <p:ph idx="1"/>
          </p:nvPr>
        </p:nvSpPr>
        <p:spPr/>
        <p:txBody>
          <a:bodyPr/>
          <a:lstStyle/>
          <a:p>
            <a:pPr marL="114300" indent="0">
              <a:buNone/>
            </a:pPr>
            <a:r>
              <a:rPr lang="en-US" b="1" u="sng" dirty="0" smtClean="0"/>
              <a:t>3. Create Extra Line (or) Offset Line</a:t>
            </a:r>
          </a:p>
          <a:p>
            <a:pPr algn="just"/>
            <a:r>
              <a:rPr lang="en-US" dirty="0" smtClean="0"/>
              <a:t>Click “o + Enter Key + Enter Key”</a:t>
            </a:r>
          </a:p>
          <a:p>
            <a:pPr algn="just"/>
            <a:r>
              <a:rPr lang="en-US" dirty="0" smtClean="0"/>
              <a:t>Give the required offset value and enter (Ex: 2” + Enter Key).</a:t>
            </a:r>
          </a:p>
          <a:p>
            <a:pPr algn="just"/>
            <a:r>
              <a:rPr lang="en-US" dirty="0" smtClean="0"/>
              <a:t>Now touch the line using cursor and then click required side to the line by pasting or offsetting.</a:t>
            </a:r>
          </a:p>
          <a:p>
            <a:pPr marL="114300" indent="0">
              <a:buNone/>
            </a:pPr>
            <a:r>
              <a:rPr lang="en-US" b="1" u="sng" dirty="0" smtClean="0"/>
              <a:t>4. Erasing or Trimming extra Line</a:t>
            </a:r>
          </a:p>
          <a:p>
            <a:pPr algn="just"/>
            <a:r>
              <a:rPr lang="en-US" dirty="0" smtClean="0"/>
              <a:t>Type “</a:t>
            </a:r>
            <a:r>
              <a:rPr lang="en-US" dirty="0" err="1" smtClean="0"/>
              <a:t>Tr</a:t>
            </a:r>
            <a:r>
              <a:rPr lang="en-US" dirty="0" smtClean="0"/>
              <a:t>” + Enter Key + Enter Key</a:t>
            </a:r>
          </a:p>
          <a:p>
            <a:pPr algn="just"/>
            <a:r>
              <a:rPr lang="en-US" dirty="0" smtClean="0"/>
              <a:t>Click on the extra line or erasing line using cursor.</a:t>
            </a:r>
          </a:p>
          <a:p>
            <a:pPr algn="just"/>
            <a:r>
              <a:rPr lang="en-US" dirty="0" smtClean="0"/>
              <a:t>Now we can erase the unwanted lines.</a:t>
            </a:r>
            <a:endParaRPr lang="en-US" dirty="0"/>
          </a:p>
          <a:p>
            <a:pPr marL="114300" indent="0">
              <a:buNone/>
            </a:pPr>
            <a:endParaRPr lang="en-US" dirty="0" smtClean="0"/>
          </a:p>
          <a:p>
            <a:pPr marL="114300" indent="0">
              <a:buNone/>
            </a:pPr>
            <a:endParaRPr lang="en-US" dirty="0"/>
          </a:p>
        </p:txBody>
      </p:sp>
      <p:sp>
        <p:nvSpPr>
          <p:cNvPr id="4" name="Footer Placeholder 3"/>
          <p:cNvSpPr>
            <a:spLocks noGrp="1"/>
          </p:cNvSpPr>
          <p:nvPr>
            <p:ph type="ftr" sz="quarter" idx="11"/>
          </p:nvPr>
        </p:nvSpPr>
        <p:spPr/>
        <p:txBody>
          <a:bodyPr/>
          <a:lstStyle/>
          <a:p>
            <a:r>
              <a:rPr lang="en-US" dirty="0" smtClean="0"/>
              <a:t>Geometric Modeling</a:t>
            </a:r>
            <a:endParaRPr lang="en-US" dirty="0"/>
          </a:p>
        </p:txBody>
      </p:sp>
      <p:sp>
        <p:nvSpPr>
          <p:cNvPr id="5" name="Slide Number Placeholder 4"/>
          <p:cNvSpPr>
            <a:spLocks noGrp="1"/>
          </p:cNvSpPr>
          <p:nvPr>
            <p:ph type="sldNum" sz="quarter" idx="12"/>
          </p:nvPr>
        </p:nvSpPr>
        <p:spPr/>
        <p:txBody>
          <a:bodyPr/>
          <a:lstStyle/>
          <a:p>
            <a:fld id="{2174A056-97BF-467D-BC79-B4A44ECEA6E8}" type="slidenum">
              <a:rPr lang="en-US" smtClean="0"/>
              <a:t>10</a:t>
            </a:fld>
            <a:endParaRPr lang="en-US"/>
          </a:p>
        </p:txBody>
      </p:sp>
    </p:spTree>
    <p:extLst>
      <p:ext uri="{BB962C8B-B14F-4D97-AF65-F5344CB8AC3E}">
        <p14:creationId xmlns:p14="http://schemas.microsoft.com/office/powerpoint/2010/main" val="153844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CONVERSION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24230989"/>
              </p:ext>
            </p:extLst>
          </p:nvPr>
        </p:nvGraphicFramePr>
        <p:xfrm>
          <a:off x="457200" y="1524000"/>
          <a:ext cx="8229600" cy="482092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en-US" dirty="0" smtClean="0"/>
                        <a:t>Inch</a:t>
                      </a:r>
                      <a:endParaRPr lang="en-US" dirty="0"/>
                    </a:p>
                  </a:txBody>
                  <a:tcPr/>
                </a:tc>
                <a:tc>
                  <a:txBody>
                    <a:bodyPr/>
                    <a:lstStyle/>
                    <a:p>
                      <a:r>
                        <a:rPr lang="en-US" dirty="0" smtClean="0"/>
                        <a:t>Feet</a:t>
                      </a:r>
                      <a:endParaRPr lang="en-US" dirty="0"/>
                    </a:p>
                  </a:txBody>
                  <a:tcPr/>
                </a:tc>
                <a:tc>
                  <a:txBody>
                    <a:bodyPr/>
                    <a:lstStyle/>
                    <a:p>
                      <a:r>
                        <a:rPr lang="en-US" dirty="0" err="1" smtClean="0"/>
                        <a:t>c.M</a:t>
                      </a:r>
                      <a:endParaRPr lang="en-US" dirty="0"/>
                    </a:p>
                  </a:txBody>
                  <a:tcPr/>
                </a:tc>
                <a:tc>
                  <a:txBody>
                    <a:bodyPr/>
                    <a:lstStyle/>
                    <a:p>
                      <a:r>
                        <a:rPr lang="en-US" dirty="0" err="1" smtClean="0"/>
                        <a:t>m.m</a:t>
                      </a:r>
                      <a:endParaRPr lang="en-US" dirty="0"/>
                    </a:p>
                  </a:txBody>
                  <a:tcPr/>
                </a:tc>
                <a:tc>
                  <a:txBody>
                    <a:bodyPr/>
                    <a:lstStyle/>
                    <a:p>
                      <a:r>
                        <a:rPr lang="en-US" dirty="0" smtClean="0"/>
                        <a:t>m</a:t>
                      </a:r>
                      <a:endParaRPr lang="en-US" dirty="0"/>
                    </a:p>
                  </a:txBody>
                  <a:tcPr/>
                </a:tc>
              </a:tr>
              <a:tr h="370840">
                <a:tc>
                  <a:txBody>
                    <a:bodyPr/>
                    <a:lstStyle/>
                    <a:p>
                      <a:r>
                        <a:rPr lang="en-US" b="1" dirty="0" smtClean="0">
                          <a:solidFill>
                            <a:srgbClr val="FF0000"/>
                          </a:solidFill>
                        </a:rPr>
                        <a:t>1</a:t>
                      </a:r>
                      <a:endParaRPr lang="en-US" b="1" dirty="0">
                        <a:solidFill>
                          <a:srgbClr val="FF0000"/>
                        </a:solidFill>
                      </a:endParaRPr>
                    </a:p>
                  </a:txBody>
                  <a:tcPr/>
                </a:tc>
                <a:tc>
                  <a:txBody>
                    <a:bodyPr/>
                    <a:lstStyle/>
                    <a:p>
                      <a:r>
                        <a:rPr lang="en-US" b="1" dirty="0" smtClean="0">
                          <a:solidFill>
                            <a:srgbClr val="FF0000"/>
                          </a:solidFill>
                        </a:rPr>
                        <a:t>0.0833</a:t>
                      </a:r>
                      <a:endParaRPr lang="en-US" b="1" dirty="0">
                        <a:solidFill>
                          <a:srgbClr val="FF0000"/>
                        </a:solidFill>
                      </a:endParaRPr>
                    </a:p>
                  </a:txBody>
                  <a:tcPr/>
                </a:tc>
                <a:tc>
                  <a:txBody>
                    <a:bodyPr/>
                    <a:lstStyle/>
                    <a:p>
                      <a:r>
                        <a:rPr lang="en-US" b="1" dirty="0" smtClean="0">
                          <a:solidFill>
                            <a:srgbClr val="FF0000"/>
                          </a:solidFill>
                        </a:rPr>
                        <a:t>2.54</a:t>
                      </a:r>
                      <a:endParaRPr lang="en-US" b="1" dirty="0">
                        <a:solidFill>
                          <a:srgbClr val="FF0000"/>
                        </a:solidFill>
                      </a:endParaRPr>
                    </a:p>
                  </a:txBody>
                  <a:tcPr/>
                </a:tc>
                <a:tc>
                  <a:txBody>
                    <a:bodyPr/>
                    <a:lstStyle/>
                    <a:p>
                      <a:r>
                        <a:rPr lang="en-US" b="1" dirty="0" smtClean="0">
                          <a:solidFill>
                            <a:srgbClr val="FF0000"/>
                          </a:solidFill>
                        </a:rPr>
                        <a:t>25.4</a:t>
                      </a:r>
                      <a:endParaRPr lang="en-US" b="1" dirty="0">
                        <a:solidFill>
                          <a:srgbClr val="FF0000"/>
                        </a:solidFill>
                      </a:endParaRPr>
                    </a:p>
                  </a:txBody>
                  <a:tcPr/>
                </a:tc>
                <a:tc>
                  <a:txBody>
                    <a:bodyPr/>
                    <a:lstStyle/>
                    <a:p>
                      <a:r>
                        <a:rPr lang="en-US" b="1" dirty="0" smtClean="0">
                          <a:solidFill>
                            <a:srgbClr val="FF0000"/>
                          </a:solidFill>
                        </a:rPr>
                        <a:t>0.0254</a:t>
                      </a:r>
                      <a:endParaRPr lang="en-US" b="1" dirty="0">
                        <a:solidFill>
                          <a:srgbClr val="FF0000"/>
                        </a:solidFill>
                      </a:endParaRPr>
                    </a:p>
                  </a:txBody>
                  <a:tcPr/>
                </a:tc>
              </a:tr>
              <a:tr h="370840">
                <a:tc>
                  <a:txBody>
                    <a:bodyPr/>
                    <a:lstStyle/>
                    <a:p>
                      <a:r>
                        <a:rPr lang="en-US" dirty="0" smtClean="0"/>
                        <a:t>2</a:t>
                      </a:r>
                      <a:endParaRPr lang="en-US" dirty="0"/>
                    </a:p>
                  </a:txBody>
                  <a:tcPr/>
                </a:tc>
                <a:tc>
                  <a:txBody>
                    <a:bodyPr/>
                    <a:lstStyle/>
                    <a:p>
                      <a:r>
                        <a:rPr lang="en-US" dirty="0" smtClean="0"/>
                        <a:t>0.1667</a:t>
                      </a:r>
                      <a:endParaRPr lang="en-US" dirty="0"/>
                    </a:p>
                  </a:txBody>
                  <a:tcPr/>
                </a:tc>
                <a:tc>
                  <a:txBody>
                    <a:bodyPr/>
                    <a:lstStyle/>
                    <a:p>
                      <a:r>
                        <a:rPr lang="en-US" dirty="0" smtClean="0"/>
                        <a:t>5.08</a:t>
                      </a:r>
                      <a:endParaRPr lang="en-US" dirty="0"/>
                    </a:p>
                  </a:txBody>
                  <a:tcPr/>
                </a:tc>
                <a:tc>
                  <a:txBody>
                    <a:bodyPr/>
                    <a:lstStyle/>
                    <a:p>
                      <a:r>
                        <a:rPr lang="en-US" dirty="0" smtClean="0"/>
                        <a:t>50.8</a:t>
                      </a:r>
                      <a:endParaRPr lang="en-US" dirty="0"/>
                    </a:p>
                  </a:txBody>
                  <a:tcPr/>
                </a:tc>
                <a:tc>
                  <a:txBody>
                    <a:bodyPr/>
                    <a:lstStyle/>
                    <a:p>
                      <a:r>
                        <a:rPr lang="en-US" dirty="0" smtClean="0"/>
                        <a:t>0.0508</a:t>
                      </a:r>
                      <a:endParaRPr lang="en-US" dirty="0"/>
                    </a:p>
                  </a:txBody>
                  <a:tcPr/>
                </a:tc>
              </a:tr>
              <a:tr h="370840">
                <a:tc>
                  <a:txBody>
                    <a:bodyPr/>
                    <a:lstStyle/>
                    <a:p>
                      <a:r>
                        <a:rPr lang="en-US" dirty="0" smtClean="0"/>
                        <a:t>3</a:t>
                      </a:r>
                      <a:endParaRPr lang="en-US" dirty="0"/>
                    </a:p>
                  </a:txBody>
                  <a:tcPr/>
                </a:tc>
                <a:tc>
                  <a:txBody>
                    <a:bodyPr/>
                    <a:lstStyle/>
                    <a:p>
                      <a:r>
                        <a:rPr lang="en-US" dirty="0" smtClean="0"/>
                        <a:t>0.25</a:t>
                      </a:r>
                      <a:endParaRPr lang="en-US" dirty="0"/>
                    </a:p>
                  </a:txBody>
                  <a:tcPr/>
                </a:tc>
                <a:tc>
                  <a:txBody>
                    <a:bodyPr/>
                    <a:lstStyle/>
                    <a:p>
                      <a:r>
                        <a:rPr lang="en-US" dirty="0" smtClean="0"/>
                        <a:t>7.62</a:t>
                      </a:r>
                      <a:endParaRPr lang="en-US" dirty="0"/>
                    </a:p>
                  </a:txBody>
                  <a:tcPr/>
                </a:tc>
                <a:tc>
                  <a:txBody>
                    <a:bodyPr/>
                    <a:lstStyle/>
                    <a:p>
                      <a:r>
                        <a:rPr lang="en-US" dirty="0" smtClean="0"/>
                        <a:t>76.2</a:t>
                      </a:r>
                      <a:endParaRPr lang="en-US" dirty="0"/>
                    </a:p>
                  </a:txBody>
                  <a:tcPr/>
                </a:tc>
                <a:tc>
                  <a:txBody>
                    <a:bodyPr/>
                    <a:lstStyle/>
                    <a:p>
                      <a:r>
                        <a:rPr lang="en-US" dirty="0" smtClean="0"/>
                        <a:t>0.0762</a:t>
                      </a:r>
                      <a:endParaRPr lang="en-US" dirty="0"/>
                    </a:p>
                  </a:txBody>
                  <a:tcPr/>
                </a:tc>
              </a:tr>
              <a:tr h="370840">
                <a:tc>
                  <a:txBody>
                    <a:bodyPr/>
                    <a:lstStyle/>
                    <a:p>
                      <a:r>
                        <a:rPr lang="en-US" dirty="0" smtClean="0"/>
                        <a:t>4</a:t>
                      </a:r>
                      <a:endParaRPr lang="en-US" dirty="0"/>
                    </a:p>
                  </a:txBody>
                  <a:tcPr/>
                </a:tc>
                <a:tc>
                  <a:txBody>
                    <a:bodyPr/>
                    <a:lstStyle/>
                    <a:p>
                      <a:r>
                        <a:rPr lang="en-US" dirty="0" smtClean="0"/>
                        <a:t>0.33</a:t>
                      </a:r>
                      <a:endParaRPr lang="en-US" dirty="0"/>
                    </a:p>
                  </a:txBody>
                  <a:tcPr/>
                </a:tc>
                <a:tc>
                  <a:txBody>
                    <a:bodyPr/>
                    <a:lstStyle/>
                    <a:p>
                      <a:r>
                        <a:rPr lang="en-US" dirty="0" smtClean="0"/>
                        <a:t>10.16</a:t>
                      </a:r>
                      <a:endParaRPr lang="en-US" dirty="0"/>
                    </a:p>
                  </a:txBody>
                  <a:tcPr/>
                </a:tc>
                <a:tc>
                  <a:txBody>
                    <a:bodyPr/>
                    <a:lstStyle/>
                    <a:p>
                      <a:r>
                        <a:rPr lang="en-US" dirty="0" smtClean="0"/>
                        <a:t>101.6</a:t>
                      </a:r>
                      <a:endParaRPr lang="en-US" dirty="0"/>
                    </a:p>
                  </a:txBody>
                  <a:tcPr/>
                </a:tc>
                <a:tc>
                  <a:txBody>
                    <a:bodyPr/>
                    <a:lstStyle/>
                    <a:p>
                      <a:r>
                        <a:rPr lang="en-US" dirty="0" smtClean="0"/>
                        <a:t>0.1016</a:t>
                      </a:r>
                      <a:endParaRPr lang="en-US" dirty="0"/>
                    </a:p>
                  </a:txBody>
                  <a:tcPr/>
                </a:tc>
              </a:tr>
              <a:tr h="370840">
                <a:tc>
                  <a:txBody>
                    <a:bodyPr/>
                    <a:lstStyle/>
                    <a:p>
                      <a:r>
                        <a:rPr lang="en-US" dirty="0" smtClean="0"/>
                        <a:t>5</a:t>
                      </a:r>
                      <a:endParaRPr lang="en-US" dirty="0"/>
                    </a:p>
                  </a:txBody>
                  <a:tcPr/>
                </a:tc>
                <a:tc>
                  <a:txBody>
                    <a:bodyPr/>
                    <a:lstStyle/>
                    <a:p>
                      <a:r>
                        <a:rPr lang="en-US" dirty="0" smtClean="0"/>
                        <a:t>0.416</a:t>
                      </a:r>
                      <a:endParaRPr lang="en-US" dirty="0"/>
                    </a:p>
                  </a:txBody>
                  <a:tcPr/>
                </a:tc>
                <a:tc>
                  <a:txBody>
                    <a:bodyPr/>
                    <a:lstStyle/>
                    <a:p>
                      <a:r>
                        <a:rPr lang="en-US" dirty="0" smtClean="0"/>
                        <a:t>12.7</a:t>
                      </a:r>
                      <a:endParaRPr lang="en-US" dirty="0"/>
                    </a:p>
                  </a:txBody>
                  <a:tcPr/>
                </a:tc>
                <a:tc>
                  <a:txBody>
                    <a:bodyPr/>
                    <a:lstStyle/>
                    <a:p>
                      <a:r>
                        <a:rPr lang="en-US" dirty="0" smtClean="0"/>
                        <a:t>127</a:t>
                      </a:r>
                      <a:endParaRPr lang="en-US" dirty="0"/>
                    </a:p>
                  </a:txBody>
                  <a:tcPr/>
                </a:tc>
                <a:tc>
                  <a:txBody>
                    <a:bodyPr/>
                    <a:lstStyle/>
                    <a:p>
                      <a:r>
                        <a:rPr lang="en-US" dirty="0" smtClean="0"/>
                        <a:t>0.127</a:t>
                      </a:r>
                      <a:endParaRPr lang="en-US" dirty="0"/>
                    </a:p>
                  </a:txBody>
                  <a:tcPr/>
                </a:tc>
              </a:tr>
              <a:tr h="370840">
                <a:tc>
                  <a:txBody>
                    <a:bodyPr/>
                    <a:lstStyle/>
                    <a:p>
                      <a:r>
                        <a:rPr lang="en-US" dirty="0" smtClean="0"/>
                        <a:t>6</a:t>
                      </a:r>
                      <a:endParaRPr lang="en-US" dirty="0"/>
                    </a:p>
                  </a:txBody>
                  <a:tcPr/>
                </a:tc>
                <a:tc>
                  <a:txBody>
                    <a:bodyPr/>
                    <a:lstStyle/>
                    <a:p>
                      <a:r>
                        <a:rPr lang="en-US" dirty="0" smtClean="0"/>
                        <a:t>0.5</a:t>
                      </a:r>
                      <a:endParaRPr lang="en-US" dirty="0"/>
                    </a:p>
                  </a:txBody>
                  <a:tcPr/>
                </a:tc>
                <a:tc>
                  <a:txBody>
                    <a:bodyPr/>
                    <a:lstStyle/>
                    <a:p>
                      <a:r>
                        <a:rPr lang="en-US" dirty="0" smtClean="0"/>
                        <a:t>15.24</a:t>
                      </a:r>
                      <a:endParaRPr lang="en-US" dirty="0"/>
                    </a:p>
                  </a:txBody>
                  <a:tcPr/>
                </a:tc>
                <a:tc>
                  <a:txBody>
                    <a:bodyPr/>
                    <a:lstStyle/>
                    <a:p>
                      <a:r>
                        <a:rPr lang="en-US" dirty="0" smtClean="0"/>
                        <a:t>152.4</a:t>
                      </a:r>
                      <a:endParaRPr lang="en-US" dirty="0"/>
                    </a:p>
                  </a:txBody>
                  <a:tcPr/>
                </a:tc>
                <a:tc>
                  <a:txBody>
                    <a:bodyPr/>
                    <a:lstStyle/>
                    <a:p>
                      <a:r>
                        <a:rPr lang="en-US" dirty="0" smtClean="0"/>
                        <a:t>0.1524</a:t>
                      </a:r>
                      <a:endParaRPr lang="en-US" dirty="0"/>
                    </a:p>
                  </a:txBody>
                  <a:tcPr/>
                </a:tc>
              </a:tr>
              <a:tr h="370840">
                <a:tc>
                  <a:txBody>
                    <a:bodyPr/>
                    <a:lstStyle/>
                    <a:p>
                      <a:r>
                        <a:rPr lang="en-US" dirty="0" smtClean="0"/>
                        <a:t>7</a:t>
                      </a:r>
                      <a:endParaRPr lang="en-US" dirty="0"/>
                    </a:p>
                  </a:txBody>
                  <a:tcPr/>
                </a:tc>
                <a:tc>
                  <a:txBody>
                    <a:bodyPr/>
                    <a:lstStyle/>
                    <a:p>
                      <a:r>
                        <a:rPr lang="en-US" dirty="0" smtClean="0"/>
                        <a:t>0.583</a:t>
                      </a:r>
                      <a:endParaRPr lang="en-US" dirty="0"/>
                    </a:p>
                  </a:txBody>
                  <a:tcPr/>
                </a:tc>
                <a:tc>
                  <a:txBody>
                    <a:bodyPr/>
                    <a:lstStyle/>
                    <a:p>
                      <a:r>
                        <a:rPr lang="en-US" dirty="0" smtClean="0"/>
                        <a:t>17.78</a:t>
                      </a:r>
                      <a:endParaRPr lang="en-US" dirty="0"/>
                    </a:p>
                  </a:txBody>
                  <a:tcPr/>
                </a:tc>
                <a:tc>
                  <a:txBody>
                    <a:bodyPr/>
                    <a:lstStyle/>
                    <a:p>
                      <a:r>
                        <a:rPr lang="en-US" dirty="0" smtClean="0"/>
                        <a:t>177.8</a:t>
                      </a:r>
                      <a:endParaRPr lang="en-US" dirty="0"/>
                    </a:p>
                  </a:txBody>
                  <a:tcPr/>
                </a:tc>
                <a:tc>
                  <a:txBody>
                    <a:bodyPr/>
                    <a:lstStyle/>
                    <a:p>
                      <a:r>
                        <a:rPr lang="en-US" dirty="0" smtClean="0"/>
                        <a:t>0.1778</a:t>
                      </a:r>
                      <a:endParaRPr lang="en-US" dirty="0"/>
                    </a:p>
                  </a:txBody>
                  <a:tcPr/>
                </a:tc>
              </a:tr>
              <a:tr h="370840">
                <a:tc>
                  <a:txBody>
                    <a:bodyPr/>
                    <a:lstStyle/>
                    <a:p>
                      <a:r>
                        <a:rPr lang="en-US" dirty="0" smtClean="0"/>
                        <a:t>8</a:t>
                      </a:r>
                      <a:endParaRPr lang="en-US" dirty="0"/>
                    </a:p>
                  </a:txBody>
                  <a:tcPr/>
                </a:tc>
                <a:tc>
                  <a:txBody>
                    <a:bodyPr/>
                    <a:lstStyle/>
                    <a:p>
                      <a:r>
                        <a:rPr lang="en-US" dirty="0" smtClean="0"/>
                        <a:t>0.66</a:t>
                      </a:r>
                      <a:endParaRPr lang="en-US" dirty="0"/>
                    </a:p>
                  </a:txBody>
                  <a:tcPr/>
                </a:tc>
                <a:tc>
                  <a:txBody>
                    <a:bodyPr/>
                    <a:lstStyle/>
                    <a:p>
                      <a:r>
                        <a:rPr lang="en-US" dirty="0" smtClean="0"/>
                        <a:t>20.32</a:t>
                      </a:r>
                      <a:endParaRPr lang="en-US" dirty="0"/>
                    </a:p>
                  </a:txBody>
                  <a:tcPr/>
                </a:tc>
                <a:tc>
                  <a:txBody>
                    <a:bodyPr/>
                    <a:lstStyle/>
                    <a:p>
                      <a:r>
                        <a:rPr lang="en-US" dirty="0" smtClean="0"/>
                        <a:t>203.2</a:t>
                      </a:r>
                      <a:endParaRPr lang="en-US" dirty="0"/>
                    </a:p>
                  </a:txBody>
                  <a:tcPr/>
                </a:tc>
                <a:tc>
                  <a:txBody>
                    <a:bodyPr/>
                    <a:lstStyle/>
                    <a:p>
                      <a:r>
                        <a:rPr lang="en-US" dirty="0" smtClean="0"/>
                        <a:t>0.2038</a:t>
                      </a:r>
                      <a:endParaRPr lang="en-US" dirty="0"/>
                    </a:p>
                  </a:txBody>
                  <a:tcPr/>
                </a:tc>
              </a:tr>
              <a:tr h="370840">
                <a:tc>
                  <a:txBody>
                    <a:bodyPr/>
                    <a:lstStyle/>
                    <a:p>
                      <a:r>
                        <a:rPr lang="en-US" dirty="0" smtClean="0"/>
                        <a:t>9</a:t>
                      </a:r>
                      <a:endParaRPr lang="en-US" dirty="0"/>
                    </a:p>
                  </a:txBody>
                  <a:tcPr/>
                </a:tc>
                <a:tc>
                  <a:txBody>
                    <a:bodyPr/>
                    <a:lstStyle/>
                    <a:p>
                      <a:r>
                        <a:rPr lang="en-US" dirty="0" smtClean="0"/>
                        <a:t>0.75</a:t>
                      </a:r>
                      <a:endParaRPr lang="en-US" dirty="0"/>
                    </a:p>
                  </a:txBody>
                  <a:tcPr/>
                </a:tc>
                <a:tc>
                  <a:txBody>
                    <a:bodyPr/>
                    <a:lstStyle/>
                    <a:p>
                      <a:r>
                        <a:rPr lang="en-US" dirty="0" smtClean="0"/>
                        <a:t>22.86</a:t>
                      </a:r>
                      <a:endParaRPr lang="en-US" dirty="0"/>
                    </a:p>
                  </a:txBody>
                  <a:tcPr/>
                </a:tc>
                <a:tc>
                  <a:txBody>
                    <a:bodyPr/>
                    <a:lstStyle/>
                    <a:p>
                      <a:r>
                        <a:rPr lang="en-US" dirty="0" smtClean="0"/>
                        <a:t>228.6</a:t>
                      </a:r>
                      <a:endParaRPr lang="en-US" dirty="0"/>
                    </a:p>
                  </a:txBody>
                  <a:tcPr/>
                </a:tc>
                <a:tc>
                  <a:txBody>
                    <a:bodyPr/>
                    <a:lstStyle/>
                    <a:p>
                      <a:r>
                        <a:rPr lang="en-US" dirty="0" smtClean="0"/>
                        <a:t>0.2286</a:t>
                      </a:r>
                      <a:endParaRPr lang="en-US" dirty="0"/>
                    </a:p>
                  </a:txBody>
                  <a:tcPr/>
                </a:tc>
              </a:tr>
              <a:tr h="370840">
                <a:tc>
                  <a:txBody>
                    <a:bodyPr/>
                    <a:lstStyle/>
                    <a:p>
                      <a:r>
                        <a:rPr lang="en-US" dirty="0" smtClean="0"/>
                        <a:t>10</a:t>
                      </a:r>
                      <a:endParaRPr lang="en-US" dirty="0"/>
                    </a:p>
                  </a:txBody>
                  <a:tcPr/>
                </a:tc>
                <a:tc>
                  <a:txBody>
                    <a:bodyPr/>
                    <a:lstStyle/>
                    <a:p>
                      <a:r>
                        <a:rPr lang="en-US" dirty="0" smtClean="0"/>
                        <a:t>0.833</a:t>
                      </a:r>
                      <a:endParaRPr lang="en-US" dirty="0"/>
                    </a:p>
                  </a:txBody>
                  <a:tcPr/>
                </a:tc>
                <a:tc>
                  <a:txBody>
                    <a:bodyPr/>
                    <a:lstStyle/>
                    <a:p>
                      <a:r>
                        <a:rPr lang="en-US" dirty="0" smtClean="0"/>
                        <a:t>25.4</a:t>
                      </a:r>
                      <a:endParaRPr lang="en-US" dirty="0"/>
                    </a:p>
                  </a:txBody>
                  <a:tcPr/>
                </a:tc>
                <a:tc>
                  <a:txBody>
                    <a:bodyPr/>
                    <a:lstStyle/>
                    <a:p>
                      <a:r>
                        <a:rPr lang="en-US" dirty="0" smtClean="0"/>
                        <a:t>254</a:t>
                      </a:r>
                      <a:endParaRPr lang="en-US" dirty="0"/>
                    </a:p>
                  </a:txBody>
                  <a:tcPr/>
                </a:tc>
                <a:tc>
                  <a:txBody>
                    <a:bodyPr/>
                    <a:lstStyle/>
                    <a:p>
                      <a:r>
                        <a:rPr lang="en-US" dirty="0" smtClean="0"/>
                        <a:t>0.254</a:t>
                      </a:r>
                      <a:endParaRPr lang="en-US" dirty="0"/>
                    </a:p>
                  </a:txBody>
                  <a:tcPr/>
                </a:tc>
              </a:tr>
              <a:tr h="370840">
                <a:tc>
                  <a:txBody>
                    <a:bodyPr/>
                    <a:lstStyle/>
                    <a:p>
                      <a:r>
                        <a:rPr lang="en-US" dirty="0" smtClean="0"/>
                        <a:t>11</a:t>
                      </a:r>
                      <a:endParaRPr lang="en-US" dirty="0"/>
                    </a:p>
                  </a:txBody>
                  <a:tcPr/>
                </a:tc>
                <a:tc>
                  <a:txBody>
                    <a:bodyPr/>
                    <a:lstStyle/>
                    <a:p>
                      <a:r>
                        <a:rPr lang="en-US" dirty="0" smtClean="0"/>
                        <a:t>0.916</a:t>
                      </a:r>
                      <a:endParaRPr lang="en-US" dirty="0"/>
                    </a:p>
                  </a:txBody>
                  <a:tcPr/>
                </a:tc>
                <a:tc>
                  <a:txBody>
                    <a:bodyPr/>
                    <a:lstStyle/>
                    <a:p>
                      <a:r>
                        <a:rPr lang="en-US" dirty="0" smtClean="0"/>
                        <a:t>27.94</a:t>
                      </a:r>
                      <a:endParaRPr lang="en-US" dirty="0"/>
                    </a:p>
                  </a:txBody>
                  <a:tcPr/>
                </a:tc>
                <a:tc>
                  <a:txBody>
                    <a:bodyPr/>
                    <a:lstStyle/>
                    <a:p>
                      <a:r>
                        <a:rPr lang="en-US" dirty="0" smtClean="0"/>
                        <a:t>279.4</a:t>
                      </a:r>
                      <a:endParaRPr lang="en-US" dirty="0"/>
                    </a:p>
                  </a:txBody>
                  <a:tcPr/>
                </a:tc>
                <a:tc>
                  <a:txBody>
                    <a:bodyPr/>
                    <a:lstStyle/>
                    <a:p>
                      <a:r>
                        <a:rPr lang="en-US" dirty="0" smtClean="0"/>
                        <a:t>0.2794</a:t>
                      </a:r>
                      <a:endParaRPr lang="en-US" dirty="0"/>
                    </a:p>
                  </a:txBody>
                  <a:tcPr/>
                </a:tc>
              </a:tr>
              <a:tr h="370840">
                <a:tc>
                  <a:txBody>
                    <a:bodyPr/>
                    <a:lstStyle/>
                    <a:p>
                      <a:r>
                        <a:rPr lang="en-US" b="1" dirty="0" smtClean="0">
                          <a:solidFill>
                            <a:srgbClr val="FF0000"/>
                          </a:solidFill>
                        </a:rPr>
                        <a:t>12</a:t>
                      </a:r>
                      <a:endParaRPr lang="en-US" b="1" dirty="0">
                        <a:solidFill>
                          <a:srgbClr val="FF0000"/>
                        </a:solidFill>
                      </a:endParaRPr>
                    </a:p>
                  </a:txBody>
                  <a:tcPr/>
                </a:tc>
                <a:tc>
                  <a:txBody>
                    <a:bodyPr/>
                    <a:lstStyle/>
                    <a:p>
                      <a:r>
                        <a:rPr lang="en-US" b="1" dirty="0" smtClean="0">
                          <a:solidFill>
                            <a:srgbClr val="FF0000"/>
                          </a:solidFill>
                        </a:rPr>
                        <a:t>1</a:t>
                      </a:r>
                      <a:endParaRPr lang="en-US" b="1" dirty="0">
                        <a:solidFill>
                          <a:srgbClr val="FF0000"/>
                        </a:solidFill>
                      </a:endParaRPr>
                    </a:p>
                  </a:txBody>
                  <a:tcPr/>
                </a:tc>
                <a:tc>
                  <a:txBody>
                    <a:bodyPr/>
                    <a:lstStyle/>
                    <a:p>
                      <a:r>
                        <a:rPr lang="en-US" b="1" dirty="0" smtClean="0">
                          <a:solidFill>
                            <a:srgbClr val="FF0000"/>
                          </a:solidFill>
                        </a:rPr>
                        <a:t>30.48</a:t>
                      </a:r>
                      <a:endParaRPr lang="en-US" b="1" dirty="0">
                        <a:solidFill>
                          <a:srgbClr val="FF0000"/>
                        </a:solidFill>
                      </a:endParaRPr>
                    </a:p>
                  </a:txBody>
                  <a:tcPr/>
                </a:tc>
                <a:tc>
                  <a:txBody>
                    <a:bodyPr/>
                    <a:lstStyle/>
                    <a:p>
                      <a:r>
                        <a:rPr lang="en-US" b="1" dirty="0" smtClean="0">
                          <a:solidFill>
                            <a:srgbClr val="FF0000"/>
                          </a:solidFill>
                        </a:rPr>
                        <a:t>304.8</a:t>
                      </a:r>
                      <a:endParaRPr lang="en-US" b="1" dirty="0">
                        <a:solidFill>
                          <a:srgbClr val="FF0000"/>
                        </a:solidFill>
                      </a:endParaRPr>
                    </a:p>
                  </a:txBody>
                  <a:tcPr/>
                </a:tc>
                <a:tc>
                  <a:txBody>
                    <a:bodyPr/>
                    <a:lstStyle/>
                    <a:p>
                      <a:r>
                        <a:rPr lang="en-US" b="1" dirty="0" smtClean="0">
                          <a:solidFill>
                            <a:srgbClr val="FF0000"/>
                          </a:solidFill>
                        </a:rPr>
                        <a:t>0.3048</a:t>
                      </a:r>
                      <a:endParaRPr lang="en-US" b="1" dirty="0">
                        <a:solidFill>
                          <a:srgbClr val="FF0000"/>
                        </a:solidFill>
                      </a:endParaRPr>
                    </a:p>
                  </a:txBody>
                  <a:tcPr/>
                </a:tc>
              </a:tr>
            </a:tbl>
          </a:graphicData>
        </a:graphic>
      </p:graphicFrame>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11</a:t>
            </a:fld>
            <a:endParaRPr lang="en-US"/>
          </a:p>
        </p:txBody>
      </p:sp>
    </p:spTree>
    <p:extLst>
      <p:ext uri="{BB962C8B-B14F-4D97-AF65-F5344CB8AC3E}">
        <p14:creationId xmlns:p14="http://schemas.microsoft.com/office/powerpoint/2010/main" val="2667898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www.slideshare.net/Vgroksoo7/presentation-on-auto-cad</a:t>
            </a:r>
            <a:endParaRPr lang="en-US" dirty="0" smtClean="0"/>
          </a:p>
          <a:p>
            <a:endParaRPr lang="en-US" dirty="0" smtClean="0"/>
          </a:p>
          <a:p>
            <a:endParaRPr lang="en-US" dirty="0"/>
          </a:p>
          <a:p>
            <a:pPr marL="114300" indent="0" algn="r">
              <a:buNone/>
            </a:pPr>
            <a:endParaRPr lang="en-US" dirty="0" smtClean="0"/>
          </a:p>
          <a:p>
            <a:pPr marL="114300" indent="0" algn="r">
              <a:buNone/>
            </a:pPr>
            <a:r>
              <a:rPr lang="en-US" dirty="0" smtClean="0"/>
              <a:t>To be continued…</a:t>
            </a:r>
            <a:endParaRPr lang="en-US" dirty="0"/>
          </a:p>
        </p:txBody>
      </p:sp>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12</a:t>
            </a:fld>
            <a:endParaRPr lang="en-US"/>
          </a:p>
        </p:txBody>
      </p:sp>
    </p:spTree>
    <p:extLst>
      <p:ext uri="{BB962C8B-B14F-4D97-AF65-F5344CB8AC3E}">
        <p14:creationId xmlns:p14="http://schemas.microsoft.com/office/powerpoint/2010/main" val="3016989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MODULE 1 </a:t>
            </a:r>
            <a:r>
              <a:rPr lang="en-US" b="1" dirty="0" smtClean="0"/>
              <a:t/>
            </a:r>
            <a:br>
              <a:rPr lang="en-US" b="1" dirty="0" smtClean="0"/>
            </a:br>
            <a:r>
              <a:rPr lang="en-US" b="1" dirty="0" smtClean="0"/>
              <a:t>2D </a:t>
            </a:r>
            <a:r>
              <a:rPr lang="en-US" b="1" dirty="0"/>
              <a:t>SKETCHES AND DIMENSIONING </a:t>
            </a:r>
            <a:endParaRPr lang="en-US" dirty="0"/>
          </a:p>
        </p:txBody>
      </p:sp>
      <p:sp>
        <p:nvSpPr>
          <p:cNvPr id="3" name="Content Placeholder 2"/>
          <p:cNvSpPr>
            <a:spLocks noGrp="1"/>
          </p:cNvSpPr>
          <p:nvPr>
            <p:ph idx="1"/>
          </p:nvPr>
        </p:nvSpPr>
        <p:spPr>
          <a:xfrm>
            <a:off x="381000" y="1676400"/>
            <a:ext cx="8229600" cy="4373563"/>
          </a:xfrm>
        </p:spPr>
        <p:txBody>
          <a:bodyPr/>
          <a:lstStyle/>
          <a:p>
            <a:pPr marL="114300" indent="0">
              <a:buNone/>
            </a:pPr>
            <a:r>
              <a:rPr lang="en-US" b="1" u="sng" dirty="0" smtClean="0">
                <a:solidFill>
                  <a:schemeClr val="tx1"/>
                </a:solidFill>
              </a:rPr>
              <a:t>INTRODUCTION ABOUT AUTOCAD</a:t>
            </a:r>
          </a:p>
          <a:p>
            <a:pPr marL="114300" indent="0">
              <a:buNone/>
            </a:pPr>
            <a:endParaRPr lang="en-US" b="1" u="sng" dirty="0" smtClean="0">
              <a:solidFill>
                <a:schemeClr val="tx1"/>
              </a:solidFill>
            </a:endParaRPr>
          </a:p>
          <a:p>
            <a:pPr algn="just"/>
            <a:r>
              <a:rPr lang="en-US" dirty="0" smtClean="0">
                <a:solidFill>
                  <a:schemeClr val="tx1"/>
                </a:solidFill>
              </a:rPr>
              <a:t>The word Auto CAD is made up of two words “Auto” (Logo of Company) and “CAD” (Computer Aided Design).</a:t>
            </a:r>
          </a:p>
          <a:p>
            <a:pPr algn="just"/>
            <a:endParaRPr lang="en-US" dirty="0" smtClean="0">
              <a:solidFill>
                <a:schemeClr val="tx1"/>
              </a:solidFill>
            </a:endParaRPr>
          </a:p>
          <a:p>
            <a:pPr algn="just"/>
            <a:r>
              <a:rPr lang="en-US" dirty="0" smtClean="0">
                <a:solidFill>
                  <a:schemeClr val="tx1"/>
                </a:solidFill>
              </a:rPr>
              <a:t>Auto CAD is 2D and 3D modeling software.</a:t>
            </a:r>
          </a:p>
          <a:p>
            <a:pPr algn="just"/>
            <a:endParaRPr lang="en-US" dirty="0" smtClean="0">
              <a:solidFill>
                <a:schemeClr val="tx1"/>
              </a:solidFill>
            </a:endParaRPr>
          </a:p>
          <a:p>
            <a:pPr algn="just"/>
            <a:r>
              <a:rPr lang="en-US" dirty="0" smtClean="0">
                <a:solidFill>
                  <a:schemeClr val="tx1"/>
                </a:solidFill>
              </a:rPr>
              <a:t>It is developed by U.S.A based Autodesk company.</a:t>
            </a:r>
          </a:p>
          <a:p>
            <a:pPr algn="just"/>
            <a:endParaRPr lang="en-US" sz="2000" dirty="0" smtClean="0">
              <a:solidFill>
                <a:schemeClr val="tx1"/>
              </a:solidFill>
            </a:endParaRPr>
          </a:p>
          <a:p>
            <a:pPr algn="just"/>
            <a:endParaRPr lang="en-US" sz="2000" dirty="0" smtClean="0">
              <a:solidFill>
                <a:schemeClr val="tx1"/>
              </a:solidFill>
            </a:endParaRPr>
          </a:p>
          <a:p>
            <a:pPr marL="114300" indent="0">
              <a:buNone/>
            </a:pPr>
            <a:endParaRPr lang="en-US" b="1" u="sng" dirty="0" smtClean="0">
              <a:solidFill>
                <a:schemeClr val="tx1"/>
              </a:solidFill>
            </a:endParaRPr>
          </a:p>
          <a:p>
            <a:pPr marL="114300" indent="0">
              <a:buNone/>
            </a:pPr>
            <a:endParaRPr lang="en-US" b="1" dirty="0"/>
          </a:p>
        </p:txBody>
      </p:sp>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2</a:t>
            </a:fld>
            <a:endParaRPr lang="en-US"/>
          </a:p>
        </p:txBody>
      </p:sp>
    </p:spTree>
    <p:extLst>
      <p:ext uri="{BB962C8B-B14F-4D97-AF65-F5344CB8AC3E}">
        <p14:creationId xmlns:p14="http://schemas.microsoft.com/office/powerpoint/2010/main" val="2796763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 cad screen</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323" y="1600200"/>
            <a:ext cx="7153278" cy="4792344"/>
          </a:xfrm>
          <a:prstGeom prst="rect">
            <a:avLst/>
          </a:prstGeom>
        </p:spPr>
      </p:pic>
    </p:spTree>
    <p:extLst>
      <p:ext uri="{BB962C8B-B14F-4D97-AF65-F5344CB8AC3E}">
        <p14:creationId xmlns:p14="http://schemas.microsoft.com/office/powerpoint/2010/main" val="3205387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Step:01</a:t>
            </a:r>
            <a:endParaRPr lang="en-US" dirty="0"/>
          </a:p>
        </p:txBody>
      </p:sp>
      <p:sp>
        <p:nvSpPr>
          <p:cNvPr id="3" name="Content Placeholder 2"/>
          <p:cNvSpPr>
            <a:spLocks noGrp="1"/>
          </p:cNvSpPr>
          <p:nvPr>
            <p:ph idx="1"/>
          </p:nvPr>
        </p:nvSpPr>
        <p:spPr/>
        <p:txBody>
          <a:bodyPr/>
          <a:lstStyle/>
          <a:p>
            <a:pPr algn="just"/>
            <a:r>
              <a:rPr lang="en-US" dirty="0" smtClean="0"/>
              <a:t>All </a:t>
            </a:r>
            <a:r>
              <a:rPr lang="en-US" dirty="0"/>
              <a:t>Auto CAD commands can be typed at the command line.</a:t>
            </a:r>
          </a:p>
          <a:p>
            <a:pPr algn="just"/>
            <a:endParaRPr lang="en-US" dirty="0"/>
          </a:p>
          <a:p>
            <a:pPr algn="just"/>
            <a:r>
              <a:rPr lang="en-US" dirty="0"/>
              <a:t>Many commands also have one (or) two letters, that can be typed as shortcuts to the commands.</a:t>
            </a:r>
          </a:p>
          <a:p>
            <a:endParaRPr lang="en-US" dirty="0"/>
          </a:p>
        </p:txBody>
      </p:sp>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4</a:t>
            </a:fld>
            <a:endParaRPr lang="en-US"/>
          </a:p>
        </p:txBody>
      </p:sp>
    </p:spTree>
    <p:extLst>
      <p:ext uri="{BB962C8B-B14F-4D97-AF65-F5344CB8AC3E}">
        <p14:creationId xmlns:p14="http://schemas.microsoft.com/office/powerpoint/2010/main" val="2199075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Commands used for drafting</a:t>
            </a:r>
            <a:endParaRPr lang="en-US" dirty="0"/>
          </a:p>
        </p:txBody>
      </p:sp>
      <p:sp>
        <p:nvSpPr>
          <p:cNvPr id="3" name="Content Placeholder 2"/>
          <p:cNvSpPr>
            <a:spLocks noGrp="1"/>
          </p:cNvSpPr>
          <p:nvPr>
            <p:ph idx="1"/>
          </p:nvPr>
        </p:nvSpPr>
        <p:spPr/>
        <p:txBody>
          <a:bodyPr>
            <a:normAutofit lnSpcReduction="10000"/>
          </a:bodyPr>
          <a:lstStyle/>
          <a:p>
            <a:pPr marL="571500" indent="-457200" algn="just">
              <a:buFont typeface="+mj-lt"/>
              <a:buAutoNum type="arabicPeriod"/>
            </a:pPr>
            <a:r>
              <a:rPr lang="en-US" sz="2000" dirty="0" smtClean="0"/>
              <a:t>Line 			- L + Enter Key</a:t>
            </a:r>
          </a:p>
          <a:p>
            <a:pPr marL="571500" indent="-457200" algn="just">
              <a:buFont typeface="+mj-lt"/>
              <a:buAutoNum type="arabicPeriod"/>
            </a:pPr>
            <a:r>
              <a:rPr lang="en-US" sz="2000" dirty="0" smtClean="0"/>
              <a:t>Circle			- C + </a:t>
            </a:r>
            <a:r>
              <a:rPr lang="en-US" sz="2000" dirty="0"/>
              <a:t>Enter </a:t>
            </a:r>
            <a:r>
              <a:rPr lang="en-US" sz="2000" dirty="0" smtClean="0"/>
              <a:t>Key</a:t>
            </a:r>
          </a:p>
          <a:p>
            <a:pPr marL="571500" indent="-457200" algn="just">
              <a:buFont typeface="+mj-lt"/>
              <a:buAutoNum type="arabicPeriod"/>
            </a:pPr>
            <a:r>
              <a:rPr lang="en-US" sz="2000" dirty="0" smtClean="0"/>
              <a:t>Offset			- O + </a:t>
            </a:r>
            <a:r>
              <a:rPr lang="en-US" sz="2000" dirty="0"/>
              <a:t>Enter Key</a:t>
            </a:r>
          </a:p>
          <a:p>
            <a:pPr marL="571500" indent="-457200" algn="just">
              <a:buFont typeface="+mj-lt"/>
              <a:buAutoNum type="arabicPeriod"/>
            </a:pPr>
            <a:r>
              <a:rPr lang="en-US" sz="2000" dirty="0" smtClean="0"/>
              <a:t>Line Extension		- Ex + </a:t>
            </a:r>
            <a:r>
              <a:rPr lang="en-US" sz="2000" dirty="0"/>
              <a:t>Enter </a:t>
            </a:r>
            <a:r>
              <a:rPr lang="en-US" sz="2000" dirty="0" smtClean="0"/>
              <a:t>Key + </a:t>
            </a:r>
            <a:r>
              <a:rPr lang="en-US" sz="2000" dirty="0"/>
              <a:t>Enter Key</a:t>
            </a:r>
          </a:p>
          <a:p>
            <a:pPr marL="571500" indent="-457200" algn="just">
              <a:buFont typeface="+mj-lt"/>
              <a:buAutoNum type="arabicPeriod"/>
            </a:pPr>
            <a:r>
              <a:rPr lang="en-US" sz="2000" dirty="0" smtClean="0"/>
              <a:t>Rectangle		- Rec + </a:t>
            </a:r>
            <a:r>
              <a:rPr lang="en-US" sz="2000" dirty="0"/>
              <a:t>Enter Key</a:t>
            </a:r>
          </a:p>
          <a:p>
            <a:pPr marL="571500" indent="-457200" algn="just">
              <a:buFont typeface="+mj-lt"/>
              <a:buAutoNum type="arabicPeriod"/>
            </a:pPr>
            <a:r>
              <a:rPr lang="en-US" sz="2000" dirty="0" smtClean="0"/>
              <a:t>Trim/Erase			- </a:t>
            </a:r>
            <a:r>
              <a:rPr lang="en-US" sz="2000" dirty="0" err="1" smtClean="0"/>
              <a:t>Tr</a:t>
            </a:r>
            <a:r>
              <a:rPr lang="en-US" sz="2000" dirty="0" smtClean="0"/>
              <a:t> + </a:t>
            </a:r>
            <a:r>
              <a:rPr lang="en-US" sz="2000" dirty="0"/>
              <a:t>Enter </a:t>
            </a:r>
            <a:r>
              <a:rPr lang="en-US" sz="2000" dirty="0" smtClean="0"/>
              <a:t>Key + </a:t>
            </a:r>
            <a:r>
              <a:rPr lang="en-US" sz="2000" dirty="0"/>
              <a:t>Enter </a:t>
            </a:r>
            <a:r>
              <a:rPr lang="en-US" sz="2000" dirty="0" smtClean="0"/>
              <a:t>Key</a:t>
            </a:r>
          </a:p>
          <a:p>
            <a:pPr marL="571500" indent="-457200" algn="just">
              <a:buFont typeface="+mj-lt"/>
              <a:buAutoNum type="arabicPeriod"/>
            </a:pPr>
            <a:r>
              <a:rPr lang="en-US" sz="2000" dirty="0" smtClean="0"/>
              <a:t>Zoom			- Z + </a:t>
            </a:r>
            <a:r>
              <a:rPr lang="en-US" sz="2000" dirty="0"/>
              <a:t>Enter Key</a:t>
            </a:r>
          </a:p>
          <a:p>
            <a:pPr marL="571500" indent="-457200" algn="just">
              <a:buFont typeface="+mj-lt"/>
              <a:buAutoNum type="arabicPeriod"/>
            </a:pPr>
            <a:r>
              <a:rPr lang="en-US" sz="2000" dirty="0" smtClean="0"/>
              <a:t>Zoom Out			- Z + </a:t>
            </a:r>
            <a:r>
              <a:rPr lang="en-US" sz="2000" dirty="0"/>
              <a:t>Enter </a:t>
            </a:r>
            <a:r>
              <a:rPr lang="en-US" sz="2000" dirty="0" smtClean="0"/>
              <a:t>Key + A + </a:t>
            </a:r>
            <a:r>
              <a:rPr lang="en-US" sz="2000" dirty="0"/>
              <a:t>Enter Key</a:t>
            </a:r>
          </a:p>
          <a:p>
            <a:pPr marL="571500" indent="-457200" algn="just">
              <a:buFont typeface="+mj-lt"/>
              <a:buAutoNum type="arabicPeriod"/>
            </a:pPr>
            <a:r>
              <a:rPr lang="en-US" sz="2000" dirty="0" smtClean="0"/>
              <a:t>Undo			- Ctrl Key + Z</a:t>
            </a:r>
          </a:p>
          <a:p>
            <a:pPr marL="571500" indent="-457200" algn="just">
              <a:buFont typeface="+mj-lt"/>
              <a:buAutoNum type="arabicPeriod"/>
            </a:pPr>
            <a:r>
              <a:rPr lang="en-US" sz="2000" dirty="0" smtClean="0"/>
              <a:t>Redo			- Ctrl Key + Y</a:t>
            </a:r>
          </a:p>
          <a:p>
            <a:pPr marL="571500" indent="-457200" algn="just">
              <a:buFont typeface="+mj-lt"/>
              <a:buAutoNum type="arabicPeriod"/>
            </a:pPr>
            <a:r>
              <a:rPr lang="en-US" sz="2000" dirty="0" smtClean="0"/>
              <a:t>Dimension		- Dim + </a:t>
            </a:r>
            <a:r>
              <a:rPr lang="en-US" sz="2000" dirty="0"/>
              <a:t>Enter </a:t>
            </a:r>
            <a:r>
              <a:rPr lang="en-US" sz="2000" dirty="0" smtClean="0"/>
              <a:t>Key</a:t>
            </a:r>
          </a:p>
          <a:p>
            <a:pPr marL="571500" indent="-457200" algn="just">
              <a:buFont typeface="+mj-lt"/>
              <a:buAutoNum type="arabicPeriod"/>
            </a:pPr>
            <a:r>
              <a:rPr lang="en-US" sz="2000" dirty="0"/>
              <a:t>Dimension </a:t>
            </a:r>
            <a:r>
              <a:rPr lang="en-US" sz="2000" dirty="0" smtClean="0"/>
              <a:t>Modify	- D + </a:t>
            </a:r>
            <a:r>
              <a:rPr lang="en-US" sz="2000" dirty="0"/>
              <a:t>Enter Key</a:t>
            </a:r>
          </a:p>
          <a:p>
            <a:pPr marL="571500" indent="-457200" algn="just">
              <a:buFont typeface="+mj-lt"/>
              <a:buAutoNum type="arabicPeriod"/>
            </a:pPr>
            <a:endParaRPr lang="en-US" sz="2000" dirty="0"/>
          </a:p>
          <a:p>
            <a:endParaRPr lang="en-US" dirty="0"/>
          </a:p>
        </p:txBody>
      </p:sp>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5</a:t>
            </a:fld>
            <a:endParaRPr lang="en-US"/>
          </a:p>
        </p:txBody>
      </p:sp>
    </p:spTree>
    <p:extLst>
      <p:ext uri="{BB962C8B-B14F-4D97-AF65-F5344CB8AC3E}">
        <p14:creationId xmlns:p14="http://schemas.microsoft.com/office/powerpoint/2010/main" val="2081811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pPr marL="114300" indent="0">
              <a:buNone/>
            </a:pPr>
            <a:r>
              <a:rPr lang="en-US" sz="2000" dirty="0"/>
              <a:t>1</a:t>
            </a:r>
            <a:r>
              <a:rPr lang="en-US" sz="2000" dirty="0" smtClean="0"/>
              <a:t>2. Unit		- Un   + </a:t>
            </a:r>
            <a:r>
              <a:rPr lang="en-US" sz="2000" dirty="0"/>
              <a:t>Enter </a:t>
            </a:r>
            <a:r>
              <a:rPr lang="en-US" sz="2000" dirty="0" smtClean="0"/>
              <a:t>Key</a:t>
            </a:r>
          </a:p>
          <a:p>
            <a:pPr marL="114300" indent="0">
              <a:buNone/>
            </a:pPr>
            <a:r>
              <a:rPr lang="en-US" sz="2000" dirty="0" smtClean="0"/>
              <a:t>13. Limit		- Lim + Enter Key</a:t>
            </a:r>
          </a:p>
          <a:p>
            <a:pPr marL="114300" indent="0">
              <a:buNone/>
            </a:pPr>
            <a:r>
              <a:rPr lang="en-US" sz="2000" dirty="0" smtClean="0"/>
              <a:t>14. Arc		- Arc + </a:t>
            </a:r>
            <a:r>
              <a:rPr lang="en-US" sz="2000" dirty="0"/>
              <a:t>Enter </a:t>
            </a:r>
            <a:r>
              <a:rPr lang="en-US" sz="2000" dirty="0" smtClean="0"/>
              <a:t>Key</a:t>
            </a:r>
          </a:p>
          <a:p>
            <a:pPr marL="114300" indent="0">
              <a:buNone/>
            </a:pPr>
            <a:r>
              <a:rPr lang="en-US" sz="2000" dirty="0" smtClean="0"/>
              <a:t>15. Text		- </a:t>
            </a:r>
            <a:r>
              <a:rPr lang="en-US" sz="2000" dirty="0" err="1" smtClean="0"/>
              <a:t>Tx</a:t>
            </a:r>
            <a:r>
              <a:rPr lang="en-US" sz="2000" dirty="0" smtClean="0"/>
              <a:t>    + </a:t>
            </a:r>
            <a:r>
              <a:rPr lang="en-US" sz="2000" dirty="0"/>
              <a:t>Enter </a:t>
            </a:r>
            <a:r>
              <a:rPr lang="en-US" sz="2000" dirty="0" smtClean="0"/>
              <a:t>Key</a:t>
            </a:r>
          </a:p>
          <a:p>
            <a:pPr marL="114300" indent="0">
              <a:buNone/>
            </a:pPr>
            <a:r>
              <a:rPr lang="en-US" sz="2000" dirty="0" smtClean="0"/>
              <a:t>16. Colour		- Col + </a:t>
            </a:r>
            <a:r>
              <a:rPr lang="en-US" sz="2000" dirty="0"/>
              <a:t>Enter </a:t>
            </a:r>
            <a:r>
              <a:rPr lang="en-US" sz="2000" dirty="0" smtClean="0"/>
              <a:t>Key</a:t>
            </a:r>
          </a:p>
          <a:p>
            <a:pPr marL="114300" indent="0">
              <a:buNone/>
            </a:pPr>
            <a:r>
              <a:rPr lang="en-US" sz="2000" dirty="0" smtClean="0"/>
              <a:t>17. Mirror		- Mir + </a:t>
            </a:r>
            <a:r>
              <a:rPr lang="en-US" sz="2000" dirty="0"/>
              <a:t>Enter </a:t>
            </a:r>
            <a:r>
              <a:rPr lang="en-US" sz="2000" dirty="0" smtClean="0"/>
              <a:t>Key</a:t>
            </a:r>
          </a:p>
          <a:p>
            <a:pPr marL="114300" indent="0">
              <a:buNone/>
            </a:pPr>
            <a:r>
              <a:rPr lang="en-US" sz="2000" dirty="0" smtClean="0"/>
              <a:t>18. Rotate		- Rot + </a:t>
            </a:r>
            <a:r>
              <a:rPr lang="en-US" sz="2000" dirty="0"/>
              <a:t>Enter </a:t>
            </a:r>
            <a:r>
              <a:rPr lang="en-US" sz="2000" dirty="0" smtClean="0"/>
              <a:t>Key</a:t>
            </a:r>
          </a:p>
          <a:p>
            <a:pPr marL="114300" indent="0">
              <a:buNone/>
            </a:pPr>
            <a:r>
              <a:rPr lang="en-US" sz="2000" dirty="0" smtClean="0"/>
              <a:t>19. Save Project	- Ctrl + S</a:t>
            </a:r>
          </a:p>
          <a:p>
            <a:pPr marL="114300" indent="0">
              <a:buNone/>
            </a:pPr>
            <a:r>
              <a:rPr lang="en-US" sz="2000" dirty="0" smtClean="0"/>
              <a:t>Note: 1. To exit from the command click Esc (or) </a:t>
            </a:r>
            <a:r>
              <a:rPr lang="en-US" sz="2000" dirty="0"/>
              <a:t>Enter </a:t>
            </a:r>
            <a:r>
              <a:rPr lang="en-US" sz="2000" dirty="0" smtClean="0"/>
              <a:t>Key.</a:t>
            </a:r>
          </a:p>
          <a:p>
            <a:pPr marL="114300" indent="0">
              <a:buNone/>
            </a:pPr>
            <a:r>
              <a:rPr lang="en-US" sz="2000" dirty="0" smtClean="0"/>
              <a:t>	2.Replace to command click Space bar.</a:t>
            </a:r>
            <a:endParaRPr lang="en-US" sz="2000" dirty="0"/>
          </a:p>
        </p:txBody>
      </p:sp>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6</a:t>
            </a:fld>
            <a:endParaRPr lang="en-US"/>
          </a:p>
        </p:txBody>
      </p:sp>
    </p:spTree>
    <p:extLst>
      <p:ext uri="{BB962C8B-B14F-4D97-AF65-F5344CB8AC3E}">
        <p14:creationId xmlns:p14="http://schemas.microsoft.com/office/powerpoint/2010/main" val="2056077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u="sng" dirty="0" smtClean="0"/>
              <a:t/>
            </a:r>
            <a:br>
              <a:rPr lang="en-US" b="1" u="sng" dirty="0" smtClean="0"/>
            </a:br>
            <a:r>
              <a:rPr lang="en-US" b="1" u="sng" dirty="0" smtClean="0"/>
              <a:t>Step </a:t>
            </a:r>
            <a:r>
              <a:rPr lang="en-US" b="1" u="sng" dirty="0"/>
              <a:t>- 02</a:t>
            </a:r>
            <a:br>
              <a:rPr lang="en-US" b="1" u="sng" dirty="0"/>
            </a:br>
            <a:endParaRPr lang="en-US" dirty="0"/>
          </a:p>
        </p:txBody>
      </p:sp>
      <p:sp>
        <p:nvSpPr>
          <p:cNvPr id="3" name="Content Placeholder 2"/>
          <p:cNvSpPr>
            <a:spLocks noGrp="1"/>
          </p:cNvSpPr>
          <p:nvPr>
            <p:ph idx="1"/>
          </p:nvPr>
        </p:nvSpPr>
        <p:spPr/>
        <p:txBody>
          <a:bodyPr/>
          <a:lstStyle/>
          <a:p>
            <a:pPr marL="114300" indent="0">
              <a:buNone/>
            </a:pPr>
            <a:r>
              <a:rPr lang="en-US" b="1" u="sng" dirty="0" smtClean="0"/>
              <a:t>To learn how to set sheet setting and drawing using commands.</a:t>
            </a:r>
          </a:p>
          <a:p>
            <a:pPr marL="571500" indent="-457200">
              <a:buFont typeface="+mj-lt"/>
              <a:buAutoNum type="arabicPeriod"/>
            </a:pPr>
            <a:r>
              <a:rPr lang="en-US" sz="2000" dirty="0" smtClean="0"/>
              <a:t>Open Auto CAD application.</a:t>
            </a:r>
          </a:p>
          <a:p>
            <a:pPr marL="571500" indent="-457200">
              <a:buFont typeface="+mj-lt"/>
              <a:buAutoNum type="arabicPeriod"/>
            </a:pPr>
            <a:r>
              <a:rPr lang="en-US" sz="2000" dirty="0" smtClean="0"/>
              <a:t>Click “Start Drawing” for new drawing sheet.</a:t>
            </a:r>
          </a:p>
          <a:p>
            <a:pPr marL="571500" indent="-457200">
              <a:buFont typeface="+mj-lt"/>
              <a:buAutoNum type="arabicPeriod"/>
            </a:pPr>
            <a:r>
              <a:rPr lang="en-US" sz="2000" dirty="0" smtClean="0"/>
              <a:t>Set Unit : Click “Un + Enter Key” it will show the new “Unit 	            Setting popup window.”</a:t>
            </a:r>
          </a:p>
          <a:p>
            <a:pPr marL="571500" indent="-457200">
              <a:buFont typeface="+mj-lt"/>
              <a:buAutoNum type="arabicPeriod"/>
            </a:pPr>
            <a:r>
              <a:rPr lang="en-US" sz="2000" dirty="0"/>
              <a:t>Set </a:t>
            </a:r>
            <a:r>
              <a:rPr lang="en-US" sz="2000" dirty="0" smtClean="0"/>
              <a:t>(or) Change Units : </a:t>
            </a:r>
          </a:p>
          <a:p>
            <a:pPr marL="114300" indent="0">
              <a:buNone/>
            </a:pPr>
            <a:r>
              <a:rPr lang="en-US" sz="2000" dirty="0"/>
              <a:t>	</a:t>
            </a:r>
            <a:r>
              <a:rPr lang="en-US" sz="2000" dirty="0" smtClean="0"/>
              <a:t>(i) Click “type” down bar [Decimal] select </a:t>
            </a:r>
            <a:r>
              <a:rPr lang="en-US" sz="2000" dirty="0" err="1" smtClean="0"/>
              <a:t>Engineeering</a:t>
            </a:r>
            <a:r>
              <a:rPr lang="en-US" sz="2000" dirty="0" smtClean="0"/>
              <a:t>.</a:t>
            </a:r>
          </a:p>
          <a:p>
            <a:pPr marL="114300" indent="0">
              <a:buNone/>
            </a:pPr>
            <a:r>
              <a:rPr lang="en-US" sz="2000" dirty="0"/>
              <a:t>	</a:t>
            </a:r>
            <a:r>
              <a:rPr lang="en-US" sz="2000" dirty="0" smtClean="0"/>
              <a:t>(ii) Precision : Select “0.0”</a:t>
            </a:r>
          </a:p>
          <a:p>
            <a:pPr marL="114300" indent="0">
              <a:buNone/>
            </a:pPr>
            <a:r>
              <a:rPr lang="en-US" sz="2000" dirty="0"/>
              <a:t>	</a:t>
            </a:r>
            <a:r>
              <a:rPr lang="en-US" sz="2000" dirty="0" smtClean="0"/>
              <a:t>(iii) Unit to scale inserted control select need unit “inches”</a:t>
            </a:r>
          </a:p>
          <a:p>
            <a:pPr marL="114300" indent="0">
              <a:buNone/>
            </a:pPr>
            <a:r>
              <a:rPr lang="en-US" sz="2000" dirty="0"/>
              <a:t>	</a:t>
            </a:r>
            <a:r>
              <a:rPr lang="en-US" sz="2000" dirty="0" smtClean="0"/>
              <a:t>(iv) Click OK.</a:t>
            </a:r>
          </a:p>
          <a:p>
            <a:pPr marL="114300" indent="0">
              <a:buNone/>
            </a:pPr>
            <a:endParaRPr lang="en-US" sz="2000" dirty="0" smtClean="0"/>
          </a:p>
          <a:p>
            <a:pPr marL="114300" indent="0">
              <a:buNone/>
            </a:pPr>
            <a:endParaRPr lang="en-US" sz="2000" dirty="0" smtClean="0"/>
          </a:p>
        </p:txBody>
      </p:sp>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7</a:t>
            </a:fld>
            <a:endParaRPr lang="en-US"/>
          </a:p>
        </p:txBody>
      </p:sp>
    </p:spTree>
    <p:extLst>
      <p:ext uri="{BB962C8B-B14F-4D97-AF65-F5344CB8AC3E}">
        <p14:creationId xmlns:p14="http://schemas.microsoft.com/office/powerpoint/2010/main" val="3883652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Set limit for sheet</a:t>
            </a:r>
            <a:endParaRPr lang="en-US" dirty="0"/>
          </a:p>
        </p:txBody>
      </p:sp>
      <p:sp>
        <p:nvSpPr>
          <p:cNvPr id="3" name="Content Placeholder 2"/>
          <p:cNvSpPr>
            <a:spLocks noGrp="1"/>
          </p:cNvSpPr>
          <p:nvPr>
            <p:ph idx="1"/>
          </p:nvPr>
        </p:nvSpPr>
        <p:spPr/>
        <p:txBody>
          <a:bodyPr/>
          <a:lstStyle/>
          <a:p>
            <a:pPr marL="571500" indent="-457200" algn="just">
              <a:lnSpc>
                <a:spcPct val="150000"/>
              </a:lnSpc>
              <a:buFont typeface="+mj-lt"/>
              <a:buAutoNum type="arabicPeriod"/>
            </a:pPr>
            <a:r>
              <a:rPr lang="en-US" dirty="0" smtClean="0"/>
              <a:t>Type “Lim + Enter Key”</a:t>
            </a:r>
          </a:p>
          <a:p>
            <a:pPr marL="571500" indent="-457200" algn="just">
              <a:lnSpc>
                <a:spcPct val="150000"/>
              </a:lnSpc>
              <a:buFont typeface="+mj-lt"/>
              <a:buAutoNum type="arabicPeriod"/>
            </a:pPr>
            <a:r>
              <a:rPr lang="en-US" dirty="0" smtClean="0"/>
              <a:t>Type “0 (Zero), 0 (Zero) + Enter Key” – for XY plane.</a:t>
            </a:r>
          </a:p>
          <a:p>
            <a:pPr marL="571500" indent="-457200" algn="just">
              <a:lnSpc>
                <a:spcPct val="150000"/>
              </a:lnSpc>
              <a:buFont typeface="+mj-lt"/>
              <a:buAutoNum type="arabicPeriod"/>
            </a:pPr>
            <a:r>
              <a:rPr lang="en-US" dirty="0" smtClean="0"/>
              <a:t>Type give the value for your drawing overall dimension (Example: 20’, 10’ + Enter Key).</a:t>
            </a:r>
          </a:p>
          <a:p>
            <a:pPr marL="571500" indent="-457200" algn="just">
              <a:lnSpc>
                <a:spcPct val="150000"/>
              </a:lnSpc>
              <a:buFont typeface="+mj-lt"/>
              <a:buAutoNum type="arabicPeriod"/>
            </a:pPr>
            <a:r>
              <a:rPr lang="en-US" dirty="0" smtClean="0"/>
              <a:t>Type ‘Z’ + Enter Key.</a:t>
            </a:r>
          </a:p>
          <a:p>
            <a:pPr marL="571500" indent="-457200" algn="just">
              <a:lnSpc>
                <a:spcPct val="150000"/>
              </a:lnSpc>
              <a:buFont typeface="+mj-lt"/>
              <a:buAutoNum type="arabicPeriod"/>
            </a:pPr>
            <a:r>
              <a:rPr lang="en-US" dirty="0" smtClean="0"/>
              <a:t>Type ‘A’+ </a:t>
            </a:r>
            <a:r>
              <a:rPr lang="en-US" dirty="0"/>
              <a:t>Enter </a:t>
            </a:r>
            <a:r>
              <a:rPr lang="en-US" dirty="0" smtClean="0"/>
              <a:t>Key.</a:t>
            </a:r>
          </a:p>
          <a:p>
            <a:pPr marL="114300" indent="0" algn="just">
              <a:lnSpc>
                <a:spcPct val="150000"/>
              </a:lnSpc>
              <a:buNone/>
            </a:pPr>
            <a:r>
              <a:rPr lang="en-US" dirty="0" smtClean="0"/>
              <a:t>Now the sheet is ready for drawing.</a:t>
            </a:r>
          </a:p>
          <a:p>
            <a:pPr marL="571500" indent="-457200">
              <a:buFont typeface="+mj-lt"/>
              <a:buAutoNum type="arabicPeriod"/>
            </a:pPr>
            <a:endParaRPr lang="en-US" dirty="0" smtClean="0"/>
          </a:p>
          <a:p>
            <a:pPr marL="571500"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8</a:t>
            </a:fld>
            <a:endParaRPr lang="en-US"/>
          </a:p>
        </p:txBody>
      </p:sp>
    </p:spTree>
    <p:extLst>
      <p:ext uri="{BB962C8B-B14F-4D97-AF65-F5344CB8AC3E}">
        <p14:creationId xmlns:p14="http://schemas.microsoft.com/office/powerpoint/2010/main" val="377643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Step-03 practices</a:t>
            </a:r>
            <a:endParaRPr lang="en-US" dirty="0"/>
          </a:p>
        </p:txBody>
      </p:sp>
      <p:sp>
        <p:nvSpPr>
          <p:cNvPr id="3" name="Content Placeholder 2"/>
          <p:cNvSpPr>
            <a:spLocks noGrp="1"/>
          </p:cNvSpPr>
          <p:nvPr>
            <p:ph idx="1"/>
          </p:nvPr>
        </p:nvSpPr>
        <p:spPr/>
        <p:txBody>
          <a:bodyPr/>
          <a:lstStyle/>
          <a:p>
            <a:pPr marL="114300" indent="0">
              <a:buNone/>
            </a:pPr>
            <a:r>
              <a:rPr lang="en-US" sz="2000" b="1" u="sng" dirty="0" smtClean="0"/>
              <a:t>1. Creating Line</a:t>
            </a:r>
          </a:p>
          <a:p>
            <a:pPr marL="114300" indent="0" algn="just">
              <a:buNone/>
            </a:pPr>
            <a:r>
              <a:rPr lang="en-US" sz="2000" dirty="0" smtClean="0"/>
              <a:t>	L + </a:t>
            </a:r>
            <a:r>
              <a:rPr lang="en-US" sz="2000" dirty="0"/>
              <a:t>Enter </a:t>
            </a:r>
            <a:r>
              <a:rPr lang="en-US" sz="2000" dirty="0" smtClean="0"/>
              <a:t>Key – Now we can draw using mouse left click for starting point and use again mouse left click for line ending. (or) Click the starting point using left click and give any value for the end point.</a:t>
            </a:r>
          </a:p>
          <a:p>
            <a:pPr marL="114300" indent="0" algn="just">
              <a:buNone/>
            </a:pPr>
            <a:r>
              <a:rPr lang="en-US" sz="2000" b="1" u="sng" dirty="0" smtClean="0"/>
              <a:t>2. Creating continuous line and Join Line</a:t>
            </a:r>
          </a:p>
          <a:p>
            <a:pPr marL="114300" indent="0" algn="just">
              <a:buNone/>
            </a:pPr>
            <a:r>
              <a:rPr lang="en-US" sz="2000" dirty="0" smtClean="0"/>
              <a:t>	Using same process with change (or) move cursor </a:t>
            </a:r>
            <a:r>
              <a:rPr lang="en-US" sz="2000" dirty="0" err="1" smtClean="0"/>
              <a:t>x,y</a:t>
            </a:r>
            <a:r>
              <a:rPr lang="en-US" sz="2000" dirty="0" smtClean="0"/>
              <a:t> direction, then give next end value and then same process to continue drawing and click “Esc” to exit command.</a:t>
            </a:r>
          </a:p>
          <a:p>
            <a:pPr marL="114300" indent="0" algn="just">
              <a:buNone/>
            </a:pPr>
            <a:r>
              <a:rPr lang="en-US" sz="2000" dirty="0" smtClean="0"/>
              <a:t>Follow the same process for multiple shape of commands.</a:t>
            </a:r>
          </a:p>
          <a:p>
            <a:pPr marL="114300" indent="0" algn="just">
              <a:buNone/>
            </a:pPr>
            <a:endParaRPr lang="en-US" b="1" u="sng" dirty="0" smtClean="0"/>
          </a:p>
          <a:p>
            <a:pPr marL="571500" indent="-457200" algn="just">
              <a:buFont typeface="+mj-lt"/>
              <a:buAutoNum type="alphaUcPeriod"/>
            </a:pPr>
            <a:endParaRPr lang="en-US" dirty="0" smtClean="0"/>
          </a:p>
          <a:p>
            <a:pPr marL="114300" indent="0">
              <a:buNone/>
            </a:pPr>
            <a:endParaRPr lang="en-US" dirty="0"/>
          </a:p>
        </p:txBody>
      </p:sp>
      <p:sp>
        <p:nvSpPr>
          <p:cNvPr id="4" name="Footer Placeholder 3"/>
          <p:cNvSpPr>
            <a:spLocks noGrp="1"/>
          </p:cNvSpPr>
          <p:nvPr>
            <p:ph type="ftr" sz="quarter" idx="11"/>
          </p:nvPr>
        </p:nvSpPr>
        <p:spPr/>
        <p:txBody>
          <a:bodyPr/>
          <a:lstStyle/>
          <a:p>
            <a:r>
              <a:rPr lang="en-US" smtClean="0"/>
              <a:t>Geometric Modeling</a:t>
            </a:r>
            <a:endParaRPr lang="en-US"/>
          </a:p>
        </p:txBody>
      </p:sp>
      <p:sp>
        <p:nvSpPr>
          <p:cNvPr id="5" name="Slide Number Placeholder 4"/>
          <p:cNvSpPr>
            <a:spLocks noGrp="1"/>
          </p:cNvSpPr>
          <p:nvPr>
            <p:ph type="sldNum" sz="quarter" idx="12"/>
          </p:nvPr>
        </p:nvSpPr>
        <p:spPr/>
        <p:txBody>
          <a:bodyPr/>
          <a:lstStyle/>
          <a:p>
            <a:fld id="{2174A056-97BF-467D-BC79-B4A44ECEA6E8}" type="slidenum">
              <a:rPr lang="en-US" smtClean="0"/>
              <a:t>9</a:t>
            </a:fld>
            <a:endParaRPr lang="en-US"/>
          </a:p>
        </p:txBody>
      </p:sp>
    </p:spTree>
    <p:extLst>
      <p:ext uri="{BB962C8B-B14F-4D97-AF65-F5344CB8AC3E}">
        <p14:creationId xmlns:p14="http://schemas.microsoft.com/office/powerpoint/2010/main" val="31727260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81</TotalTime>
  <Words>431</Words>
  <Application>Microsoft Office PowerPoint</Application>
  <PresentationFormat>On-screen Show (4:3)</PresentationFormat>
  <Paragraphs>170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GEOMETRIC MODELING</vt:lpstr>
      <vt:lpstr>MODULE 1  2D SKETCHES AND DIMENSIONING </vt:lpstr>
      <vt:lpstr>Auto cad screen</vt:lpstr>
      <vt:lpstr>Step:01</vt:lpstr>
      <vt:lpstr>Commands used for drafting</vt:lpstr>
      <vt:lpstr>CoNTD.,</vt:lpstr>
      <vt:lpstr> Step - 02 </vt:lpstr>
      <vt:lpstr>Set limit for sheet</vt:lpstr>
      <vt:lpstr>Step-03 practices</vt:lpstr>
      <vt:lpstr>Contd.,</vt:lpstr>
      <vt:lpstr>UNIT CONVERSION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GEOMETRIC MODELING</dc:title>
  <dc:creator>Sowmia</dc:creator>
  <cp:lastModifiedBy>Sowmia</cp:lastModifiedBy>
  <cp:revision>9</cp:revision>
  <dcterms:created xsi:type="dcterms:W3CDTF">2020-07-15T20:44:02Z</dcterms:created>
  <dcterms:modified xsi:type="dcterms:W3CDTF">2020-07-15T22:05:15Z</dcterms:modified>
</cp:coreProperties>
</file>