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63" r:id="rId2"/>
    <p:sldId id="292" r:id="rId3"/>
    <p:sldId id="293" r:id="rId4"/>
    <p:sldId id="290" r:id="rId5"/>
    <p:sldId id="267" r:id="rId6"/>
    <p:sldId id="295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3" r:id="rId19"/>
    <p:sldId id="284" r:id="rId20"/>
    <p:sldId id="285" r:id="rId21"/>
    <p:sldId id="287" r:id="rId22"/>
    <p:sldId id="288" r:id="rId23"/>
    <p:sldId id="289" r:id="rId24"/>
    <p:sldId id="291" r:id="rId25"/>
    <p:sldId id="294" r:id="rId26"/>
  </p:sldIdLst>
  <p:sldSz cx="10080625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280" autoAdjust="0"/>
  </p:normalViewPr>
  <p:slideViewPr>
    <p:cSldViewPr>
      <p:cViewPr varScale="1">
        <p:scale>
          <a:sx n="64" d="100"/>
          <a:sy n="64" d="100"/>
        </p:scale>
        <p:origin x="-1380" y="-10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7559700" cy="10691700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7559700" cy="10691700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0300" cy="4003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3500" cy="48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hdr" idx="3"/>
          </p:nvPr>
        </p:nvSpPr>
        <p:spPr>
          <a:xfrm>
            <a:off x="1511300" y="5880100"/>
            <a:ext cx="6043500" cy="48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0" y="10156825"/>
            <a:ext cx="3276600" cy="5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276600" cy="5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4278312" y="0"/>
            <a:ext cx="3276600" cy="5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Times New Roman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0350" cy="4003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Times New Roman"/>
                <a:buNone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49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Times New Roman"/>
                <a:buNone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5533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503237" y="301625"/>
            <a:ext cx="9066300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503237" y="1768475"/>
            <a:ext cx="9066300" cy="43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3448050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7227887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503237" y="6886575"/>
            <a:ext cx="23433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503237" y="301625"/>
            <a:ext cx="9066300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 rot="5400000">
            <a:off x="2846299" y="-574675"/>
            <a:ext cx="4380000" cy="90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3448050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7227887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503237" y="6886575"/>
            <a:ext cx="23433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93738" y="503238"/>
            <a:ext cx="3251100" cy="17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pic" idx="2"/>
          </p:nvPr>
        </p:nvSpPr>
        <p:spPr>
          <a:xfrm>
            <a:off x="4286250" y="1089025"/>
            <a:ext cx="5102100" cy="53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93738" y="2268538"/>
            <a:ext cx="3251100" cy="4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3448050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7227887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503237" y="6886575"/>
            <a:ext cx="23433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3448050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227887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503237" y="6886575"/>
            <a:ext cx="23433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693738" y="403225"/>
            <a:ext cx="8694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93738" y="1852613"/>
            <a:ext cx="4265700" cy="9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693738" y="2760663"/>
            <a:ext cx="4265700" cy="40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3"/>
          </p:nvPr>
        </p:nvSpPr>
        <p:spPr>
          <a:xfrm>
            <a:off x="5103813" y="1852613"/>
            <a:ext cx="4284600" cy="9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4"/>
          </p:nvPr>
        </p:nvSpPr>
        <p:spPr>
          <a:xfrm>
            <a:off x="5103813" y="2760663"/>
            <a:ext cx="4284600" cy="40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3448050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7227887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503237" y="6886575"/>
            <a:ext cx="23433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87388" y="1884363"/>
            <a:ext cx="8694600" cy="31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7388" y="5059363"/>
            <a:ext cx="8694600" cy="16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3448050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7227887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503237" y="6886575"/>
            <a:ext cx="23433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5262" y="30162"/>
            <a:ext cx="9805989" cy="755967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503237" y="301625"/>
            <a:ext cx="9066300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503237" y="1768475"/>
            <a:ext cx="9066300" cy="43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3448050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7227887" y="6886575"/>
            <a:ext cx="31908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503237" y="6886575"/>
            <a:ext cx="23433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6" r:id="rId5"/>
    <p:sldLayoutId id="214748365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912" y="0"/>
            <a:ext cx="8240712" cy="1112837"/>
          </a:xfrm>
        </p:spPr>
        <p:txBody>
          <a:bodyPr/>
          <a:lstStyle/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CENTURION UNIVERSITY OF TECHNOLOGY AND MANAGEMENT</a:t>
            </a:r>
            <a:endParaRPr lang="en-US" sz="36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>
          <a:xfrm>
            <a:off x="1839912" y="4367213"/>
            <a:ext cx="7548501" cy="936624"/>
          </a:xfrm>
        </p:spPr>
        <p:txBody>
          <a:bodyPr/>
          <a:lstStyle/>
          <a:p>
            <a:pPr algn="ctr"/>
            <a:r>
              <a:rPr lang="en-US" dirty="0"/>
              <a:t>HYPROPIA</a:t>
            </a:r>
          </a:p>
        </p:txBody>
      </p:sp>
      <p:pic>
        <p:nvPicPr>
          <p:cNvPr id="7" name="Picture 2" descr="C:\Users\DELL\Desktop\2c93dc2f-f3e5-480f-bf9e-1481790bee2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9440" y="1675472"/>
            <a:ext cx="3449444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511" y="350837"/>
            <a:ext cx="7501025" cy="1208088"/>
          </a:xfrm>
        </p:spPr>
        <p:txBody>
          <a:bodyPr/>
          <a:lstStyle/>
          <a:p>
            <a:pPr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TYPES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2311" y="1646237"/>
            <a:ext cx="7577225" cy="4502238"/>
          </a:xfrm>
        </p:spPr>
        <p:txBody>
          <a:bodyPr/>
          <a:lstStyle/>
          <a:p>
            <a:pPr marL="7429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hypermetropia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Pathological</a:t>
            </a:r>
          </a:p>
          <a:p>
            <a:pPr marL="7429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hypropia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3029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711" y="350837"/>
            <a:ext cx="7424825" cy="1208088"/>
          </a:xfrm>
        </p:spPr>
        <p:txBody>
          <a:bodyPr/>
          <a:lstStyle/>
          <a:p>
            <a:pPr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HYPERMETROPIA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4711" y="1564639"/>
            <a:ext cx="7424826" cy="4583835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Commonest form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from normal biological variations in the development of eye ball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axial and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curvatural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HM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hereditary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915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463" y="350837"/>
            <a:ext cx="7348626" cy="1208088"/>
          </a:xfrm>
        </p:spPr>
        <p:txBody>
          <a:bodyPr/>
          <a:lstStyle/>
          <a:p>
            <a:pPr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PATHOLOGICAL HYPERMETROPIA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0911" y="1874837"/>
            <a:ext cx="7348625" cy="4273638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Anomalies lie outside the limits of biological variation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Acquired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hypermetropia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 curvature of outer lens fibers in old age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Cortical sclerosis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hypermetropia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Aphakia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Consecutive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hypermetropia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39342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711" y="350837"/>
            <a:ext cx="7424825" cy="1208088"/>
          </a:xfrm>
        </p:spPr>
        <p:txBody>
          <a:bodyPr/>
          <a:lstStyle/>
          <a:p>
            <a:pPr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HYRERMETROPIA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6112" y="2332037"/>
            <a:ext cx="7446097" cy="4589550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from paralysis of accommodation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Seen in patients with 3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never paralysis and internal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ophlthalmoplegia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8472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2912" y="569594"/>
            <a:ext cx="7359969" cy="1152843"/>
          </a:xfrm>
        </p:spPr>
        <p:txBody>
          <a:bodyPr/>
          <a:lstStyle/>
          <a:p>
            <a:pPr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NOMENCLATURE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0912" y="2179636"/>
            <a:ext cx="7239000" cy="4973003"/>
          </a:xfrm>
        </p:spPr>
        <p:txBody>
          <a:bodyPr/>
          <a:lstStyle/>
          <a:p>
            <a:pPr marL="228600" indent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hypermetropia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=latent +manifest</a:t>
            </a:r>
          </a:p>
          <a:p>
            <a:pPr marL="228600" indent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(facultative +absolute)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0835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710" y="301625"/>
            <a:ext cx="7486970" cy="1242695"/>
          </a:xfrm>
        </p:spPr>
        <p:txBody>
          <a:bodyPr/>
          <a:lstStyle/>
          <a:p>
            <a:pPr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HYPERMERTOPIA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9912" y="2255837"/>
            <a:ext cx="7696200" cy="3892638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total amount of refractive error estimated after complete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cycloplegia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atropine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Divided into latent and manifest</a:t>
            </a:r>
          </a:p>
        </p:txBody>
      </p:sp>
    </p:spTree>
    <p:extLst>
      <p:ext uri="{BB962C8B-B14F-4D97-AF65-F5344CB8AC3E}">
        <p14:creationId xmlns:p14="http://schemas.microsoft.com/office/powerpoint/2010/main" xmlns="" val="1588505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711" y="301625"/>
            <a:ext cx="7424825" cy="1257300"/>
          </a:xfrm>
        </p:spPr>
        <p:txBody>
          <a:bodyPr/>
          <a:lstStyle/>
          <a:p>
            <a:pPr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LATENT HYPERMETROPIA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4710" y="1646237"/>
            <a:ext cx="7086601" cy="5624600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Corrected by inherent tone of ciliary muscle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about 1D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in children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Decreases with age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Revealed after abolishing tone of ciliary muscle with atropine</a:t>
            </a:r>
          </a:p>
          <a:p>
            <a:pPr marL="22860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1096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911" y="274637"/>
            <a:ext cx="7348626" cy="1284288"/>
          </a:xfrm>
        </p:spPr>
        <p:txBody>
          <a:bodyPr/>
          <a:lstStyle/>
          <a:p>
            <a:pPr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MENIFEST HYPERMETROPIA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0911" y="1558925"/>
            <a:ext cx="7348625" cy="5954712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Remaining part of total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hypermetropia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 by accommodation and convex lens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by add strongest lens with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max.vision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FACULTATIVE  HYPERMETROPIA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Corrected by patients accommodation effort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ABSOLUTE  HYPERMERTOPIA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Residual part not corrected by patients accommodation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282400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0911" y="1646237"/>
            <a:ext cx="7348625" cy="4502238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hypermetropia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measured by the weakest convex lens with which maximum visual acuity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Manifest HM-absolute HM =facultative HM (strongest lens )-(weakest lens)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HM manifest HM=latent HM</a:t>
            </a:r>
          </a:p>
        </p:txBody>
      </p:sp>
    </p:spTree>
    <p:extLst>
      <p:ext uri="{BB962C8B-B14F-4D97-AF65-F5344CB8AC3E}">
        <p14:creationId xmlns:p14="http://schemas.microsoft.com/office/powerpoint/2010/main" xmlns="" val="2700280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711" y="274637"/>
            <a:ext cx="7424826" cy="1284288"/>
          </a:xfrm>
        </p:spPr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4711" y="1646237"/>
            <a:ext cx="7424825" cy="4502238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symptom is blurring of vision for close work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 vary depending upon age of patient and degree of refractive error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ASYMPTOMATIC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error produces no symptom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Corrected by accommodation of patient</a:t>
            </a:r>
          </a:p>
        </p:txBody>
      </p:sp>
    </p:spTree>
    <p:extLst>
      <p:ext uri="{BB962C8B-B14F-4D97-AF65-F5344CB8AC3E}">
        <p14:creationId xmlns:p14="http://schemas.microsoft.com/office/powerpoint/2010/main" xmlns="" val="47776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AMETROPIA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7111" y="1646237"/>
            <a:ext cx="7272425" cy="4502238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Ametropia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defined as a state of refraction wherein parallel rays of light coming from infinity ( with accommodation is at rest) are focused either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infront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behind the sensitive layer of retina , in one or both the meridian</a:t>
            </a:r>
            <a:r>
              <a:rPr lang="en-US" dirty="0"/>
              <a:t>.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Ametropia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includes the following-</a:t>
            </a:r>
          </a:p>
          <a:p>
            <a:pPr marL="6858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Myopia</a:t>
            </a:r>
          </a:p>
          <a:p>
            <a:pPr marL="6858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Hypermetropia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Astigmatism</a:t>
            </a:r>
          </a:p>
          <a:p>
            <a:pPr marL="228600" indent="0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998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7112" y="1558925"/>
            <a:ext cx="7272425" cy="4430713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ASTHENOPIA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Refractive error are fully corrected by accommodation effort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vision is normal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Sustained accommodation produces symptoms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Asthenopia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increases as day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prograsses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after prolonged near work</a:t>
            </a:r>
          </a:p>
        </p:txBody>
      </p:sp>
    </p:spTree>
    <p:extLst>
      <p:ext uri="{BB962C8B-B14F-4D97-AF65-F5344CB8AC3E}">
        <p14:creationId xmlns:p14="http://schemas.microsoft.com/office/powerpoint/2010/main" xmlns="" val="1833253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DEFECTIVE VISION ONLY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8512" y="2027237"/>
            <a:ext cx="7501025" cy="4502238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Refractive vision more than 4D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Adults usually do not accommodation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Marked defective vision for near and distance </a:t>
            </a:r>
          </a:p>
        </p:txBody>
      </p:sp>
    </p:spTree>
    <p:extLst>
      <p:ext uri="{BB962C8B-B14F-4D97-AF65-F5344CB8AC3E}">
        <p14:creationId xmlns:p14="http://schemas.microsoft.com/office/powerpoint/2010/main" xmlns="" val="2316394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111" y="350837"/>
            <a:ext cx="7272425" cy="1208088"/>
          </a:xfrm>
        </p:spPr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0912" y="1558924"/>
            <a:ext cx="7348624" cy="4658996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 acuity :defective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 ball : small or normal in size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Cornea : may be smaller then normal .There can be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cornial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Anterior chamber : may be shallow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Lens : could be dislocated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backwords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scan ultrasonography (biometry) reveal short axial length</a:t>
            </a:r>
          </a:p>
        </p:txBody>
      </p:sp>
    </p:spTree>
    <p:extLst>
      <p:ext uri="{BB962C8B-B14F-4D97-AF65-F5344CB8AC3E}">
        <p14:creationId xmlns:p14="http://schemas.microsoft.com/office/powerpoint/2010/main" xmlns="" val="600523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2336800"/>
            <a:ext cx="7265352" cy="4121464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Recurrent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styes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blepharitis or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chalazia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Accommodative convergent squint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Amblyopia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Predisposition to develop primary narrow angle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glaucomas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766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912" y="503237"/>
            <a:ext cx="7823447" cy="1367019"/>
          </a:xfrm>
        </p:spPr>
        <p:txBody>
          <a:bodyPr/>
          <a:lstStyle/>
          <a:p>
            <a:r>
              <a:rPr lang="en-US" sz="3200" dirty="0"/>
              <a:t>MADE OF TREATMENT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4911" y="1676399"/>
            <a:ext cx="5846129" cy="3322637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/>
              <a:t>Spectacles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/>
              <a:t>Contact lens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/>
              <a:t>surgical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567" y="3856037"/>
            <a:ext cx="5352135" cy="345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4315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REFRACTIVE  SURGERY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8511" y="1646237"/>
            <a:ext cx="7501025" cy="4502238"/>
          </a:xfrm>
        </p:spPr>
        <p:txBody>
          <a:bodyPr/>
          <a:lstStyle/>
          <a:p>
            <a:pPr marL="228600" indent="0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Refractive surgery is not as effective as in myopia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Hexagonal keratotomy (HK)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Laser thermal                                       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keretoplasty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(LTK)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Photorefractive                                           keratectomy (PRK)</a:t>
            </a:r>
          </a:p>
          <a:p>
            <a:pPr marL="228600" indent="0"/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7112" y="4447639"/>
            <a:ext cx="3218023" cy="291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307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911" y="350837"/>
            <a:ext cx="7348626" cy="1208088"/>
          </a:xfrm>
        </p:spPr>
        <p:txBody>
          <a:bodyPr/>
          <a:lstStyle/>
          <a:p>
            <a:pPr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ametropia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0911" y="1798637"/>
            <a:ext cx="7348625" cy="4349838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overall refractive state of the eye is determined by four component: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Corneal power ( ranges from 40 to 45 D , mean 43.0 D )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Anterior chamber depth ( mean 3.4 mm )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Crystalline lens power ( ranges from 15 to 20D in its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nonaccomodative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) and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Axial length ( mean 24 mm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285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069621">
            <a:off x="1845285" y="2282238"/>
            <a:ext cx="7196225" cy="1772365"/>
          </a:xfrm>
        </p:spPr>
        <p:txBody>
          <a:bodyPr/>
          <a:lstStyle/>
          <a:p>
            <a:r>
              <a:rPr lang="en-US" sz="6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HYPEROPIA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5711" y="5913437"/>
            <a:ext cx="3233825" cy="2350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6023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4711" y="1341437"/>
            <a:ext cx="7424825" cy="4807038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hyermetropia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derived from hyper meaning “in excess” met meaning “measure” and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meaning “of the eye”.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called hyperopia/ long sightedness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suggested in 1755 by KASTNER</a:t>
            </a:r>
          </a:p>
        </p:txBody>
      </p:sp>
    </p:spTree>
    <p:extLst>
      <p:ext uri="{BB962C8B-B14F-4D97-AF65-F5344CB8AC3E}">
        <p14:creationId xmlns:p14="http://schemas.microsoft.com/office/powerpoint/2010/main" xmlns="" val="126885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2480" y="1798637"/>
            <a:ext cx="7507057" cy="3818819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refractive state of eye where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parallal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rays of light coming from infinity are focused behind the retina with the accommodation at rest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posterior focal point is behind the retina which receive a blurred image.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8712" y="5165930"/>
            <a:ext cx="3608577" cy="238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2314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511" y="427037"/>
            <a:ext cx="7120025" cy="1447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ETIOLOGY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4712" y="1951037"/>
            <a:ext cx="7424825" cy="4197438"/>
          </a:xfrm>
        </p:spPr>
        <p:txBody>
          <a:bodyPr/>
          <a:lstStyle/>
          <a:p>
            <a:pPr marL="22860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AXIAL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common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refractive power of eye is normal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Axial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shortning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eyeball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1mm short – 3D of HM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Physiologically more than 6D HM are uncommon.</a:t>
            </a:r>
          </a:p>
          <a:p>
            <a:pPr marL="228600" indent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34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911" y="427037"/>
            <a:ext cx="7348626" cy="1131888"/>
          </a:xfrm>
        </p:spPr>
        <p:txBody>
          <a:bodyPr/>
          <a:lstStyle/>
          <a:p>
            <a:pPr algn="l"/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0911" y="960437"/>
            <a:ext cx="7348625" cy="5188038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CURVATURAL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Flattening of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cornia,lens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both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1mm increase 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redius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curvature result in 6D of HM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exceed 6D HM physiological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Congenitally flattened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cornial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disease)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in refractive index with age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 in old age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514350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9198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711" y="274637"/>
            <a:ext cx="7424825" cy="1284288"/>
          </a:xfrm>
        </p:spPr>
        <p:txBody>
          <a:bodyPr/>
          <a:lstStyle/>
          <a:p>
            <a:pPr algn="l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0911" y="1417637"/>
            <a:ext cx="7348625" cy="4730838"/>
          </a:xfrm>
        </p:spPr>
        <p:txBody>
          <a:bodyPr/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POSITIONALY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Posteriorly placed crystalline lens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as congenital anomaly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of trauma or disease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ABSENCE OF LENS 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Seen 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aphakia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6877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679</Words>
  <Application>Microsoft Office PowerPoint</Application>
  <PresentationFormat>Custom</PresentationFormat>
  <Paragraphs>127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CENTURION UNIVERSITY OF TECHNOLOGY AND MANAGEMENT</vt:lpstr>
      <vt:lpstr>AMETROPIA</vt:lpstr>
      <vt:lpstr>Components of ametropia</vt:lpstr>
      <vt:lpstr>HYPEROPIA</vt:lpstr>
      <vt:lpstr>Slide 5</vt:lpstr>
      <vt:lpstr>DEFINITION</vt:lpstr>
      <vt:lpstr>ETIOLOGY</vt:lpstr>
      <vt:lpstr>Slide 8</vt:lpstr>
      <vt:lpstr>Slide 9</vt:lpstr>
      <vt:lpstr>CLINICAL TYPES</vt:lpstr>
      <vt:lpstr>SIMPLE HYPERMETROPIA</vt:lpstr>
      <vt:lpstr>PATHOLOGICAL HYPERMETROPIA</vt:lpstr>
      <vt:lpstr>FUNCTIONAL HYRERMETROPIA</vt:lpstr>
      <vt:lpstr>NOMENCLATURE</vt:lpstr>
      <vt:lpstr>TOTAL HYPERMERTOPIA</vt:lpstr>
      <vt:lpstr>LATENT HYPERMETROPIA</vt:lpstr>
      <vt:lpstr>MENIFEST HYPERMETROPIA</vt:lpstr>
      <vt:lpstr>Slide 18</vt:lpstr>
      <vt:lpstr>SYMPTOM</vt:lpstr>
      <vt:lpstr>Slide 20</vt:lpstr>
      <vt:lpstr>DEFECTIVE VISION ONLY </vt:lpstr>
      <vt:lpstr>SIGNS</vt:lpstr>
      <vt:lpstr>     COMPLICATION </vt:lpstr>
      <vt:lpstr>MADE OF TREATMENT </vt:lpstr>
      <vt:lpstr>REFRACTIVE  SURGERY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citc</cp:lastModifiedBy>
  <cp:revision>53</cp:revision>
  <dcterms:modified xsi:type="dcterms:W3CDTF">2020-06-19T12:19:43Z</dcterms:modified>
</cp:coreProperties>
</file>