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7168" y="62229"/>
            <a:ext cx="162966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7479" y="1574749"/>
            <a:ext cx="8029041" cy="3760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5940" y="6464680"/>
            <a:ext cx="68770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67150" y="6464680"/>
            <a:ext cx="14109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47704"/>
            <a:ext cx="231775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.moe.gov.tw/ct.asp?xItem=11610&amp;ctNode=514&amp;mp=1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kdewan.com/editorials-interiminjunction.jsp" TargetMode="External"/><Relationship Id="rId2" Type="http://schemas.openxmlformats.org/officeDocument/2006/relationships/hyperlink" Target="http://www.rkdewan.com/casestudies-PfizerCanadianPatentOnViagra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kdewan.com/articlesView.jsp?ai=1" TargetMode="External"/><Relationship Id="rId5" Type="http://schemas.openxmlformats.org/officeDocument/2006/relationships/hyperlink" Target="http://www.rkdewan.com/casestudies-pre-grant-opposition.jsp" TargetMode="External"/><Relationship Id="rId4" Type="http://schemas.openxmlformats.org/officeDocument/2006/relationships/hyperlink" Target="http://www.rkdewan.com/editorials-ipab-to-hear-novartis-case.jsp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registry.in/" TargetMode="External"/><Relationship Id="rId13" Type="http://schemas.openxmlformats.org/officeDocument/2006/relationships/hyperlink" Target="http://www.nipo.org.in/iplawsmn2.htm" TargetMode="External"/><Relationship Id="rId3" Type="http://schemas.openxmlformats.org/officeDocument/2006/relationships/hyperlink" Target="http://www.nipo.org.in/iplaws7.htm" TargetMode="External"/><Relationship Id="rId7" Type="http://schemas.openxmlformats.org/officeDocument/2006/relationships/hyperlink" Target="http://www.nipo.org.in/" TargetMode="External"/><Relationship Id="rId12" Type="http://schemas.openxmlformats.org/officeDocument/2006/relationships/hyperlink" Target="http://www.nipo.org.in/iplaws.htm" TargetMode="External"/><Relationship Id="rId2" Type="http://schemas.openxmlformats.org/officeDocument/2006/relationships/hyperlink" Target="http://www.cbec.gov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pyright.gov.in/" TargetMode="External"/><Relationship Id="rId11" Type="http://schemas.openxmlformats.org/officeDocument/2006/relationships/hyperlink" Target="http://www.iprights.com/cms/templates/articles.aspx?articleid=324&amp;zoneid=2" TargetMode="External"/><Relationship Id="rId5" Type="http://schemas.openxmlformats.org/officeDocument/2006/relationships/hyperlink" Target="http://www.patentoffice.nic.in/" TargetMode="External"/><Relationship Id="rId10" Type="http://schemas.openxmlformats.org/officeDocument/2006/relationships/hyperlink" Target="http://www.patentoffice.nic.in/ipr/design/designs_filing.pdf" TargetMode="External"/><Relationship Id="rId4" Type="http://schemas.openxmlformats.org/officeDocument/2006/relationships/hyperlink" Target="http://www.ciionline.org/" TargetMode="External"/><Relationship Id="rId9" Type="http://schemas.openxmlformats.org/officeDocument/2006/relationships/hyperlink" Target="http://ipindia.nic.in/ipr/patent/DraftPatent_Manual_2008.pdf" TargetMode="External"/><Relationship Id="rId14" Type="http://schemas.openxmlformats.org/officeDocument/2006/relationships/hyperlink" Target="http://www.nipo.org.in/iplawsmn3.htm" TargetMode="Externa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hyperlink" Target="http://oami.europa.eu/en/mark/default.htm" TargetMode="External"/><Relationship Id="rId13" Type="http://schemas.openxmlformats.org/officeDocument/2006/relationships/hyperlink" Target="http://www.wipo.int/hague/en/" TargetMode="External"/><Relationship Id="rId3" Type="http://schemas.openxmlformats.org/officeDocument/2006/relationships/hyperlink" Target="http://www.copyrightservice.co.uk/copyright/p08_berne_convention" TargetMode="External"/><Relationship Id="rId7" Type="http://schemas.openxmlformats.org/officeDocument/2006/relationships/hyperlink" Target="http://www.hindlelowther.com/design11.htm" TargetMode="External"/><Relationship Id="rId12" Type="http://schemas.openxmlformats.org/officeDocument/2006/relationships/hyperlink" Target="http://www.european-patent-office.org/legal/epc/e/contents.html" TargetMode="External"/><Relationship Id="rId17" Type="http://schemas.openxmlformats.org/officeDocument/2006/relationships/hyperlink" Target="http://www.wto.org/english/tratop_e/trips_e/trips_e.htm" TargetMode="External"/><Relationship Id="rId2" Type="http://schemas.openxmlformats.org/officeDocument/2006/relationships/hyperlink" Target="http://www.wipo.int/clea/en/index.jsp" TargetMode="External"/><Relationship Id="rId16" Type="http://schemas.openxmlformats.org/officeDocument/2006/relationships/hyperlink" Target="http://www.wipo.int/madrid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o.gov.uk/design.htm" TargetMode="External"/><Relationship Id="rId11" Type="http://schemas.openxmlformats.org/officeDocument/2006/relationships/hyperlink" Target="http://www.epo.org/patents/law/legal-texts/epc.html" TargetMode="External"/><Relationship Id="rId5" Type="http://schemas.openxmlformats.org/officeDocument/2006/relationships/hyperlink" Target="http://www.cla.co.uk/" TargetMode="External"/><Relationship Id="rId15" Type="http://schemas.openxmlformats.org/officeDocument/2006/relationships/hyperlink" Target="http://iipi.org/" TargetMode="External"/><Relationship Id="rId10" Type="http://schemas.openxmlformats.org/officeDocument/2006/relationships/hyperlink" Target="http://www.ipo.gov.uk/abroad/abroad-tmeurope.htm" TargetMode="External"/><Relationship Id="rId4" Type="http://schemas.openxmlformats.org/officeDocument/2006/relationships/hyperlink" Target="http://www.ipo.gov.uk/copy.htm" TargetMode="External"/><Relationship Id="rId9" Type="http://schemas.openxmlformats.org/officeDocument/2006/relationships/hyperlink" Target="http://www.ipr.co.uk/IP_conventions/community_trade_marks.html" TargetMode="External"/><Relationship Id="rId14" Type="http://schemas.openxmlformats.org/officeDocument/2006/relationships/hyperlink" Target="http://www.iacc.org/contact.php" TargetMode="Externa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jp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11" Type="http://schemas.openxmlformats.org/officeDocument/2006/relationships/image" Target="../media/image19.jp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png"/><Relationship Id="rId9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7155" y="108585"/>
            <a:ext cx="6894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solidFill>
                  <a:srgbClr val="00AFEF"/>
                </a:solidFill>
                <a:latin typeface="Carlito"/>
                <a:cs typeface="Carlito"/>
              </a:rPr>
              <a:t>Intellectual </a:t>
            </a:r>
            <a:r>
              <a:rPr b="1" spc="-10" dirty="0">
                <a:solidFill>
                  <a:srgbClr val="00AFEF"/>
                </a:solidFill>
                <a:latin typeface="Carlito"/>
                <a:cs typeface="Carlito"/>
              </a:rPr>
              <a:t>Property Rights</a:t>
            </a:r>
            <a:r>
              <a:rPr b="1" spc="5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b="1" spc="-5" dirty="0">
                <a:solidFill>
                  <a:srgbClr val="00AFEF"/>
                </a:solidFill>
                <a:latin typeface="Carlito"/>
                <a:cs typeface="Carlito"/>
              </a:rPr>
              <a:t>(IPR)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276600" y="837881"/>
            <a:ext cx="3893185" cy="4462780"/>
            <a:chOff x="3276600" y="837881"/>
            <a:chExt cx="3893185" cy="4462780"/>
          </a:xfrm>
        </p:grpSpPr>
        <p:sp>
          <p:nvSpPr>
            <p:cNvPr id="5" name="object 5"/>
            <p:cNvSpPr/>
            <p:nvPr/>
          </p:nvSpPr>
          <p:spPr>
            <a:xfrm>
              <a:off x="3276600" y="2321052"/>
              <a:ext cx="2519172" cy="2979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59386" y="842453"/>
              <a:ext cx="1706245" cy="1800860"/>
            </a:xfrm>
            <a:custGeom>
              <a:avLst/>
              <a:gdLst/>
              <a:ahLst/>
              <a:cxnLst/>
              <a:rect l="l" t="t" r="r" b="b"/>
              <a:pathLst>
                <a:path w="1706245" h="1800860">
                  <a:moveTo>
                    <a:pt x="1042125" y="0"/>
                  </a:moveTo>
                  <a:lnTo>
                    <a:pt x="968693" y="22854"/>
                  </a:lnTo>
                  <a:lnTo>
                    <a:pt x="936242" y="50968"/>
                  </a:lnTo>
                  <a:lnTo>
                    <a:pt x="908484" y="89314"/>
                  </a:lnTo>
                  <a:lnTo>
                    <a:pt x="886803" y="137224"/>
                  </a:lnTo>
                  <a:lnTo>
                    <a:pt x="875574" y="122417"/>
                  </a:lnTo>
                  <a:lnTo>
                    <a:pt x="837908" y="85662"/>
                  </a:lnTo>
                  <a:lnTo>
                    <a:pt x="798457" y="62456"/>
                  </a:lnTo>
                  <a:lnTo>
                    <a:pt x="757829" y="51366"/>
                  </a:lnTo>
                  <a:lnTo>
                    <a:pt x="717168" y="51888"/>
                  </a:lnTo>
                  <a:lnTo>
                    <a:pt x="677618" y="63517"/>
                  </a:lnTo>
                  <a:lnTo>
                    <a:pt x="640325" y="85748"/>
                  </a:lnTo>
                  <a:lnTo>
                    <a:pt x="606433" y="118077"/>
                  </a:lnTo>
                  <a:lnTo>
                    <a:pt x="577086" y="160000"/>
                  </a:lnTo>
                  <a:lnTo>
                    <a:pt x="553428" y="211011"/>
                  </a:lnTo>
                  <a:lnTo>
                    <a:pt x="513403" y="183401"/>
                  </a:lnTo>
                  <a:lnTo>
                    <a:pt x="471069" y="165863"/>
                  </a:lnTo>
                  <a:lnTo>
                    <a:pt x="427305" y="158612"/>
                  </a:lnTo>
                  <a:lnTo>
                    <a:pt x="382994" y="161862"/>
                  </a:lnTo>
                  <a:lnTo>
                    <a:pt x="344374" y="173619"/>
                  </a:lnTo>
                  <a:lnTo>
                    <a:pt x="308272" y="192859"/>
                  </a:lnTo>
                  <a:lnTo>
                    <a:pt x="275042" y="218916"/>
                  </a:lnTo>
                  <a:lnTo>
                    <a:pt x="245037" y="251125"/>
                  </a:lnTo>
                  <a:lnTo>
                    <a:pt x="218608" y="288819"/>
                  </a:lnTo>
                  <a:lnTo>
                    <a:pt x="196109" y="331334"/>
                  </a:lnTo>
                  <a:lnTo>
                    <a:pt x="177892" y="378002"/>
                  </a:lnTo>
                  <a:lnTo>
                    <a:pt x="164311" y="428159"/>
                  </a:lnTo>
                  <a:lnTo>
                    <a:pt x="155717" y="481138"/>
                  </a:lnTo>
                  <a:lnTo>
                    <a:pt x="152463" y="536274"/>
                  </a:lnTo>
                  <a:lnTo>
                    <a:pt x="154902" y="592900"/>
                  </a:lnTo>
                  <a:lnTo>
                    <a:pt x="153505" y="598488"/>
                  </a:lnTo>
                  <a:lnTo>
                    <a:pt x="114090" y="611295"/>
                  </a:lnTo>
                  <a:lnTo>
                    <a:pt x="78305" y="636652"/>
                  </a:lnTo>
                  <a:lnTo>
                    <a:pt x="47546" y="673248"/>
                  </a:lnTo>
                  <a:lnTo>
                    <a:pt x="23203" y="719773"/>
                  </a:lnTo>
                  <a:lnTo>
                    <a:pt x="8738" y="765373"/>
                  </a:lnTo>
                  <a:lnTo>
                    <a:pt x="1085" y="812775"/>
                  </a:lnTo>
                  <a:lnTo>
                    <a:pt x="0" y="860615"/>
                  </a:lnTo>
                  <a:lnTo>
                    <a:pt x="5233" y="907527"/>
                  </a:lnTo>
                  <a:lnTo>
                    <a:pt x="16538" y="952147"/>
                  </a:lnTo>
                  <a:lnTo>
                    <a:pt x="33669" y="993111"/>
                  </a:lnTo>
                  <a:lnTo>
                    <a:pt x="56378" y="1029053"/>
                  </a:lnTo>
                  <a:lnTo>
                    <a:pt x="84417" y="1058609"/>
                  </a:lnTo>
                  <a:lnTo>
                    <a:pt x="61958" y="1101642"/>
                  </a:lnTo>
                  <a:lnTo>
                    <a:pt x="46667" y="1150081"/>
                  </a:lnTo>
                  <a:lnTo>
                    <a:pt x="38947" y="1202092"/>
                  </a:lnTo>
                  <a:lnTo>
                    <a:pt x="39205" y="1255840"/>
                  </a:lnTo>
                  <a:lnTo>
                    <a:pt x="48306" y="1311235"/>
                  </a:lnTo>
                  <a:lnTo>
                    <a:pt x="65373" y="1360619"/>
                  </a:lnTo>
                  <a:lnTo>
                    <a:pt x="89261" y="1402697"/>
                  </a:lnTo>
                  <a:lnTo>
                    <a:pt x="118822" y="1436171"/>
                  </a:lnTo>
                  <a:lnTo>
                    <a:pt x="152911" y="1459744"/>
                  </a:lnTo>
                  <a:lnTo>
                    <a:pt x="190381" y="1472117"/>
                  </a:lnTo>
                  <a:lnTo>
                    <a:pt x="230086" y="1471994"/>
                  </a:lnTo>
                  <a:lnTo>
                    <a:pt x="232118" y="1477328"/>
                  </a:lnTo>
                  <a:lnTo>
                    <a:pt x="256925" y="1528911"/>
                  </a:lnTo>
                  <a:lnTo>
                    <a:pt x="284276" y="1571907"/>
                  </a:lnTo>
                  <a:lnTo>
                    <a:pt x="314817" y="1608678"/>
                  </a:lnTo>
                  <a:lnTo>
                    <a:pt x="348050" y="1639046"/>
                  </a:lnTo>
                  <a:lnTo>
                    <a:pt x="383478" y="1662834"/>
                  </a:lnTo>
                  <a:lnTo>
                    <a:pt x="420602" y="1679862"/>
                  </a:lnTo>
                  <a:lnTo>
                    <a:pt x="458925" y="1689952"/>
                  </a:lnTo>
                  <a:lnTo>
                    <a:pt x="497948" y="1692927"/>
                  </a:lnTo>
                  <a:lnTo>
                    <a:pt x="537174" y="1688609"/>
                  </a:lnTo>
                  <a:lnTo>
                    <a:pt x="576105" y="1676818"/>
                  </a:lnTo>
                  <a:lnTo>
                    <a:pt x="614244" y="1657378"/>
                  </a:lnTo>
                  <a:lnTo>
                    <a:pt x="651091" y="1630109"/>
                  </a:lnTo>
                  <a:lnTo>
                    <a:pt x="679795" y="1681737"/>
                  </a:lnTo>
                  <a:lnTo>
                    <a:pt x="713940" y="1725185"/>
                  </a:lnTo>
                  <a:lnTo>
                    <a:pt x="752729" y="1759608"/>
                  </a:lnTo>
                  <a:lnTo>
                    <a:pt x="795363" y="1784160"/>
                  </a:lnTo>
                  <a:lnTo>
                    <a:pt x="833853" y="1796623"/>
                  </a:lnTo>
                  <a:lnTo>
                    <a:pt x="872225" y="1800747"/>
                  </a:lnTo>
                  <a:lnTo>
                    <a:pt x="909964" y="1796929"/>
                  </a:lnTo>
                  <a:lnTo>
                    <a:pt x="946556" y="1785565"/>
                  </a:lnTo>
                  <a:lnTo>
                    <a:pt x="981486" y="1767051"/>
                  </a:lnTo>
                  <a:lnTo>
                    <a:pt x="1014239" y="1741783"/>
                  </a:lnTo>
                  <a:lnTo>
                    <a:pt x="1044301" y="1710157"/>
                  </a:lnTo>
                  <a:lnTo>
                    <a:pt x="1071157" y="1672570"/>
                  </a:lnTo>
                  <a:lnTo>
                    <a:pt x="1094292" y="1629417"/>
                  </a:lnTo>
                  <a:lnTo>
                    <a:pt x="1113192" y="1581096"/>
                  </a:lnTo>
                  <a:lnTo>
                    <a:pt x="1127341" y="1528001"/>
                  </a:lnTo>
                  <a:lnTo>
                    <a:pt x="1155079" y="1549190"/>
                  </a:lnTo>
                  <a:lnTo>
                    <a:pt x="1184460" y="1564641"/>
                  </a:lnTo>
                  <a:lnTo>
                    <a:pt x="1215031" y="1574186"/>
                  </a:lnTo>
                  <a:lnTo>
                    <a:pt x="1246340" y="1577658"/>
                  </a:lnTo>
                  <a:lnTo>
                    <a:pt x="1283367" y="1573815"/>
                  </a:lnTo>
                  <a:lnTo>
                    <a:pt x="1351387" y="1542333"/>
                  </a:lnTo>
                  <a:lnTo>
                    <a:pt x="1381432" y="1516032"/>
                  </a:lnTo>
                  <a:lnTo>
                    <a:pt x="1408202" y="1483583"/>
                  </a:lnTo>
                  <a:lnTo>
                    <a:pt x="1431223" y="1445656"/>
                  </a:lnTo>
                  <a:lnTo>
                    <a:pt x="1450021" y="1402918"/>
                  </a:lnTo>
                  <a:lnTo>
                    <a:pt x="1464122" y="1356040"/>
                  </a:lnTo>
                  <a:lnTo>
                    <a:pt x="1473052" y="1305691"/>
                  </a:lnTo>
                  <a:lnTo>
                    <a:pt x="1476337" y="1252538"/>
                  </a:lnTo>
                  <a:lnTo>
                    <a:pt x="1509919" y="1242481"/>
                  </a:lnTo>
                  <a:lnTo>
                    <a:pt x="1572796" y="1204461"/>
                  </a:lnTo>
                  <a:lnTo>
                    <a:pt x="1601305" y="1176973"/>
                  </a:lnTo>
                  <a:lnTo>
                    <a:pt x="1628561" y="1142428"/>
                  </a:lnTo>
                  <a:lnTo>
                    <a:pt x="1651804" y="1103862"/>
                  </a:lnTo>
                  <a:lnTo>
                    <a:pt x="1670975" y="1061919"/>
                  </a:lnTo>
                  <a:lnTo>
                    <a:pt x="1686014" y="1017240"/>
                  </a:lnTo>
                  <a:lnTo>
                    <a:pt x="1696863" y="970467"/>
                  </a:lnTo>
                  <a:lnTo>
                    <a:pt x="1703461" y="922243"/>
                  </a:lnTo>
                  <a:lnTo>
                    <a:pt x="1705749" y="873209"/>
                  </a:lnTo>
                  <a:lnTo>
                    <a:pt x="1703667" y="824007"/>
                  </a:lnTo>
                  <a:lnTo>
                    <a:pt x="1697157" y="775280"/>
                  </a:lnTo>
                  <a:lnTo>
                    <a:pt x="1686157" y="727670"/>
                  </a:lnTo>
                  <a:lnTo>
                    <a:pt x="1670610" y="681818"/>
                  </a:lnTo>
                  <a:lnTo>
                    <a:pt x="1650454" y="638366"/>
                  </a:lnTo>
                  <a:lnTo>
                    <a:pt x="1655757" y="618665"/>
                  </a:lnTo>
                  <a:lnTo>
                    <a:pt x="1658062" y="608630"/>
                  </a:lnTo>
                  <a:lnTo>
                    <a:pt x="1660106" y="598488"/>
                  </a:lnTo>
                  <a:lnTo>
                    <a:pt x="1666756" y="544665"/>
                  </a:lnTo>
                  <a:lnTo>
                    <a:pt x="1666666" y="491509"/>
                  </a:lnTo>
                  <a:lnTo>
                    <a:pt x="1660252" y="440072"/>
                  </a:lnTo>
                  <a:lnTo>
                    <a:pt x="1647934" y="391408"/>
                  </a:lnTo>
                  <a:lnTo>
                    <a:pt x="1630129" y="346568"/>
                  </a:lnTo>
                  <a:lnTo>
                    <a:pt x="1607255" y="306605"/>
                  </a:lnTo>
                  <a:lnTo>
                    <a:pt x="1579732" y="272572"/>
                  </a:lnTo>
                  <a:lnTo>
                    <a:pt x="1547976" y="245521"/>
                  </a:lnTo>
                  <a:lnTo>
                    <a:pt x="1512405" y="226505"/>
                  </a:lnTo>
                  <a:lnTo>
                    <a:pt x="1503751" y="180700"/>
                  </a:lnTo>
                  <a:lnTo>
                    <a:pt x="1489847" y="138002"/>
                  </a:lnTo>
                  <a:lnTo>
                    <a:pt x="1471061" y="99329"/>
                  </a:lnTo>
                  <a:lnTo>
                    <a:pt x="1447762" y="65596"/>
                  </a:lnTo>
                  <a:lnTo>
                    <a:pt x="1415773" y="34072"/>
                  </a:lnTo>
                  <a:lnTo>
                    <a:pt x="1381107" y="12947"/>
                  </a:lnTo>
                  <a:lnTo>
                    <a:pt x="1308094" y="1398"/>
                  </a:lnTo>
                  <a:lnTo>
                    <a:pt x="1271919" y="10723"/>
                  </a:lnTo>
                  <a:lnTo>
                    <a:pt x="1237415" y="29949"/>
                  </a:lnTo>
                  <a:lnTo>
                    <a:pt x="1205666" y="58950"/>
                  </a:lnTo>
                  <a:lnTo>
                    <a:pt x="1177760" y="97600"/>
                  </a:lnTo>
                  <a:lnTo>
                    <a:pt x="1164927" y="76106"/>
                  </a:lnTo>
                  <a:lnTo>
                    <a:pt x="1150535" y="56897"/>
                  </a:lnTo>
                  <a:lnTo>
                    <a:pt x="1134737" y="40165"/>
                  </a:lnTo>
                  <a:lnTo>
                    <a:pt x="1117689" y="26099"/>
                  </a:lnTo>
                  <a:lnTo>
                    <a:pt x="1080334" y="6596"/>
                  </a:lnTo>
                  <a:lnTo>
                    <a:pt x="1042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44414" y="2345944"/>
              <a:ext cx="94742" cy="946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81829" y="2213229"/>
              <a:ext cx="189357" cy="1893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05222" y="2040763"/>
              <a:ext cx="284480" cy="284480"/>
            </a:xfrm>
            <a:custGeom>
              <a:avLst/>
              <a:gdLst/>
              <a:ahLst/>
              <a:cxnLst/>
              <a:rect l="l" t="t" r="r" b="b"/>
              <a:pathLst>
                <a:path w="284479" h="284480">
                  <a:moveTo>
                    <a:pt x="141986" y="0"/>
                  </a:moveTo>
                  <a:lnTo>
                    <a:pt x="97080" y="7244"/>
                  </a:lnTo>
                  <a:lnTo>
                    <a:pt x="58100" y="27411"/>
                  </a:lnTo>
                  <a:lnTo>
                    <a:pt x="27375" y="58155"/>
                  </a:lnTo>
                  <a:lnTo>
                    <a:pt x="7231" y="97129"/>
                  </a:lnTo>
                  <a:lnTo>
                    <a:pt x="0" y="141986"/>
                  </a:lnTo>
                  <a:lnTo>
                    <a:pt x="7231" y="186891"/>
                  </a:lnTo>
                  <a:lnTo>
                    <a:pt x="27375" y="225871"/>
                  </a:lnTo>
                  <a:lnTo>
                    <a:pt x="58100" y="256596"/>
                  </a:lnTo>
                  <a:lnTo>
                    <a:pt x="97080" y="276740"/>
                  </a:lnTo>
                  <a:lnTo>
                    <a:pt x="141986" y="283972"/>
                  </a:lnTo>
                  <a:lnTo>
                    <a:pt x="186842" y="276740"/>
                  </a:lnTo>
                  <a:lnTo>
                    <a:pt x="225816" y="256596"/>
                  </a:lnTo>
                  <a:lnTo>
                    <a:pt x="256560" y="225871"/>
                  </a:lnTo>
                  <a:lnTo>
                    <a:pt x="276727" y="186891"/>
                  </a:lnTo>
                  <a:lnTo>
                    <a:pt x="283972" y="141986"/>
                  </a:lnTo>
                  <a:lnTo>
                    <a:pt x="276727" y="97129"/>
                  </a:lnTo>
                  <a:lnTo>
                    <a:pt x="256560" y="58155"/>
                  </a:lnTo>
                  <a:lnTo>
                    <a:pt x="225816" y="27411"/>
                  </a:lnTo>
                  <a:lnTo>
                    <a:pt x="186842" y="7244"/>
                  </a:lnTo>
                  <a:lnTo>
                    <a:pt x="1419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59386" y="842453"/>
              <a:ext cx="1706245" cy="1800860"/>
            </a:xfrm>
            <a:custGeom>
              <a:avLst/>
              <a:gdLst/>
              <a:ahLst/>
              <a:cxnLst/>
              <a:rect l="l" t="t" r="r" b="b"/>
              <a:pathLst>
                <a:path w="1706245" h="1800860">
                  <a:moveTo>
                    <a:pt x="154902" y="592900"/>
                  </a:moveTo>
                  <a:lnTo>
                    <a:pt x="152463" y="536274"/>
                  </a:lnTo>
                  <a:lnTo>
                    <a:pt x="155717" y="481138"/>
                  </a:lnTo>
                  <a:lnTo>
                    <a:pt x="164311" y="428159"/>
                  </a:lnTo>
                  <a:lnTo>
                    <a:pt x="177892" y="378002"/>
                  </a:lnTo>
                  <a:lnTo>
                    <a:pt x="196109" y="331334"/>
                  </a:lnTo>
                  <a:lnTo>
                    <a:pt x="218608" y="288819"/>
                  </a:lnTo>
                  <a:lnTo>
                    <a:pt x="245037" y="251125"/>
                  </a:lnTo>
                  <a:lnTo>
                    <a:pt x="275042" y="218916"/>
                  </a:lnTo>
                  <a:lnTo>
                    <a:pt x="308272" y="192859"/>
                  </a:lnTo>
                  <a:lnTo>
                    <a:pt x="344374" y="173619"/>
                  </a:lnTo>
                  <a:lnTo>
                    <a:pt x="382994" y="161862"/>
                  </a:lnTo>
                  <a:lnTo>
                    <a:pt x="427305" y="158612"/>
                  </a:lnTo>
                  <a:lnTo>
                    <a:pt x="471069" y="165863"/>
                  </a:lnTo>
                  <a:lnTo>
                    <a:pt x="513403" y="183401"/>
                  </a:lnTo>
                  <a:lnTo>
                    <a:pt x="553428" y="211011"/>
                  </a:lnTo>
                  <a:lnTo>
                    <a:pt x="577086" y="160000"/>
                  </a:lnTo>
                  <a:lnTo>
                    <a:pt x="606433" y="118077"/>
                  </a:lnTo>
                  <a:lnTo>
                    <a:pt x="640325" y="85748"/>
                  </a:lnTo>
                  <a:lnTo>
                    <a:pt x="677618" y="63517"/>
                  </a:lnTo>
                  <a:lnTo>
                    <a:pt x="717168" y="51888"/>
                  </a:lnTo>
                  <a:lnTo>
                    <a:pt x="757829" y="51366"/>
                  </a:lnTo>
                  <a:lnTo>
                    <a:pt x="798457" y="62456"/>
                  </a:lnTo>
                  <a:lnTo>
                    <a:pt x="837908" y="85662"/>
                  </a:lnTo>
                  <a:lnTo>
                    <a:pt x="875574" y="122417"/>
                  </a:lnTo>
                  <a:lnTo>
                    <a:pt x="886803" y="137224"/>
                  </a:lnTo>
                  <a:lnTo>
                    <a:pt x="908484" y="89314"/>
                  </a:lnTo>
                  <a:lnTo>
                    <a:pt x="936242" y="50968"/>
                  </a:lnTo>
                  <a:lnTo>
                    <a:pt x="968693" y="22854"/>
                  </a:lnTo>
                  <a:lnTo>
                    <a:pt x="1004449" y="5642"/>
                  </a:lnTo>
                  <a:lnTo>
                    <a:pt x="1042125" y="0"/>
                  </a:lnTo>
                  <a:lnTo>
                    <a:pt x="1080334" y="6596"/>
                  </a:lnTo>
                  <a:lnTo>
                    <a:pt x="1117689" y="26099"/>
                  </a:lnTo>
                  <a:lnTo>
                    <a:pt x="1150535" y="56897"/>
                  </a:lnTo>
                  <a:lnTo>
                    <a:pt x="1177760" y="97600"/>
                  </a:lnTo>
                  <a:lnTo>
                    <a:pt x="1205666" y="58950"/>
                  </a:lnTo>
                  <a:lnTo>
                    <a:pt x="1237415" y="29949"/>
                  </a:lnTo>
                  <a:lnTo>
                    <a:pt x="1271919" y="10723"/>
                  </a:lnTo>
                  <a:lnTo>
                    <a:pt x="1308094" y="1398"/>
                  </a:lnTo>
                  <a:lnTo>
                    <a:pt x="1344852" y="2097"/>
                  </a:lnTo>
                  <a:lnTo>
                    <a:pt x="1415773" y="34072"/>
                  </a:lnTo>
                  <a:lnTo>
                    <a:pt x="1447762" y="65596"/>
                  </a:lnTo>
                  <a:lnTo>
                    <a:pt x="1471061" y="99329"/>
                  </a:lnTo>
                  <a:lnTo>
                    <a:pt x="1489847" y="138002"/>
                  </a:lnTo>
                  <a:lnTo>
                    <a:pt x="1503751" y="180700"/>
                  </a:lnTo>
                  <a:lnTo>
                    <a:pt x="1512405" y="226505"/>
                  </a:lnTo>
                  <a:lnTo>
                    <a:pt x="1547976" y="245521"/>
                  </a:lnTo>
                  <a:lnTo>
                    <a:pt x="1579732" y="272572"/>
                  </a:lnTo>
                  <a:lnTo>
                    <a:pt x="1607255" y="306605"/>
                  </a:lnTo>
                  <a:lnTo>
                    <a:pt x="1630129" y="346568"/>
                  </a:lnTo>
                  <a:lnTo>
                    <a:pt x="1647934" y="391408"/>
                  </a:lnTo>
                  <a:lnTo>
                    <a:pt x="1660252" y="440072"/>
                  </a:lnTo>
                  <a:lnTo>
                    <a:pt x="1666666" y="491509"/>
                  </a:lnTo>
                  <a:lnTo>
                    <a:pt x="1666756" y="544665"/>
                  </a:lnTo>
                  <a:lnTo>
                    <a:pt x="1660106" y="598488"/>
                  </a:lnTo>
                  <a:lnTo>
                    <a:pt x="1658062" y="608630"/>
                  </a:lnTo>
                  <a:lnTo>
                    <a:pt x="1655757" y="618665"/>
                  </a:lnTo>
                  <a:lnTo>
                    <a:pt x="1653213" y="628581"/>
                  </a:lnTo>
                  <a:lnTo>
                    <a:pt x="1650454" y="638366"/>
                  </a:lnTo>
                  <a:lnTo>
                    <a:pt x="1670610" y="681818"/>
                  </a:lnTo>
                  <a:lnTo>
                    <a:pt x="1686157" y="727670"/>
                  </a:lnTo>
                  <a:lnTo>
                    <a:pt x="1697157" y="775280"/>
                  </a:lnTo>
                  <a:lnTo>
                    <a:pt x="1703667" y="824007"/>
                  </a:lnTo>
                  <a:lnTo>
                    <a:pt x="1705749" y="873209"/>
                  </a:lnTo>
                  <a:lnTo>
                    <a:pt x="1703461" y="922243"/>
                  </a:lnTo>
                  <a:lnTo>
                    <a:pt x="1696863" y="970467"/>
                  </a:lnTo>
                  <a:lnTo>
                    <a:pt x="1686014" y="1017240"/>
                  </a:lnTo>
                  <a:lnTo>
                    <a:pt x="1670975" y="1061919"/>
                  </a:lnTo>
                  <a:lnTo>
                    <a:pt x="1651804" y="1103862"/>
                  </a:lnTo>
                  <a:lnTo>
                    <a:pt x="1628561" y="1142428"/>
                  </a:lnTo>
                  <a:lnTo>
                    <a:pt x="1601305" y="1176973"/>
                  </a:lnTo>
                  <a:lnTo>
                    <a:pt x="1572796" y="1204461"/>
                  </a:lnTo>
                  <a:lnTo>
                    <a:pt x="1509919" y="1242481"/>
                  </a:lnTo>
                  <a:lnTo>
                    <a:pt x="1476337" y="1252538"/>
                  </a:lnTo>
                  <a:lnTo>
                    <a:pt x="1473052" y="1305691"/>
                  </a:lnTo>
                  <a:lnTo>
                    <a:pt x="1464122" y="1356040"/>
                  </a:lnTo>
                  <a:lnTo>
                    <a:pt x="1450021" y="1402918"/>
                  </a:lnTo>
                  <a:lnTo>
                    <a:pt x="1431223" y="1445656"/>
                  </a:lnTo>
                  <a:lnTo>
                    <a:pt x="1408202" y="1483583"/>
                  </a:lnTo>
                  <a:lnTo>
                    <a:pt x="1381432" y="1516032"/>
                  </a:lnTo>
                  <a:lnTo>
                    <a:pt x="1351387" y="1542333"/>
                  </a:lnTo>
                  <a:lnTo>
                    <a:pt x="1318540" y="1561817"/>
                  </a:lnTo>
                  <a:lnTo>
                    <a:pt x="1246340" y="1577658"/>
                  </a:lnTo>
                  <a:lnTo>
                    <a:pt x="1215031" y="1574186"/>
                  </a:lnTo>
                  <a:lnTo>
                    <a:pt x="1184460" y="1564641"/>
                  </a:lnTo>
                  <a:lnTo>
                    <a:pt x="1155079" y="1549190"/>
                  </a:lnTo>
                  <a:lnTo>
                    <a:pt x="1127341" y="1528001"/>
                  </a:lnTo>
                  <a:lnTo>
                    <a:pt x="1113192" y="1581096"/>
                  </a:lnTo>
                  <a:lnTo>
                    <a:pt x="1094292" y="1629417"/>
                  </a:lnTo>
                  <a:lnTo>
                    <a:pt x="1071157" y="1672570"/>
                  </a:lnTo>
                  <a:lnTo>
                    <a:pt x="1044301" y="1710157"/>
                  </a:lnTo>
                  <a:lnTo>
                    <a:pt x="1014239" y="1741783"/>
                  </a:lnTo>
                  <a:lnTo>
                    <a:pt x="981486" y="1767051"/>
                  </a:lnTo>
                  <a:lnTo>
                    <a:pt x="946556" y="1785565"/>
                  </a:lnTo>
                  <a:lnTo>
                    <a:pt x="909964" y="1796929"/>
                  </a:lnTo>
                  <a:lnTo>
                    <a:pt x="872225" y="1800747"/>
                  </a:lnTo>
                  <a:lnTo>
                    <a:pt x="833853" y="1796623"/>
                  </a:lnTo>
                  <a:lnTo>
                    <a:pt x="795363" y="1784160"/>
                  </a:lnTo>
                  <a:lnTo>
                    <a:pt x="752729" y="1759608"/>
                  </a:lnTo>
                  <a:lnTo>
                    <a:pt x="713940" y="1725185"/>
                  </a:lnTo>
                  <a:lnTo>
                    <a:pt x="679795" y="1681737"/>
                  </a:lnTo>
                  <a:lnTo>
                    <a:pt x="651091" y="1630109"/>
                  </a:lnTo>
                  <a:lnTo>
                    <a:pt x="614244" y="1657378"/>
                  </a:lnTo>
                  <a:lnTo>
                    <a:pt x="576105" y="1676818"/>
                  </a:lnTo>
                  <a:lnTo>
                    <a:pt x="537174" y="1688609"/>
                  </a:lnTo>
                  <a:lnTo>
                    <a:pt x="497948" y="1692927"/>
                  </a:lnTo>
                  <a:lnTo>
                    <a:pt x="458925" y="1689952"/>
                  </a:lnTo>
                  <a:lnTo>
                    <a:pt x="420602" y="1679862"/>
                  </a:lnTo>
                  <a:lnTo>
                    <a:pt x="383478" y="1662834"/>
                  </a:lnTo>
                  <a:lnTo>
                    <a:pt x="348050" y="1639046"/>
                  </a:lnTo>
                  <a:lnTo>
                    <a:pt x="314817" y="1608678"/>
                  </a:lnTo>
                  <a:lnTo>
                    <a:pt x="284276" y="1571907"/>
                  </a:lnTo>
                  <a:lnTo>
                    <a:pt x="256925" y="1528911"/>
                  </a:lnTo>
                  <a:lnTo>
                    <a:pt x="233261" y="1479868"/>
                  </a:lnTo>
                  <a:lnTo>
                    <a:pt x="231102" y="1474661"/>
                  </a:lnTo>
                  <a:lnTo>
                    <a:pt x="230086" y="1471994"/>
                  </a:lnTo>
                  <a:lnTo>
                    <a:pt x="190381" y="1472117"/>
                  </a:lnTo>
                  <a:lnTo>
                    <a:pt x="152911" y="1459744"/>
                  </a:lnTo>
                  <a:lnTo>
                    <a:pt x="118822" y="1436171"/>
                  </a:lnTo>
                  <a:lnTo>
                    <a:pt x="89261" y="1402697"/>
                  </a:lnTo>
                  <a:lnTo>
                    <a:pt x="65373" y="1360619"/>
                  </a:lnTo>
                  <a:lnTo>
                    <a:pt x="48306" y="1311235"/>
                  </a:lnTo>
                  <a:lnTo>
                    <a:pt x="39205" y="1255840"/>
                  </a:lnTo>
                  <a:lnTo>
                    <a:pt x="38947" y="1202092"/>
                  </a:lnTo>
                  <a:lnTo>
                    <a:pt x="46667" y="1150081"/>
                  </a:lnTo>
                  <a:lnTo>
                    <a:pt x="61958" y="1101642"/>
                  </a:lnTo>
                  <a:lnTo>
                    <a:pt x="84417" y="1058609"/>
                  </a:lnTo>
                  <a:lnTo>
                    <a:pt x="56378" y="1029053"/>
                  </a:lnTo>
                  <a:lnTo>
                    <a:pt x="33669" y="993111"/>
                  </a:lnTo>
                  <a:lnTo>
                    <a:pt x="16538" y="952147"/>
                  </a:lnTo>
                  <a:lnTo>
                    <a:pt x="5233" y="907527"/>
                  </a:lnTo>
                  <a:lnTo>
                    <a:pt x="0" y="860615"/>
                  </a:lnTo>
                  <a:lnTo>
                    <a:pt x="1085" y="812775"/>
                  </a:lnTo>
                  <a:lnTo>
                    <a:pt x="8738" y="765373"/>
                  </a:lnTo>
                  <a:lnTo>
                    <a:pt x="23203" y="719773"/>
                  </a:lnTo>
                  <a:lnTo>
                    <a:pt x="47546" y="673248"/>
                  </a:lnTo>
                  <a:lnTo>
                    <a:pt x="78305" y="636652"/>
                  </a:lnTo>
                  <a:lnTo>
                    <a:pt x="114090" y="611295"/>
                  </a:lnTo>
                  <a:lnTo>
                    <a:pt x="153505" y="598488"/>
                  </a:lnTo>
                  <a:lnTo>
                    <a:pt x="154902" y="59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39842" y="2341372"/>
              <a:ext cx="103886" cy="1037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7257" y="2208657"/>
              <a:ext cx="198501" cy="1985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05222" y="934212"/>
              <a:ext cx="1904364" cy="1531620"/>
            </a:xfrm>
            <a:custGeom>
              <a:avLst/>
              <a:gdLst/>
              <a:ahLst/>
              <a:cxnLst/>
              <a:rect l="l" t="t" r="r" b="b"/>
              <a:pathLst>
                <a:path w="1904365" h="1531620">
                  <a:moveTo>
                    <a:pt x="283972" y="1248537"/>
                  </a:moveTo>
                  <a:lnTo>
                    <a:pt x="276727" y="1293442"/>
                  </a:lnTo>
                  <a:lnTo>
                    <a:pt x="256560" y="1332422"/>
                  </a:lnTo>
                  <a:lnTo>
                    <a:pt x="225816" y="1363147"/>
                  </a:lnTo>
                  <a:lnTo>
                    <a:pt x="186842" y="1383291"/>
                  </a:lnTo>
                  <a:lnTo>
                    <a:pt x="141986" y="1390523"/>
                  </a:lnTo>
                  <a:lnTo>
                    <a:pt x="97080" y="1383291"/>
                  </a:lnTo>
                  <a:lnTo>
                    <a:pt x="58100" y="1363147"/>
                  </a:lnTo>
                  <a:lnTo>
                    <a:pt x="27375" y="1332422"/>
                  </a:lnTo>
                  <a:lnTo>
                    <a:pt x="7231" y="1293442"/>
                  </a:lnTo>
                  <a:lnTo>
                    <a:pt x="0" y="1248537"/>
                  </a:lnTo>
                  <a:lnTo>
                    <a:pt x="7231" y="1203680"/>
                  </a:lnTo>
                  <a:lnTo>
                    <a:pt x="27375" y="1164706"/>
                  </a:lnTo>
                  <a:lnTo>
                    <a:pt x="58100" y="1133962"/>
                  </a:lnTo>
                  <a:lnTo>
                    <a:pt x="97080" y="1113795"/>
                  </a:lnTo>
                  <a:lnTo>
                    <a:pt x="141986" y="1106551"/>
                  </a:lnTo>
                  <a:lnTo>
                    <a:pt x="186842" y="1113795"/>
                  </a:lnTo>
                  <a:lnTo>
                    <a:pt x="225816" y="1133962"/>
                  </a:lnTo>
                  <a:lnTo>
                    <a:pt x="256560" y="1164706"/>
                  </a:lnTo>
                  <a:lnTo>
                    <a:pt x="276727" y="1203680"/>
                  </a:lnTo>
                  <a:lnTo>
                    <a:pt x="283972" y="1248537"/>
                  </a:lnTo>
                  <a:close/>
                </a:path>
                <a:path w="1904365" h="1531620">
                  <a:moveTo>
                    <a:pt x="440308" y="993139"/>
                  </a:moveTo>
                  <a:lnTo>
                    <a:pt x="414264" y="993138"/>
                  </a:lnTo>
                  <a:lnTo>
                    <a:pt x="388635" y="987504"/>
                  </a:lnTo>
                  <a:lnTo>
                    <a:pt x="363888" y="976370"/>
                  </a:lnTo>
                  <a:lnTo>
                    <a:pt x="340487" y="959865"/>
                  </a:lnTo>
                </a:path>
                <a:path w="1904365" h="1531620">
                  <a:moveTo>
                    <a:pt x="528574" y="1356487"/>
                  </a:moveTo>
                  <a:lnTo>
                    <a:pt x="517888" y="1361985"/>
                  </a:lnTo>
                  <a:lnTo>
                    <a:pt x="506999" y="1366472"/>
                  </a:lnTo>
                  <a:lnTo>
                    <a:pt x="495944" y="1369935"/>
                  </a:lnTo>
                  <a:lnTo>
                    <a:pt x="484758" y="1372362"/>
                  </a:lnTo>
                </a:path>
                <a:path w="1904365" h="1531620">
                  <a:moveTo>
                    <a:pt x="905128" y="1531112"/>
                  </a:moveTo>
                  <a:lnTo>
                    <a:pt x="897556" y="1513762"/>
                  </a:lnTo>
                  <a:lnTo>
                    <a:pt x="890651" y="1495853"/>
                  </a:lnTo>
                  <a:lnTo>
                    <a:pt x="884412" y="1477444"/>
                  </a:lnTo>
                  <a:lnTo>
                    <a:pt x="878839" y="1458595"/>
                  </a:lnTo>
                </a:path>
                <a:path w="1904365" h="1531620">
                  <a:moveTo>
                    <a:pt x="1392174" y="1350264"/>
                  </a:moveTo>
                  <a:lnTo>
                    <a:pt x="1390653" y="1370474"/>
                  </a:lnTo>
                  <a:lnTo>
                    <a:pt x="1388395" y="1390507"/>
                  </a:lnTo>
                  <a:lnTo>
                    <a:pt x="1385423" y="1410325"/>
                  </a:lnTo>
                  <a:lnTo>
                    <a:pt x="1381759" y="1429892"/>
                  </a:lnTo>
                </a:path>
                <a:path w="1904365" h="1531620">
                  <a:moveTo>
                    <a:pt x="1601343" y="858774"/>
                  </a:moveTo>
                  <a:lnTo>
                    <a:pt x="1633354" y="886046"/>
                  </a:lnTo>
                  <a:lnTo>
                    <a:pt x="1661429" y="919825"/>
                  </a:lnTo>
                  <a:lnTo>
                    <a:pt x="1685191" y="959248"/>
                  </a:lnTo>
                  <a:lnTo>
                    <a:pt x="1704267" y="1003448"/>
                  </a:lnTo>
                  <a:lnTo>
                    <a:pt x="1718279" y="1051564"/>
                  </a:lnTo>
                  <a:lnTo>
                    <a:pt x="1726853" y="1102729"/>
                  </a:lnTo>
                  <a:lnTo>
                    <a:pt x="1729612" y="1156080"/>
                  </a:lnTo>
                </a:path>
                <a:path w="1904365" h="1531620">
                  <a:moveTo>
                    <a:pt x="1903856" y="542163"/>
                  </a:moveTo>
                  <a:lnTo>
                    <a:pt x="1892998" y="573480"/>
                  </a:lnTo>
                  <a:lnTo>
                    <a:pt x="1879758" y="602678"/>
                  </a:lnTo>
                  <a:lnTo>
                    <a:pt x="1864280" y="629495"/>
                  </a:lnTo>
                  <a:lnTo>
                    <a:pt x="1846706" y="653668"/>
                  </a:lnTo>
                </a:path>
                <a:path w="1904365" h="1531620">
                  <a:moveTo>
                    <a:pt x="1766824" y="128524"/>
                  </a:moveTo>
                  <a:lnTo>
                    <a:pt x="1768226" y="141616"/>
                  </a:lnTo>
                  <a:lnTo>
                    <a:pt x="1769189" y="154781"/>
                  </a:lnTo>
                  <a:lnTo>
                    <a:pt x="1769699" y="167993"/>
                  </a:lnTo>
                  <a:lnTo>
                    <a:pt x="1769745" y="181228"/>
                  </a:lnTo>
                </a:path>
                <a:path w="1904365" h="1531620">
                  <a:moveTo>
                    <a:pt x="1402079" y="67055"/>
                  </a:moveTo>
                  <a:lnTo>
                    <a:pt x="1408128" y="49184"/>
                  </a:lnTo>
                  <a:lnTo>
                    <a:pt x="1415034" y="32004"/>
                  </a:lnTo>
                  <a:lnTo>
                    <a:pt x="1422796" y="15585"/>
                  </a:lnTo>
                  <a:lnTo>
                    <a:pt x="1431417" y="0"/>
                  </a:lnTo>
                </a:path>
                <a:path w="1904365" h="1531620">
                  <a:moveTo>
                    <a:pt x="1128522" y="99060"/>
                  </a:moveTo>
                  <a:lnTo>
                    <a:pt x="1131119" y="84135"/>
                  </a:lnTo>
                  <a:lnTo>
                    <a:pt x="1134348" y="69484"/>
                  </a:lnTo>
                  <a:lnTo>
                    <a:pt x="1138219" y="55143"/>
                  </a:lnTo>
                  <a:lnTo>
                    <a:pt x="1142745" y="41148"/>
                  </a:lnTo>
                </a:path>
                <a:path w="1904365" h="1531620">
                  <a:moveTo>
                    <a:pt x="807465" y="118745"/>
                  </a:moveTo>
                  <a:lnTo>
                    <a:pt x="821124" y="131125"/>
                  </a:lnTo>
                  <a:lnTo>
                    <a:pt x="834247" y="144637"/>
                  </a:lnTo>
                  <a:lnTo>
                    <a:pt x="846774" y="159267"/>
                  </a:lnTo>
                  <a:lnTo>
                    <a:pt x="858647" y="175005"/>
                  </a:lnTo>
                </a:path>
                <a:path w="1904365" h="1531620">
                  <a:moveTo>
                    <a:pt x="418083" y="560324"/>
                  </a:moveTo>
                  <a:lnTo>
                    <a:pt x="415228" y="545701"/>
                  </a:lnTo>
                  <a:lnTo>
                    <a:pt x="412765" y="530971"/>
                  </a:lnTo>
                  <a:lnTo>
                    <a:pt x="410708" y="516122"/>
                  </a:lnTo>
                  <a:lnTo>
                    <a:pt x="409066" y="50114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23204" y="981456"/>
              <a:ext cx="981455" cy="13639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653" y="206502"/>
            <a:ext cx="2489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F487C"/>
                </a:solidFill>
              </a:rPr>
              <a:t>IPR in</a:t>
            </a:r>
            <a:r>
              <a:rPr spc="-75" dirty="0">
                <a:solidFill>
                  <a:srgbClr val="1F487C"/>
                </a:solidFill>
              </a:rPr>
              <a:t> </a:t>
            </a:r>
            <a:r>
              <a:rPr spc="-50" dirty="0">
                <a:solidFill>
                  <a:srgbClr val="1F487C"/>
                </a:solidFill>
              </a:rPr>
              <a:t>brief..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51738"/>
            <a:ext cx="8074025" cy="496506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30" dirty="0">
                <a:latin typeface="Times New Roman"/>
                <a:cs typeface="Times New Roman"/>
              </a:rPr>
              <a:t>Trade </a:t>
            </a:r>
            <a:r>
              <a:rPr sz="2000" b="1" spc="-10" dirty="0">
                <a:latin typeface="Times New Roman"/>
                <a:cs typeface="Times New Roman"/>
              </a:rPr>
              <a:t>Secrets: </a:t>
            </a:r>
            <a:r>
              <a:rPr sz="2000" spc="-20" dirty="0">
                <a:latin typeface="Times New Roman"/>
                <a:cs typeface="Times New Roman"/>
              </a:rPr>
              <a:t>Trade </a:t>
            </a:r>
            <a:r>
              <a:rPr sz="2000" spc="-5" dirty="0">
                <a:latin typeface="Times New Roman"/>
                <a:cs typeface="Times New Roman"/>
              </a:rPr>
              <a:t>secret is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intellectual work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product used </a:t>
            </a:r>
            <a:r>
              <a:rPr sz="2000" dirty="0">
                <a:latin typeface="Times New Roman"/>
                <a:cs typeface="Times New Roman"/>
              </a:rPr>
              <a:t>for a  business purpose </a:t>
            </a:r>
            <a:r>
              <a:rPr sz="2000" spc="-5" dirty="0">
                <a:latin typeface="Times New Roman"/>
                <a:cs typeface="Times New Roman"/>
              </a:rPr>
              <a:t>that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classified </a:t>
            </a:r>
            <a:r>
              <a:rPr sz="2000" spc="-5" dirty="0">
                <a:latin typeface="Times New Roman"/>
                <a:cs typeface="Times New Roman"/>
              </a:rPr>
              <a:t>as belonging to that business  </a:t>
            </a:r>
            <a:r>
              <a:rPr sz="2000" dirty="0">
                <a:latin typeface="Times New Roman"/>
                <a:cs typeface="Times New Roman"/>
              </a:rPr>
              <a:t>provided </a:t>
            </a:r>
            <a:r>
              <a:rPr sz="2000" spc="-5" dirty="0">
                <a:latin typeface="Times New Roman"/>
                <a:cs typeface="Times New Roman"/>
              </a:rPr>
              <a:t>it is </a:t>
            </a:r>
            <a:r>
              <a:rPr sz="2000" dirty="0">
                <a:latin typeface="Times New Roman"/>
                <a:cs typeface="Times New Roman"/>
              </a:rPr>
              <a:t>not based on information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public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domain.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Geographical </a:t>
            </a:r>
            <a:r>
              <a:rPr sz="2000" b="1" spc="-5" dirty="0">
                <a:latin typeface="Times New Roman"/>
                <a:cs typeface="Times New Roman"/>
              </a:rPr>
              <a:t>Indication: </a:t>
            </a:r>
            <a:r>
              <a:rPr sz="2000" dirty="0">
                <a:latin typeface="Times New Roman"/>
                <a:cs typeface="Times New Roman"/>
              </a:rPr>
              <a:t>This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indication,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originates from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definite geographical area, which is used to identify natural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manufactured </a:t>
            </a:r>
            <a:r>
              <a:rPr sz="2000" spc="-5" dirty="0">
                <a:latin typeface="Times New Roman"/>
                <a:cs typeface="Times New Roman"/>
              </a:rPr>
              <a:t>product. For </a:t>
            </a:r>
            <a:r>
              <a:rPr sz="2000" dirty="0">
                <a:latin typeface="Times New Roman"/>
                <a:cs typeface="Times New Roman"/>
              </a:rPr>
              <a:t>eg., Gadwal/ </a:t>
            </a:r>
            <a:r>
              <a:rPr sz="2000" spc="-5" dirty="0">
                <a:latin typeface="Times New Roman"/>
                <a:cs typeface="Times New Roman"/>
              </a:rPr>
              <a:t>Pochampally </a:t>
            </a:r>
            <a:r>
              <a:rPr sz="2000" dirty="0">
                <a:latin typeface="Times New Roman"/>
                <a:cs typeface="Times New Roman"/>
              </a:rPr>
              <a:t>Sarees, </a:t>
            </a:r>
            <a:r>
              <a:rPr sz="2000" spc="-5" dirty="0">
                <a:latin typeface="Times New Roman"/>
                <a:cs typeface="Times New Roman"/>
              </a:rPr>
              <a:t>Nirmal  paintings, Kolhapuri Chappals, Solapur </a:t>
            </a:r>
            <a:r>
              <a:rPr sz="2000" dirty="0">
                <a:latin typeface="Times New Roman"/>
                <a:cs typeface="Times New Roman"/>
              </a:rPr>
              <a:t>Chaddar </a:t>
            </a:r>
            <a:r>
              <a:rPr sz="2000" spc="-5" dirty="0">
                <a:latin typeface="Times New Roman"/>
                <a:cs typeface="Times New Roman"/>
              </a:rPr>
              <a:t>etc., qualify for  registration under this </a:t>
            </a:r>
            <a:r>
              <a:rPr sz="2000" spc="-20" dirty="0">
                <a:latin typeface="Times New Roman"/>
                <a:cs typeface="Times New Roman"/>
              </a:rPr>
              <a:t>category.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valid for 10 years. The application </a:t>
            </a:r>
            <a:r>
              <a:rPr sz="2000" spc="-10" dirty="0">
                <a:latin typeface="Times New Roman"/>
                <a:cs typeface="Times New Roman"/>
              </a:rPr>
              <a:t>for  </a:t>
            </a:r>
            <a:r>
              <a:rPr sz="2000" dirty="0">
                <a:latin typeface="Times New Roman"/>
                <a:cs typeface="Times New Roman"/>
              </a:rPr>
              <a:t>registration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an </a:t>
            </a:r>
            <a:r>
              <a:rPr sz="2000" dirty="0">
                <a:latin typeface="Times New Roman"/>
                <a:cs typeface="Times New Roman"/>
              </a:rPr>
              <a:t>association of persons, </a:t>
            </a:r>
            <a:r>
              <a:rPr sz="2000" spc="-5" dirty="0">
                <a:latin typeface="Times New Roman"/>
                <a:cs typeface="Times New Roman"/>
              </a:rPr>
              <a:t>organization </a:t>
            </a:r>
            <a:r>
              <a:rPr sz="2000" dirty="0">
                <a:latin typeface="Times New Roman"/>
                <a:cs typeface="Times New Roman"/>
              </a:rPr>
              <a:t>or by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producers.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Copyright: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negative right which prevents the appropriation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 fruits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30" dirty="0">
                <a:latin typeface="Times New Roman"/>
                <a:cs typeface="Times New Roman"/>
              </a:rPr>
              <a:t>man’s </a:t>
            </a:r>
            <a:r>
              <a:rPr sz="2000" spc="-5" dirty="0">
                <a:latin typeface="Times New Roman"/>
                <a:cs typeface="Times New Roman"/>
              </a:rPr>
              <a:t>work, labour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skill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another </a:t>
            </a:r>
            <a:r>
              <a:rPr sz="2000" dirty="0">
                <a:latin typeface="Times New Roman"/>
                <a:cs typeface="Times New Roman"/>
              </a:rPr>
              <a:t>person. Copyright </a:t>
            </a:r>
            <a:r>
              <a:rPr sz="2000" spc="-5" dirty="0">
                <a:latin typeface="Times New Roman"/>
                <a:cs typeface="Times New Roman"/>
              </a:rPr>
              <a:t>is an   </a:t>
            </a:r>
            <a:r>
              <a:rPr sz="2000" dirty="0">
                <a:latin typeface="Times New Roman"/>
                <a:cs typeface="Times New Roman"/>
              </a:rPr>
              <a:t>exclusive </a:t>
            </a:r>
            <a:r>
              <a:rPr sz="2000" spc="-5" dirty="0">
                <a:latin typeface="Times New Roman"/>
                <a:cs typeface="Times New Roman"/>
              </a:rPr>
              <a:t>legal right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reproduce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original work of authorship fixed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tangible medium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expression, to </a:t>
            </a:r>
            <a:r>
              <a:rPr sz="2000" dirty="0">
                <a:latin typeface="Times New Roman"/>
                <a:cs typeface="Times New Roman"/>
              </a:rPr>
              <a:t>prepare </a:t>
            </a:r>
            <a:r>
              <a:rPr sz="2000" spc="-5" dirty="0">
                <a:latin typeface="Times New Roman"/>
                <a:cs typeface="Times New Roman"/>
              </a:rPr>
              <a:t>derivative </a:t>
            </a:r>
            <a:r>
              <a:rPr sz="2000" dirty="0">
                <a:latin typeface="Times New Roman"/>
                <a:cs typeface="Times New Roman"/>
              </a:rPr>
              <a:t>works based </a:t>
            </a:r>
            <a:r>
              <a:rPr sz="2000" spc="-10" dirty="0">
                <a:latin typeface="Times New Roman"/>
                <a:cs typeface="Times New Roman"/>
              </a:rPr>
              <a:t>on  </a:t>
            </a:r>
            <a:r>
              <a:rPr sz="2000" dirty="0">
                <a:latin typeface="Times New Roman"/>
                <a:cs typeface="Times New Roman"/>
              </a:rPr>
              <a:t>original </a:t>
            </a:r>
            <a:r>
              <a:rPr sz="2000" spc="-5" dirty="0">
                <a:latin typeface="Times New Roman"/>
                <a:cs typeface="Times New Roman"/>
              </a:rPr>
              <a:t>work,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perform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display the </a:t>
            </a:r>
            <a:r>
              <a:rPr sz="2000" dirty="0">
                <a:latin typeface="Times New Roman"/>
                <a:cs typeface="Times New Roman"/>
              </a:rPr>
              <a:t>work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case of dramatic,  music, choreographic and sculptural works. Copyright prevents copying </a:t>
            </a:r>
            <a:r>
              <a:rPr sz="2000" spc="5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only the </a:t>
            </a:r>
            <a:r>
              <a:rPr sz="2000" spc="-5" dirty="0">
                <a:latin typeface="Times New Roman"/>
                <a:cs typeface="Times New Roman"/>
              </a:rPr>
              <a:t>expression. Eg: </a:t>
            </a:r>
            <a:r>
              <a:rPr sz="2000" dirty="0">
                <a:latin typeface="Times New Roman"/>
                <a:cs typeface="Times New Roman"/>
              </a:rPr>
              <a:t>Bhagwat </a:t>
            </a:r>
            <a:r>
              <a:rPr sz="2000" spc="-5" dirty="0">
                <a:latin typeface="Times New Roman"/>
                <a:cs typeface="Times New Roman"/>
              </a:rPr>
              <a:t>Geeta, Pathanjali </a:t>
            </a:r>
            <a:r>
              <a:rPr sz="2000" spc="-55" dirty="0">
                <a:latin typeface="Times New Roman"/>
                <a:cs typeface="Times New Roman"/>
              </a:rPr>
              <a:t>Yoga </a:t>
            </a:r>
            <a:r>
              <a:rPr sz="2000" spc="-5" dirty="0">
                <a:latin typeface="Times New Roman"/>
                <a:cs typeface="Times New Roman"/>
              </a:rPr>
              <a:t>sutras, Narada  Neeti, </a:t>
            </a:r>
            <a:r>
              <a:rPr sz="2000" spc="-25" dirty="0">
                <a:latin typeface="Times New Roman"/>
                <a:cs typeface="Times New Roman"/>
              </a:rPr>
              <a:t>Vatsayana </a:t>
            </a:r>
            <a:r>
              <a:rPr sz="2000" spc="-5" dirty="0">
                <a:latin typeface="Times New Roman"/>
                <a:cs typeface="Times New Roman"/>
              </a:rPr>
              <a:t>Kamasutras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302764"/>
            <a:ext cx="899160" cy="1054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40980" y="73152"/>
            <a:ext cx="906779" cy="908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051" y="3813047"/>
            <a:ext cx="864108" cy="839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8634" y="169875"/>
            <a:ext cx="2046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F487C"/>
                </a:solidFill>
              </a:rPr>
              <a:t>IP</a:t>
            </a:r>
            <a:r>
              <a:rPr spc="-85" dirty="0">
                <a:solidFill>
                  <a:srgbClr val="1F487C"/>
                </a:solidFill>
              </a:rPr>
              <a:t> </a:t>
            </a:r>
            <a:r>
              <a:rPr spc="-10" dirty="0">
                <a:solidFill>
                  <a:srgbClr val="1F487C"/>
                </a:solidFill>
              </a:rPr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0618"/>
            <a:ext cx="2726055" cy="185229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167130">
              <a:lnSpc>
                <a:spcPct val="100000"/>
              </a:lnSpc>
              <a:spcBef>
                <a:spcPts val="950"/>
              </a:spcBef>
            </a:pPr>
            <a:r>
              <a:rPr sz="2400" b="1" spc="-10" dirty="0">
                <a:solidFill>
                  <a:srgbClr val="FFC000"/>
                </a:solidFill>
                <a:latin typeface="Carlito"/>
                <a:cs typeface="Carlito"/>
              </a:rPr>
              <a:t>REGISTERED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Patents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Trade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Marks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Design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rights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527" y="1117421"/>
            <a:ext cx="3528060" cy="4780280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967105">
              <a:lnSpc>
                <a:spcPct val="100000"/>
              </a:lnSpc>
              <a:spcBef>
                <a:spcPts val="1135"/>
              </a:spcBef>
            </a:pP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UNREGISTERED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Copyright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Unregistered Design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/>
                <a:cs typeface="Times New Roman"/>
              </a:rPr>
              <a:t>Common </a:t>
            </a:r>
            <a:r>
              <a:rPr sz="2000" dirty="0">
                <a:latin typeface="Times New Roman"/>
                <a:cs typeface="Times New Roman"/>
              </a:rPr>
              <a:t>law trade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marks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Database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rights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protection for know </a:t>
            </a:r>
            <a:r>
              <a:rPr sz="2000" spc="5" dirty="0">
                <a:latin typeface="Times New Roman"/>
                <a:cs typeface="Times New Roman"/>
              </a:rPr>
              <a:t>how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under  </a:t>
            </a:r>
            <a:r>
              <a:rPr sz="2000" spc="-5" dirty="0">
                <a:latin typeface="Times New Roman"/>
                <a:cs typeface="Times New Roman"/>
              </a:rPr>
              <a:t>laws </a:t>
            </a:r>
            <a:r>
              <a:rPr sz="2000" dirty="0">
                <a:latin typeface="Times New Roman"/>
                <a:cs typeface="Times New Roman"/>
              </a:rPr>
              <a:t>dealing with confidential  </a:t>
            </a: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and trade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secrets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Plant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varieties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Geographical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Indications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Design of Integrated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Circuits</a:t>
            </a:r>
            <a:endParaRPr sz="2000">
              <a:latin typeface="Times New Roman"/>
              <a:cs typeface="Times New Roman"/>
            </a:endParaRPr>
          </a:p>
          <a:p>
            <a:pPr marL="355600" marR="17907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‘Passing </a:t>
            </a:r>
            <a:r>
              <a:rPr sz="2000" spc="20" dirty="0">
                <a:latin typeface="Times New Roman"/>
                <a:cs typeface="Times New Roman"/>
              </a:rPr>
              <a:t>off’ </a:t>
            </a:r>
            <a:r>
              <a:rPr sz="2000" dirty="0">
                <a:latin typeface="Times New Roman"/>
                <a:cs typeface="Times New Roman"/>
              </a:rPr>
              <a:t>trade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legislation  (Domain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names)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9" y="461899"/>
            <a:ext cx="4866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1F487C"/>
                </a:solidFill>
              </a:rPr>
              <a:t>INDUSTRIAL</a:t>
            </a:r>
            <a:r>
              <a:rPr sz="4400" spc="-65" dirty="0">
                <a:solidFill>
                  <a:srgbClr val="1F487C"/>
                </a:solidFill>
              </a:rPr>
              <a:t> </a:t>
            </a:r>
            <a:r>
              <a:rPr sz="4400" spc="-10" dirty="0">
                <a:solidFill>
                  <a:srgbClr val="1F487C"/>
                </a:solidFill>
              </a:rPr>
              <a:t>DESIGNS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6605"/>
            <a:ext cx="8073390" cy="4293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laws governing designs </a:t>
            </a:r>
            <a:r>
              <a:rPr sz="2500" spc="-5" dirty="0">
                <a:latin typeface="Times New Roman"/>
                <a:cs typeface="Times New Roman"/>
              </a:rPr>
              <a:t>are </a:t>
            </a:r>
            <a:r>
              <a:rPr sz="2500" dirty="0">
                <a:latin typeface="Times New Roman"/>
                <a:cs typeface="Times New Roman"/>
              </a:rPr>
              <a:t>the </a:t>
            </a:r>
            <a:r>
              <a:rPr sz="2500" spc="-5" dirty="0">
                <a:latin typeface="Times New Roman"/>
                <a:cs typeface="Times New Roman"/>
              </a:rPr>
              <a:t>Designs Act </a:t>
            </a:r>
            <a:r>
              <a:rPr sz="2500" dirty="0">
                <a:latin typeface="Times New Roman"/>
                <a:cs typeface="Times New Roman"/>
              </a:rPr>
              <a:t>of 2000  </a:t>
            </a:r>
            <a:r>
              <a:rPr sz="2500" spc="-5" dirty="0">
                <a:latin typeface="Times New Roman"/>
                <a:cs typeface="Times New Roman"/>
              </a:rPr>
              <a:t>and </a:t>
            </a:r>
            <a:r>
              <a:rPr sz="2500" dirty="0">
                <a:latin typeface="Times New Roman"/>
                <a:cs typeface="Times New Roman"/>
              </a:rPr>
              <a:t>the Designs Rules </a:t>
            </a:r>
            <a:r>
              <a:rPr sz="2500" spc="-5" dirty="0">
                <a:latin typeface="Times New Roman"/>
                <a:cs typeface="Times New Roman"/>
              </a:rPr>
              <a:t>of 2001. In India </a:t>
            </a:r>
            <a:r>
              <a:rPr sz="2500" dirty="0">
                <a:latin typeface="Times New Roman"/>
                <a:cs typeface="Times New Roman"/>
              </a:rPr>
              <a:t>designs </a:t>
            </a:r>
            <a:r>
              <a:rPr sz="2500" spc="-5" dirty="0">
                <a:latin typeface="Times New Roman"/>
                <a:cs typeface="Times New Roman"/>
              </a:rPr>
              <a:t>are </a:t>
            </a:r>
            <a:r>
              <a:rPr sz="2500" dirty="0">
                <a:latin typeface="Times New Roman"/>
                <a:cs typeface="Times New Roman"/>
              </a:rPr>
              <a:t>defined  </a:t>
            </a:r>
            <a:r>
              <a:rPr sz="2500" spc="-5" dirty="0">
                <a:latin typeface="Times New Roman"/>
                <a:cs typeface="Times New Roman"/>
              </a:rPr>
              <a:t>as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follows: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500" i="1" spc="-5" dirty="0">
                <a:latin typeface="Times New Roman"/>
                <a:cs typeface="Times New Roman"/>
              </a:rPr>
              <a:t>‘A </a:t>
            </a:r>
            <a:r>
              <a:rPr sz="2500" i="1" dirty="0">
                <a:latin typeface="Times New Roman"/>
                <a:cs typeface="Times New Roman"/>
              </a:rPr>
              <a:t>design </a:t>
            </a:r>
            <a:r>
              <a:rPr sz="2500" i="1" spc="-20" dirty="0">
                <a:latin typeface="Times New Roman"/>
                <a:cs typeface="Times New Roman"/>
              </a:rPr>
              <a:t>refers </a:t>
            </a:r>
            <a:r>
              <a:rPr sz="2500" i="1" spc="-5" dirty="0">
                <a:latin typeface="Times New Roman"/>
                <a:cs typeface="Times New Roman"/>
              </a:rPr>
              <a:t>to </a:t>
            </a:r>
            <a:r>
              <a:rPr sz="2500" i="1" dirty="0">
                <a:latin typeface="Times New Roman"/>
                <a:cs typeface="Times New Roman"/>
              </a:rPr>
              <a:t>the </a:t>
            </a:r>
            <a:r>
              <a:rPr sz="2500" i="1" spc="-15" dirty="0">
                <a:latin typeface="Times New Roman"/>
                <a:cs typeface="Times New Roman"/>
              </a:rPr>
              <a:t>features </a:t>
            </a:r>
            <a:r>
              <a:rPr sz="2500" i="1" spc="-5" dirty="0">
                <a:latin typeface="Times New Roman"/>
                <a:cs typeface="Times New Roman"/>
              </a:rPr>
              <a:t>of shape, </a:t>
            </a:r>
            <a:r>
              <a:rPr sz="2500" i="1" dirty="0">
                <a:latin typeface="Times New Roman"/>
                <a:cs typeface="Times New Roman"/>
              </a:rPr>
              <a:t>configuration,  pattern, ornamentation </a:t>
            </a:r>
            <a:r>
              <a:rPr sz="2500" i="1" spc="-5" dirty="0">
                <a:latin typeface="Times New Roman"/>
                <a:cs typeface="Times New Roman"/>
              </a:rPr>
              <a:t>or </a:t>
            </a:r>
            <a:r>
              <a:rPr sz="2500" i="1" dirty="0">
                <a:latin typeface="Times New Roman"/>
                <a:cs typeface="Times New Roman"/>
              </a:rPr>
              <a:t>composition </a:t>
            </a:r>
            <a:r>
              <a:rPr sz="2500" i="1" spc="-5" dirty="0">
                <a:latin typeface="Times New Roman"/>
                <a:cs typeface="Times New Roman"/>
              </a:rPr>
              <a:t>of </a:t>
            </a:r>
            <a:r>
              <a:rPr sz="2500" i="1" dirty="0">
                <a:latin typeface="Times New Roman"/>
                <a:cs typeface="Times New Roman"/>
              </a:rPr>
              <a:t>lines </a:t>
            </a:r>
            <a:r>
              <a:rPr sz="2500" i="1" spc="-5" dirty="0">
                <a:latin typeface="Times New Roman"/>
                <a:cs typeface="Times New Roman"/>
              </a:rPr>
              <a:t>or colors  </a:t>
            </a:r>
            <a:r>
              <a:rPr sz="2500" i="1" dirty="0">
                <a:latin typeface="Times New Roman"/>
                <a:cs typeface="Times New Roman"/>
              </a:rPr>
              <a:t>applied to any article, in </a:t>
            </a:r>
            <a:r>
              <a:rPr sz="2500" i="1" spc="-5" dirty="0">
                <a:latin typeface="Times New Roman"/>
                <a:cs typeface="Times New Roman"/>
              </a:rPr>
              <a:t>two or </a:t>
            </a:r>
            <a:r>
              <a:rPr sz="2500" i="1" spc="-15" dirty="0">
                <a:latin typeface="Times New Roman"/>
                <a:cs typeface="Times New Roman"/>
              </a:rPr>
              <a:t>three </a:t>
            </a:r>
            <a:r>
              <a:rPr sz="2500" i="1" dirty="0">
                <a:latin typeface="Times New Roman"/>
                <a:cs typeface="Times New Roman"/>
              </a:rPr>
              <a:t>dimensional </a:t>
            </a:r>
            <a:r>
              <a:rPr sz="2500" i="1" spc="-5" dirty="0">
                <a:latin typeface="Times New Roman"/>
                <a:cs typeface="Times New Roman"/>
              </a:rPr>
              <a:t>(or </a:t>
            </a:r>
            <a:r>
              <a:rPr sz="2500" i="1" dirty="0">
                <a:latin typeface="Times New Roman"/>
                <a:cs typeface="Times New Roman"/>
              </a:rPr>
              <a:t>both)  </a:t>
            </a:r>
            <a:r>
              <a:rPr sz="2500" i="1" spc="-5" dirty="0">
                <a:latin typeface="Times New Roman"/>
                <a:cs typeface="Times New Roman"/>
              </a:rPr>
              <a:t>forms’. </a:t>
            </a:r>
            <a:r>
              <a:rPr sz="2500" spc="-5" dirty="0">
                <a:latin typeface="Times New Roman"/>
                <a:cs typeface="Times New Roman"/>
              </a:rPr>
              <a:t>(Design </a:t>
            </a:r>
            <a:r>
              <a:rPr sz="2500" spc="-10" dirty="0">
                <a:latin typeface="Times New Roman"/>
                <a:cs typeface="Times New Roman"/>
              </a:rPr>
              <a:t>Office, </a:t>
            </a:r>
            <a:r>
              <a:rPr sz="2500" dirty="0">
                <a:latin typeface="Times New Roman"/>
                <a:cs typeface="Times New Roman"/>
              </a:rPr>
              <a:t>Kolkata: Guidelines for  </a:t>
            </a:r>
            <a:r>
              <a:rPr sz="2500" spc="-5" dirty="0">
                <a:latin typeface="Times New Roman"/>
                <a:cs typeface="Times New Roman"/>
              </a:rPr>
              <a:t>Registration)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500" dirty="0">
                <a:latin typeface="Times New Roman"/>
                <a:cs typeface="Times New Roman"/>
              </a:rPr>
              <a:t>Designs </a:t>
            </a:r>
            <a:r>
              <a:rPr sz="2500" spc="-5" dirty="0">
                <a:latin typeface="Times New Roman"/>
                <a:cs typeface="Times New Roman"/>
              </a:rPr>
              <a:t>are </a:t>
            </a:r>
            <a:r>
              <a:rPr sz="2500" dirty="0">
                <a:latin typeface="Times New Roman"/>
                <a:cs typeface="Times New Roman"/>
              </a:rPr>
              <a:t>valid for </a:t>
            </a:r>
            <a:r>
              <a:rPr sz="2500" spc="-5" dirty="0">
                <a:latin typeface="Times New Roman"/>
                <a:cs typeface="Times New Roman"/>
              </a:rPr>
              <a:t>a maximum of </a:t>
            </a:r>
            <a:r>
              <a:rPr sz="2500" dirty="0">
                <a:latin typeface="Times New Roman"/>
                <a:cs typeface="Times New Roman"/>
              </a:rPr>
              <a:t>ten years, renewable  </a:t>
            </a:r>
            <a:r>
              <a:rPr sz="2500" spc="-5" dirty="0">
                <a:latin typeface="Times New Roman"/>
                <a:cs typeface="Times New Roman"/>
              </a:rPr>
              <a:t>for a further five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years.</a:t>
            </a:r>
            <a:endParaRPr sz="25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‘right </a:t>
            </a:r>
            <a:r>
              <a:rPr sz="2500" spc="-5" dirty="0">
                <a:latin typeface="Times New Roman"/>
                <a:cs typeface="Times New Roman"/>
              </a:rPr>
              <a:t>of </a:t>
            </a:r>
            <a:r>
              <a:rPr sz="2500" dirty="0">
                <a:latin typeface="Times New Roman"/>
                <a:cs typeface="Times New Roman"/>
              </a:rPr>
              <a:t>priority’ </a:t>
            </a:r>
            <a:r>
              <a:rPr sz="2500" spc="-5" dirty="0">
                <a:latin typeface="Times New Roman"/>
                <a:cs typeface="Times New Roman"/>
              </a:rPr>
              <a:t>for previous </a:t>
            </a:r>
            <a:r>
              <a:rPr sz="2500" dirty="0">
                <a:latin typeface="Times New Roman"/>
                <a:cs typeface="Times New Roman"/>
              </a:rPr>
              <a:t>filings of designs  overseas </a:t>
            </a:r>
            <a:r>
              <a:rPr sz="2500" spc="-5" dirty="0">
                <a:latin typeface="Times New Roman"/>
                <a:cs typeface="Times New Roman"/>
              </a:rPr>
              <a:t>requires </a:t>
            </a:r>
            <a:r>
              <a:rPr sz="2500" dirty="0">
                <a:latin typeface="Times New Roman"/>
                <a:cs typeface="Times New Roman"/>
              </a:rPr>
              <a:t>filing </a:t>
            </a:r>
            <a:r>
              <a:rPr sz="2500" spc="-5" dirty="0">
                <a:latin typeface="Times New Roman"/>
                <a:cs typeface="Times New Roman"/>
              </a:rPr>
              <a:t>in </a:t>
            </a:r>
            <a:r>
              <a:rPr sz="2500" dirty="0">
                <a:latin typeface="Times New Roman"/>
                <a:cs typeface="Times New Roman"/>
              </a:rPr>
              <a:t>India </a:t>
            </a:r>
            <a:r>
              <a:rPr sz="2500" spc="-5" dirty="0">
                <a:latin typeface="Times New Roman"/>
                <a:cs typeface="Times New Roman"/>
              </a:rPr>
              <a:t>within six months </a:t>
            </a:r>
            <a:r>
              <a:rPr sz="2500" dirty="0">
                <a:latin typeface="Times New Roman"/>
                <a:cs typeface="Times New Roman"/>
              </a:rPr>
              <a:t>of </a:t>
            </a:r>
            <a:r>
              <a:rPr sz="2500" spc="-10" dirty="0">
                <a:latin typeface="Times New Roman"/>
                <a:cs typeface="Times New Roman"/>
              </a:rPr>
              <a:t>an  </a:t>
            </a:r>
            <a:r>
              <a:rPr sz="2500" spc="-5" dirty="0">
                <a:latin typeface="Times New Roman"/>
                <a:cs typeface="Times New Roman"/>
              </a:rPr>
              <a:t>overseas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filing.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864" y="264413"/>
            <a:ext cx="44443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1F487C"/>
                </a:solidFill>
              </a:rPr>
              <a:t>INDUSTRIAL</a:t>
            </a:r>
            <a:r>
              <a:rPr spc="-30" dirty="0">
                <a:solidFill>
                  <a:srgbClr val="1F487C"/>
                </a:solidFill>
              </a:rPr>
              <a:t> </a:t>
            </a:r>
            <a:r>
              <a:rPr spc="-10" dirty="0">
                <a:solidFill>
                  <a:srgbClr val="1F487C"/>
                </a:solidFill>
              </a:rPr>
              <a:t>DESIGN..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60806"/>
            <a:ext cx="8074659" cy="5452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Design </a:t>
            </a:r>
            <a:r>
              <a:rPr sz="2000" spc="-5" dirty="0">
                <a:latin typeface="Times New Roman"/>
                <a:cs typeface="Times New Roman"/>
              </a:rPr>
              <a:t>rights, as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-5" dirty="0">
                <a:latin typeface="Times New Roman"/>
                <a:cs typeface="Times New Roman"/>
              </a:rPr>
              <a:t>have seen, consist of both registered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unregistered  </a:t>
            </a:r>
            <a:r>
              <a:rPr sz="2000" dirty="0">
                <a:latin typeface="Times New Roman"/>
                <a:cs typeface="Times New Roman"/>
              </a:rPr>
              <a:t>forms.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distinctions between what </a:t>
            </a:r>
            <a:r>
              <a:rPr sz="2000" dirty="0">
                <a:latin typeface="Times New Roman"/>
                <a:cs typeface="Times New Roman"/>
              </a:rPr>
              <a:t>exactly </a:t>
            </a:r>
            <a:r>
              <a:rPr sz="2000" spc="-5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protected by </a:t>
            </a:r>
            <a:r>
              <a:rPr sz="2000" dirty="0">
                <a:latin typeface="Times New Roman"/>
                <a:cs typeface="Times New Roman"/>
              </a:rPr>
              <a:t>each, </a:t>
            </a:r>
            <a:r>
              <a:rPr sz="2000" spc="-5" dirty="0">
                <a:latin typeface="Times New Roman"/>
                <a:cs typeface="Times New Roman"/>
              </a:rPr>
              <a:t>and the  </a:t>
            </a:r>
            <a:r>
              <a:rPr sz="2000" dirty="0">
                <a:latin typeface="Times New Roman"/>
                <a:cs typeface="Times New Roman"/>
              </a:rPr>
              <a:t>relative </a:t>
            </a:r>
            <a:r>
              <a:rPr sz="2000" spc="-5" dirty="0">
                <a:latin typeface="Times New Roman"/>
                <a:cs typeface="Times New Roman"/>
              </a:rPr>
              <a:t>levels of protection,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complex. Expert advice is </a:t>
            </a:r>
            <a:r>
              <a:rPr sz="2000" dirty="0">
                <a:latin typeface="Times New Roman"/>
                <a:cs typeface="Times New Roman"/>
              </a:rPr>
              <a:t>needed </a:t>
            </a:r>
            <a:r>
              <a:rPr sz="2000" spc="-5" dirty="0">
                <a:latin typeface="Times New Roman"/>
                <a:cs typeface="Times New Roman"/>
              </a:rPr>
              <a:t>to  </a:t>
            </a:r>
            <a:r>
              <a:rPr sz="2000" dirty="0">
                <a:latin typeface="Times New Roman"/>
                <a:cs typeface="Times New Roman"/>
              </a:rPr>
              <a:t>choose which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appropriate.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more </a:t>
            </a:r>
            <a:r>
              <a:rPr sz="2000" spc="-10" dirty="0">
                <a:latin typeface="Times New Roman"/>
                <a:cs typeface="Times New Roman"/>
              </a:rPr>
              <a:t>common </a:t>
            </a:r>
            <a:r>
              <a:rPr sz="2000" dirty="0">
                <a:latin typeface="Times New Roman"/>
                <a:cs typeface="Times New Roman"/>
              </a:rPr>
              <a:t>type </a:t>
            </a:r>
            <a:r>
              <a:rPr sz="2000" spc="-5" dirty="0">
                <a:latin typeface="Times New Roman"/>
                <a:cs typeface="Times New Roman"/>
              </a:rPr>
              <a:t>is the registered design, covering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appearance  </a:t>
            </a:r>
            <a:r>
              <a:rPr sz="2000" dirty="0">
                <a:latin typeface="Times New Roman"/>
                <a:cs typeface="Times New Roman"/>
              </a:rPr>
              <a:t>(that </a:t>
            </a:r>
            <a:r>
              <a:rPr sz="2000" spc="-5" dirty="0">
                <a:latin typeface="Times New Roman"/>
                <a:cs typeface="Times New Roman"/>
              </a:rPr>
              <a:t>is, the shape or pattern) of </a:t>
            </a:r>
            <a:r>
              <a:rPr sz="2000" dirty="0">
                <a:latin typeface="Times New Roman"/>
                <a:cs typeface="Times New Roman"/>
              </a:rPr>
              <a:t>a product or </a:t>
            </a:r>
            <a:r>
              <a:rPr sz="2000" spc="-10" dirty="0">
                <a:latin typeface="Times New Roman"/>
                <a:cs typeface="Times New Roman"/>
              </a:rPr>
              <a:t>its </a:t>
            </a:r>
            <a:r>
              <a:rPr sz="2000" spc="-5" dirty="0">
                <a:latin typeface="Times New Roman"/>
                <a:cs typeface="Times New Roman"/>
              </a:rPr>
              <a:t>packaging, </a:t>
            </a:r>
            <a:r>
              <a:rPr sz="2000" spc="-1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well as  </a:t>
            </a:r>
            <a:r>
              <a:rPr sz="2000" dirty="0">
                <a:latin typeface="Times New Roman"/>
                <a:cs typeface="Times New Roman"/>
              </a:rPr>
              <a:t>typefaces </a:t>
            </a:r>
            <a:r>
              <a:rPr sz="2000" spc="-5" dirty="0">
                <a:latin typeface="Times New Roman"/>
                <a:cs typeface="Times New Roman"/>
              </a:rPr>
              <a:t>and graphics. </a:t>
            </a: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registered in the </a:t>
            </a:r>
            <a:r>
              <a:rPr sz="2000" dirty="0">
                <a:latin typeface="Times New Roman"/>
                <a:cs typeface="Times New Roman"/>
              </a:rPr>
              <a:t>UK a </a:t>
            </a:r>
            <a:r>
              <a:rPr sz="2000" spc="-5" dirty="0">
                <a:latin typeface="Times New Roman"/>
                <a:cs typeface="Times New Roman"/>
              </a:rPr>
              <a:t>design must </a:t>
            </a:r>
            <a:r>
              <a:rPr sz="2000" dirty="0">
                <a:latin typeface="Times New Roman"/>
                <a:cs typeface="Times New Roman"/>
              </a:rPr>
              <a:t>be  </a:t>
            </a:r>
            <a:r>
              <a:rPr sz="2000" spc="-5" dirty="0">
                <a:latin typeface="Times New Roman"/>
                <a:cs typeface="Times New Roman"/>
              </a:rPr>
              <a:t>distinctive and </a:t>
            </a:r>
            <a:r>
              <a:rPr sz="2000" dirty="0">
                <a:latin typeface="Times New Roman"/>
                <a:cs typeface="Times New Roman"/>
              </a:rPr>
              <a:t>novel – </a:t>
            </a:r>
            <a:r>
              <a:rPr sz="2000" spc="-5" dirty="0">
                <a:latin typeface="Times New Roman"/>
                <a:cs typeface="Times New Roman"/>
              </a:rPr>
              <a:t>it should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‘remind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informed person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5" dirty="0">
                <a:latin typeface="Times New Roman"/>
                <a:cs typeface="Times New Roman"/>
              </a:rPr>
              <a:t>an  </a:t>
            </a:r>
            <a:r>
              <a:rPr sz="2000" dirty="0">
                <a:latin typeface="Times New Roman"/>
                <a:cs typeface="Times New Roman"/>
              </a:rPr>
              <a:t>existing design’ –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well </a:t>
            </a:r>
            <a:r>
              <a:rPr sz="2000" spc="-5" dirty="0">
                <a:latin typeface="Times New Roman"/>
                <a:cs typeface="Times New Roman"/>
              </a:rPr>
              <a:t>as meeting </a:t>
            </a:r>
            <a:r>
              <a:rPr sz="2000" dirty="0">
                <a:latin typeface="Times New Roman"/>
                <a:cs typeface="Times New Roman"/>
              </a:rPr>
              <a:t>other </a:t>
            </a:r>
            <a:r>
              <a:rPr sz="2000" spc="-5" dirty="0">
                <a:latin typeface="Times New Roman"/>
                <a:cs typeface="Times New Roman"/>
              </a:rPr>
              <a:t>detailed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criteria.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Whilst </a:t>
            </a:r>
            <a:r>
              <a:rPr sz="2000" spc="-5" dirty="0">
                <a:latin typeface="Times New Roman"/>
                <a:cs typeface="Times New Roman"/>
              </a:rPr>
              <a:t>there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10" dirty="0">
                <a:latin typeface="Times New Roman"/>
                <a:cs typeface="Times New Roman"/>
              </a:rPr>
              <a:t>costs </a:t>
            </a:r>
            <a:r>
              <a:rPr sz="2000" spc="-5" dirty="0">
                <a:latin typeface="Times New Roman"/>
                <a:cs typeface="Times New Roman"/>
              </a:rPr>
              <a:t>involved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obtaining registered design rights  (compared with relying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unregistered design rights, which are free) </a:t>
            </a:r>
            <a:r>
              <a:rPr sz="2000" spc="-10" dirty="0">
                <a:latin typeface="Times New Roman"/>
                <a:cs typeface="Times New Roman"/>
              </a:rPr>
              <a:t>this  </a:t>
            </a:r>
            <a:r>
              <a:rPr sz="2000" dirty="0">
                <a:latin typeface="Times New Roman"/>
                <a:cs typeface="Times New Roman"/>
              </a:rPr>
              <a:t>form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IPR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treated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same way </a:t>
            </a:r>
            <a:r>
              <a:rPr sz="200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patents </a:t>
            </a:r>
            <a:r>
              <a:rPr sz="2000" dirty="0">
                <a:latin typeface="Times New Roman"/>
                <a:cs typeface="Times New Roman"/>
              </a:rPr>
              <a:t>– for </a:t>
            </a:r>
            <a:r>
              <a:rPr sz="2000" spc="-5" dirty="0">
                <a:latin typeface="Times New Roman"/>
                <a:cs typeface="Times New Roman"/>
              </a:rPr>
              <a:t>example, </a:t>
            </a:r>
            <a:r>
              <a:rPr sz="2000" spc="-10" dirty="0">
                <a:latin typeface="Times New Roman"/>
                <a:cs typeface="Times New Roman"/>
              </a:rPr>
              <a:t>by  </a:t>
            </a:r>
            <a:r>
              <a:rPr sz="2000" spc="-5" dirty="0">
                <a:latin typeface="Times New Roman"/>
                <a:cs typeface="Times New Roman"/>
              </a:rPr>
              <a:t>rights </a:t>
            </a:r>
            <a:r>
              <a:rPr sz="2000" dirty="0">
                <a:latin typeface="Times New Roman"/>
                <a:cs typeface="Times New Roman"/>
              </a:rPr>
              <a:t>owners </a:t>
            </a:r>
            <a:r>
              <a:rPr sz="2000" spc="-5" dirty="0">
                <a:latin typeface="Times New Roman"/>
                <a:cs typeface="Times New Roman"/>
              </a:rPr>
              <a:t>exploiting </a:t>
            </a:r>
            <a:r>
              <a:rPr sz="2000" spc="-10" dirty="0">
                <a:latin typeface="Times New Roman"/>
                <a:cs typeface="Times New Roman"/>
              </a:rPr>
              <a:t>their </a:t>
            </a:r>
            <a:r>
              <a:rPr sz="2000" dirty="0">
                <a:latin typeface="Times New Roman"/>
                <a:cs typeface="Times New Roman"/>
              </a:rPr>
              <a:t>IP </a:t>
            </a:r>
            <a:r>
              <a:rPr sz="2000" spc="-5" dirty="0">
                <a:latin typeface="Times New Roman"/>
                <a:cs typeface="Times New Roman"/>
              </a:rPr>
              <a:t>through licensing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provides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good  </a:t>
            </a:r>
            <a:r>
              <a:rPr sz="2000" dirty="0">
                <a:latin typeface="Times New Roman"/>
                <a:cs typeface="Times New Roman"/>
              </a:rPr>
              <a:t>level 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protection.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registered design </a:t>
            </a:r>
            <a:r>
              <a:rPr sz="2000" dirty="0">
                <a:latin typeface="Times New Roman"/>
                <a:cs typeface="Times New Roman"/>
              </a:rPr>
              <a:t>right </a:t>
            </a:r>
            <a:r>
              <a:rPr sz="2000" spc="-10" dirty="0">
                <a:latin typeface="Times New Roman"/>
                <a:cs typeface="Times New Roman"/>
              </a:rPr>
              <a:t>lasts </a:t>
            </a:r>
            <a:r>
              <a:rPr sz="2000" spc="-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up </a:t>
            </a:r>
            <a:r>
              <a:rPr sz="2000" spc="-5" dirty="0">
                <a:latin typeface="Times New Roman"/>
                <a:cs typeface="Times New Roman"/>
              </a:rPr>
              <a:t>to 25 years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UK </a:t>
            </a:r>
            <a:r>
              <a:rPr sz="2000" spc="-5" dirty="0">
                <a:latin typeface="Times New Roman"/>
                <a:cs typeface="Times New Roman"/>
              </a:rPr>
              <a:t>and must </a:t>
            </a:r>
            <a:r>
              <a:rPr sz="2000" spc="5" dirty="0">
                <a:latin typeface="Times New Roman"/>
                <a:cs typeface="Times New Roman"/>
              </a:rPr>
              <a:t>be  </a:t>
            </a:r>
            <a:r>
              <a:rPr sz="2000" dirty="0">
                <a:latin typeface="Times New Roman"/>
                <a:cs typeface="Times New Roman"/>
              </a:rPr>
              <a:t>renewed every five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years.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204" y="44196"/>
            <a:ext cx="1583436" cy="975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553" y="206502"/>
            <a:ext cx="1804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>
                <a:solidFill>
                  <a:srgbClr val="1F487C"/>
                </a:solidFill>
              </a:rPr>
              <a:t>PATENTS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88923"/>
            <a:ext cx="8209280" cy="572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Designed by </a:t>
            </a:r>
            <a:r>
              <a:rPr sz="2100" spc="-5" dirty="0">
                <a:latin typeface="Times New Roman"/>
                <a:cs typeface="Times New Roman"/>
              </a:rPr>
              <a:t>Thomas Jefferson in </a:t>
            </a:r>
            <a:r>
              <a:rPr sz="2100" dirty="0">
                <a:latin typeface="Times New Roman"/>
                <a:cs typeface="Times New Roman"/>
              </a:rPr>
              <a:t>1790 </a:t>
            </a:r>
            <a:r>
              <a:rPr sz="2100" spc="-5" dirty="0">
                <a:latin typeface="Times New Roman"/>
                <a:cs typeface="Times New Roman"/>
              </a:rPr>
              <a:t>to </a:t>
            </a:r>
            <a:r>
              <a:rPr sz="2100" dirty="0">
                <a:latin typeface="Times New Roman"/>
                <a:cs typeface="Times New Roman"/>
              </a:rPr>
              <a:t>provide a </a:t>
            </a:r>
            <a:r>
              <a:rPr sz="2100" spc="-5" dirty="0">
                <a:latin typeface="Times New Roman"/>
                <a:cs typeface="Times New Roman"/>
              </a:rPr>
              <a:t>brief </a:t>
            </a:r>
            <a:r>
              <a:rPr sz="2100" dirty="0">
                <a:latin typeface="Times New Roman"/>
                <a:cs typeface="Times New Roman"/>
              </a:rPr>
              <a:t>legal monopoly  to give the inventor </a:t>
            </a:r>
            <a:r>
              <a:rPr sz="2100" spc="-5" dirty="0">
                <a:latin typeface="Times New Roman"/>
                <a:cs typeface="Times New Roman"/>
              </a:rPr>
              <a:t>an </a:t>
            </a:r>
            <a:r>
              <a:rPr sz="2100" dirty="0">
                <a:latin typeface="Times New Roman"/>
                <a:cs typeface="Times New Roman"/>
              </a:rPr>
              <a:t>opportunity to get the invention into the </a:t>
            </a:r>
            <a:r>
              <a:rPr sz="2100" spc="-5" dirty="0">
                <a:latin typeface="Times New Roman"/>
                <a:cs typeface="Times New Roman"/>
              </a:rPr>
              <a:t>market  </a:t>
            </a:r>
            <a:r>
              <a:rPr sz="2100" dirty="0">
                <a:latin typeface="Times New Roman"/>
                <a:cs typeface="Times New Roman"/>
              </a:rPr>
              <a:t>and recoup development costs before </a:t>
            </a:r>
            <a:r>
              <a:rPr sz="2100" spc="-5" dirty="0">
                <a:latin typeface="Times New Roman"/>
                <a:cs typeface="Times New Roman"/>
              </a:rPr>
              <a:t>competitors </a:t>
            </a:r>
            <a:r>
              <a:rPr sz="2100" dirty="0">
                <a:latin typeface="Times New Roman"/>
                <a:cs typeface="Times New Roman"/>
              </a:rPr>
              <a:t>entered the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market.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Patent </a:t>
            </a:r>
            <a:r>
              <a:rPr sz="2100" spc="-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a monopoly right granted by </a:t>
            </a:r>
            <a:r>
              <a:rPr sz="2100" spc="-5" dirty="0">
                <a:latin typeface="Times New Roman"/>
                <a:cs typeface="Times New Roman"/>
              </a:rPr>
              <a:t>law </a:t>
            </a:r>
            <a:r>
              <a:rPr sz="2100" dirty="0">
                <a:latin typeface="Times New Roman"/>
                <a:cs typeface="Times New Roman"/>
              </a:rPr>
              <a:t>for </a:t>
            </a:r>
            <a:r>
              <a:rPr sz="2100" spc="-5" dirty="0">
                <a:latin typeface="Times New Roman"/>
                <a:cs typeface="Times New Roman"/>
              </a:rPr>
              <a:t>the </a:t>
            </a:r>
            <a:r>
              <a:rPr sz="2100" dirty="0">
                <a:latin typeface="Times New Roman"/>
                <a:cs typeface="Times New Roman"/>
              </a:rPr>
              <a:t>exclusive </a:t>
            </a:r>
            <a:r>
              <a:rPr sz="2100" spc="-5" dirty="0">
                <a:latin typeface="Times New Roman"/>
                <a:cs typeface="Times New Roman"/>
              </a:rPr>
              <a:t>use </a:t>
            </a:r>
            <a:r>
              <a:rPr sz="2100" dirty="0">
                <a:latin typeface="Times New Roman"/>
                <a:cs typeface="Times New Roman"/>
              </a:rPr>
              <a:t>of an  intellectual </a:t>
            </a:r>
            <a:r>
              <a:rPr sz="2100" spc="-5" dirty="0">
                <a:latin typeface="Times New Roman"/>
                <a:cs typeface="Times New Roman"/>
              </a:rPr>
              <a:t>property </a:t>
            </a:r>
            <a:r>
              <a:rPr sz="2100" dirty="0">
                <a:latin typeface="Times New Roman"/>
                <a:cs typeface="Times New Roman"/>
              </a:rPr>
              <a:t>to one or </a:t>
            </a:r>
            <a:r>
              <a:rPr sz="2100" spc="-10" dirty="0">
                <a:latin typeface="Times New Roman"/>
                <a:cs typeface="Times New Roman"/>
              </a:rPr>
              <a:t>more </a:t>
            </a:r>
            <a:r>
              <a:rPr sz="2100" dirty="0">
                <a:latin typeface="Times New Roman"/>
                <a:cs typeface="Times New Roman"/>
              </a:rPr>
              <a:t>individuals. </a:t>
            </a:r>
            <a:r>
              <a:rPr sz="2100" spc="-5" dirty="0">
                <a:latin typeface="Times New Roman"/>
                <a:cs typeface="Times New Roman"/>
              </a:rPr>
              <a:t>The instrument </a:t>
            </a:r>
            <a:r>
              <a:rPr sz="2100" dirty="0">
                <a:latin typeface="Times New Roman"/>
                <a:cs typeface="Times New Roman"/>
              </a:rPr>
              <a:t>by  </a:t>
            </a:r>
            <a:r>
              <a:rPr sz="2100" spc="-5" dirty="0">
                <a:latin typeface="Times New Roman"/>
                <a:cs typeface="Times New Roman"/>
              </a:rPr>
              <a:t>which such grant is made </a:t>
            </a:r>
            <a:r>
              <a:rPr sz="2100" spc="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known </a:t>
            </a:r>
            <a:r>
              <a:rPr sz="2100" spc="-5" dirty="0">
                <a:latin typeface="Times New Roman"/>
                <a:cs typeface="Times New Roman"/>
              </a:rPr>
              <a:t>as ‘Patent’. </a:t>
            </a:r>
            <a:r>
              <a:rPr sz="2100" dirty="0">
                <a:latin typeface="Times New Roman"/>
                <a:cs typeface="Times New Roman"/>
              </a:rPr>
              <a:t>The patent to </a:t>
            </a:r>
            <a:r>
              <a:rPr sz="2100" spc="-10" dirty="0">
                <a:latin typeface="Times New Roman"/>
                <a:cs typeface="Times New Roman"/>
              </a:rPr>
              <a:t>whom </a:t>
            </a:r>
            <a:r>
              <a:rPr sz="2100" dirty="0">
                <a:latin typeface="Times New Roman"/>
                <a:cs typeface="Times New Roman"/>
              </a:rPr>
              <a:t>a  patent </a:t>
            </a:r>
            <a:r>
              <a:rPr sz="2100" spc="-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granted </a:t>
            </a:r>
            <a:r>
              <a:rPr sz="2100" spc="-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called the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‘Patentee’.</a:t>
            </a:r>
            <a:endParaRPr sz="2100">
              <a:latin typeface="Times New Roman"/>
              <a:cs typeface="Times New Roman"/>
            </a:endParaRPr>
          </a:p>
          <a:p>
            <a:pPr marL="355600" marR="9525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Section </a:t>
            </a:r>
            <a:r>
              <a:rPr sz="2100" spc="-10" dirty="0">
                <a:latin typeface="Times New Roman"/>
                <a:cs typeface="Times New Roman"/>
              </a:rPr>
              <a:t>2(m) </a:t>
            </a:r>
            <a:r>
              <a:rPr sz="2100" dirty="0">
                <a:latin typeface="Times New Roman"/>
                <a:cs typeface="Times New Roman"/>
              </a:rPr>
              <a:t>of the Indian Patents Act, 1970 defines Patent as – </a:t>
            </a:r>
            <a:r>
              <a:rPr sz="2100" spc="-5" dirty="0">
                <a:latin typeface="Times New Roman"/>
                <a:cs typeface="Times New Roman"/>
              </a:rPr>
              <a:t>“Patent”  means </a:t>
            </a:r>
            <a:r>
              <a:rPr sz="2100" i="1" dirty="0">
                <a:latin typeface="Times New Roman"/>
                <a:cs typeface="Times New Roman"/>
              </a:rPr>
              <a:t>‘a new </a:t>
            </a:r>
            <a:r>
              <a:rPr sz="2100" i="1" spc="-10" dirty="0">
                <a:latin typeface="Times New Roman"/>
                <a:cs typeface="Times New Roman"/>
              </a:rPr>
              <a:t>product </a:t>
            </a:r>
            <a:r>
              <a:rPr sz="2100" i="1" dirty="0">
                <a:latin typeface="Times New Roman"/>
                <a:cs typeface="Times New Roman"/>
              </a:rPr>
              <a:t>or </a:t>
            </a:r>
            <a:r>
              <a:rPr sz="2100" i="1" spc="-10" dirty="0">
                <a:latin typeface="Times New Roman"/>
                <a:cs typeface="Times New Roman"/>
              </a:rPr>
              <a:t>process </a:t>
            </a:r>
            <a:r>
              <a:rPr sz="2100" i="1" dirty="0">
                <a:latin typeface="Times New Roman"/>
                <a:cs typeface="Times New Roman"/>
              </a:rPr>
              <a:t>involving an inventive </a:t>
            </a:r>
            <a:r>
              <a:rPr sz="2100" i="1" spc="-5" dirty="0">
                <a:latin typeface="Times New Roman"/>
                <a:cs typeface="Times New Roman"/>
              </a:rPr>
              <a:t>step </a:t>
            </a:r>
            <a:r>
              <a:rPr sz="2100" i="1" dirty="0">
                <a:latin typeface="Times New Roman"/>
                <a:cs typeface="Times New Roman"/>
              </a:rPr>
              <a:t>and capable  of industrial application’</a:t>
            </a:r>
            <a:r>
              <a:rPr sz="2100" dirty="0">
                <a:latin typeface="Times New Roman"/>
                <a:cs typeface="Times New Roman"/>
              </a:rPr>
              <a:t>. </a:t>
            </a:r>
            <a:r>
              <a:rPr sz="2100" spc="-5" dirty="0">
                <a:latin typeface="Times New Roman"/>
                <a:cs typeface="Times New Roman"/>
              </a:rPr>
              <a:t>Act </a:t>
            </a:r>
            <a:r>
              <a:rPr sz="2100" dirty="0">
                <a:latin typeface="Times New Roman"/>
                <a:cs typeface="Times New Roman"/>
              </a:rPr>
              <a:t>lays</a:t>
            </a:r>
            <a:r>
              <a:rPr sz="2100" spc="-19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down:</a:t>
            </a:r>
            <a:endParaRPr sz="2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sz="2100" dirty="0">
                <a:latin typeface="Times New Roman"/>
                <a:cs typeface="Times New Roman"/>
              </a:rPr>
              <a:t>a.</a:t>
            </a:r>
            <a:r>
              <a:rPr sz="2100" spc="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Grant</a:t>
            </a:r>
            <a:r>
              <a:rPr sz="2100" spc="10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of</a:t>
            </a:r>
            <a:r>
              <a:rPr sz="2100" spc="9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revocation</a:t>
            </a:r>
            <a:r>
              <a:rPr sz="2100" spc="10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of</a:t>
            </a:r>
            <a:r>
              <a:rPr sz="2100" spc="8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patents,</a:t>
            </a:r>
            <a:r>
              <a:rPr sz="2100" spc="9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b.</a:t>
            </a:r>
            <a:r>
              <a:rPr sz="2100" spc="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Items</a:t>
            </a:r>
            <a:r>
              <a:rPr sz="2100" spc="1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not</a:t>
            </a:r>
            <a:r>
              <a:rPr sz="2100" spc="9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patentable,</a:t>
            </a:r>
            <a:r>
              <a:rPr sz="2100" spc="1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c.</a:t>
            </a:r>
            <a:r>
              <a:rPr sz="2100" spc="10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Product</a:t>
            </a:r>
            <a:r>
              <a:rPr sz="2100" spc="9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patent,</a:t>
            </a:r>
            <a:endParaRPr sz="21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100" dirty="0">
                <a:latin typeface="Times New Roman"/>
                <a:cs typeface="Times New Roman"/>
              </a:rPr>
              <a:t>d. Patent period, e. </a:t>
            </a:r>
            <a:r>
              <a:rPr sz="2100" spc="-5" dirty="0">
                <a:latin typeface="Times New Roman"/>
                <a:cs typeface="Times New Roman"/>
              </a:rPr>
              <a:t>Rights </a:t>
            </a:r>
            <a:r>
              <a:rPr sz="2100" dirty="0">
                <a:latin typeface="Times New Roman"/>
                <a:cs typeface="Times New Roman"/>
              </a:rPr>
              <a:t>and obligations of patentee, </a:t>
            </a:r>
            <a:r>
              <a:rPr sz="2100" spc="-5" dirty="0">
                <a:latin typeface="Times New Roman"/>
                <a:cs typeface="Times New Roman"/>
              </a:rPr>
              <a:t>f. </a:t>
            </a:r>
            <a:r>
              <a:rPr sz="2100" spc="-25" dirty="0">
                <a:latin typeface="Times New Roman"/>
                <a:cs typeface="Times New Roman"/>
              </a:rPr>
              <a:t>Working </a:t>
            </a:r>
            <a:r>
              <a:rPr sz="2100" dirty="0">
                <a:latin typeface="Times New Roman"/>
                <a:cs typeface="Times New Roman"/>
              </a:rPr>
              <a:t>of the  patent, g. </a:t>
            </a:r>
            <a:r>
              <a:rPr sz="2100" spc="-5" dirty="0">
                <a:latin typeface="Times New Roman"/>
                <a:cs typeface="Times New Roman"/>
              </a:rPr>
              <a:t>Compulsory </a:t>
            </a:r>
            <a:r>
              <a:rPr sz="2100" dirty="0">
                <a:latin typeface="Times New Roman"/>
                <a:cs typeface="Times New Roman"/>
              </a:rPr>
              <a:t>licensing and h. Exceptions (inclu. Rights of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Govt.)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After the </a:t>
            </a:r>
            <a:r>
              <a:rPr sz="2100" spc="-5" dirty="0">
                <a:latin typeface="Times New Roman"/>
                <a:cs typeface="Times New Roman"/>
              </a:rPr>
              <a:t>expiry </a:t>
            </a:r>
            <a:r>
              <a:rPr sz="2100" dirty="0">
                <a:latin typeface="Times New Roman"/>
                <a:cs typeface="Times New Roman"/>
              </a:rPr>
              <a:t>of the period for </a:t>
            </a:r>
            <a:r>
              <a:rPr sz="2100" spc="-5" dirty="0">
                <a:latin typeface="Times New Roman"/>
                <a:cs typeface="Times New Roman"/>
              </a:rPr>
              <a:t>which exclusive right </a:t>
            </a:r>
            <a:r>
              <a:rPr sz="2100" dirty="0">
                <a:latin typeface="Times New Roman"/>
                <a:cs typeface="Times New Roman"/>
              </a:rPr>
              <a:t>is granted to the  inventor (20 years in India from the date of application), the </a:t>
            </a:r>
            <a:r>
              <a:rPr sz="2100" spc="-5" dirty="0">
                <a:latin typeface="Times New Roman"/>
                <a:cs typeface="Times New Roman"/>
              </a:rPr>
              <a:t>invention  </a:t>
            </a:r>
            <a:r>
              <a:rPr sz="2100" dirty="0">
                <a:latin typeface="Times New Roman"/>
                <a:cs typeface="Times New Roman"/>
              </a:rPr>
              <a:t>can be put to </a:t>
            </a:r>
            <a:r>
              <a:rPr sz="2100" spc="-5" dirty="0">
                <a:latin typeface="Times New Roman"/>
                <a:cs typeface="Times New Roman"/>
              </a:rPr>
              <a:t>use </a:t>
            </a:r>
            <a:r>
              <a:rPr sz="2100" dirty="0">
                <a:latin typeface="Times New Roman"/>
                <a:cs typeface="Times New Roman"/>
              </a:rPr>
              <a:t>by any </a:t>
            </a:r>
            <a:r>
              <a:rPr sz="2100" spc="-5" dirty="0">
                <a:latin typeface="Times New Roman"/>
                <a:cs typeface="Times New Roman"/>
              </a:rPr>
              <a:t>person </a:t>
            </a:r>
            <a:r>
              <a:rPr sz="2100" dirty="0">
                <a:latin typeface="Times New Roman"/>
                <a:cs typeface="Times New Roman"/>
              </a:rPr>
              <a:t>other than the one to </a:t>
            </a:r>
            <a:r>
              <a:rPr sz="2100" spc="-5" dirty="0">
                <a:latin typeface="Times New Roman"/>
                <a:cs typeface="Times New Roman"/>
              </a:rPr>
              <a:t>whom </a:t>
            </a:r>
            <a:r>
              <a:rPr sz="2100" dirty="0">
                <a:latin typeface="Times New Roman"/>
                <a:cs typeface="Times New Roman"/>
              </a:rPr>
              <a:t>a patent has  been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granted.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1057" y="240029"/>
            <a:ext cx="2799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65" dirty="0">
                <a:solidFill>
                  <a:srgbClr val="1F487C"/>
                </a:solidFill>
              </a:rPr>
              <a:t> </a:t>
            </a:r>
            <a:r>
              <a:rPr sz="3600" spc="-20" dirty="0">
                <a:solidFill>
                  <a:srgbClr val="1F487C"/>
                </a:solidFill>
              </a:rPr>
              <a:t>contd..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1087881"/>
            <a:ext cx="822579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Bishwanath Prasad Radheshyam </a:t>
            </a:r>
            <a:r>
              <a:rPr sz="2800" dirty="0">
                <a:latin typeface="Times New Roman"/>
                <a:cs typeface="Times New Roman"/>
              </a:rPr>
              <a:t>Vs. </a:t>
            </a:r>
            <a:r>
              <a:rPr sz="2800" spc="-5" dirty="0">
                <a:latin typeface="Times New Roman"/>
                <a:cs typeface="Times New Roman"/>
              </a:rPr>
              <a:t>Hindusthan  Metal Industries, </a:t>
            </a:r>
            <a:r>
              <a:rPr sz="2800" dirty="0">
                <a:latin typeface="Times New Roman"/>
                <a:cs typeface="Times New Roman"/>
              </a:rPr>
              <a:t>[(1979) </a:t>
            </a:r>
            <a:r>
              <a:rPr sz="2800" spc="-5" dirty="0">
                <a:latin typeface="Times New Roman"/>
                <a:cs typeface="Times New Roman"/>
              </a:rPr>
              <a:t>2 SCC </a:t>
            </a:r>
            <a:r>
              <a:rPr sz="2800" spc="-25" dirty="0">
                <a:latin typeface="Times New Roman"/>
                <a:cs typeface="Times New Roman"/>
              </a:rPr>
              <a:t>511],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Supreme  </a:t>
            </a:r>
            <a:r>
              <a:rPr sz="2800" spc="-5" dirty="0">
                <a:latin typeface="Times New Roman"/>
                <a:cs typeface="Times New Roman"/>
              </a:rPr>
              <a:t>Court held that </a:t>
            </a:r>
            <a:r>
              <a:rPr sz="2800" spc="-10" dirty="0">
                <a:latin typeface="Times New Roman"/>
                <a:cs typeface="Times New Roman"/>
              </a:rPr>
              <a:t>“the </a:t>
            </a:r>
            <a:r>
              <a:rPr sz="2800" spc="-5" dirty="0">
                <a:latin typeface="Times New Roman"/>
                <a:cs typeface="Times New Roman"/>
              </a:rPr>
              <a:t>object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patent law is to  encourage scientific research, new technology </a:t>
            </a:r>
            <a:r>
              <a:rPr sz="2800" spc="-10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industrial </a:t>
            </a:r>
            <a:r>
              <a:rPr sz="2800" dirty="0">
                <a:latin typeface="Times New Roman"/>
                <a:cs typeface="Times New Roman"/>
              </a:rPr>
              <a:t>progress. </a:t>
            </a:r>
            <a:r>
              <a:rPr sz="2800" spc="-5" dirty="0">
                <a:latin typeface="Times New Roman"/>
                <a:cs typeface="Times New Roman"/>
              </a:rPr>
              <a:t>Grant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exclusive privilege to  own, use </a:t>
            </a:r>
            <a:r>
              <a:rPr sz="2800" spc="-1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sell the method or the product patented for  a limited period, stimulates new inventions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commercial </a:t>
            </a:r>
            <a:r>
              <a:rPr sz="2800" spc="-25" dirty="0">
                <a:latin typeface="Times New Roman"/>
                <a:cs typeface="Times New Roman"/>
              </a:rPr>
              <a:t>utility. </a:t>
            </a:r>
            <a:r>
              <a:rPr sz="2800" spc="-5" dirty="0">
                <a:latin typeface="Times New Roman"/>
                <a:cs typeface="Times New Roman"/>
              </a:rPr>
              <a:t>The price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grant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monopoly 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disclosure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invention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Patent </a:t>
            </a:r>
            <a:r>
              <a:rPr sz="2800" spc="-10" dirty="0">
                <a:latin typeface="Times New Roman"/>
                <a:cs typeface="Times New Roman"/>
              </a:rPr>
              <a:t>Office,  </a:t>
            </a:r>
            <a:r>
              <a:rPr sz="2800" spc="-5" dirty="0">
                <a:latin typeface="Times New Roman"/>
                <a:cs typeface="Times New Roman"/>
              </a:rPr>
              <a:t>which after the </a:t>
            </a:r>
            <a:r>
              <a:rPr sz="2800" dirty="0">
                <a:latin typeface="Times New Roman"/>
                <a:cs typeface="Times New Roman"/>
              </a:rPr>
              <a:t>expiry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dirty="0">
                <a:latin typeface="Times New Roman"/>
                <a:cs typeface="Times New Roman"/>
              </a:rPr>
              <a:t>fixed period </a:t>
            </a:r>
            <a:r>
              <a:rPr sz="2800" spc="-5" dirty="0">
                <a:latin typeface="Times New Roman"/>
                <a:cs typeface="Times New Roman"/>
              </a:rPr>
              <a:t>of the  </a:t>
            </a:r>
            <a:r>
              <a:rPr sz="2800" spc="-25" dirty="0">
                <a:latin typeface="Times New Roman"/>
                <a:cs typeface="Times New Roman"/>
              </a:rPr>
              <a:t>monopoly, </a:t>
            </a:r>
            <a:r>
              <a:rPr sz="2800" spc="-5" dirty="0">
                <a:latin typeface="Times New Roman"/>
                <a:cs typeface="Times New Roman"/>
              </a:rPr>
              <a:t>passes into </a:t>
            </a:r>
            <a:r>
              <a:rPr sz="2800" dirty="0">
                <a:latin typeface="Times New Roman"/>
                <a:cs typeface="Times New Roman"/>
              </a:rPr>
              <a:t>the public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domain”.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8073" y="169875"/>
            <a:ext cx="33896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>
                <a:solidFill>
                  <a:srgbClr val="1F487C"/>
                </a:solidFill>
              </a:rPr>
              <a:t>Types </a:t>
            </a:r>
            <a:r>
              <a:rPr spc="-5" dirty="0">
                <a:solidFill>
                  <a:srgbClr val="1F487C"/>
                </a:solidFill>
              </a:rPr>
              <a:t>of</a:t>
            </a:r>
            <a:r>
              <a:rPr spc="-50" dirty="0">
                <a:solidFill>
                  <a:srgbClr val="1F487C"/>
                </a:solidFill>
              </a:rPr>
              <a:t> </a:t>
            </a:r>
            <a:r>
              <a:rPr spc="-30" dirty="0">
                <a:solidFill>
                  <a:srgbClr val="1F487C"/>
                </a:solidFill>
              </a:rPr>
              <a:t>Patents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60805"/>
            <a:ext cx="8072755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Utility </a:t>
            </a:r>
            <a:r>
              <a:rPr sz="2200" b="1" dirty="0">
                <a:latin typeface="Times New Roman"/>
                <a:cs typeface="Times New Roman"/>
              </a:rPr>
              <a:t>Patent: </a:t>
            </a:r>
            <a:r>
              <a:rPr sz="2200" spc="-5" dirty="0">
                <a:latin typeface="Times New Roman"/>
                <a:cs typeface="Times New Roman"/>
              </a:rPr>
              <a:t>Whoever invents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discovers </a:t>
            </a:r>
            <a:r>
              <a:rPr sz="2200" spc="-10" dirty="0">
                <a:latin typeface="Times New Roman"/>
                <a:cs typeface="Times New Roman"/>
              </a:rPr>
              <a:t>any new </a:t>
            </a:r>
            <a:r>
              <a:rPr sz="2200" spc="-5" dirty="0">
                <a:latin typeface="Times New Roman"/>
                <a:cs typeface="Times New Roman"/>
              </a:rPr>
              <a:t>and useful  process, machine, manufacture,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composition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15" dirty="0">
                <a:latin typeface="Times New Roman"/>
                <a:cs typeface="Times New Roman"/>
              </a:rPr>
              <a:t>matter,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10" dirty="0">
                <a:latin typeface="Times New Roman"/>
                <a:cs typeface="Times New Roman"/>
              </a:rPr>
              <a:t>any  </a:t>
            </a:r>
            <a:r>
              <a:rPr sz="2200" spc="-5" dirty="0">
                <a:latin typeface="Times New Roman"/>
                <a:cs typeface="Times New Roman"/>
              </a:rPr>
              <a:t>new and useful improvement thereof, </a:t>
            </a:r>
            <a:r>
              <a:rPr sz="2200" spc="-10" dirty="0">
                <a:latin typeface="Times New Roman"/>
                <a:cs typeface="Times New Roman"/>
              </a:rPr>
              <a:t>may </a:t>
            </a:r>
            <a:r>
              <a:rPr sz="2200" spc="-5" dirty="0">
                <a:latin typeface="Times New Roman"/>
                <a:cs typeface="Times New Roman"/>
              </a:rPr>
              <a:t>obtain a patent therefore,  subject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conditions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requirements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this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title.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(35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U.S.C.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§</a:t>
            </a:r>
            <a:endParaRPr sz="2200">
              <a:latin typeface="Times New Roman"/>
              <a:cs typeface="Times New Roman"/>
            </a:endParaRPr>
          </a:p>
          <a:p>
            <a:pPr marL="355600" marR="6350" algn="just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101) </a:t>
            </a:r>
            <a:r>
              <a:rPr sz="2200" spc="-5" dirty="0">
                <a:latin typeface="Times New Roman"/>
                <a:cs typeface="Times New Roman"/>
              </a:rPr>
              <a:t>E.g: (functional) toys, coatings, tools, machines, good for </a:t>
            </a:r>
            <a:r>
              <a:rPr sz="2200" spc="-15" dirty="0">
                <a:latin typeface="Times New Roman"/>
                <a:cs typeface="Times New Roman"/>
              </a:rPr>
              <a:t>20  </a:t>
            </a:r>
            <a:r>
              <a:rPr sz="2200" dirty="0">
                <a:latin typeface="Times New Roman"/>
                <a:cs typeface="Times New Roman"/>
              </a:rPr>
              <a:t>years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39923"/>
            <a:ext cx="6153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224280" algn="l"/>
                <a:tab pos="2326005" algn="l"/>
                <a:tab pos="3582035" algn="l"/>
                <a:tab pos="4620260" algn="l"/>
                <a:tab pos="5085080" algn="l"/>
              </a:tabLst>
            </a:pPr>
            <a:r>
              <a:rPr sz="2200" b="1" dirty="0">
                <a:latin typeface="Times New Roman"/>
                <a:cs typeface="Times New Roman"/>
              </a:rPr>
              <a:t>Plant	Patent:	</a:t>
            </a:r>
            <a:r>
              <a:rPr sz="2200" spc="-5" dirty="0">
                <a:latin typeface="Times New Roman"/>
                <a:cs typeface="Times New Roman"/>
              </a:rPr>
              <a:t>Whoever	invents	</a:t>
            </a:r>
            <a:r>
              <a:rPr sz="2200" dirty="0">
                <a:latin typeface="Times New Roman"/>
                <a:cs typeface="Times New Roman"/>
              </a:rPr>
              <a:t>or	</a:t>
            </a:r>
            <a:r>
              <a:rPr sz="2200" spc="-5" dirty="0">
                <a:latin typeface="Times New Roman"/>
                <a:cs typeface="Times New Roman"/>
              </a:rPr>
              <a:t>discovers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274898"/>
            <a:ext cx="5177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49705" algn="l"/>
                <a:tab pos="2065655" algn="l"/>
                <a:tab pos="3098800" algn="l"/>
                <a:tab pos="3713479" algn="l"/>
                <a:tab pos="4388485" algn="l"/>
              </a:tabLst>
            </a:pPr>
            <a:r>
              <a:rPr sz="2200" dirty="0">
                <a:latin typeface="Times New Roman"/>
                <a:cs typeface="Times New Roman"/>
              </a:rPr>
              <a:t>reproduces	</a:t>
            </a:r>
            <a:r>
              <a:rPr sz="2200" spc="-5" dirty="0">
                <a:latin typeface="Times New Roman"/>
                <a:cs typeface="Times New Roman"/>
              </a:rPr>
              <a:t>any	distinct	and	new	variety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4209" y="2939923"/>
            <a:ext cx="23641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  <a:tabLst>
                <a:tab pos="635635" algn="l"/>
              </a:tabLst>
            </a:pPr>
            <a:r>
              <a:rPr sz="2200" spc="-5" dirty="0">
                <a:latin typeface="Times New Roman"/>
                <a:cs typeface="Times New Roman"/>
              </a:rPr>
              <a:t>and	as</a:t>
            </a: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x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al</a:t>
            </a:r>
            <a:r>
              <a:rPr sz="2200" spc="-20" dirty="0">
                <a:latin typeface="Times New Roman"/>
                <a:cs typeface="Times New Roman"/>
              </a:rPr>
              <a:t>l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443230" algn="l"/>
                <a:tab pos="1284605" algn="l"/>
              </a:tabLst>
            </a:pPr>
            <a:r>
              <a:rPr sz="2200" spc="-5" dirty="0">
                <a:latin typeface="Times New Roman"/>
                <a:cs typeface="Times New Roman"/>
              </a:rPr>
              <a:t>of	plant,	inclu</a:t>
            </a:r>
            <a:r>
              <a:rPr sz="2200" spc="-20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10736"/>
            <a:ext cx="8072755" cy="264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Times New Roman"/>
                <a:cs typeface="Times New Roman"/>
              </a:rPr>
              <a:t>cultivated </a:t>
            </a:r>
            <a:r>
              <a:rPr sz="2200" spc="-5" dirty="0">
                <a:latin typeface="Times New Roman"/>
                <a:cs typeface="Times New Roman"/>
              </a:rPr>
              <a:t>spores, mutants, hybrids,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newly found seedlings,  </a:t>
            </a:r>
            <a:r>
              <a:rPr sz="2200" dirty="0">
                <a:latin typeface="Times New Roman"/>
                <a:cs typeface="Times New Roman"/>
              </a:rPr>
              <a:t>other </a:t>
            </a:r>
            <a:r>
              <a:rPr sz="2200" spc="-5" dirty="0">
                <a:latin typeface="Times New Roman"/>
                <a:cs typeface="Times New Roman"/>
              </a:rPr>
              <a:t>than a tuber </a:t>
            </a:r>
            <a:r>
              <a:rPr sz="2200" dirty="0">
                <a:latin typeface="Times New Roman"/>
                <a:cs typeface="Times New Roman"/>
              </a:rPr>
              <a:t>propagated </a:t>
            </a:r>
            <a:r>
              <a:rPr sz="2200" spc="-5" dirty="0">
                <a:latin typeface="Times New Roman"/>
                <a:cs typeface="Times New Roman"/>
              </a:rPr>
              <a:t>plant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plant found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spc="-10" dirty="0">
                <a:latin typeface="Times New Roman"/>
                <a:cs typeface="Times New Roman"/>
              </a:rPr>
              <a:t>an  </a:t>
            </a:r>
            <a:r>
              <a:rPr sz="2200" dirty="0">
                <a:latin typeface="Times New Roman"/>
                <a:cs typeface="Times New Roman"/>
              </a:rPr>
              <a:t>uncultivated </a:t>
            </a:r>
            <a:r>
              <a:rPr sz="2200" spc="-5" dirty="0">
                <a:latin typeface="Times New Roman"/>
                <a:cs typeface="Times New Roman"/>
              </a:rPr>
              <a:t>state. . . (35 U.S.C. §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161)</a:t>
            </a:r>
            <a:endParaRPr sz="2200"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latin typeface="Arial"/>
                <a:cs typeface="Arial"/>
              </a:rPr>
              <a:t>– </a:t>
            </a:r>
            <a:r>
              <a:rPr sz="2200" spc="-5" dirty="0">
                <a:latin typeface="Times New Roman"/>
                <a:cs typeface="Times New Roman"/>
              </a:rPr>
              <a:t>No bacteria or similar single-cell </a:t>
            </a:r>
            <a:r>
              <a:rPr sz="2200" spc="-10" dirty="0">
                <a:latin typeface="Times New Roman"/>
                <a:cs typeface="Times New Roman"/>
              </a:rPr>
              <a:t>organisms </a:t>
            </a:r>
            <a:r>
              <a:rPr sz="2200" spc="-5" dirty="0">
                <a:latin typeface="Times New Roman"/>
                <a:cs typeface="Times New Roman"/>
              </a:rPr>
              <a:t>need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apply!</a:t>
            </a:r>
            <a:endParaRPr sz="2200">
              <a:latin typeface="Times New Roman"/>
              <a:cs typeface="Times New Roman"/>
            </a:endParaRPr>
          </a:p>
          <a:p>
            <a:pPr marL="355600" marR="27305" indent="-342900" algn="just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Design </a:t>
            </a:r>
            <a:r>
              <a:rPr sz="2200" b="1" dirty="0">
                <a:latin typeface="Times New Roman"/>
                <a:cs typeface="Times New Roman"/>
              </a:rPr>
              <a:t>Patent: </a:t>
            </a:r>
            <a:r>
              <a:rPr sz="2200" spc="-5" dirty="0">
                <a:latin typeface="Times New Roman"/>
                <a:cs typeface="Times New Roman"/>
              </a:rPr>
              <a:t>Whoever invents any </a:t>
            </a:r>
            <a:r>
              <a:rPr sz="2200" spc="-40" dirty="0">
                <a:latin typeface="Times New Roman"/>
                <a:cs typeface="Times New Roman"/>
              </a:rPr>
              <a:t>new, </a:t>
            </a:r>
            <a:r>
              <a:rPr sz="2200" spc="-5" dirty="0">
                <a:latin typeface="Times New Roman"/>
                <a:cs typeface="Times New Roman"/>
              </a:rPr>
              <a:t>original, and ornamental  design </a:t>
            </a:r>
            <a:r>
              <a:rPr sz="2200" dirty="0">
                <a:latin typeface="Times New Roman"/>
                <a:cs typeface="Times New Roman"/>
              </a:rPr>
              <a:t>for </a:t>
            </a:r>
            <a:r>
              <a:rPr sz="2200" spc="-5" dirty="0">
                <a:latin typeface="Times New Roman"/>
                <a:cs typeface="Times New Roman"/>
              </a:rPr>
              <a:t>an </a:t>
            </a:r>
            <a:r>
              <a:rPr sz="2200" dirty="0">
                <a:latin typeface="Times New Roman"/>
                <a:cs typeface="Times New Roman"/>
              </a:rPr>
              <a:t>article of </a:t>
            </a:r>
            <a:r>
              <a:rPr sz="2200" spc="-5" dirty="0">
                <a:latin typeface="Times New Roman"/>
                <a:cs typeface="Times New Roman"/>
              </a:rPr>
              <a:t>manufacture </a:t>
            </a:r>
            <a:r>
              <a:rPr sz="2200" spc="-10" dirty="0">
                <a:latin typeface="Times New Roman"/>
                <a:cs typeface="Times New Roman"/>
              </a:rPr>
              <a:t>may </a:t>
            </a:r>
            <a:r>
              <a:rPr sz="2200" dirty="0">
                <a:latin typeface="Times New Roman"/>
                <a:cs typeface="Times New Roman"/>
              </a:rPr>
              <a:t>obtain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patent. </a:t>
            </a:r>
            <a:r>
              <a:rPr sz="2200" spc="-5" dirty="0">
                <a:latin typeface="Times New Roman"/>
                <a:cs typeface="Times New Roman"/>
              </a:rPr>
              <a:t>(35</a:t>
            </a:r>
            <a:r>
              <a:rPr sz="2200" spc="1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U.S.C.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ts val="2130"/>
              </a:lnSpc>
            </a:pPr>
            <a:r>
              <a:rPr sz="2200" spc="-5" dirty="0">
                <a:latin typeface="Times New Roman"/>
                <a:cs typeface="Times New Roman"/>
              </a:rPr>
              <a:t>§ </a:t>
            </a:r>
            <a:r>
              <a:rPr sz="2200" dirty="0">
                <a:latin typeface="Times New Roman"/>
                <a:cs typeface="Times New Roman"/>
              </a:rPr>
              <a:t>171). </a:t>
            </a:r>
            <a:r>
              <a:rPr sz="2200" spc="-5" dirty="0">
                <a:latin typeface="Times New Roman"/>
                <a:cs typeface="Times New Roman"/>
              </a:rPr>
              <a:t>E.g: (non-functional) a decoration, apparel,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jewellery</a:t>
            </a:r>
            <a:endParaRPr sz="2200">
              <a:latin typeface="Times New Roman"/>
              <a:cs typeface="Times New Roman"/>
            </a:endParaRPr>
          </a:p>
          <a:p>
            <a:pPr marL="1155700" lvl="1" indent="-229235" algn="just">
              <a:lnSpc>
                <a:spcPct val="100000"/>
              </a:lnSpc>
              <a:buFont typeface="Arial"/>
              <a:buChar char="•"/>
              <a:tabLst>
                <a:tab pos="1156335" algn="l"/>
              </a:tabLst>
            </a:pPr>
            <a:r>
              <a:rPr sz="2200" spc="-5" dirty="0">
                <a:latin typeface="Times New Roman"/>
                <a:cs typeface="Times New Roman"/>
              </a:rPr>
              <a:t>Can easily be designed around...no functionality to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protect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1057" y="278638"/>
            <a:ext cx="2799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65" dirty="0">
                <a:solidFill>
                  <a:srgbClr val="1F487C"/>
                </a:solidFill>
              </a:rPr>
              <a:t> </a:t>
            </a:r>
            <a:r>
              <a:rPr sz="3600" spc="-20" dirty="0">
                <a:solidFill>
                  <a:srgbClr val="1F487C"/>
                </a:solidFill>
              </a:rPr>
              <a:t>contd..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00429"/>
            <a:ext cx="8149590" cy="46894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71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  <a:tab pos="1254760" algn="l"/>
                <a:tab pos="1763395" algn="l"/>
                <a:tab pos="2679700" algn="l"/>
                <a:tab pos="3576320" algn="l"/>
                <a:tab pos="4310380" algn="l"/>
                <a:tab pos="4582160" algn="l"/>
                <a:tab pos="6121400" algn="l"/>
                <a:tab pos="7543800" algn="l"/>
              </a:tabLst>
            </a:pPr>
            <a:r>
              <a:rPr sz="2400" dirty="0">
                <a:latin typeface="Times New Roman"/>
                <a:cs typeface="Times New Roman"/>
              </a:rPr>
              <a:t>Under	the	Indian	</a:t>
            </a:r>
            <a:r>
              <a:rPr sz="2400" spc="-5" dirty="0">
                <a:latin typeface="Times New Roman"/>
                <a:cs typeface="Times New Roman"/>
              </a:rPr>
              <a:t>P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-2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	La</a:t>
            </a:r>
            <a:r>
              <a:rPr sz="2400" spc="-17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,	a	“P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1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le	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ventio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”	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ust  </a:t>
            </a:r>
            <a:r>
              <a:rPr sz="2400" dirty="0">
                <a:latin typeface="Times New Roman"/>
                <a:cs typeface="Times New Roman"/>
              </a:rPr>
              <a:t>be,-</a:t>
            </a:r>
            <a:endParaRPr sz="2400">
              <a:latin typeface="Times New Roman"/>
              <a:cs typeface="Times New Roman"/>
            </a:endParaRPr>
          </a:p>
          <a:p>
            <a:pPr marL="1231900" lvl="1" indent="-305435">
              <a:lnSpc>
                <a:spcPct val="100000"/>
              </a:lnSpc>
              <a:spcBef>
                <a:spcPts val="254"/>
              </a:spcBef>
              <a:buFont typeface="Wingdings"/>
              <a:buChar char=""/>
              <a:tabLst>
                <a:tab pos="1231900" algn="l"/>
                <a:tab pos="1232535" algn="l"/>
              </a:tabLst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new </a:t>
            </a:r>
            <a:r>
              <a:rPr sz="2400" dirty="0">
                <a:latin typeface="Times New Roman"/>
                <a:cs typeface="Times New Roman"/>
              </a:rPr>
              <a:t>product 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process;</a:t>
            </a:r>
            <a:endParaRPr sz="2400">
              <a:latin typeface="Times New Roman"/>
              <a:cs typeface="Times New Roman"/>
            </a:endParaRPr>
          </a:p>
          <a:p>
            <a:pPr marL="1231900" lvl="1" indent="-30543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1231900" algn="l"/>
                <a:tab pos="1232535" algn="l"/>
              </a:tabLst>
            </a:pPr>
            <a:r>
              <a:rPr sz="2400" dirty="0">
                <a:latin typeface="Times New Roman"/>
                <a:cs typeface="Times New Roman"/>
              </a:rPr>
              <a:t>non-obvious;</a:t>
            </a:r>
            <a:endParaRPr sz="2400">
              <a:latin typeface="Times New Roman"/>
              <a:cs typeface="Times New Roman"/>
            </a:endParaRPr>
          </a:p>
          <a:p>
            <a:pPr marL="1231900" lvl="1" indent="-305435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1231900" algn="l"/>
                <a:tab pos="1232535" algn="l"/>
              </a:tabLst>
            </a:pPr>
            <a:r>
              <a:rPr sz="2400" dirty="0">
                <a:latin typeface="Times New Roman"/>
                <a:cs typeface="Times New Roman"/>
              </a:rPr>
              <a:t>useful;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1231900" lvl="1" indent="-30543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1231900" algn="l"/>
                <a:tab pos="1232535" algn="l"/>
              </a:tabLst>
            </a:pPr>
            <a:r>
              <a:rPr sz="2400" dirty="0">
                <a:latin typeface="Times New Roman"/>
                <a:cs typeface="Times New Roman"/>
              </a:rPr>
              <a:t>capable of industrial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application.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1290"/>
              </a:spcBef>
            </a:pPr>
            <a:r>
              <a:rPr sz="2000" b="1" spc="-5" dirty="0">
                <a:latin typeface="Times New Roman"/>
                <a:cs typeface="Times New Roman"/>
              </a:rPr>
              <a:t>Novelty: </a:t>
            </a:r>
            <a:r>
              <a:rPr sz="2000" spc="-5" dirty="0">
                <a:latin typeface="Times New Roman"/>
                <a:cs typeface="Times New Roman"/>
              </a:rPr>
              <a:t>Novelty (newness)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an invention </a:t>
            </a:r>
            <a:r>
              <a:rPr sz="2000" dirty="0">
                <a:latin typeface="Times New Roman"/>
                <a:cs typeface="Times New Roman"/>
              </a:rPr>
              <a:t>depends upon </a:t>
            </a:r>
            <a:r>
              <a:rPr sz="2000" spc="-5" dirty="0">
                <a:latin typeface="Times New Roman"/>
                <a:cs typeface="Times New Roman"/>
              </a:rPr>
              <a:t>the state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prior art,  </a:t>
            </a:r>
            <a:r>
              <a:rPr sz="2000" dirty="0">
                <a:latin typeface="Times New Roman"/>
                <a:cs typeface="Times New Roman"/>
              </a:rPr>
              <a:t>i.e.,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existing </a:t>
            </a:r>
            <a:r>
              <a:rPr sz="2000" dirty="0">
                <a:latin typeface="Times New Roman"/>
                <a:cs typeface="Times New Roman"/>
              </a:rPr>
              <a:t>knowledge and </a:t>
            </a:r>
            <a:r>
              <a:rPr sz="2000" spc="-5" dirty="0">
                <a:latin typeface="Times New Roman"/>
                <a:cs typeface="Times New Roman"/>
              </a:rPr>
              <a:t>similar inventions already </a:t>
            </a:r>
            <a:r>
              <a:rPr sz="2000" dirty="0">
                <a:latin typeface="Times New Roman"/>
                <a:cs typeface="Times New Roman"/>
              </a:rPr>
              <a:t>known </a:t>
            </a:r>
            <a:r>
              <a:rPr sz="2000" spc="-5" dirty="0">
                <a:latin typeface="Times New Roman"/>
                <a:cs typeface="Times New Roman"/>
              </a:rPr>
              <a:t>in the  particular field. There will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no </a:t>
            </a:r>
            <a:r>
              <a:rPr sz="2000" spc="-20" dirty="0">
                <a:latin typeface="Times New Roman"/>
                <a:cs typeface="Times New Roman"/>
              </a:rPr>
              <a:t>novelty, </a:t>
            </a:r>
            <a:r>
              <a:rPr sz="2000" spc="-5" dirty="0">
                <a:latin typeface="Times New Roman"/>
                <a:cs typeface="Times New Roman"/>
              </a:rPr>
              <a:t>if there </a:t>
            </a:r>
            <a:r>
              <a:rPr sz="2000" dirty="0">
                <a:latin typeface="Times New Roman"/>
                <a:cs typeface="Times New Roman"/>
              </a:rPr>
              <a:t>has been </a:t>
            </a:r>
            <a:r>
              <a:rPr sz="2000" spc="-5" dirty="0">
                <a:latin typeface="Times New Roman"/>
                <a:cs typeface="Times New Roman"/>
              </a:rPr>
              <a:t>prior publication 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prior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of same or an identical invention. In other words,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invention must involve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innovation or technology which </a:t>
            </a:r>
            <a:r>
              <a:rPr sz="2000" dirty="0">
                <a:latin typeface="Times New Roman"/>
                <a:cs typeface="Times New Roman"/>
              </a:rPr>
              <a:t>has not </a:t>
            </a:r>
            <a:r>
              <a:rPr sz="2000" spc="-5" dirty="0">
                <a:latin typeface="Times New Roman"/>
                <a:cs typeface="Times New Roman"/>
              </a:rPr>
              <a:t>been  anticipated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publication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document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used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country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elsewhere </a:t>
            </a:r>
            <a:r>
              <a:rPr sz="2000" spc="-5" dirty="0">
                <a:latin typeface="Times New Roman"/>
                <a:cs typeface="Times New Roman"/>
              </a:rPr>
              <a:t>in the world before </a:t>
            </a:r>
            <a:r>
              <a:rPr sz="2000" dirty="0">
                <a:latin typeface="Times New Roman"/>
                <a:cs typeface="Times New Roman"/>
              </a:rPr>
              <a:t>the date of </a:t>
            </a:r>
            <a:r>
              <a:rPr sz="2000" spc="-5" dirty="0">
                <a:latin typeface="Times New Roman"/>
                <a:cs typeface="Times New Roman"/>
              </a:rPr>
              <a:t>filing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patent application. The  </a:t>
            </a:r>
            <a:r>
              <a:rPr sz="2000" dirty="0">
                <a:latin typeface="Times New Roman"/>
                <a:cs typeface="Times New Roman"/>
              </a:rPr>
              <a:t>subject </a:t>
            </a:r>
            <a:r>
              <a:rPr sz="2000" spc="-10" dirty="0">
                <a:latin typeface="Times New Roman"/>
                <a:cs typeface="Times New Roman"/>
              </a:rPr>
              <a:t>matter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have </a:t>
            </a:r>
            <a:r>
              <a:rPr sz="2000" spc="-5" dirty="0">
                <a:latin typeface="Times New Roman"/>
                <a:cs typeface="Times New Roman"/>
              </a:rPr>
              <a:t>fallen in </a:t>
            </a:r>
            <a:r>
              <a:rPr sz="2000" dirty="0">
                <a:latin typeface="Times New Roman"/>
                <a:cs typeface="Times New Roman"/>
              </a:rPr>
              <a:t>the public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domain.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240538"/>
            <a:ext cx="2799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65" dirty="0">
                <a:solidFill>
                  <a:srgbClr val="1F487C"/>
                </a:solidFill>
              </a:rPr>
              <a:t> </a:t>
            </a:r>
            <a:r>
              <a:rPr sz="3600" spc="-20" dirty="0">
                <a:solidFill>
                  <a:srgbClr val="1F487C"/>
                </a:solidFill>
              </a:rPr>
              <a:t>contd..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014730"/>
            <a:ext cx="8074025" cy="4965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Non-obviousness: </a:t>
            </a:r>
            <a:r>
              <a:rPr sz="2000" spc="-5" dirty="0">
                <a:latin typeface="Times New Roman"/>
                <a:cs typeface="Times New Roman"/>
              </a:rPr>
              <a:t>The invention must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non-obvious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person </a:t>
            </a:r>
            <a:r>
              <a:rPr sz="2000" spc="-10" dirty="0">
                <a:latin typeface="Times New Roman"/>
                <a:cs typeface="Times New Roman"/>
              </a:rPr>
              <a:t>skilled 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art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which the invention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relates.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Usefulness: </a:t>
            </a:r>
            <a:r>
              <a:rPr sz="2000" spc="-5" dirty="0">
                <a:latin typeface="Times New Roman"/>
                <a:cs typeface="Times New Roman"/>
              </a:rPr>
              <a:t>The invention, besides being new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non-obvious, must </a:t>
            </a:r>
            <a:r>
              <a:rPr sz="2000" spc="-10" dirty="0">
                <a:latin typeface="Times New Roman"/>
                <a:cs typeface="Times New Roman"/>
              </a:rPr>
              <a:t>also 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useful. If the invention can not </a:t>
            </a:r>
            <a:r>
              <a:rPr sz="2000" dirty="0">
                <a:latin typeface="Times New Roman"/>
                <a:cs typeface="Times New Roman"/>
              </a:rPr>
              <a:t>be put </a:t>
            </a:r>
            <a:r>
              <a:rPr sz="2000" spc="-5" dirty="0">
                <a:latin typeface="Times New Roman"/>
                <a:cs typeface="Times New Roman"/>
              </a:rPr>
              <a:t>to any beneficial use of </a:t>
            </a:r>
            <a:r>
              <a:rPr sz="2000" spc="-10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mankind, </a:t>
            </a:r>
            <a:r>
              <a:rPr sz="2000" spc="-5" dirty="0">
                <a:latin typeface="Times New Roman"/>
                <a:cs typeface="Times New Roman"/>
              </a:rPr>
              <a:t>it can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patented.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Exceptions: </a:t>
            </a:r>
            <a:r>
              <a:rPr sz="2000" spc="-10" dirty="0">
                <a:latin typeface="Times New Roman"/>
                <a:cs typeface="Times New Roman"/>
              </a:rPr>
              <a:t>Some </a:t>
            </a:r>
            <a:r>
              <a:rPr sz="2000" spc="-5" dirty="0">
                <a:latin typeface="Times New Roman"/>
                <a:cs typeface="Times New Roman"/>
              </a:rPr>
              <a:t>inventions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spite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being </a:t>
            </a:r>
            <a:r>
              <a:rPr sz="2000" spc="-30" dirty="0">
                <a:latin typeface="Times New Roman"/>
                <a:cs typeface="Times New Roman"/>
              </a:rPr>
              <a:t>new, </a:t>
            </a:r>
            <a:r>
              <a:rPr sz="2000" spc="-5" dirty="0">
                <a:latin typeface="Times New Roman"/>
                <a:cs typeface="Times New Roman"/>
              </a:rPr>
              <a:t>non-obvious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 useful</a:t>
            </a:r>
            <a:endParaRPr sz="20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not be patented. They include,- [see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sec.3]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Inventions which are </a:t>
            </a:r>
            <a:r>
              <a:rPr sz="2000" spc="-10" dirty="0">
                <a:latin typeface="Times New Roman"/>
                <a:cs typeface="Times New Roman"/>
              </a:rPr>
              <a:t>injurious </a:t>
            </a:r>
            <a:r>
              <a:rPr sz="2000" spc="-5" dirty="0">
                <a:latin typeface="Times New Roman"/>
                <a:cs typeface="Times New Roman"/>
              </a:rPr>
              <a:t>to public </a:t>
            </a:r>
            <a:r>
              <a:rPr sz="2000" dirty="0">
                <a:latin typeface="Times New Roman"/>
                <a:cs typeface="Times New Roman"/>
              </a:rPr>
              <a:t>health </a:t>
            </a:r>
            <a:r>
              <a:rPr sz="2000" spc="-5" dirty="0">
                <a:latin typeface="Times New Roman"/>
                <a:cs typeface="Times New Roman"/>
              </a:rPr>
              <a:t>or violate </a:t>
            </a:r>
            <a:r>
              <a:rPr sz="2000" dirty="0">
                <a:latin typeface="Times New Roman"/>
                <a:cs typeface="Times New Roman"/>
              </a:rPr>
              <a:t>public </a:t>
            </a:r>
            <a:r>
              <a:rPr sz="2000" spc="-5" dirty="0">
                <a:latin typeface="Times New Roman"/>
                <a:cs typeface="Times New Roman"/>
              </a:rPr>
              <a:t>morality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public </a:t>
            </a:r>
            <a:r>
              <a:rPr sz="2000" spc="-5" dirty="0">
                <a:latin typeface="Times New Roman"/>
                <a:cs typeface="Times New Roman"/>
              </a:rPr>
              <a:t>interest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which causes serious prejudice to human, animal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plant  </a:t>
            </a:r>
            <a:r>
              <a:rPr sz="2000" dirty="0">
                <a:latin typeface="Times New Roman"/>
                <a:cs typeface="Times New Roman"/>
              </a:rPr>
              <a:t>life or health, or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environment;</a:t>
            </a:r>
            <a:endParaRPr sz="20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5" dirty="0">
                <a:latin typeface="Times New Roman"/>
                <a:cs typeface="Times New Roman"/>
              </a:rPr>
              <a:t>method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agriculture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horticulture is non-patentable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order to  </a:t>
            </a:r>
            <a:r>
              <a:rPr sz="2000" dirty="0">
                <a:latin typeface="Times New Roman"/>
                <a:cs typeface="Times New Roman"/>
              </a:rPr>
              <a:t>have </a:t>
            </a:r>
            <a:r>
              <a:rPr sz="2000" spc="-5" dirty="0">
                <a:latin typeface="Times New Roman"/>
                <a:cs typeface="Times New Roman"/>
              </a:rPr>
              <a:t>widespread benefit of </a:t>
            </a:r>
            <a:r>
              <a:rPr sz="200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invention, rather than concentrating the  commercial </a:t>
            </a:r>
            <a:r>
              <a:rPr sz="2000" dirty="0">
                <a:latin typeface="Times New Roman"/>
                <a:cs typeface="Times New Roman"/>
              </a:rPr>
              <a:t>gain of such invention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hands of inventor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alone;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process of </a:t>
            </a:r>
            <a:r>
              <a:rPr sz="2000" spc="-5" dirty="0">
                <a:latin typeface="Times New Roman"/>
                <a:cs typeface="Times New Roman"/>
              </a:rPr>
              <a:t>treatment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human </a:t>
            </a:r>
            <a:r>
              <a:rPr sz="2000" dirty="0">
                <a:latin typeface="Times New Roman"/>
                <a:cs typeface="Times New Roman"/>
              </a:rPr>
              <a:t>beings, </a:t>
            </a:r>
            <a:r>
              <a:rPr sz="2000" spc="-5" dirty="0">
                <a:latin typeface="Times New Roman"/>
                <a:cs typeface="Times New Roman"/>
              </a:rPr>
              <a:t>animals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plants;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9086" y="240538"/>
            <a:ext cx="2915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80" dirty="0">
                <a:solidFill>
                  <a:srgbClr val="1F487C"/>
                </a:solidFill>
              </a:rPr>
              <a:t> </a:t>
            </a:r>
            <a:r>
              <a:rPr sz="3600" spc="-15" dirty="0">
                <a:solidFill>
                  <a:srgbClr val="1F487C"/>
                </a:solidFill>
              </a:rPr>
              <a:t>contd...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40053"/>
            <a:ext cx="8150225" cy="460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Exceptions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contd…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49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mere discovery of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new form of </a:t>
            </a:r>
            <a:r>
              <a:rPr sz="2000" dirty="0">
                <a:latin typeface="Times New Roman"/>
                <a:cs typeface="Times New Roman"/>
              </a:rPr>
              <a:t>a known </a:t>
            </a:r>
            <a:r>
              <a:rPr sz="2000" spc="-5" dirty="0">
                <a:latin typeface="Times New Roman"/>
                <a:cs typeface="Times New Roman"/>
              </a:rPr>
              <a:t>substance which </a:t>
            </a:r>
            <a:r>
              <a:rPr sz="2000" dirty="0">
                <a:latin typeface="Times New Roman"/>
                <a:cs typeface="Times New Roman"/>
              </a:rPr>
              <a:t>does not  </a:t>
            </a:r>
            <a:r>
              <a:rPr sz="2000" spc="-5" dirty="0">
                <a:latin typeface="Times New Roman"/>
                <a:cs typeface="Times New Roman"/>
              </a:rPr>
              <a:t>result in the enhancement </a:t>
            </a:r>
            <a:r>
              <a:rPr sz="2000" dirty="0">
                <a:latin typeface="Times New Roman"/>
                <a:cs typeface="Times New Roman"/>
              </a:rPr>
              <a:t>of the known </a:t>
            </a:r>
            <a:r>
              <a:rPr sz="2000" spc="-10" dirty="0">
                <a:latin typeface="Times New Roman"/>
                <a:cs typeface="Times New Roman"/>
              </a:rPr>
              <a:t>efficacy </a:t>
            </a:r>
            <a:r>
              <a:rPr sz="2000" dirty="0">
                <a:latin typeface="Times New Roman"/>
                <a:cs typeface="Times New Roman"/>
              </a:rPr>
              <a:t>of that </a:t>
            </a:r>
            <a:r>
              <a:rPr sz="2000" spc="-5" dirty="0">
                <a:latin typeface="Times New Roman"/>
                <a:cs typeface="Times New Roman"/>
              </a:rPr>
              <a:t>substance, or the   mere discovery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20" dirty="0">
                <a:latin typeface="Times New Roman"/>
                <a:cs typeface="Times New Roman"/>
              </a:rPr>
              <a:t>property, </a:t>
            </a:r>
            <a:r>
              <a:rPr sz="2000" spc="-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new use </a:t>
            </a:r>
            <a:r>
              <a:rPr sz="2000" spc="-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a known </a:t>
            </a:r>
            <a:r>
              <a:rPr sz="2000" spc="-5" dirty="0">
                <a:latin typeface="Times New Roman"/>
                <a:cs typeface="Times New Roman"/>
              </a:rPr>
              <a:t>substance or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mere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a known process, </a:t>
            </a:r>
            <a:r>
              <a:rPr sz="2000" spc="-5" dirty="0">
                <a:latin typeface="Times New Roman"/>
                <a:cs typeface="Times New Roman"/>
              </a:rPr>
              <a:t>machine,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apparatus unless such </a:t>
            </a:r>
            <a:r>
              <a:rPr sz="2000" dirty="0">
                <a:latin typeface="Times New Roman"/>
                <a:cs typeface="Times New Roman"/>
              </a:rPr>
              <a:t>known  process results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new product or </a:t>
            </a:r>
            <a:r>
              <a:rPr sz="2000" spc="-5" dirty="0">
                <a:latin typeface="Times New Roman"/>
                <a:cs typeface="Times New Roman"/>
              </a:rPr>
              <a:t>employs at least </a:t>
            </a: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reactant.</a:t>
            </a:r>
            <a:endParaRPr sz="20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1920"/>
              </a:lnSpc>
              <a:spcBef>
                <a:spcPts val="46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process </a:t>
            </a:r>
            <a:r>
              <a:rPr sz="2000" spc="-5" dirty="0">
                <a:latin typeface="Times New Roman"/>
                <a:cs typeface="Times New Roman"/>
              </a:rPr>
              <a:t>for the medicinal, </a:t>
            </a:r>
            <a:r>
              <a:rPr sz="2000" spc="-10" dirty="0">
                <a:latin typeface="Times New Roman"/>
                <a:cs typeface="Times New Roman"/>
              </a:rPr>
              <a:t>surgical, </a:t>
            </a:r>
            <a:r>
              <a:rPr sz="2000" spc="-5" dirty="0">
                <a:latin typeface="Times New Roman"/>
                <a:cs typeface="Times New Roman"/>
              </a:rPr>
              <a:t>curative, prophylactic, diagnostic,  therapeutic or other treatment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human </a:t>
            </a:r>
            <a:r>
              <a:rPr sz="2000" dirty="0">
                <a:latin typeface="Times New Roman"/>
                <a:cs typeface="Times New Roman"/>
              </a:rPr>
              <a:t>beings </a:t>
            </a:r>
            <a:r>
              <a:rPr sz="2000" spc="-5" dirty="0">
                <a:latin typeface="Times New Roman"/>
                <a:cs typeface="Times New Roman"/>
              </a:rPr>
              <a:t>or any </a:t>
            </a:r>
            <a:r>
              <a:rPr sz="2000" dirty="0">
                <a:latin typeface="Times New Roman"/>
                <a:cs typeface="Times New Roman"/>
              </a:rPr>
              <a:t>process for a </a:t>
            </a:r>
            <a:r>
              <a:rPr sz="2000" spc="-5" dirty="0">
                <a:latin typeface="Times New Roman"/>
                <a:cs typeface="Times New Roman"/>
              </a:rPr>
              <a:t>similar  treatment of </a:t>
            </a:r>
            <a:r>
              <a:rPr sz="2000" spc="-10" dirty="0">
                <a:latin typeface="Times New Roman"/>
                <a:cs typeface="Times New Roman"/>
              </a:rPr>
              <a:t>animals to </a:t>
            </a:r>
            <a:r>
              <a:rPr sz="2000" spc="-5" dirty="0">
                <a:latin typeface="Times New Roman"/>
                <a:cs typeface="Times New Roman"/>
              </a:rPr>
              <a:t>render them free of disease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to increase </a:t>
            </a:r>
            <a:r>
              <a:rPr sz="2000" spc="-10" dirty="0">
                <a:latin typeface="Times New Roman"/>
                <a:cs typeface="Times New Roman"/>
              </a:rPr>
              <a:t>their  </a:t>
            </a:r>
            <a:r>
              <a:rPr sz="2000" dirty="0">
                <a:latin typeface="Times New Roman"/>
                <a:cs typeface="Times New Roman"/>
              </a:rPr>
              <a:t>economic value or that of their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products.</a:t>
            </a:r>
            <a:endParaRPr sz="20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192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invention which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15" dirty="0">
                <a:latin typeface="Times New Roman"/>
                <a:cs typeface="Times New Roman"/>
              </a:rPr>
              <a:t>effect </a:t>
            </a:r>
            <a:r>
              <a:rPr sz="2000" spc="-5" dirty="0">
                <a:latin typeface="Times New Roman"/>
                <a:cs typeface="Times New Roman"/>
              </a:rPr>
              <a:t>is traditional </a:t>
            </a:r>
            <a:r>
              <a:rPr sz="2000" dirty="0">
                <a:latin typeface="Times New Roman"/>
                <a:cs typeface="Times New Roman"/>
              </a:rPr>
              <a:t>knowledge </a:t>
            </a:r>
            <a:r>
              <a:rPr sz="2000" spc="-5" dirty="0">
                <a:latin typeface="Times New Roman"/>
                <a:cs typeface="Times New Roman"/>
              </a:rPr>
              <a:t>or which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an  aggregation or duplication </a:t>
            </a:r>
            <a:r>
              <a:rPr sz="2000" dirty="0">
                <a:latin typeface="Times New Roman"/>
                <a:cs typeface="Times New Roman"/>
              </a:rPr>
              <a:t>of known properties of </a:t>
            </a:r>
            <a:r>
              <a:rPr sz="2000" spc="-5" dirty="0">
                <a:latin typeface="Times New Roman"/>
                <a:cs typeface="Times New Roman"/>
              </a:rPr>
              <a:t>traditionally </a:t>
            </a:r>
            <a:r>
              <a:rPr sz="2000" dirty="0">
                <a:latin typeface="Times New Roman"/>
                <a:cs typeface="Times New Roman"/>
              </a:rPr>
              <a:t>known  component.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9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mere discovery </a:t>
            </a:r>
            <a:r>
              <a:rPr sz="2000" dirty="0">
                <a:latin typeface="Times New Roman"/>
                <a:cs typeface="Times New Roman"/>
              </a:rPr>
              <a:t>of a </a:t>
            </a:r>
            <a:r>
              <a:rPr sz="2000" spc="-5" dirty="0">
                <a:latin typeface="Times New Roman"/>
                <a:cs typeface="Times New Roman"/>
              </a:rPr>
              <a:t>scientific principle or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formulation of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abstract  </a:t>
            </a:r>
            <a:r>
              <a:rPr sz="2000" dirty="0">
                <a:latin typeface="Times New Roman"/>
                <a:cs typeface="Times New Roman"/>
              </a:rPr>
              <a:t>theory </a:t>
            </a:r>
            <a:r>
              <a:rPr sz="2000" spc="-5" dirty="0">
                <a:latin typeface="Times New Roman"/>
                <a:cs typeface="Times New Roman"/>
              </a:rPr>
              <a:t>or the discovery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any living thing or non-living substance occurring  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nature.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Inventions relating </a:t>
            </a:r>
            <a:r>
              <a:rPr sz="2000" spc="-5" dirty="0">
                <a:latin typeface="Times New Roman"/>
                <a:cs typeface="Times New Roman"/>
              </a:rPr>
              <a:t>to atomic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energy.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4792" y="221056"/>
            <a:ext cx="40792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F487C"/>
                </a:solidFill>
              </a:rPr>
              <a:t>Acknowled</a:t>
            </a:r>
            <a:r>
              <a:rPr spc="-40" dirty="0">
                <a:solidFill>
                  <a:srgbClr val="1F487C"/>
                </a:solidFill>
              </a:rPr>
              <a:t>g</a:t>
            </a:r>
            <a:r>
              <a:rPr spc="-5" dirty="0">
                <a:solidFill>
                  <a:srgbClr val="1F487C"/>
                </a:solidFill>
              </a:rPr>
              <a:t>eme</a:t>
            </a:r>
            <a:r>
              <a:rPr spc="-35" dirty="0">
                <a:solidFill>
                  <a:srgbClr val="1F487C"/>
                </a:solidFill>
              </a:rPr>
              <a:t>n</a:t>
            </a:r>
            <a:r>
              <a:rPr spc="-5" dirty="0">
                <a:solidFill>
                  <a:srgbClr val="1F487C"/>
                </a:solidFill>
              </a:rPr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8910"/>
            <a:ext cx="61715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855344" algn="l"/>
                <a:tab pos="1949450" algn="l"/>
                <a:tab pos="3647440" algn="l"/>
                <a:tab pos="5417185" algn="l"/>
              </a:tabLst>
            </a:pPr>
            <a:r>
              <a:rPr sz="3000" dirty="0">
                <a:latin typeface="Times New Roman"/>
                <a:cs typeface="Times New Roman"/>
              </a:rPr>
              <a:t>I	have	drawn	ma</a:t>
            </a:r>
            <a:r>
              <a:rPr sz="3000" spc="-15" dirty="0">
                <a:latin typeface="Times New Roman"/>
                <a:cs typeface="Times New Roman"/>
              </a:rPr>
              <a:t>t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rials	from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54977" y="938910"/>
            <a:ext cx="15525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5830" algn="l"/>
              </a:tabLst>
            </a:pPr>
            <a:r>
              <a:rPr sz="3000" spc="-10" dirty="0">
                <a:latin typeface="Times New Roman"/>
                <a:cs typeface="Times New Roman"/>
              </a:rPr>
              <a:t>M</a:t>
            </a:r>
            <a:r>
              <a:rPr sz="3000" spc="-17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.	</a:t>
            </a:r>
            <a:r>
              <a:rPr sz="3000" spc="-345" dirty="0">
                <a:latin typeface="Times New Roman"/>
                <a:cs typeface="Times New Roman"/>
              </a:rPr>
              <a:t>P</a:t>
            </a:r>
            <a:r>
              <a:rPr sz="3000" spc="-10" dirty="0">
                <a:latin typeface="Times New Roman"/>
                <a:cs typeface="Times New Roman"/>
              </a:rPr>
              <a:t>.</a:t>
            </a:r>
            <a:r>
              <a:rPr sz="3000" dirty="0">
                <a:latin typeface="Times New Roman"/>
                <a:cs typeface="Times New Roman"/>
              </a:rPr>
              <a:t>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396110"/>
            <a:ext cx="807212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Times New Roman"/>
                <a:cs typeface="Times New Roman"/>
              </a:rPr>
              <a:t>Chandrashekaran’s </a:t>
            </a:r>
            <a:r>
              <a:rPr sz="3000" spc="-5" dirty="0">
                <a:latin typeface="Times New Roman"/>
                <a:cs typeface="Times New Roman"/>
              </a:rPr>
              <a:t>(ppt) </a:t>
            </a:r>
            <a:r>
              <a:rPr sz="3000" dirty="0">
                <a:latin typeface="Times New Roman"/>
                <a:cs typeface="Times New Roman"/>
              </a:rPr>
              <a:t>presentation, </a:t>
            </a:r>
            <a:r>
              <a:rPr sz="3000" spc="-5" dirty="0">
                <a:latin typeface="Times New Roman"/>
                <a:cs typeface="Times New Roman"/>
              </a:rPr>
              <a:t>IPR </a:t>
            </a:r>
            <a:r>
              <a:rPr sz="3000" dirty="0">
                <a:latin typeface="Times New Roman"/>
                <a:cs typeface="Times New Roman"/>
              </a:rPr>
              <a:t>Guide  India, WIPO- </a:t>
            </a:r>
            <a:r>
              <a:rPr sz="3000" spc="-5" dirty="0">
                <a:latin typeface="Times New Roman"/>
                <a:cs typeface="Times New Roman"/>
              </a:rPr>
              <a:t>2012 </a:t>
            </a:r>
            <a:r>
              <a:rPr sz="3000" dirty="0">
                <a:latin typeface="Times New Roman"/>
                <a:cs typeface="Times New Roman"/>
              </a:rPr>
              <a:t>publications, </a:t>
            </a:r>
            <a:r>
              <a:rPr sz="3000" spc="-10" dirty="0">
                <a:latin typeface="Times New Roman"/>
                <a:cs typeface="Times New Roman"/>
              </a:rPr>
              <a:t>different  </a:t>
            </a:r>
            <a:r>
              <a:rPr sz="3000" dirty="0">
                <a:latin typeface="Times New Roman"/>
                <a:cs typeface="Times New Roman"/>
              </a:rPr>
              <a:t>authors’ books, magazines, </a:t>
            </a:r>
            <a:r>
              <a:rPr sz="3000" spc="-5" dirty="0">
                <a:latin typeface="Times New Roman"/>
                <a:cs typeface="Times New Roman"/>
              </a:rPr>
              <a:t>Journals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65" dirty="0">
                <a:latin typeface="Times New Roman"/>
                <a:cs typeface="Times New Roman"/>
              </a:rPr>
              <a:t>Mr. </a:t>
            </a:r>
            <a:r>
              <a:rPr sz="3000" dirty="0">
                <a:latin typeface="Times New Roman"/>
                <a:cs typeface="Times New Roman"/>
              </a:rPr>
              <a:t>R.  </a:t>
            </a:r>
            <a:r>
              <a:rPr sz="3000" spc="-30" dirty="0">
                <a:latin typeface="Times New Roman"/>
                <a:cs typeface="Times New Roman"/>
              </a:rPr>
              <a:t>Saha’s </a:t>
            </a:r>
            <a:r>
              <a:rPr sz="3000" dirty="0">
                <a:latin typeface="Times New Roman"/>
                <a:cs typeface="Times New Roman"/>
              </a:rPr>
              <a:t>workshop paper on ‘</a:t>
            </a:r>
            <a:r>
              <a:rPr sz="3000" i="1" dirty="0">
                <a:latin typeface="Times New Roman"/>
                <a:cs typeface="Times New Roman"/>
              </a:rPr>
              <a:t>Management </a:t>
            </a:r>
            <a:r>
              <a:rPr sz="3000" i="1" spc="5" dirty="0">
                <a:latin typeface="Times New Roman"/>
                <a:cs typeface="Times New Roman"/>
              </a:rPr>
              <a:t>of </a:t>
            </a:r>
            <a:r>
              <a:rPr sz="3000" i="1" dirty="0">
                <a:latin typeface="Times New Roman"/>
                <a:cs typeface="Times New Roman"/>
              </a:rPr>
              <a:t>IPRs  </a:t>
            </a:r>
            <a:r>
              <a:rPr sz="3000" i="1" spc="-5" dirty="0">
                <a:latin typeface="Times New Roman"/>
                <a:cs typeface="Times New Roman"/>
              </a:rPr>
              <a:t>in India’ </a:t>
            </a:r>
            <a:r>
              <a:rPr sz="3000" spc="-5" dirty="0">
                <a:latin typeface="Times New Roman"/>
                <a:cs typeface="Times New Roman"/>
              </a:rPr>
              <a:t>to write this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presentation.</a:t>
            </a:r>
            <a:endParaRPr sz="30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 sincerely acknowledge them and extend </a:t>
            </a:r>
            <a:r>
              <a:rPr sz="3000" spc="-10" dirty="0">
                <a:latin typeface="Times New Roman"/>
                <a:cs typeface="Times New Roman"/>
              </a:rPr>
              <a:t>my  </a:t>
            </a:r>
            <a:r>
              <a:rPr sz="3000" dirty="0">
                <a:latin typeface="Times New Roman"/>
                <a:cs typeface="Times New Roman"/>
              </a:rPr>
              <a:t>courtesy </a:t>
            </a:r>
            <a:r>
              <a:rPr sz="3000" spc="-5" dirty="0">
                <a:latin typeface="Times New Roman"/>
                <a:cs typeface="Times New Roman"/>
              </a:rPr>
              <a:t>to use </a:t>
            </a:r>
            <a:r>
              <a:rPr sz="3000" dirty="0">
                <a:latin typeface="Times New Roman"/>
                <a:cs typeface="Times New Roman"/>
              </a:rPr>
              <a:t>their knowledge for the  sustainable development of </a:t>
            </a:r>
            <a:r>
              <a:rPr sz="3000" spc="-5" dirty="0">
                <a:latin typeface="Times New Roman"/>
                <a:cs typeface="Times New Roman"/>
              </a:rPr>
              <a:t>society </a:t>
            </a:r>
            <a:r>
              <a:rPr sz="3000" dirty="0">
                <a:latin typeface="Times New Roman"/>
                <a:cs typeface="Times New Roman"/>
              </a:rPr>
              <a:t>on </a:t>
            </a:r>
            <a:r>
              <a:rPr sz="3000" spc="-5" dirty="0">
                <a:latin typeface="Times New Roman"/>
                <a:cs typeface="Times New Roman"/>
              </a:rPr>
              <a:t>non-profit  basis.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3432" y="240538"/>
            <a:ext cx="2999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70" dirty="0">
                <a:solidFill>
                  <a:srgbClr val="1F487C"/>
                </a:solidFill>
              </a:rPr>
              <a:t> </a:t>
            </a:r>
            <a:r>
              <a:rPr sz="3600" spc="-20" dirty="0">
                <a:solidFill>
                  <a:srgbClr val="1F487C"/>
                </a:solidFill>
              </a:rPr>
              <a:t>contd….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38374"/>
            <a:ext cx="8150225" cy="418782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90"/>
              </a:spcBef>
            </a:pPr>
            <a:r>
              <a:rPr sz="2400" b="1" spc="-5" dirty="0">
                <a:latin typeface="Times New Roman"/>
                <a:cs typeface="Times New Roman"/>
              </a:rPr>
              <a:t>Exceptions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contd….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49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Plants and </a:t>
            </a:r>
            <a:r>
              <a:rPr sz="2000" spc="-10" dirty="0">
                <a:latin typeface="Times New Roman"/>
                <a:cs typeface="Times New Roman"/>
              </a:rPr>
              <a:t>animals </a:t>
            </a:r>
            <a:r>
              <a:rPr sz="2000" spc="-5" dirty="0">
                <a:latin typeface="Times New Roman"/>
                <a:cs typeface="Times New Roman"/>
              </a:rPr>
              <a:t>in whole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part </a:t>
            </a:r>
            <a:r>
              <a:rPr sz="2000" spc="-5" dirty="0">
                <a:latin typeface="Times New Roman"/>
                <a:cs typeface="Times New Roman"/>
              </a:rPr>
              <a:t>thereof other than </a:t>
            </a:r>
            <a:r>
              <a:rPr sz="2000" spc="-10" dirty="0">
                <a:latin typeface="Times New Roman"/>
                <a:cs typeface="Times New Roman"/>
              </a:rPr>
              <a:t>micro-organisms  </a:t>
            </a:r>
            <a:r>
              <a:rPr sz="2000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including seeds, varieties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species and essentially biological   </a:t>
            </a:r>
            <a:r>
              <a:rPr sz="2000" dirty="0">
                <a:latin typeface="Times New Roman"/>
                <a:cs typeface="Times New Roman"/>
              </a:rPr>
              <a:t>processes for production or propagation of plants and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animals;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mathematical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business method or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computer program </a:t>
            </a:r>
            <a:r>
              <a:rPr sz="2000" dirty="0">
                <a:latin typeface="Times New Roman"/>
                <a:cs typeface="Times New Roman"/>
              </a:rPr>
              <a:t>per se </a:t>
            </a:r>
            <a:r>
              <a:rPr sz="2000" spc="5" dirty="0">
                <a:latin typeface="Times New Roman"/>
                <a:cs typeface="Times New Roman"/>
              </a:rPr>
              <a:t>or  </a:t>
            </a:r>
            <a:r>
              <a:rPr sz="2000" spc="-5" dirty="0">
                <a:latin typeface="Times New Roman"/>
                <a:cs typeface="Times New Roman"/>
              </a:rPr>
              <a:t>algorithms;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mere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scheme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rule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method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performing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mental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act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method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playing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games;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84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presentation of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information;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5" dirty="0">
                <a:latin typeface="Times New Roman"/>
                <a:cs typeface="Times New Roman"/>
              </a:rPr>
              <a:t>Topography </a:t>
            </a:r>
            <a:r>
              <a:rPr sz="2000" dirty="0">
                <a:latin typeface="Times New Roman"/>
                <a:cs typeface="Times New Roman"/>
              </a:rPr>
              <a:t>of integrated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circuits;</a:t>
            </a:r>
            <a:endParaRPr sz="20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20" dirty="0">
                <a:latin typeface="Times New Roman"/>
                <a:cs typeface="Times New Roman"/>
              </a:rPr>
              <a:t>literary, </a:t>
            </a:r>
            <a:r>
              <a:rPr sz="2000" spc="-10" dirty="0">
                <a:latin typeface="Times New Roman"/>
                <a:cs typeface="Times New Roman"/>
              </a:rPr>
              <a:t>dramatic, </a:t>
            </a:r>
            <a:r>
              <a:rPr sz="2000" spc="-5" dirty="0">
                <a:latin typeface="Times New Roman"/>
                <a:cs typeface="Times New Roman"/>
              </a:rPr>
              <a:t>musical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artistic </a:t>
            </a:r>
            <a:r>
              <a:rPr sz="2000" spc="-10" dirty="0">
                <a:latin typeface="Times New Roman"/>
                <a:cs typeface="Times New Roman"/>
              </a:rPr>
              <a:t>work </a:t>
            </a:r>
            <a:r>
              <a:rPr sz="2000" spc="-5" dirty="0">
                <a:latin typeface="Times New Roman"/>
                <a:cs typeface="Times New Roman"/>
              </a:rPr>
              <a:t>or any other aesthetic creation  </a:t>
            </a:r>
            <a:r>
              <a:rPr sz="2000" dirty="0">
                <a:latin typeface="Times New Roman"/>
                <a:cs typeface="Times New Roman"/>
              </a:rPr>
              <a:t>whatsoever includes cinematographic </a:t>
            </a:r>
            <a:r>
              <a:rPr sz="2000" spc="5" dirty="0">
                <a:latin typeface="Times New Roman"/>
                <a:cs typeface="Times New Roman"/>
              </a:rPr>
              <a:t>works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television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productions;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0026" y="203403"/>
            <a:ext cx="31140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85" dirty="0">
                <a:solidFill>
                  <a:srgbClr val="1F487C"/>
                </a:solidFill>
              </a:rPr>
              <a:t> </a:t>
            </a:r>
            <a:r>
              <a:rPr sz="3600" spc="-15" dirty="0">
                <a:solidFill>
                  <a:srgbClr val="1F487C"/>
                </a:solidFill>
              </a:rPr>
              <a:t>contd…..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950721"/>
            <a:ext cx="822642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/>
                <a:cs typeface="Times New Roman"/>
              </a:rPr>
              <a:t>Persons entitled </a:t>
            </a:r>
            <a:r>
              <a:rPr sz="2100" b="1" spc="-5" dirty="0">
                <a:latin typeface="Times New Roman"/>
                <a:cs typeface="Times New Roman"/>
              </a:rPr>
              <a:t>to </a:t>
            </a:r>
            <a:r>
              <a:rPr sz="2100" b="1" dirty="0">
                <a:latin typeface="Times New Roman"/>
                <a:cs typeface="Times New Roman"/>
              </a:rPr>
              <a:t>apply for</a:t>
            </a:r>
            <a:r>
              <a:rPr sz="2100" b="1" spc="-4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patent:</a:t>
            </a: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100" spc="-5" dirty="0">
                <a:latin typeface="Times New Roman"/>
                <a:cs typeface="Times New Roman"/>
              </a:rPr>
              <a:t>Person claiming </a:t>
            </a:r>
            <a:r>
              <a:rPr sz="2100" dirty="0">
                <a:latin typeface="Times New Roman"/>
                <a:cs typeface="Times New Roman"/>
              </a:rPr>
              <a:t>to be the true and </a:t>
            </a:r>
            <a:r>
              <a:rPr sz="2100" spc="-5" dirty="0">
                <a:latin typeface="Times New Roman"/>
                <a:cs typeface="Times New Roman"/>
              </a:rPr>
              <a:t>first </a:t>
            </a:r>
            <a:r>
              <a:rPr sz="2100" dirty="0">
                <a:latin typeface="Times New Roman"/>
                <a:cs typeface="Times New Roman"/>
              </a:rPr>
              <a:t>inventor of the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invention.</a:t>
            </a: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ts val="2270"/>
              </a:lnSpc>
              <a:buFont typeface="Wingdings"/>
              <a:buChar char=""/>
              <a:tabLst>
                <a:tab pos="354965" algn="l"/>
                <a:tab pos="355600" algn="l"/>
                <a:tab pos="951230" algn="l"/>
                <a:tab pos="1798955" algn="l"/>
                <a:tab pos="2530475" algn="l"/>
                <a:tab pos="2994025" algn="l"/>
                <a:tab pos="4034790" algn="l"/>
                <a:tab pos="4394200" algn="l"/>
                <a:tab pos="4856480" algn="l"/>
                <a:tab pos="5409565" algn="l"/>
                <a:tab pos="5932170" algn="l"/>
                <a:tab pos="6497955" algn="l"/>
                <a:tab pos="7525384" algn="l"/>
                <a:tab pos="7883525" algn="l"/>
              </a:tabLst>
            </a:pPr>
            <a:r>
              <a:rPr sz="2100" dirty="0">
                <a:latin typeface="Times New Roman"/>
                <a:cs typeface="Times New Roman"/>
              </a:rPr>
              <a:t>Any	p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spc="-5" dirty="0">
                <a:latin typeface="Times New Roman"/>
                <a:cs typeface="Times New Roman"/>
              </a:rPr>
              <a:t>rs</a:t>
            </a:r>
            <a:r>
              <a:rPr sz="2100" spc="-20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n	b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i</a:t>
            </a: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g	t</a:t>
            </a: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dirty="0">
                <a:latin typeface="Times New Roman"/>
                <a:cs typeface="Times New Roman"/>
              </a:rPr>
              <a:t>e	</a:t>
            </a:r>
            <a:r>
              <a:rPr sz="2100" spc="-5" dirty="0">
                <a:latin typeface="Times New Roman"/>
                <a:cs typeface="Times New Roman"/>
              </a:rPr>
              <a:t>as</a:t>
            </a:r>
            <a:r>
              <a:rPr sz="2100" spc="-20" dirty="0">
                <a:latin typeface="Times New Roman"/>
                <a:cs typeface="Times New Roman"/>
              </a:rPr>
              <a:t>s</a:t>
            </a:r>
            <a:r>
              <a:rPr sz="2100" dirty="0">
                <a:latin typeface="Times New Roman"/>
                <a:cs typeface="Times New Roman"/>
              </a:rPr>
              <a:t>i</a:t>
            </a:r>
            <a:r>
              <a:rPr sz="2100" spc="5" dirty="0">
                <a:latin typeface="Times New Roman"/>
                <a:cs typeface="Times New Roman"/>
              </a:rPr>
              <a:t>g</a:t>
            </a:r>
            <a:r>
              <a:rPr sz="2100" dirty="0">
                <a:latin typeface="Times New Roman"/>
                <a:cs typeface="Times New Roman"/>
              </a:rPr>
              <a:t>n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e	</a:t>
            </a:r>
            <a:r>
              <a:rPr sz="2100" spc="5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f	t</a:t>
            </a: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dirty="0">
                <a:latin typeface="Times New Roman"/>
                <a:cs typeface="Times New Roman"/>
              </a:rPr>
              <a:t>e	true	a</a:t>
            </a: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d	</a:t>
            </a:r>
            <a:r>
              <a:rPr sz="2100" spc="-5" dirty="0">
                <a:latin typeface="Times New Roman"/>
                <a:cs typeface="Times New Roman"/>
              </a:rPr>
              <a:t>first</a:t>
            </a:r>
            <a:r>
              <a:rPr sz="2100" dirty="0">
                <a:latin typeface="Times New Roman"/>
                <a:cs typeface="Times New Roman"/>
              </a:rPr>
              <a:t>	i</a:t>
            </a: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ven</a:t>
            </a:r>
            <a:r>
              <a:rPr sz="2100" spc="5" dirty="0">
                <a:latin typeface="Times New Roman"/>
                <a:cs typeface="Times New Roman"/>
              </a:rPr>
              <a:t>t</a:t>
            </a:r>
            <a:r>
              <a:rPr sz="2100" dirty="0">
                <a:latin typeface="Times New Roman"/>
                <a:cs typeface="Times New Roman"/>
              </a:rPr>
              <a:t>or	</a:t>
            </a:r>
            <a:r>
              <a:rPr sz="2100" spc="5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f	t</a:t>
            </a: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  <a:p>
            <a:pPr marL="355600">
              <a:lnSpc>
                <a:spcPts val="2270"/>
              </a:lnSpc>
            </a:pPr>
            <a:r>
              <a:rPr sz="2100" dirty="0">
                <a:latin typeface="Times New Roman"/>
                <a:cs typeface="Times New Roman"/>
              </a:rPr>
              <a:t>invention</a:t>
            </a:r>
            <a:endParaRPr sz="21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2020"/>
              </a:lnSpc>
              <a:spcBef>
                <a:spcPts val="484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By the legal representative of any deceased </a:t>
            </a:r>
            <a:r>
              <a:rPr sz="2100" spc="-5" dirty="0">
                <a:latin typeface="Times New Roman"/>
                <a:cs typeface="Times New Roman"/>
              </a:rPr>
              <a:t>person </a:t>
            </a:r>
            <a:r>
              <a:rPr sz="2100" dirty="0">
                <a:latin typeface="Times New Roman"/>
                <a:cs typeface="Times New Roman"/>
              </a:rPr>
              <a:t>who immediately  before death </a:t>
            </a:r>
            <a:r>
              <a:rPr sz="2100" spc="-5" dirty="0">
                <a:latin typeface="Times New Roman"/>
                <a:cs typeface="Times New Roman"/>
              </a:rPr>
              <a:t>was </a:t>
            </a:r>
            <a:r>
              <a:rPr sz="2100" dirty="0">
                <a:latin typeface="Times New Roman"/>
                <a:cs typeface="Times New Roman"/>
              </a:rPr>
              <a:t>entitled to </a:t>
            </a:r>
            <a:r>
              <a:rPr sz="2100" spc="-5" dirty="0">
                <a:latin typeface="Times New Roman"/>
                <a:cs typeface="Times New Roman"/>
              </a:rPr>
              <a:t>make </a:t>
            </a:r>
            <a:r>
              <a:rPr sz="2100" dirty="0">
                <a:latin typeface="Times New Roman"/>
                <a:cs typeface="Times New Roman"/>
              </a:rPr>
              <a:t>such an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application.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/>
                <a:cs typeface="Times New Roman"/>
              </a:rPr>
              <a:t>Full </a:t>
            </a:r>
            <a:r>
              <a:rPr sz="2100" b="1" spc="-5" dirty="0">
                <a:latin typeface="Times New Roman"/>
                <a:cs typeface="Times New Roman"/>
              </a:rPr>
              <a:t>Disclosure </a:t>
            </a:r>
            <a:r>
              <a:rPr sz="2100" b="1" dirty="0">
                <a:latin typeface="Times New Roman"/>
                <a:cs typeface="Times New Roman"/>
              </a:rPr>
              <a:t>of</a:t>
            </a:r>
            <a:r>
              <a:rPr sz="2100" b="1" spc="-1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invention: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80000"/>
              </a:lnSpc>
            </a:pPr>
            <a:r>
              <a:rPr sz="2100" dirty="0">
                <a:latin typeface="Times New Roman"/>
                <a:cs typeface="Times New Roman"/>
              </a:rPr>
              <a:t>While the </a:t>
            </a:r>
            <a:r>
              <a:rPr sz="2100" spc="-10" dirty="0">
                <a:latin typeface="Times New Roman"/>
                <a:cs typeface="Times New Roman"/>
              </a:rPr>
              <a:t>Act </a:t>
            </a:r>
            <a:r>
              <a:rPr sz="2100" dirty="0">
                <a:latin typeface="Times New Roman"/>
                <a:cs typeface="Times New Roman"/>
              </a:rPr>
              <a:t>grants exclusive right </a:t>
            </a:r>
            <a:r>
              <a:rPr sz="2100" spc="-5" dirty="0">
                <a:latin typeface="Times New Roman"/>
                <a:cs typeface="Times New Roman"/>
              </a:rPr>
              <a:t>to the </a:t>
            </a:r>
            <a:r>
              <a:rPr sz="2100" dirty="0">
                <a:latin typeface="Times New Roman"/>
                <a:cs typeface="Times New Roman"/>
              </a:rPr>
              <a:t>inventor to </a:t>
            </a:r>
            <a:r>
              <a:rPr sz="2100" spc="-5" dirty="0">
                <a:latin typeface="Times New Roman"/>
                <a:cs typeface="Times New Roman"/>
              </a:rPr>
              <a:t>exploit his  </a:t>
            </a:r>
            <a:r>
              <a:rPr sz="2100" dirty="0">
                <a:latin typeface="Times New Roman"/>
                <a:cs typeface="Times New Roman"/>
              </a:rPr>
              <a:t>invention for commercial gain for a specific period of </a:t>
            </a:r>
            <a:r>
              <a:rPr sz="2100" spc="-5" dirty="0">
                <a:latin typeface="Times New Roman"/>
                <a:cs typeface="Times New Roman"/>
              </a:rPr>
              <a:t>time, </a:t>
            </a:r>
            <a:r>
              <a:rPr sz="2100" dirty="0">
                <a:latin typeface="Times New Roman"/>
                <a:cs typeface="Times New Roman"/>
              </a:rPr>
              <a:t>it also  </a:t>
            </a:r>
            <a:r>
              <a:rPr sz="2100" spc="-5" dirty="0">
                <a:latin typeface="Times New Roman"/>
                <a:cs typeface="Times New Roman"/>
              </a:rPr>
              <a:t>imposes on him </a:t>
            </a:r>
            <a:r>
              <a:rPr sz="2100" dirty="0">
                <a:latin typeface="Times New Roman"/>
                <a:cs typeface="Times New Roman"/>
              </a:rPr>
              <a:t>the duty of fully </a:t>
            </a:r>
            <a:r>
              <a:rPr sz="2100" spc="-5" dirty="0">
                <a:latin typeface="Times New Roman"/>
                <a:cs typeface="Times New Roman"/>
              </a:rPr>
              <a:t>disclosing </a:t>
            </a:r>
            <a:r>
              <a:rPr sz="2100" dirty="0">
                <a:latin typeface="Times New Roman"/>
                <a:cs typeface="Times New Roman"/>
              </a:rPr>
              <a:t>the invention in the complete  specification </a:t>
            </a:r>
            <a:r>
              <a:rPr sz="2100" spc="-5" dirty="0">
                <a:latin typeface="Times New Roman"/>
                <a:cs typeface="Times New Roman"/>
              </a:rPr>
              <a:t>so as </a:t>
            </a:r>
            <a:r>
              <a:rPr sz="2100" dirty="0">
                <a:latin typeface="Times New Roman"/>
                <a:cs typeface="Times New Roman"/>
              </a:rPr>
              <a:t>to facilitate anyone from the public working </a:t>
            </a:r>
            <a:r>
              <a:rPr sz="2100" spc="-5" dirty="0">
                <a:latin typeface="Times New Roman"/>
                <a:cs typeface="Times New Roman"/>
              </a:rPr>
              <a:t>the  </a:t>
            </a:r>
            <a:r>
              <a:rPr sz="2100" dirty="0">
                <a:latin typeface="Times New Roman"/>
                <a:cs typeface="Times New Roman"/>
              </a:rPr>
              <a:t>invention, once the period of protection </a:t>
            </a:r>
            <a:r>
              <a:rPr sz="2100" spc="-10" dirty="0">
                <a:latin typeface="Times New Roman"/>
                <a:cs typeface="Times New Roman"/>
              </a:rPr>
              <a:t>is </a:t>
            </a:r>
            <a:r>
              <a:rPr sz="2100" spc="-25" dirty="0">
                <a:latin typeface="Times New Roman"/>
                <a:cs typeface="Times New Roman"/>
              </a:rPr>
              <a:t>over. </a:t>
            </a:r>
            <a:r>
              <a:rPr sz="2100" dirty="0">
                <a:latin typeface="Times New Roman"/>
                <a:cs typeface="Times New Roman"/>
              </a:rPr>
              <a:t>The </a:t>
            </a:r>
            <a:r>
              <a:rPr sz="2100" spc="-5" dirty="0">
                <a:latin typeface="Times New Roman"/>
                <a:cs typeface="Times New Roman"/>
              </a:rPr>
              <a:t>full disclosure </a:t>
            </a:r>
            <a:r>
              <a:rPr sz="2100" dirty="0">
                <a:latin typeface="Times New Roman"/>
                <a:cs typeface="Times New Roman"/>
              </a:rPr>
              <a:t>of </a:t>
            </a:r>
            <a:r>
              <a:rPr sz="2100" spc="-5" dirty="0">
                <a:latin typeface="Times New Roman"/>
                <a:cs typeface="Times New Roman"/>
              </a:rPr>
              <a:t>the  </a:t>
            </a:r>
            <a:r>
              <a:rPr sz="2100" dirty="0">
                <a:latin typeface="Times New Roman"/>
                <a:cs typeface="Times New Roman"/>
              </a:rPr>
              <a:t>patented invention is </a:t>
            </a:r>
            <a:r>
              <a:rPr sz="2100" spc="-15" dirty="0">
                <a:latin typeface="Times New Roman"/>
                <a:cs typeface="Times New Roman"/>
              </a:rPr>
              <a:t>mandatory. </a:t>
            </a:r>
            <a:r>
              <a:rPr sz="2100" spc="-5" dirty="0">
                <a:latin typeface="Times New Roman"/>
                <a:cs typeface="Times New Roman"/>
              </a:rPr>
              <a:t>If this </a:t>
            </a:r>
            <a:r>
              <a:rPr sz="2100" dirty="0">
                <a:latin typeface="Times New Roman"/>
                <a:cs typeface="Times New Roman"/>
              </a:rPr>
              <a:t>is </a:t>
            </a:r>
            <a:r>
              <a:rPr sz="2100" spc="-5" dirty="0">
                <a:latin typeface="Times New Roman"/>
                <a:cs typeface="Times New Roman"/>
              </a:rPr>
              <a:t>not </a:t>
            </a:r>
            <a:r>
              <a:rPr sz="2100" dirty="0">
                <a:latin typeface="Times New Roman"/>
                <a:cs typeface="Times New Roman"/>
              </a:rPr>
              <a:t>done, </a:t>
            </a:r>
            <a:r>
              <a:rPr sz="2100" spc="-5" dirty="0">
                <a:latin typeface="Times New Roman"/>
                <a:cs typeface="Times New Roman"/>
              </a:rPr>
              <a:t>the </a:t>
            </a:r>
            <a:r>
              <a:rPr sz="2100" dirty="0">
                <a:latin typeface="Times New Roman"/>
                <a:cs typeface="Times New Roman"/>
              </a:rPr>
              <a:t>patent will not  be granted. </a:t>
            </a:r>
            <a:r>
              <a:rPr sz="2100" spc="-5" dirty="0">
                <a:latin typeface="Times New Roman"/>
                <a:cs typeface="Times New Roman"/>
              </a:rPr>
              <a:t>The </a:t>
            </a:r>
            <a:r>
              <a:rPr sz="2100" dirty="0">
                <a:latin typeface="Times New Roman"/>
                <a:cs typeface="Times New Roman"/>
              </a:rPr>
              <a:t>validity of such patent, even if granted, can be contested  by an </a:t>
            </a:r>
            <a:r>
              <a:rPr sz="2100" spc="-5" dirty="0">
                <a:latin typeface="Times New Roman"/>
                <a:cs typeface="Times New Roman"/>
              </a:rPr>
              <a:t>opposing </a:t>
            </a:r>
            <a:r>
              <a:rPr sz="2100" spc="-25" dirty="0">
                <a:latin typeface="Times New Roman"/>
                <a:cs typeface="Times New Roman"/>
              </a:rPr>
              <a:t>party. </a:t>
            </a:r>
            <a:r>
              <a:rPr sz="2100" dirty="0">
                <a:latin typeface="Times New Roman"/>
                <a:cs typeface="Times New Roman"/>
              </a:rPr>
              <a:t>The patent can be revoked on </a:t>
            </a:r>
            <a:r>
              <a:rPr sz="2100" spc="-5" dirty="0">
                <a:latin typeface="Times New Roman"/>
                <a:cs typeface="Times New Roman"/>
              </a:rPr>
              <a:t>such contest  </a:t>
            </a:r>
            <a:r>
              <a:rPr sz="2100" dirty="0">
                <a:latin typeface="Times New Roman"/>
                <a:cs typeface="Times New Roman"/>
              </a:rPr>
              <a:t>succeeding.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6173" y="240538"/>
            <a:ext cx="3228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80" dirty="0">
                <a:solidFill>
                  <a:srgbClr val="1F487C"/>
                </a:solidFill>
              </a:rPr>
              <a:t> </a:t>
            </a:r>
            <a:r>
              <a:rPr sz="3600" spc="-15" dirty="0">
                <a:solidFill>
                  <a:srgbClr val="1F487C"/>
                </a:solidFill>
              </a:rPr>
              <a:t>contd…...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37005"/>
            <a:ext cx="8150225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Use by Central </a:t>
            </a:r>
            <a:r>
              <a:rPr sz="2400" b="1" dirty="0">
                <a:latin typeface="Times New Roman"/>
                <a:cs typeface="Times New Roman"/>
              </a:rPr>
              <a:t>Government: </a:t>
            </a:r>
            <a:r>
              <a:rPr sz="2400" dirty="0">
                <a:latin typeface="Times New Roman"/>
                <a:cs typeface="Times New Roman"/>
              </a:rPr>
              <a:t>Though </a:t>
            </a:r>
            <a:r>
              <a:rPr sz="2400" spc="-5" dirty="0">
                <a:latin typeface="Times New Roman"/>
                <a:cs typeface="Times New Roman"/>
              </a:rPr>
              <a:t>the patentee has  exclusive right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use,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Act </a:t>
            </a:r>
            <a:r>
              <a:rPr sz="2400" dirty="0">
                <a:latin typeface="Times New Roman"/>
                <a:cs typeface="Times New Roman"/>
              </a:rPr>
              <a:t>provides for the </a:t>
            </a:r>
            <a:r>
              <a:rPr sz="2400" spc="-5" dirty="0">
                <a:latin typeface="Times New Roman"/>
                <a:cs typeface="Times New Roman"/>
              </a:rPr>
              <a:t>Central </a:t>
            </a:r>
            <a:r>
              <a:rPr sz="2400" dirty="0">
                <a:latin typeface="Times New Roman"/>
                <a:cs typeface="Times New Roman"/>
              </a:rPr>
              <a:t>Govt.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invention </a:t>
            </a:r>
            <a:r>
              <a:rPr sz="2400" dirty="0">
                <a:latin typeface="Times New Roman"/>
                <a:cs typeface="Times New Roman"/>
              </a:rPr>
              <a:t>even without </a:t>
            </a:r>
            <a:r>
              <a:rPr sz="2400" spc="-5" dirty="0">
                <a:latin typeface="Times New Roman"/>
                <a:cs typeface="Times New Roman"/>
              </a:rPr>
              <a:t>paying the </a:t>
            </a:r>
            <a:r>
              <a:rPr sz="2400" dirty="0">
                <a:latin typeface="Times New Roman"/>
                <a:cs typeface="Times New Roman"/>
              </a:rPr>
              <a:t>royalty to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15" dirty="0">
                <a:latin typeface="Times New Roman"/>
                <a:cs typeface="Times New Roman"/>
              </a:rPr>
              <a:t>inventor.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Central Govt. can </a:t>
            </a:r>
            <a:r>
              <a:rPr sz="2400" spc="-5" dirty="0">
                <a:latin typeface="Times New Roman"/>
                <a:cs typeface="Times New Roman"/>
              </a:rPr>
              <a:t>acquire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patent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the  patentee </a:t>
            </a:r>
            <a:r>
              <a:rPr sz="2400" dirty="0">
                <a:latin typeface="Times New Roman"/>
                <a:cs typeface="Times New Roman"/>
              </a:rPr>
              <a:t>or any other </a:t>
            </a:r>
            <a:r>
              <a:rPr sz="2400" spc="-5" dirty="0">
                <a:latin typeface="Times New Roman"/>
                <a:cs typeface="Times New Roman"/>
              </a:rPr>
              <a:t>person having interest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patent, </a:t>
            </a:r>
            <a:r>
              <a:rPr sz="2400" dirty="0">
                <a:latin typeface="Times New Roman"/>
                <a:cs typeface="Times New Roman"/>
              </a:rPr>
              <a:t>by  paying the </a:t>
            </a:r>
            <a:r>
              <a:rPr sz="2400" spc="-5" dirty="0">
                <a:latin typeface="Times New Roman"/>
                <a:cs typeface="Times New Roman"/>
              </a:rPr>
              <a:t>compensation, </a:t>
            </a:r>
            <a:r>
              <a:rPr sz="2400" dirty="0">
                <a:latin typeface="Times New Roman"/>
                <a:cs typeface="Times New Roman"/>
              </a:rPr>
              <a:t>in public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interest.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Restricted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of patented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invention:</a:t>
            </a:r>
            <a:endParaRPr sz="24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Such use by a person other than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patentee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permissible.  For instance, use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patented invention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permissible </a:t>
            </a:r>
            <a:r>
              <a:rPr sz="2400" dirty="0">
                <a:latin typeface="Times New Roman"/>
                <a:cs typeface="Times New Roman"/>
              </a:rPr>
              <a:t>for  research </a:t>
            </a:r>
            <a:r>
              <a:rPr sz="2400" spc="-5" dirty="0">
                <a:latin typeface="Times New Roman"/>
                <a:cs typeface="Times New Roman"/>
              </a:rPr>
              <a:t>or experimental </a:t>
            </a:r>
            <a:r>
              <a:rPr sz="2400" dirty="0">
                <a:latin typeface="Times New Roman"/>
                <a:cs typeface="Times New Roman"/>
              </a:rPr>
              <a:t>purposes </a:t>
            </a:r>
            <a:r>
              <a:rPr sz="2400" spc="-1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for imparting </a:t>
            </a:r>
            <a:r>
              <a:rPr sz="2400" dirty="0">
                <a:latin typeface="Times New Roman"/>
                <a:cs typeface="Times New Roman"/>
              </a:rPr>
              <a:t>knowledge  or instructions 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pupils.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3480" y="331165"/>
            <a:ext cx="5431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>
                <a:solidFill>
                  <a:srgbClr val="1F487C"/>
                </a:solidFill>
              </a:rPr>
              <a:t>Patents </a:t>
            </a:r>
            <a:r>
              <a:rPr sz="3200" spc="-25" dirty="0">
                <a:solidFill>
                  <a:srgbClr val="1F487C"/>
                </a:solidFill>
              </a:rPr>
              <a:t>PROTECT</a:t>
            </a:r>
            <a:r>
              <a:rPr sz="3200" spc="155" dirty="0">
                <a:solidFill>
                  <a:srgbClr val="1F487C"/>
                </a:solidFill>
              </a:rPr>
              <a:t> </a:t>
            </a:r>
            <a:r>
              <a:rPr spc="-20" dirty="0">
                <a:solidFill>
                  <a:srgbClr val="1F487C"/>
                </a:solidFill>
              </a:rPr>
              <a:t>Inventions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157477"/>
            <a:ext cx="7962265" cy="439102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8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need a patent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if: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10235">
              <a:lnSpc>
                <a:spcPct val="80000"/>
              </a:lnSpc>
              <a:spcBef>
                <a:spcPts val="105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spc="-8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have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invented a product</a:t>
            </a:r>
            <a:r>
              <a:rPr sz="2400" dirty="0">
                <a:latin typeface="Times New Roman"/>
                <a:cs typeface="Times New Roman"/>
              </a:rPr>
              <a:t> you want to </a:t>
            </a:r>
            <a:r>
              <a:rPr sz="2400" spc="-5" dirty="0">
                <a:latin typeface="Times New Roman"/>
                <a:cs typeface="Times New Roman"/>
              </a:rPr>
              <a:t>market </a:t>
            </a:r>
            <a:r>
              <a:rPr sz="2400" dirty="0">
                <a:latin typeface="Times New Roman"/>
                <a:cs typeface="Times New Roman"/>
              </a:rPr>
              <a:t>yourself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 sell to 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manufacturer.</a:t>
            </a:r>
            <a:endParaRPr sz="2400">
              <a:latin typeface="Times New Roman"/>
              <a:cs typeface="Times New Roman"/>
            </a:endParaRPr>
          </a:p>
          <a:p>
            <a:pPr marL="622300" indent="-610235">
              <a:lnSpc>
                <a:spcPts val="2595"/>
              </a:lnSpc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spc="-85" dirty="0">
                <a:latin typeface="Times New Roman"/>
                <a:cs typeface="Times New Roman"/>
              </a:rPr>
              <a:t>You </a:t>
            </a:r>
            <a:r>
              <a:rPr sz="2400" dirty="0">
                <a:latin typeface="Times New Roman"/>
                <a:cs typeface="Times New Roman"/>
              </a:rPr>
              <a:t>believe </a:t>
            </a:r>
            <a:r>
              <a:rPr sz="2400" spc="-5" dirty="0">
                <a:latin typeface="Times New Roman"/>
                <a:cs typeface="Times New Roman"/>
              </a:rPr>
              <a:t>someone </a:t>
            </a:r>
            <a:r>
              <a:rPr sz="2400" dirty="0">
                <a:latin typeface="Times New Roman"/>
                <a:cs typeface="Times New Roman"/>
              </a:rPr>
              <a:t>else could sell the product by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copying</a:t>
            </a:r>
            <a:endParaRPr sz="2400">
              <a:latin typeface="Times New Roman"/>
              <a:cs typeface="Times New Roman"/>
            </a:endParaRPr>
          </a:p>
          <a:p>
            <a:pPr marL="62230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your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inventions.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Patent application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must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include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151255" lvl="1" indent="-415290">
              <a:lnSpc>
                <a:spcPct val="100000"/>
              </a:lnSpc>
              <a:buFont typeface="Wingdings"/>
              <a:buChar char=""/>
              <a:tabLst>
                <a:tab pos="1151255" algn="l"/>
                <a:tab pos="1151890" algn="l"/>
              </a:tabLst>
            </a:pPr>
            <a:r>
              <a:rPr sz="2400" dirty="0">
                <a:latin typeface="Times New Roman"/>
                <a:cs typeface="Times New Roman"/>
              </a:rPr>
              <a:t>In-depth description of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invention.</a:t>
            </a:r>
            <a:endParaRPr sz="2400">
              <a:latin typeface="Times New Roman"/>
              <a:cs typeface="Times New Roman"/>
            </a:endParaRPr>
          </a:p>
          <a:p>
            <a:pPr marL="1151255" lvl="1" indent="-415290">
              <a:lnSpc>
                <a:spcPct val="100000"/>
              </a:lnSpc>
              <a:buFont typeface="Wingdings"/>
              <a:buChar char=""/>
              <a:tabLst>
                <a:tab pos="1151255" algn="l"/>
                <a:tab pos="1151890" algn="l"/>
              </a:tabLst>
            </a:pPr>
            <a:r>
              <a:rPr sz="2400" spc="-5" dirty="0">
                <a:latin typeface="Times New Roman"/>
                <a:cs typeface="Times New Roman"/>
              </a:rPr>
              <a:t>Drawing </a:t>
            </a:r>
            <a:r>
              <a:rPr sz="2400" dirty="0">
                <a:latin typeface="Times New Roman"/>
                <a:cs typeface="Times New Roman"/>
              </a:rPr>
              <a:t>of invention.</a:t>
            </a:r>
            <a:endParaRPr sz="2400">
              <a:latin typeface="Times New Roman"/>
              <a:cs typeface="Times New Roman"/>
            </a:endParaRPr>
          </a:p>
          <a:p>
            <a:pPr marL="1151255" lvl="1" indent="-415290">
              <a:lnSpc>
                <a:spcPct val="100000"/>
              </a:lnSpc>
              <a:buFont typeface="Wingdings"/>
              <a:buChar char=""/>
              <a:tabLst>
                <a:tab pos="1151255" algn="l"/>
                <a:tab pos="115189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Completed </a:t>
            </a:r>
            <a:r>
              <a:rPr sz="2400" dirty="0">
                <a:latin typeface="Times New Roman"/>
                <a:cs typeface="Times New Roman"/>
              </a:rPr>
              <a:t>“Declaration for </a:t>
            </a:r>
            <a:r>
              <a:rPr sz="2400" spc="-5" dirty="0">
                <a:latin typeface="Times New Roman"/>
                <a:cs typeface="Times New Roman"/>
              </a:rPr>
              <a:t>Patent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Application.”</a:t>
            </a:r>
            <a:endParaRPr sz="2400">
              <a:latin typeface="Times New Roman"/>
              <a:cs typeface="Times New Roman"/>
            </a:endParaRPr>
          </a:p>
          <a:p>
            <a:pPr marL="1151255" lvl="1" indent="-415290">
              <a:lnSpc>
                <a:spcPct val="100000"/>
              </a:lnSpc>
              <a:buFont typeface="Wingdings"/>
              <a:buChar char=""/>
              <a:tabLst>
                <a:tab pos="1151255" algn="l"/>
                <a:tab pos="1151890" algn="l"/>
              </a:tabLst>
            </a:pPr>
            <a:r>
              <a:rPr sz="2400" dirty="0">
                <a:latin typeface="Times New Roman"/>
                <a:cs typeface="Times New Roman"/>
              </a:rPr>
              <a:t>Notarized </a:t>
            </a:r>
            <a:r>
              <a:rPr sz="2400" spc="-5" dirty="0">
                <a:latin typeface="Times New Roman"/>
                <a:cs typeface="Times New Roman"/>
              </a:rPr>
              <a:t>statement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inventor.</a:t>
            </a:r>
            <a:endParaRPr sz="2400">
              <a:latin typeface="Times New Roman"/>
              <a:cs typeface="Times New Roman"/>
            </a:endParaRPr>
          </a:p>
          <a:p>
            <a:pPr marL="1151255" lvl="1" indent="-415290">
              <a:lnSpc>
                <a:spcPct val="100000"/>
              </a:lnSpc>
              <a:buFont typeface="Wingdings"/>
              <a:buChar char=""/>
              <a:tabLst>
                <a:tab pos="1151255" algn="l"/>
                <a:tab pos="1151890" algn="l"/>
              </a:tabLst>
            </a:pPr>
            <a:r>
              <a:rPr sz="2400" spc="-5" dirty="0">
                <a:latin typeface="Times New Roman"/>
                <a:cs typeface="Times New Roman"/>
              </a:rPr>
              <a:t>Filing </a:t>
            </a:r>
            <a:r>
              <a:rPr sz="2400" dirty="0">
                <a:latin typeface="Times New Roman"/>
                <a:cs typeface="Times New Roman"/>
              </a:rPr>
              <a:t>fee to Patent &amp; </a:t>
            </a:r>
            <a:r>
              <a:rPr sz="2400" spc="-15" dirty="0">
                <a:latin typeface="Times New Roman"/>
                <a:cs typeface="Times New Roman"/>
              </a:rPr>
              <a:t>Trademark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Office.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8029" y="179654"/>
            <a:ext cx="41294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>
                <a:solidFill>
                  <a:srgbClr val="1F487C"/>
                </a:solidFill>
              </a:rPr>
              <a:t>Pathway </a:t>
            </a:r>
            <a:r>
              <a:rPr spc="-20" dirty="0">
                <a:solidFill>
                  <a:srgbClr val="1F487C"/>
                </a:solidFill>
              </a:rPr>
              <a:t>to </a:t>
            </a:r>
            <a:r>
              <a:rPr spc="-5" dirty="0">
                <a:solidFill>
                  <a:srgbClr val="1F487C"/>
                </a:solidFill>
              </a:rPr>
              <a:t>a</a:t>
            </a:r>
            <a:r>
              <a:rPr spc="-35" dirty="0">
                <a:solidFill>
                  <a:srgbClr val="1F487C"/>
                </a:solidFill>
              </a:rPr>
              <a:t> </a:t>
            </a:r>
            <a:r>
              <a:rPr spc="-40" dirty="0">
                <a:solidFill>
                  <a:srgbClr val="1F487C"/>
                </a:solidFill>
              </a:rPr>
              <a:t>Patent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030579"/>
            <a:ext cx="7779384" cy="47815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File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Disclosure Document</a:t>
            </a:r>
            <a:r>
              <a:rPr sz="2000" dirty="0">
                <a:latin typeface="Times New Roman"/>
                <a:cs typeface="Times New Roman"/>
              </a:rPr>
              <a:t> (Disclosure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Statement)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Establishes date of conception of idea (who has the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rights?)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Get a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two year grace</a:t>
            </a:r>
            <a:r>
              <a:rPr sz="2000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period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File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Provisional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Patent</a:t>
            </a:r>
            <a:r>
              <a:rPr sz="2000" u="sng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Application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Protect your ideas while talking to </a:t>
            </a:r>
            <a:r>
              <a:rPr sz="2000" spc="-5" dirty="0">
                <a:latin typeface="Times New Roman"/>
                <a:cs typeface="Times New Roman"/>
              </a:rPr>
              <a:t>manufacturers/potential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funders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Can use the term “</a:t>
            </a:r>
            <a:r>
              <a:rPr sz="2000" b="1" i="1" dirty="0">
                <a:latin typeface="Times New Roman"/>
                <a:cs typeface="Times New Roman"/>
              </a:rPr>
              <a:t>patent pending</a:t>
            </a:r>
            <a:r>
              <a:rPr sz="2000" dirty="0">
                <a:latin typeface="Times New Roman"/>
                <a:cs typeface="Times New Roman"/>
              </a:rPr>
              <a:t>” on the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invention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Only good for 12 months</a:t>
            </a:r>
            <a:r>
              <a:rPr sz="2000" dirty="0">
                <a:latin typeface="Times New Roman"/>
                <a:cs typeface="Times New Roman"/>
              </a:rPr>
              <a:t>...then </a:t>
            </a:r>
            <a:r>
              <a:rPr sz="2000" spc="-5" dirty="0">
                <a:latin typeface="Times New Roman"/>
                <a:cs typeface="Times New Roman"/>
              </a:rPr>
              <a:t>must file </a:t>
            </a:r>
            <a:r>
              <a:rPr sz="2000" dirty="0">
                <a:latin typeface="Times New Roman"/>
                <a:cs typeface="Times New Roman"/>
              </a:rPr>
              <a:t>non-provisional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application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File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Non-Provisional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Patent</a:t>
            </a:r>
            <a:r>
              <a:rPr sz="2000" u="sng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Application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File complete </a:t>
            </a:r>
            <a:r>
              <a:rPr sz="2000" dirty="0">
                <a:latin typeface="Times New Roman"/>
                <a:cs typeface="Times New Roman"/>
              </a:rPr>
              <a:t>description with the </a:t>
            </a:r>
            <a:r>
              <a:rPr sz="2000" spc="-10" dirty="0">
                <a:latin typeface="Times New Roman"/>
                <a:cs typeface="Times New Roman"/>
              </a:rPr>
              <a:t>PTO </a:t>
            </a:r>
            <a:r>
              <a:rPr sz="2000" dirty="0">
                <a:latin typeface="Times New Roman"/>
                <a:cs typeface="Times New Roman"/>
              </a:rPr>
              <a:t>(Patent &amp; </a:t>
            </a:r>
            <a:r>
              <a:rPr sz="2000" spc="-10" dirty="0">
                <a:latin typeface="Times New Roman"/>
                <a:cs typeface="Times New Roman"/>
              </a:rPr>
              <a:t>Trademark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Office)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b="1" i="1" dirty="0">
                <a:latin typeface="Times New Roman"/>
                <a:cs typeface="Times New Roman"/>
              </a:rPr>
              <a:t>patent applied </a:t>
            </a:r>
            <a:r>
              <a:rPr sz="2000" b="1" i="1" spc="5" dirty="0">
                <a:latin typeface="Times New Roman"/>
                <a:cs typeface="Times New Roman"/>
              </a:rPr>
              <a:t>for</a:t>
            </a:r>
            <a:r>
              <a:rPr sz="2000" spc="5" dirty="0">
                <a:latin typeface="Times New Roman"/>
                <a:cs typeface="Times New Roman"/>
              </a:rPr>
              <a:t>”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good for two years’ of</a:t>
            </a:r>
            <a:r>
              <a:rPr sz="2000" u="sng" spc="-3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protection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Denials </a:t>
            </a:r>
            <a:r>
              <a:rPr sz="2000" spc="-5" dirty="0">
                <a:latin typeface="Times New Roman"/>
                <a:cs typeface="Times New Roman"/>
              </a:rPr>
              <a:t>allow </a:t>
            </a:r>
            <a:r>
              <a:rPr sz="2000" dirty="0">
                <a:latin typeface="Times New Roman"/>
                <a:cs typeface="Times New Roman"/>
              </a:rPr>
              <a:t>an appeal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1491" y="240538"/>
            <a:ext cx="40722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50" dirty="0">
                <a:solidFill>
                  <a:srgbClr val="1F487C"/>
                </a:solidFill>
              </a:rPr>
              <a:t> </a:t>
            </a:r>
            <a:r>
              <a:rPr sz="3600" spc="-10" dirty="0">
                <a:solidFill>
                  <a:srgbClr val="1F487C"/>
                </a:solidFill>
              </a:rPr>
              <a:t>-Infringement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872997"/>
            <a:ext cx="8152130" cy="455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i="1" dirty="0">
                <a:latin typeface="Times New Roman"/>
                <a:cs typeface="Times New Roman"/>
              </a:rPr>
              <a:t>Infringement:</a:t>
            </a:r>
            <a:endParaRPr sz="32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23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  <a:tab pos="977265" algn="l"/>
                <a:tab pos="1430020" algn="l"/>
                <a:tab pos="1713230" algn="l"/>
                <a:tab pos="2673985" algn="l"/>
                <a:tab pos="3446779" algn="l"/>
                <a:tab pos="4118610" algn="l"/>
                <a:tab pos="4638675" algn="l"/>
                <a:tab pos="5798185" algn="l"/>
                <a:tab pos="6198870" algn="l"/>
                <a:tab pos="6703695" algn="l"/>
                <a:tab pos="7882255" algn="l"/>
              </a:tabLst>
            </a:pPr>
            <a:r>
              <a:rPr sz="2400" spc="-5" dirty="0">
                <a:latin typeface="Times New Roman"/>
                <a:cs typeface="Times New Roman"/>
              </a:rPr>
              <a:t>Use	by	a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spc="-5" dirty="0">
                <a:latin typeface="Times New Roman"/>
                <a:cs typeface="Times New Roman"/>
              </a:rPr>
              <a:t>er</a:t>
            </a:r>
            <a:r>
              <a:rPr sz="2400" dirty="0">
                <a:latin typeface="Times New Roman"/>
                <a:cs typeface="Times New Roman"/>
              </a:rPr>
              <a:t>son	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ther	than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ate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tee	or	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assign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e	or  licensee would be an </a:t>
            </a:r>
            <a:r>
              <a:rPr sz="2400" spc="-5" dirty="0">
                <a:latin typeface="Times New Roman"/>
                <a:cs typeface="Times New Roman"/>
              </a:rPr>
              <a:t>infringement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patent.</a:t>
            </a:r>
            <a:endParaRPr sz="2400">
              <a:latin typeface="Times New Roman"/>
              <a:cs typeface="Times New Roman"/>
            </a:endParaRPr>
          </a:p>
          <a:p>
            <a:pPr marL="355600" marR="8255" indent="-342900">
              <a:lnSpc>
                <a:spcPts val="2300"/>
              </a:lnSpc>
              <a:spcBef>
                <a:spcPts val="585"/>
              </a:spcBef>
              <a:buFont typeface="Wingdings"/>
              <a:buChar char=""/>
              <a:tabLst>
                <a:tab pos="355600" algn="l"/>
                <a:tab pos="1151255" algn="l"/>
                <a:tab pos="2248535" algn="l"/>
                <a:tab pos="2639060" algn="l"/>
                <a:tab pos="3482975" algn="l"/>
                <a:tab pos="3921760" algn="l"/>
                <a:tab pos="4243705" algn="l"/>
                <a:tab pos="4870450" algn="l"/>
                <a:tab pos="5293995" algn="l"/>
                <a:tab pos="5615305" algn="l"/>
                <a:tab pos="6426200" algn="l"/>
                <a:tab pos="6865620" algn="l"/>
              </a:tabLst>
            </a:pPr>
            <a:r>
              <a:rPr sz="2400" dirty="0">
                <a:latin typeface="Times New Roman"/>
                <a:cs typeface="Times New Roman"/>
              </a:rPr>
              <a:t>Civil	re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edy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fi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ing	of	a	</a:t>
            </a:r>
            <a:r>
              <a:rPr sz="2400" spc="-5" dirty="0">
                <a:latin typeface="Times New Roman"/>
                <a:cs typeface="Times New Roman"/>
              </a:rPr>
              <a:t>suit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a	court	of	c</a:t>
            </a:r>
            <a:r>
              <a:rPr sz="2400" spc="1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pet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nt  jurisdiction.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300"/>
              </a:lnSpc>
              <a:spcBef>
                <a:spcPts val="585"/>
              </a:spcBef>
              <a:buFont typeface="Wingdings"/>
              <a:buChar char=""/>
              <a:tabLst>
                <a:tab pos="355600" algn="l"/>
                <a:tab pos="983615" algn="l"/>
                <a:tab pos="2108200" algn="l"/>
                <a:tab pos="2567305" algn="l"/>
                <a:tab pos="3905250" algn="l"/>
                <a:tab pos="4431030" algn="l"/>
                <a:tab pos="5210175" algn="l"/>
                <a:tab pos="6038850" algn="l"/>
                <a:tab pos="6564630" algn="l"/>
              </a:tabLst>
            </a:pPr>
            <a:r>
              <a:rPr sz="2400" dirty="0">
                <a:latin typeface="Times New Roman"/>
                <a:cs typeface="Times New Roman"/>
              </a:rPr>
              <a:t>The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lai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	on	satisfying	the	co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rt	abo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	the	i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 would be </a:t>
            </a:r>
            <a:r>
              <a:rPr sz="2400" spc="-5" dirty="0">
                <a:latin typeface="Times New Roman"/>
                <a:cs typeface="Times New Roman"/>
              </a:rPr>
              <a:t>entitled </a:t>
            </a:r>
            <a:r>
              <a:rPr sz="2400" dirty="0">
                <a:latin typeface="Times New Roman"/>
                <a:cs typeface="Times New Roman"/>
              </a:rPr>
              <a:t>to the following reliefs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686435" lvl="1" indent="-331470">
              <a:lnSpc>
                <a:spcPct val="100000"/>
              </a:lnSpc>
              <a:spcBef>
                <a:spcPts val="25"/>
              </a:spcBef>
              <a:buAutoNum type="arabicParenR"/>
              <a:tabLst>
                <a:tab pos="687070" algn="l"/>
              </a:tabLst>
            </a:pPr>
            <a:r>
              <a:rPr sz="2400" i="1" dirty="0">
                <a:latin typeface="Times New Roman"/>
                <a:cs typeface="Times New Roman"/>
              </a:rPr>
              <a:t>interlocutory</a:t>
            </a:r>
            <a:r>
              <a:rPr sz="2400" i="1" spc="-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injunction</a:t>
            </a:r>
            <a:endParaRPr sz="2400">
              <a:latin typeface="Times New Roman"/>
              <a:cs typeface="Times New Roman"/>
            </a:endParaRPr>
          </a:p>
          <a:p>
            <a:pPr marL="686435" lvl="1" indent="-331470">
              <a:lnSpc>
                <a:spcPct val="100000"/>
              </a:lnSpc>
              <a:buAutoNum type="arabicParenR"/>
              <a:tabLst>
                <a:tab pos="687070" algn="l"/>
              </a:tabLst>
            </a:pPr>
            <a:r>
              <a:rPr sz="2400" i="1" dirty="0">
                <a:latin typeface="Times New Roman"/>
                <a:cs typeface="Times New Roman"/>
              </a:rPr>
              <a:t>damages</a:t>
            </a:r>
            <a:endParaRPr sz="2400">
              <a:latin typeface="Times New Roman"/>
              <a:cs typeface="Times New Roman"/>
            </a:endParaRPr>
          </a:p>
          <a:p>
            <a:pPr marL="686435" lvl="1" indent="-331470">
              <a:lnSpc>
                <a:spcPct val="100000"/>
              </a:lnSpc>
              <a:buAutoNum type="arabicParenR"/>
              <a:tabLst>
                <a:tab pos="687070" algn="l"/>
              </a:tabLst>
            </a:pPr>
            <a:r>
              <a:rPr sz="2400" i="1" dirty="0">
                <a:latin typeface="Times New Roman"/>
                <a:cs typeface="Times New Roman"/>
              </a:rPr>
              <a:t>account of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profits</a:t>
            </a:r>
            <a:endParaRPr sz="240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ts val="2300"/>
              </a:lnSpc>
              <a:spcBef>
                <a:spcPts val="56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When the subject-matter </a:t>
            </a:r>
            <a:r>
              <a:rPr sz="2400" dirty="0">
                <a:latin typeface="Times New Roman"/>
                <a:cs typeface="Times New Roman"/>
              </a:rPr>
              <a:t>of a </a:t>
            </a:r>
            <a:r>
              <a:rPr sz="2400" spc="-5" dirty="0">
                <a:latin typeface="Times New Roman"/>
                <a:cs typeface="Times New Roman"/>
              </a:rPr>
              <a:t>patent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process </a:t>
            </a:r>
            <a:r>
              <a:rPr sz="2400" spc="-1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obtaining </a:t>
            </a:r>
            <a:r>
              <a:rPr sz="2400" dirty="0">
                <a:latin typeface="Times New Roman"/>
                <a:cs typeface="Times New Roman"/>
              </a:rPr>
              <a:t>a  product,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onus is on </a:t>
            </a:r>
            <a:r>
              <a:rPr sz="2400" spc="-5" dirty="0">
                <a:latin typeface="Times New Roman"/>
                <a:cs typeface="Times New Roman"/>
              </a:rPr>
              <a:t>the defendant </a:t>
            </a:r>
            <a:r>
              <a:rPr sz="2400" dirty="0">
                <a:latin typeface="Times New Roman"/>
                <a:cs typeface="Times New Roman"/>
              </a:rPr>
              <a:t>to prove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process 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him is </a:t>
            </a:r>
            <a:r>
              <a:rPr sz="2400" spc="-10" dirty="0">
                <a:latin typeface="Times New Roman"/>
                <a:cs typeface="Times New Roman"/>
              </a:rPr>
              <a:t>different </a:t>
            </a: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the patented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470" y="205485"/>
            <a:ext cx="4389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40" dirty="0">
                <a:solidFill>
                  <a:srgbClr val="1F487C"/>
                </a:solidFill>
              </a:rPr>
              <a:t> </a:t>
            </a:r>
            <a:r>
              <a:rPr sz="3600" spc="-10" dirty="0">
                <a:solidFill>
                  <a:srgbClr val="1F487C"/>
                </a:solidFill>
              </a:rPr>
              <a:t>–Infringement..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727963"/>
            <a:ext cx="8150225" cy="539178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6350" indent="-342900" algn="just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suit as any grievance relating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infringement </a:t>
            </a:r>
            <a:r>
              <a:rPr sz="2000" dirty="0">
                <a:latin typeface="Times New Roman"/>
                <a:cs typeface="Times New Roman"/>
              </a:rPr>
              <a:t>of patent </a:t>
            </a:r>
            <a:r>
              <a:rPr sz="2000" spc="-5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instituted 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court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inferior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District court. </a:t>
            </a:r>
            <a:r>
              <a:rPr sz="2000" dirty="0">
                <a:latin typeface="Times New Roman"/>
                <a:cs typeface="Times New Roman"/>
              </a:rPr>
              <a:t>But where a </a:t>
            </a:r>
            <a:r>
              <a:rPr sz="2000" spc="-5" dirty="0">
                <a:latin typeface="Times New Roman"/>
                <a:cs typeface="Times New Roman"/>
              </a:rPr>
              <a:t>counter claim for  revocation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patent is made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defendant, the suit along </a:t>
            </a:r>
            <a:r>
              <a:rPr sz="2000" spc="-10" dirty="0">
                <a:latin typeface="Times New Roman"/>
                <a:cs typeface="Times New Roman"/>
              </a:rPr>
              <a:t>with  </a:t>
            </a:r>
            <a:r>
              <a:rPr sz="2000" dirty="0">
                <a:latin typeface="Times New Roman"/>
                <a:cs typeface="Times New Roman"/>
              </a:rPr>
              <a:t>counter </a:t>
            </a:r>
            <a:r>
              <a:rPr sz="2000" spc="-10" dirty="0">
                <a:latin typeface="Times New Roman"/>
                <a:cs typeface="Times New Roman"/>
              </a:rPr>
              <a:t>claim, </a:t>
            </a: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dirty="0">
                <a:latin typeface="Times New Roman"/>
                <a:cs typeface="Times New Roman"/>
              </a:rPr>
              <a:t>be transferred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High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Court.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192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reliefs which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court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grant </a:t>
            </a:r>
            <a:r>
              <a:rPr sz="2000" spc="-5" dirty="0">
                <a:latin typeface="Times New Roman"/>
                <a:cs typeface="Times New Roman"/>
              </a:rPr>
              <a:t>include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injunction and </a:t>
            </a:r>
            <a:r>
              <a:rPr sz="2000" spc="-10" dirty="0">
                <a:latin typeface="Times New Roman"/>
                <a:cs typeface="Times New Roman"/>
              </a:rPr>
              <a:t>either  </a:t>
            </a:r>
            <a:r>
              <a:rPr sz="2000" spc="-5" dirty="0">
                <a:latin typeface="Times New Roman"/>
                <a:cs typeface="Times New Roman"/>
              </a:rPr>
              <a:t>damages or </a:t>
            </a:r>
            <a:r>
              <a:rPr sz="2000" dirty="0">
                <a:latin typeface="Times New Roman"/>
                <a:cs typeface="Times New Roman"/>
              </a:rPr>
              <a:t>account of </a:t>
            </a:r>
            <a:r>
              <a:rPr sz="2000" spc="-5" dirty="0">
                <a:latin typeface="Times New Roman"/>
                <a:cs typeface="Times New Roman"/>
              </a:rPr>
              <a:t>profits. The court may also order that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infringing  </a:t>
            </a:r>
            <a:r>
              <a:rPr sz="2000" spc="5" dirty="0">
                <a:latin typeface="Times New Roman"/>
                <a:cs typeface="Times New Roman"/>
              </a:rPr>
              <a:t>goods </a:t>
            </a: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dirty="0">
                <a:latin typeface="Times New Roman"/>
                <a:cs typeface="Times New Roman"/>
              </a:rPr>
              <a:t>be seized, </a:t>
            </a:r>
            <a:r>
              <a:rPr sz="2000" spc="-5" dirty="0">
                <a:latin typeface="Times New Roman"/>
                <a:cs typeface="Times New Roman"/>
              </a:rPr>
              <a:t>forfeited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destroyed.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spc="-10" dirty="0">
                <a:latin typeface="Times New Roman"/>
                <a:cs typeface="Times New Roman"/>
              </a:rPr>
              <a:t>act </a:t>
            </a:r>
            <a:r>
              <a:rPr sz="2000" spc="-5" dirty="0">
                <a:latin typeface="Times New Roman"/>
                <a:cs typeface="Times New Roman"/>
              </a:rPr>
              <a:t>of making, constructing, using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selling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patented invention </a:t>
            </a:r>
            <a:r>
              <a:rPr sz="2000" spc="-10" dirty="0">
                <a:latin typeface="Times New Roman"/>
                <a:cs typeface="Times New Roman"/>
              </a:rPr>
              <a:t>solely 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uses </a:t>
            </a:r>
            <a:r>
              <a:rPr sz="2000" dirty="0">
                <a:latin typeface="Times New Roman"/>
                <a:cs typeface="Times New Roman"/>
              </a:rPr>
              <a:t>reasonably </a:t>
            </a:r>
            <a:r>
              <a:rPr sz="2000" spc="-5" dirty="0">
                <a:latin typeface="Times New Roman"/>
                <a:cs typeface="Times New Roman"/>
              </a:rPr>
              <a:t>related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development and submission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required under any </a:t>
            </a:r>
            <a:r>
              <a:rPr sz="2000" spc="-5" dirty="0">
                <a:latin typeface="Times New Roman"/>
                <a:cs typeface="Times New Roman"/>
              </a:rPr>
              <a:t>law;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16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importation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patented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products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any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who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duly</a:t>
            </a:r>
            <a:endParaRPr sz="2000">
              <a:latin typeface="Times New Roman"/>
              <a:cs typeface="Times New Roman"/>
            </a:endParaRPr>
          </a:p>
          <a:p>
            <a:pPr marL="355600" algn="just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authorised by the patentee </a:t>
            </a:r>
            <a:r>
              <a:rPr sz="2000" spc="-5" dirty="0">
                <a:latin typeface="Times New Roman"/>
                <a:cs typeface="Times New Roman"/>
              </a:rPr>
              <a:t>to sell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distribute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product;</a:t>
            </a:r>
            <a:endParaRPr sz="20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be construed  </a:t>
            </a:r>
            <a:r>
              <a:rPr sz="2000" spc="-5" dirty="0">
                <a:latin typeface="Times New Roman"/>
                <a:cs typeface="Times New Roman"/>
              </a:rPr>
              <a:t>as an infringement </a:t>
            </a:r>
            <a:r>
              <a:rPr sz="2000" dirty="0">
                <a:latin typeface="Times New Roman"/>
                <a:cs typeface="Times New Roman"/>
              </a:rPr>
              <a:t>of patent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rights.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i="1" dirty="0">
                <a:latin typeface="Times New Roman"/>
                <a:cs typeface="Times New Roman"/>
              </a:rPr>
              <a:t>Principles applicable </a:t>
            </a:r>
            <a:r>
              <a:rPr sz="2000" i="1" spc="-5" dirty="0">
                <a:latin typeface="Times New Roman"/>
                <a:cs typeface="Times New Roman"/>
              </a:rPr>
              <a:t>to </a:t>
            </a:r>
            <a:r>
              <a:rPr sz="2000" i="1" dirty="0">
                <a:latin typeface="Times New Roman"/>
                <a:cs typeface="Times New Roman"/>
              </a:rPr>
              <a:t>working of patented</a:t>
            </a:r>
            <a:r>
              <a:rPr sz="2000" i="1" spc="-14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inventions: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1920"/>
              </a:lnSpc>
              <a:spcBef>
                <a:spcPts val="459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Patented inventions are </a:t>
            </a:r>
            <a:r>
              <a:rPr sz="2000" dirty="0">
                <a:latin typeface="Times New Roman"/>
                <a:cs typeface="Times New Roman"/>
              </a:rPr>
              <a:t>worked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India on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commercial scale and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fullest extent without </a:t>
            </a:r>
            <a:r>
              <a:rPr sz="2000" spc="5" dirty="0">
                <a:latin typeface="Times New Roman"/>
                <a:cs typeface="Times New Roman"/>
              </a:rPr>
              <a:t>undue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delay.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50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protection and enforcement of patent rights contribute 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promotion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technological innovation and to the transfer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dissemination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technology to the mutual advantage of producers and users and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manner  </a:t>
            </a:r>
            <a:r>
              <a:rPr sz="2000" dirty="0">
                <a:latin typeface="Times New Roman"/>
                <a:cs typeface="Times New Roman"/>
              </a:rPr>
              <a:t>conducive </a:t>
            </a:r>
            <a:r>
              <a:rPr sz="2000" spc="-5" dirty="0">
                <a:latin typeface="Times New Roman"/>
                <a:cs typeface="Times New Roman"/>
              </a:rPr>
              <a:t>to social </a:t>
            </a:r>
            <a:r>
              <a:rPr sz="2000" dirty="0">
                <a:latin typeface="Times New Roman"/>
                <a:cs typeface="Times New Roman"/>
              </a:rPr>
              <a:t>and economic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welfare.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119" y="164338"/>
            <a:ext cx="4479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1F487C"/>
                </a:solidFill>
              </a:rPr>
              <a:t>Patents</a:t>
            </a:r>
            <a:r>
              <a:rPr sz="3600" spc="-75" dirty="0">
                <a:solidFill>
                  <a:srgbClr val="1F487C"/>
                </a:solidFill>
              </a:rPr>
              <a:t> </a:t>
            </a:r>
            <a:r>
              <a:rPr sz="3600" spc="-5" dirty="0">
                <a:solidFill>
                  <a:srgbClr val="1F487C"/>
                </a:solidFill>
              </a:rPr>
              <a:t>–Infringement…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874521"/>
            <a:ext cx="8073390" cy="50190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6985" indent="-342900" algn="just">
              <a:lnSpc>
                <a:spcPts val="202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The patent </a:t>
            </a:r>
            <a:r>
              <a:rPr sz="2100" spc="-5" dirty="0">
                <a:latin typeface="Times New Roman"/>
                <a:cs typeface="Times New Roman"/>
              </a:rPr>
              <a:t>right is </a:t>
            </a:r>
            <a:r>
              <a:rPr sz="2100" dirty="0">
                <a:latin typeface="Times New Roman"/>
                <a:cs typeface="Times New Roman"/>
              </a:rPr>
              <a:t>not abused by </a:t>
            </a:r>
            <a:r>
              <a:rPr sz="2100" spc="-5" dirty="0">
                <a:latin typeface="Times New Roman"/>
                <a:cs typeface="Times New Roman"/>
              </a:rPr>
              <a:t>the </a:t>
            </a:r>
            <a:r>
              <a:rPr sz="2100" dirty="0">
                <a:latin typeface="Times New Roman"/>
                <a:cs typeface="Times New Roman"/>
              </a:rPr>
              <a:t>patentee and </a:t>
            </a:r>
            <a:r>
              <a:rPr sz="2100" spc="-5" dirty="0">
                <a:latin typeface="Times New Roman"/>
                <a:cs typeface="Times New Roman"/>
              </a:rPr>
              <a:t>the </a:t>
            </a:r>
            <a:r>
              <a:rPr sz="2100" dirty="0">
                <a:latin typeface="Times New Roman"/>
                <a:cs typeface="Times New Roman"/>
              </a:rPr>
              <a:t>patentee </a:t>
            </a:r>
            <a:r>
              <a:rPr sz="2100" spc="-5" dirty="0">
                <a:latin typeface="Times New Roman"/>
                <a:cs typeface="Times New Roman"/>
              </a:rPr>
              <a:t>does </a:t>
            </a:r>
            <a:r>
              <a:rPr sz="2100" spc="-10" dirty="0">
                <a:latin typeface="Times New Roman"/>
                <a:cs typeface="Times New Roman"/>
              </a:rPr>
              <a:t>not  </a:t>
            </a:r>
            <a:r>
              <a:rPr sz="2100" dirty="0">
                <a:latin typeface="Times New Roman"/>
                <a:cs typeface="Times New Roman"/>
              </a:rPr>
              <a:t>resort to practices which unreasonably restrain trade or adversely </a:t>
            </a:r>
            <a:r>
              <a:rPr sz="2100" spc="-5" dirty="0">
                <a:latin typeface="Times New Roman"/>
                <a:cs typeface="Times New Roman"/>
              </a:rPr>
              <a:t>affect  </a:t>
            </a:r>
            <a:r>
              <a:rPr sz="2100" dirty="0">
                <a:latin typeface="Times New Roman"/>
                <a:cs typeface="Times New Roman"/>
              </a:rPr>
              <a:t>the international transfer of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technology.</a:t>
            </a:r>
            <a:endParaRPr sz="21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270"/>
              </a:lnSpc>
              <a:spcBef>
                <a:spcPts val="10"/>
              </a:spcBef>
              <a:buFont typeface="Wingdings"/>
              <a:buChar char="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The benefit of the patented invention </a:t>
            </a:r>
            <a:r>
              <a:rPr sz="2100" spc="-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available </a:t>
            </a:r>
            <a:r>
              <a:rPr sz="2100" spc="-5" dirty="0">
                <a:latin typeface="Times New Roman"/>
                <a:cs typeface="Times New Roman"/>
              </a:rPr>
              <a:t>to </a:t>
            </a:r>
            <a:r>
              <a:rPr sz="2100" dirty="0">
                <a:latin typeface="Times New Roman"/>
                <a:cs typeface="Times New Roman"/>
              </a:rPr>
              <a:t>the public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at</a:t>
            </a:r>
            <a:endParaRPr sz="2100">
              <a:latin typeface="Times New Roman"/>
              <a:cs typeface="Times New Roman"/>
            </a:endParaRPr>
          </a:p>
          <a:p>
            <a:pPr marL="355600" algn="just">
              <a:lnSpc>
                <a:spcPts val="2270"/>
              </a:lnSpc>
            </a:pPr>
            <a:r>
              <a:rPr sz="2100" dirty="0">
                <a:latin typeface="Times New Roman"/>
                <a:cs typeface="Times New Roman"/>
              </a:rPr>
              <a:t>reasonably </a:t>
            </a:r>
            <a:r>
              <a:rPr sz="2100" spc="-5" dirty="0">
                <a:latin typeface="Times New Roman"/>
                <a:cs typeface="Times New Roman"/>
              </a:rPr>
              <a:t>affordable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prices.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020"/>
              </a:lnSpc>
              <a:spcBef>
                <a:spcPts val="484"/>
              </a:spcBef>
              <a:buFont typeface="Wingdings"/>
              <a:buChar char="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They do not </a:t>
            </a:r>
            <a:r>
              <a:rPr sz="2100" spc="-5" dirty="0">
                <a:latin typeface="Times New Roman"/>
                <a:cs typeface="Times New Roman"/>
              </a:rPr>
              <a:t>impede </a:t>
            </a:r>
            <a:r>
              <a:rPr sz="2100" dirty="0">
                <a:latin typeface="Times New Roman"/>
                <a:cs typeface="Times New Roman"/>
              </a:rPr>
              <a:t>protection of public health </a:t>
            </a:r>
            <a:r>
              <a:rPr sz="2100" spc="-5" dirty="0">
                <a:latin typeface="Times New Roman"/>
                <a:cs typeface="Times New Roman"/>
              </a:rPr>
              <a:t>and </a:t>
            </a:r>
            <a:r>
              <a:rPr sz="2100" dirty="0">
                <a:latin typeface="Times New Roman"/>
                <a:cs typeface="Times New Roman"/>
              </a:rPr>
              <a:t>nutrition and  should act </a:t>
            </a:r>
            <a:r>
              <a:rPr sz="2100" spc="-5" dirty="0">
                <a:latin typeface="Times New Roman"/>
                <a:cs typeface="Times New Roman"/>
              </a:rPr>
              <a:t>as </a:t>
            </a:r>
            <a:r>
              <a:rPr sz="2100" dirty="0">
                <a:latin typeface="Times New Roman"/>
                <a:cs typeface="Times New Roman"/>
              </a:rPr>
              <a:t>an </a:t>
            </a:r>
            <a:r>
              <a:rPr sz="2100" spc="-5" dirty="0">
                <a:latin typeface="Times New Roman"/>
                <a:cs typeface="Times New Roman"/>
              </a:rPr>
              <a:t>instrument </a:t>
            </a:r>
            <a:r>
              <a:rPr sz="2100" dirty="0">
                <a:latin typeface="Times New Roman"/>
                <a:cs typeface="Times New Roman"/>
              </a:rPr>
              <a:t>to </a:t>
            </a:r>
            <a:r>
              <a:rPr sz="2100" spc="-5" dirty="0">
                <a:latin typeface="Times New Roman"/>
                <a:cs typeface="Times New Roman"/>
              </a:rPr>
              <a:t>promote </a:t>
            </a:r>
            <a:r>
              <a:rPr sz="2100" dirty="0">
                <a:latin typeface="Times New Roman"/>
                <a:cs typeface="Times New Roman"/>
              </a:rPr>
              <a:t>public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interest.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100" i="1" dirty="0">
                <a:latin typeface="Times New Roman"/>
                <a:cs typeface="Times New Roman"/>
              </a:rPr>
              <a:t>Compulsory</a:t>
            </a:r>
            <a:r>
              <a:rPr sz="2100" i="1" spc="-30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Licences:</a:t>
            </a:r>
            <a:endParaRPr sz="21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80000"/>
              </a:lnSpc>
              <a:spcBef>
                <a:spcPts val="505"/>
              </a:spcBef>
            </a:pPr>
            <a:r>
              <a:rPr sz="2100" i="1" spc="-5" dirty="0">
                <a:latin typeface="Times New Roman"/>
                <a:cs typeface="Times New Roman"/>
              </a:rPr>
              <a:t>At </a:t>
            </a:r>
            <a:r>
              <a:rPr sz="2100" i="1" dirty="0">
                <a:latin typeface="Times New Roman"/>
                <a:cs typeface="Times New Roman"/>
              </a:rPr>
              <a:t>any time after the expiration of a period of 3 years </a:t>
            </a:r>
            <a:r>
              <a:rPr sz="2100" i="1" spc="-25" dirty="0">
                <a:latin typeface="Times New Roman"/>
                <a:cs typeface="Times New Roman"/>
              </a:rPr>
              <a:t>from </a:t>
            </a:r>
            <a:r>
              <a:rPr sz="2100" i="1" spc="-5" dirty="0">
                <a:latin typeface="Times New Roman"/>
                <a:cs typeface="Times New Roman"/>
              </a:rPr>
              <a:t>the </a:t>
            </a:r>
            <a:r>
              <a:rPr sz="2100" i="1" dirty="0">
                <a:latin typeface="Times New Roman"/>
                <a:cs typeface="Times New Roman"/>
              </a:rPr>
              <a:t>date </a:t>
            </a:r>
            <a:r>
              <a:rPr sz="2100" i="1" spc="-10" dirty="0">
                <a:latin typeface="Times New Roman"/>
                <a:cs typeface="Times New Roman"/>
              </a:rPr>
              <a:t>of  </a:t>
            </a:r>
            <a:r>
              <a:rPr sz="2100" i="1" spc="-5" dirty="0">
                <a:latin typeface="Times New Roman"/>
                <a:cs typeface="Times New Roman"/>
              </a:rPr>
              <a:t>grant </a:t>
            </a:r>
            <a:r>
              <a:rPr sz="2100" i="1" dirty="0">
                <a:latin typeface="Times New Roman"/>
                <a:cs typeface="Times New Roman"/>
              </a:rPr>
              <a:t>of </a:t>
            </a:r>
            <a:r>
              <a:rPr sz="2100" i="1" spc="-5" dirty="0">
                <a:latin typeface="Times New Roman"/>
                <a:cs typeface="Times New Roman"/>
              </a:rPr>
              <a:t>a patent, the </a:t>
            </a:r>
            <a:r>
              <a:rPr sz="2100" i="1" spc="-10" dirty="0">
                <a:latin typeface="Times New Roman"/>
                <a:cs typeface="Times New Roman"/>
              </a:rPr>
              <a:t>Controller </a:t>
            </a:r>
            <a:r>
              <a:rPr sz="2100" i="1" dirty="0">
                <a:latin typeface="Times New Roman"/>
                <a:cs typeface="Times New Roman"/>
              </a:rPr>
              <a:t>of </a:t>
            </a:r>
            <a:r>
              <a:rPr sz="2100" i="1" spc="-5" dirty="0">
                <a:latin typeface="Times New Roman"/>
                <a:cs typeface="Times New Roman"/>
              </a:rPr>
              <a:t>Patents, </a:t>
            </a:r>
            <a:r>
              <a:rPr sz="2100" i="1" dirty="0">
                <a:latin typeface="Times New Roman"/>
                <a:cs typeface="Times New Roman"/>
              </a:rPr>
              <a:t>if he </a:t>
            </a:r>
            <a:r>
              <a:rPr sz="2100" i="1" spc="-10" dirty="0">
                <a:latin typeface="Times New Roman"/>
                <a:cs typeface="Times New Roman"/>
              </a:rPr>
              <a:t>is </a:t>
            </a:r>
            <a:r>
              <a:rPr sz="2100" i="1" spc="-5" dirty="0">
                <a:latin typeface="Times New Roman"/>
                <a:cs typeface="Times New Roman"/>
              </a:rPr>
              <a:t>satisfied </a:t>
            </a:r>
            <a:r>
              <a:rPr sz="2100" i="1" dirty="0">
                <a:latin typeface="Times New Roman"/>
                <a:cs typeface="Times New Roman"/>
              </a:rPr>
              <a:t>that </a:t>
            </a:r>
            <a:r>
              <a:rPr sz="2100" i="1" spc="-5" dirty="0">
                <a:latin typeface="Times New Roman"/>
                <a:cs typeface="Times New Roman"/>
              </a:rPr>
              <a:t>the  </a:t>
            </a:r>
            <a:r>
              <a:rPr sz="2100" i="1" spc="-10" dirty="0">
                <a:latin typeface="Times New Roman"/>
                <a:cs typeface="Times New Roman"/>
              </a:rPr>
              <a:t>reasonable </a:t>
            </a:r>
            <a:r>
              <a:rPr sz="2100" i="1" spc="-15" dirty="0">
                <a:latin typeface="Times New Roman"/>
                <a:cs typeface="Times New Roman"/>
              </a:rPr>
              <a:t>requirements </a:t>
            </a:r>
            <a:r>
              <a:rPr sz="2100" i="1" dirty="0">
                <a:latin typeface="Times New Roman"/>
                <a:cs typeface="Times New Roman"/>
              </a:rPr>
              <a:t>of the public with </a:t>
            </a:r>
            <a:r>
              <a:rPr sz="2100" i="1" spc="-15" dirty="0">
                <a:latin typeface="Times New Roman"/>
                <a:cs typeface="Times New Roman"/>
              </a:rPr>
              <a:t>respect </a:t>
            </a:r>
            <a:r>
              <a:rPr sz="2100" i="1" dirty="0">
                <a:latin typeface="Times New Roman"/>
                <a:cs typeface="Times New Roman"/>
              </a:rPr>
              <a:t>to the patented  invention </a:t>
            </a:r>
            <a:r>
              <a:rPr sz="2100" i="1" spc="-5" dirty="0">
                <a:latin typeface="Times New Roman"/>
                <a:cs typeface="Times New Roman"/>
              </a:rPr>
              <a:t>have </a:t>
            </a:r>
            <a:r>
              <a:rPr sz="2100" i="1" dirty="0">
                <a:latin typeface="Times New Roman"/>
                <a:cs typeface="Times New Roman"/>
              </a:rPr>
              <a:t>not been </a:t>
            </a:r>
            <a:r>
              <a:rPr sz="2100" i="1" spc="-5" dirty="0">
                <a:latin typeface="Times New Roman"/>
                <a:cs typeface="Times New Roman"/>
              </a:rPr>
              <a:t>satisfied </a:t>
            </a:r>
            <a:r>
              <a:rPr sz="2100" i="1" dirty="0">
                <a:latin typeface="Times New Roman"/>
                <a:cs typeface="Times New Roman"/>
              </a:rPr>
              <a:t>or the patented </a:t>
            </a:r>
            <a:r>
              <a:rPr sz="2100" i="1" spc="-5" dirty="0">
                <a:latin typeface="Times New Roman"/>
                <a:cs typeface="Times New Roman"/>
              </a:rPr>
              <a:t>invention is </a:t>
            </a:r>
            <a:r>
              <a:rPr sz="2100" i="1" dirty="0">
                <a:latin typeface="Times New Roman"/>
                <a:cs typeface="Times New Roman"/>
              </a:rPr>
              <a:t>not  worked in </a:t>
            </a:r>
            <a:r>
              <a:rPr sz="2100" i="1" spc="-5" dirty="0">
                <a:latin typeface="Times New Roman"/>
                <a:cs typeface="Times New Roman"/>
              </a:rPr>
              <a:t>the </a:t>
            </a:r>
            <a:r>
              <a:rPr sz="2100" i="1" dirty="0">
                <a:latin typeface="Times New Roman"/>
                <a:cs typeface="Times New Roman"/>
              </a:rPr>
              <a:t>territory of India or the patented </a:t>
            </a:r>
            <a:r>
              <a:rPr sz="2100" i="1" spc="-5" dirty="0">
                <a:latin typeface="Times New Roman"/>
                <a:cs typeface="Times New Roman"/>
              </a:rPr>
              <a:t>invention is </a:t>
            </a:r>
            <a:r>
              <a:rPr sz="2100" i="1" dirty="0">
                <a:latin typeface="Times New Roman"/>
                <a:cs typeface="Times New Roman"/>
              </a:rPr>
              <a:t>not  available to </a:t>
            </a:r>
            <a:r>
              <a:rPr sz="2100" i="1" spc="-5" dirty="0">
                <a:latin typeface="Times New Roman"/>
                <a:cs typeface="Times New Roman"/>
              </a:rPr>
              <a:t>the </a:t>
            </a:r>
            <a:r>
              <a:rPr sz="2100" i="1" dirty="0">
                <a:latin typeface="Times New Roman"/>
                <a:cs typeface="Times New Roman"/>
              </a:rPr>
              <a:t>public at a </a:t>
            </a:r>
            <a:r>
              <a:rPr sz="2100" i="1" spc="-10" dirty="0">
                <a:latin typeface="Times New Roman"/>
                <a:cs typeface="Times New Roman"/>
              </a:rPr>
              <a:t>reasonably affordable </a:t>
            </a:r>
            <a:r>
              <a:rPr sz="2100" i="1" spc="-5" dirty="0">
                <a:latin typeface="Times New Roman"/>
                <a:cs typeface="Times New Roman"/>
              </a:rPr>
              <a:t>price, may grant a  </a:t>
            </a:r>
            <a:r>
              <a:rPr sz="2100" i="1" dirty="0">
                <a:latin typeface="Times New Roman"/>
                <a:cs typeface="Times New Roman"/>
              </a:rPr>
              <a:t>licence to an applicant </a:t>
            </a:r>
            <a:r>
              <a:rPr sz="2100" i="1" spc="-5" dirty="0">
                <a:latin typeface="Times New Roman"/>
                <a:cs typeface="Times New Roman"/>
              </a:rPr>
              <a:t>upon </a:t>
            </a:r>
            <a:r>
              <a:rPr sz="2100" i="1" dirty="0">
                <a:latin typeface="Times New Roman"/>
                <a:cs typeface="Times New Roman"/>
              </a:rPr>
              <a:t>such </a:t>
            </a:r>
            <a:r>
              <a:rPr sz="2100" i="1" spc="-5" dirty="0">
                <a:latin typeface="Times New Roman"/>
                <a:cs typeface="Times New Roman"/>
              </a:rPr>
              <a:t>terms </a:t>
            </a:r>
            <a:r>
              <a:rPr sz="2100" i="1" dirty="0">
                <a:latin typeface="Times New Roman"/>
                <a:cs typeface="Times New Roman"/>
              </a:rPr>
              <a:t>as he may deem fit. </a:t>
            </a:r>
            <a:r>
              <a:rPr sz="2100" i="1" spc="-5" dirty="0">
                <a:latin typeface="Times New Roman"/>
                <a:cs typeface="Times New Roman"/>
              </a:rPr>
              <a:t>(Sec.84)  In such cases, </a:t>
            </a:r>
            <a:r>
              <a:rPr sz="2100" i="1" dirty="0">
                <a:latin typeface="Times New Roman"/>
                <a:cs typeface="Times New Roman"/>
              </a:rPr>
              <a:t>the </a:t>
            </a:r>
            <a:r>
              <a:rPr sz="2100" i="1" spc="-30" dirty="0">
                <a:latin typeface="Times New Roman"/>
                <a:cs typeface="Times New Roman"/>
              </a:rPr>
              <a:t>patentee’s </a:t>
            </a:r>
            <a:r>
              <a:rPr sz="2100" i="1" dirty="0">
                <a:latin typeface="Times New Roman"/>
                <a:cs typeface="Times New Roman"/>
              </a:rPr>
              <a:t>exclusive </a:t>
            </a:r>
            <a:r>
              <a:rPr sz="2100" i="1" spc="-5" dirty="0">
                <a:latin typeface="Times New Roman"/>
                <a:cs typeface="Times New Roman"/>
              </a:rPr>
              <a:t>right </a:t>
            </a:r>
            <a:r>
              <a:rPr sz="2100" i="1" dirty="0">
                <a:latin typeface="Times New Roman"/>
                <a:cs typeface="Times New Roman"/>
              </a:rPr>
              <a:t>to </a:t>
            </a:r>
            <a:r>
              <a:rPr sz="2100" i="1" spc="-5" dirty="0">
                <a:latin typeface="Times New Roman"/>
                <a:cs typeface="Times New Roman"/>
              </a:rPr>
              <a:t>use is </a:t>
            </a:r>
            <a:r>
              <a:rPr sz="2100" i="1" dirty="0">
                <a:latin typeface="Times New Roman"/>
                <a:cs typeface="Times New Roman"/>
              </a:rPr>
              <a:t>limited </a:t>
            </a:r>
            <a:r>
              <a:rPr sz="2100" b="1" i="1" spc="-5" dirty="0">
                <a:latin typeface="Times New Roman"/>
                <a:cs typeface="Times New Roman"/>
              </a:rPr>
              <a:t>only </a:t>
            </a:r>
            <a:r>
              <a:rPr sz="2100" b="1" i="1" spc="-10" dirty="0">
                <a:latin typeface="Times New Roman"/>
                <a:cs typeface="Times New Roman"/>
              </a:rPr>
              <a:t>to  </a:t>
            </a:r>
            <a:r>
              <a:rPr sz="2100" b="1" i="1" spc="-5" dirty="0">
                <a:latin typeface="Times New Roman"/>
                <a:cs typeface="Times New Roman"/>
              </a:rPr>
              <a:t>three</a:t>
            </a:r>
            <a:r>
              <a:rPr sz="2100" b="1" i="1" spc="5" dirty="0">
                <a:latin typeface="Times New Roman"/>
                <a:cs typeface="Times New Roman"/>
              </a:rPr>
              <a:t> </a:t>
            </a:r>
            <a:r>
              <a:rPr sz="2100" b="1" i="1" dirty="0">
                <a:latin typeface="Times New Roman"/>
                <a:cs typeface="Times New Roman"/>
              </a:rPr>
              <a:t>years</a:t>
            </a:r>
            <a:r>
              <a:rPr sz="2100" i="1" dirty="0">
                <a:latin typeface="Times New Roman"/>
                <a:cs typeface="Times New Roman"/>
              </a:rPr>
              <a:t>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9339" y="405382"/>
            <a:ext cx="4445508" cy="6452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8320" y="0"/>
            <a:ext cx="40081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C000"/>
                </a:solidFill>
                <a:latin typeface="Times New Roman"/>
                <a:cs typeface="Times New Roman"/>
              </a:rPr>
              <a:t>Certificate of</a:t>
            </a:r>
            <a:r>
              <a:rPr sz="3200" b="1" spc="-9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3200" b="1" spc="-80" dirty="0">
                <a:solidFill>
                  <a:srgbClr val="FFC000"/>
                </a:solidFill>
                <a:latin typeface="Times New Roman"/>
                <a:cs typeface="Times New Roman"/>
              </a:rPr>
              <a:t>PATENT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8172" y="216408"/>
            <a:ext cx="6345023" cy="5925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1264" y="216535"/>
            <a:ext cx="41414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0" dirty="0">
                <a:solidFill>
                  <a:srgbClr val="1F487C"/>
                </a:solidFill>
              </a:rPr>
              <a:t>Chapter</a:t>
            </a:r>
            <a:r>
              <a:rPr sz="4300" spc="-25" dirty="0">
                <a:solidFill>
                  <a:srgbClr val="1F487C"/>
                </a:solidFill>
              </a:rPr>
              <a:t> </a:t>
            </a:r>
            <a:r>
              <a:rPr sz="4300" spc="-10" dirty="0">
                <a:solidFill>
                  <a:srgbClr val="1F487C"/>
                </a:solidFill>
              </a:rPr>
              <a:t>Questions</a:t>
            </a:r>
            <a:endParaRPr sz="4300"/>
          </a:p>
        </p:txBody>
      </p:sp>
      <p:grpSp>
        <p:nvGrpSpPr>
          <p:cNvPr id="3" name="object 3"/>
          <p:cNvGrpSpPr/>
          <p:nvPr/>
        </p:nvGrpSpPr>
        <p:grpSpPr>
          <a:xfrm>
            <a:off x="496823" y="1626107"/>
            <a:ext cx="8221980" cy="3030220"/>
            <a:chOff x="496823" y="1626107"/>
            <a:chExt cx="8221980" cy="3030220"/>
          </a:xfrm>
        </p:grpSpPr>
        <p:sp>
          <p:nvSpPr>
            <p:cNvPr id="4" name="object 4"/>
            <p:cNvSpPr/>
            <p:nvPr/>
          </p:nvSpPr>
          <p:spPr>
            <a:xfrm>
              <a:off x="499871" y="1629155"/>
              <a:ext cx="8215883" cy="30236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9871" y="1629155"/>
              <a:ext cx="8216265" cy="3023870"/>
            </a:xfrm>
            <a:custGeom>
              <a:avLst/>
              <a:gdLst/>
              <a:ahLst/>
              <a:cxnLst/>
              <a:rect l="l" t="t" r="r" b="b"/>
              <a:pathLst>
                <a:path w="8216265" h="3023870">
                  <a:moveTo>
                    <a:pt x="0" y="503936"/>
                  </a:moveTo>
                  <a:lnTo>
                    <a:pt x="2306" y="455412"/>
                  </a:lnTo>
                  <a:lnTo>
                    <a:pt x="9087" y="408192"/>
                  </a:lnTo>
                  <a:lnTo>
                    <a:pt x="20128" y="362486"/>
                  </a:lnTo>
                  <a:lnTo>
                    <a:pt x="35221" y="318506"/>
                  </a:lnTo>
                  <a:lnTo>
                    <a:pt x="54153" y="276464"/>
                  </a:lnTo>
                  <a:lnTo>
                    <a:pt x="76714" y="236569"/>
                  </a:lnTo>
                  <a:lnTo>
                    <a:pt x="102691" y="199035"/>
                  </a:lnTo>
                  <a:lnTo>
                    <a:pt x="131874" y="164072"/>
                  </a:lnTo>
                  <a:lnTo>
                    <a:pt x="164052" y="131892"/>
                  </a:lnTo>
                  <a:lnTo>
                    <a:pt x="199013" y="102706"/>
                  </a:lnTo>
                  <a:lnTo>
                    <a:pt x="236547" y="76726"/>
                  </a:lnTo>
                  <a:lnTo>
                    <a:pt x="276441" y="54163"/>
                  </a:lnTo>
                  <a:lnTo>
                    <a:pt x="318485" y="35228"/>
                  </a:lnTo>
                  <a:lnTo>
                    <a:pt x="362468" y="20132"/>
                  </a:lnTo>
                  <a:lnTo>
                    <a:pt x="408178" y="9088"/>
                  </a:lnTo>
                  <a:lnTo>
                    <a:pt x="455404" y="2307"/>
                  </a:lnTo>
                  <a:lnTo>
                    <a:pt x="503936" y="0"/>
                  </a:lnTo>
                  <a:lnTo>
                    <a:pt x="7711948" y="0"/>
                  </a:lnTo>
                  <a:lnTo>
                    <a:pt x="7760471" y="2307"/>
                  </a:lnTo>
                  <a:lnTo>
                    <a:pt x="7807691" y="9088"/>
                  </a:lnTo>
                  <a:lnTo>
                    <a:pt x="7853397" y="20132"/>
                  </a:lnTo>
                  <a:lnTo>
                    <a:pt x="7897377" y="35228"/>
                  </a:lnTo>
                  <a:lnTo>
                    <a:pt x="7939419" y="54163"/>
                  </a:lnTo>
                  <a:lnTo>
                    <a:pt x="7979314" y="76726"/>
                  </a:lnTo>
                  <a:lnTo>
                    <a:pt x="8016848" y="102706"/>
                  </a:lnTo>
                  <a:lnTo>
                    <a:pt x="8051811" y="131892"/>
                  </a:lnTo>
                  <a:lnTo>
                    <a:pt x="8083991" y="164072"/>
                  </a:lnTo>
                  <a:lnTo>
                    <a:pt x="8113177" y="199035"/>
                  </a:lnTo>
                  <a:lnTo>
                    <a:pt x="8139157" y="236569"/>
                  </a:lnTo>
                  <a:lnTo>
                    <a:pt x="8161720" y="276464"/>
                  </a:lnTo>
                  <a:lnTo>
                    <a:pt x="8180655" y="318506"/>
                  </a:lnTo>
                  <a:lnTo>
                    <a:pt x="8195751" y="362486"/>
                  </a:lnTo>
                  <a:lnTo>
                    <a:pt x="8206795" y="408192"/>
                  </a:lnTo>
                  <a:lnTo>
                    <a:pt x="8213576" y="455412"/>
                  </a:lnTo>
                  <a:lnTo>
                    <a:pt x="8215883" y="503936"/>
                  </a:lnTo>
                  <a:lnTo>
                    <a:pt x="8215883" y="2519680"/>
                  </a:lnTo>
                  <a:lnTo>
                    <a:pt x="8213576" y="2568203"/>
                  </a:lnTo>
                  <a:lnTo>
                    <a:pt x="8206795" y="2615423"/>
                  </a:lnTo>
                  <a:lnTo>
                    <a:pt x="8195751" y="2661129"/>
                  </a:lnTo>
                  <a:lnTo>
                    <a:pt x="8180655" y="2705109"/>
                  </a:lnTo>
                  <a:lnTo>
                    <a:pt x="8161720" y="2747151"/>
                  </a:lnTo>
                  <a:lnTo>
                    <a:pt x="8139157" y="2787046"/>
                  </a:lnTo>
                  <a:lnTo>
                    <a:pt x="8113177" y="2824580"/>
                  </a:lnTo>
                  <a:lnTo>
                    <a:pt x="8083991" y="2859543"/>
                  </a:lnTo>
                  <a:lnTo>
                    <a:pt x="8051811" y="2891723"/>
                  </a:lnTo>
                  <a:lnTo>
                    <a:pt x="8016848" y="2920909"/>
                  </a:lnTo>
                  <a:lnTo>
                    <a:pt x="7979314" y="2946889"/>
                  </a:lnTo>
                  <a:lnTo>
                    <a:pt x="7939419" y="2969452"/>
                  </a:lnTo>
                  <a:lnTo>
                    <a:pt x="7897377" y="2988387"/>
                  </a:lnTo>
                  <a:lnTo>
                    <a:pt x="7853397" y="3003483"/>
                  </a:lnTo>
                  <a:lnTo>
                    <a:pt x="7807691" y="3014527"/>
                  </a:lnTo>
                  <a:lnTo>
                    <a:pt x="7760471" y="3021308"/>
                  </a:lnTo>
                  <a:lnTo>
                    <a:pt x="7711948" y="3023616"/>
                  </a:lnTo>
                  <a:lnTo>
                    <a:pt x="503936" y="3023616"/>
                  </a:lnTo>
                  <a:lnTo>
                    <a:pt x="455404" y="3021308"/>
                  </a:lnTo>
                  <a:lnTo>
                    <a:pt x="408178" y="3014527"/>
                  </a:lnTo>
                  <a:lnTo>
                    <a:pt x="362468" y="3003483"/>
                  </a:lnTo>
                  <a:lnTo>
                    <a:pt x="318485" y="2988387"/>
                  </a:lnTo>
                  <a:lnTo>
                    <a:pt x="276441" y="2969452"/>
                  </a:lnTo>
                  <a:lnTo>
                    <a:pt x="236547" y="2946889"/>
                  </a:lnTo>
                  <a:lnTo>
                    <a:pt x="199013" y="2920909"/>
                  </a:lnTo>
                  <a:lnTo>
                    <a:pt x="164052" y="2891723"/>
                  </a:lnTo>
                  <a:lnTo>
                    <a:pt x="131874" y="2859543"/>
                  </a:lnTo>
                  <a:lnTo>
                    <a:pt x="102691" y="2824580"/>
                  </a:lnTo>
                  <a:lnTo>
                    <a:pt x="76714" y="2787046"/>
                  </a:lnTo>
                  <a:lnTo>
                    <a:pt x="54153" y="2747151"/>
                  </a:lnTo>
                  <a:lnTo>
                    <a:pt x="35221" y="2705109"/>
                  </a:lnTo>
                  <a:lnTo>
                    <a:pt x="20128" y="2661129"/>
                  </a:lnTo>
                  <a:lnTo>
                    <a:pt x="9087" y="2615423"/>
                  </a:lnTo>
                  <a:lnTo>
                    <a:pt x="2306" y="2568203"/>
                  </a:lnTo>
                  <a:lnTo>
                    <a:pt x="0" y="2519680"/>
                  </a:lnTo>
                  <a:lnTo>
                    <a:pt x="0" y="503936"/>
                  </a:lnTo>
                  <a:close/>
                </a:path>
              </a:pathLst>
            </a:custGeom>
            <a:ln w="6096">
              <a:solidFill>
                <a:srgbClr val="CC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26440" y="2039238"/>
            <a:ext cx="767715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17170" algn="l"/>
              </a:tabLst>
            </a:pP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Intellectual </a:t>
            </a:r>
            <a:r>
              <a:rPr sz="2800" spc="-15" dirty="0">
                <a:latin typeface="Carlito"/>
                <a:cs typeface="Carlito"/>
              </a:rPr>
              <a:t>Property </a:t>
            </a:r>
            <a:r>
              <a:rPr sz="2800" spc="-10" dirty="0">
                <a:latin typeface="Carlito"/>
                <a:cs typeface="Carlito"/>
              </a:rPr>
              <a:t>Right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types?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  <a:tab pos="4733925" algn="l"/>
              </a:tabLst>
            </a:pP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5" dirty="0">
                <a:latin typeface="Carlito"/>
                <a:cs typeface="Carlito"/>
              </a:rPr>
              <a:t>do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organisations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develop	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protect</a:t>
            </a:r>
            <a:r>
              <a:rPr sz="2800" spc="-5" dirty="0">
                <a:latin typeface="Carlito"/>
                <a:cs typeface="Carlito"/>
              </a:rPr>
              <a:t> them?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</a:tabLst>
            </a:pP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the </a:t>
            </a:r>
            <a:r>
              <a:rPr sz="2800" spc="-20" dirty="0">
                <a:latin typeface="Carlito"/>
                <a:cs typeface="Carlito"/>
              </a:rPr>
              <a:t>role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Government(s)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Intl.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Orgns?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</a:tabLst>
            </a:pPr>
            <a:r>
              <a:rPr sz="2800" spc="-15" dirty="0">
                <a:latin typeface="Carlito"/>
                <a:cs typeface="Carlito"/>
              </a:rPr>
              <a:t>Are there </a:t>
            </a:r>
            <a:r>
              <a:rPr sz="2800" spc="-20" dirty="0">
                <a:latin typeface="Carlito"/>
                <a:cs typeface="Carlito"/>
              </a:rPr>
              <a:t>any </a:t>
            </a:r>
            <a:r>
              <a:rPr sz="2800" spc="-10" dirty="0">
                <a:latin typeface="Carlito"/>
                <a:cs typeface="Carlito"/>
              </a:rPr>
              <a:t>cases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discuss?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</a:tabLst>
            </a:pP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the </a:t>
            </a:r>
            <a:r>
              <a:rPr sz="2800" spc="-15" dirty="0">
                <a:latin typeface="Carlito"/>
                <a:cs typeface="Carlito"/>
              </a:rPr>
              <a:t>future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how </a:t>
            </a:r>
            <a:r>
              <a:rPr sz="2800" spc="-20" dirty="0">
                <a:latin typeface="Carlito"/>
                <a:cs typeface="Carlito"/>
              </a:rPr>
              <a:t>to overcome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obstacles?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7405" y="216535"/>
            <a:ext cx="341122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1F487C"/>
                </a:solidFill>
              </a:rPr>
              <a:t>Unit</a:t>
            </a:r>
            <a:r>
              <a:rPr sz="4300" spc="-60" dirty="0">
                <a:solidFill>
                  <a:srgbClr val="1F487C"/>
                </a:solidFill>
              </a:rPr>
              <a:t> </a:t>
            </a:r>
            <a:r>
              <a:rPr sz="4300" spc="-10" dirty="0">
                <a:solidFill>
                  <a:srgbClr val="1F487C"/>
                </a:solidFill>
              </a:rPr>
              <a:t>Objectives</a:t>
            </a:r>
            <a:endParaRPr sz="4300"/>
          </a:p>
        </p:txBody>
      </p:sp>
      <p:grpSp>
        <p:nvGrpSpPr>
          <p:cNvPr id="3" name="object 3"/>
          <p:cNvGrpSpPr/>
          <p:nvPr/>
        </p:nvGrpSpPr>
        <p:grpSpPr>
          <a:xfrm>
            <a:off x="496823" y="1623060"/>
            <a:ext cx="8221980" cy="2583180"/>
            <a:chOff x="496823" y="1623060"/>
            <a:chExt cx="8221980" cy="2583180"/>
          </a:xfrm>
        </p:grpSpPr>
        <p:sp>
          <p:nvSpPr>
            <p:cNvPr id="4" name="object 4"/>
            <p:cNvSpPr/>
            <p:nvPr/>
          </p:nvSpPr>
          <p:spPr>
            <a:xfrm>
              <a:off x="499871" y="1626108"/>
              <a:ext cx="8215883" cy="25770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9871" y="1626108"/>
              <a:ext cx="8216265" cy="2577465"/>
            </a:xfrm>
            <a:custGeom>
              <a:avLst/>
              <a:gdLst/>
              <a:ahLst/>
              <a:cxnLst/>
              <a:rect l="l" t="t" r="r" b="b"/>
              <a:pathLst>
                <a:path w="8216265" h="2577465">
                  <a:moveTo>
                    <a:pt x="0" y="429513"/>
                  </a:moveTo>
                  <a:lnTo>
                    <a:pt x="2520" y="382709"/>
                  </a:lnTo>
                  <a:lnTo>
                    <a:pt x="9906" y="337366"/>
                  </a:lnTo>
                  <a:lnTo>
                    <a:pt x="21897" y="293745"/>
                  </a:lnTo>
                  <a:lnTo>
                    <a:pt x="38229" y="252109"/>
                  </a:lnTo>
                  <a:lnTo>
                    <a:pt x="58642" y="212720"/>
                  </a:lnTo>
                  <a:lnTo>
                    <a:pt x="82872" y="175839"/>
                  </a:lnTo>
                  <a:lnTo>
                    <a:pt x="110658" y="141728"/>
                  </a:lnTo>
                  <a:lnTo>
                    <a:pt x="141738" y="110649"/>
                  </a:lnTo>
                  <a:lnTo>
                    <a:pt x="175850" y="82864"/>
                  </a:lnTo>
                  <a:lnTo>
                    <a:pt x="212731" y="58636"/>
                  </a:lnTo>
                  <a:lnTo>
                    <a:pt x="252120" y="38225"/>
                  </a:lnTo>
                  <a:lnTo>
                    <a:pt x="293755" y="21894"/>
                  </a:lnTo>
                  <a:lnTo>
                    <a:pt x="337374" y="9905"/>
                  </a:lnTo>
                  <a:lnTo>
                    <a:pt x="382714" y="2520"/>
                  </a:lnTo>
                  <a:lnTo>
                    <a:pt x="429514" y="0"/>
                  </a:lnTo>
                  <a:lnTo>
                    <a:pt x="7786370" y="0"/>
                  </a:lnTo>
                  <a:lnTo>
                    <a:pt x="7833174" y="2520"/>
                  </a:lnTo>
                  <a:lnTo>
                    <a:pt x="7878517" y="9905"/>
                  </a:lnTo>
                  <a:lnTo>
                    <a:pt x="7922138" y="21894"/>
                  </a:lnTo>
                  <a:lnTo>
                    <a:pt x="7963774" y="38225"/>
                  </a:lnTo>
                  <a:lnTo>
                    <a:pt x="8003163" y="58636"/>
                  </a:lnTo>
                  <a:lnTo>
                    <a:pt x="8040044" y="82864"/>
                  </a:lnTo>
                  <a:lnTo>
                    <a:pt x="8074155" y="110649"/>
                  </a:lnTo>
                  <a:lnTo>
                    <a:pt x="8105234" y="141728"/>
                  </a:lnTo>
                  <a:lnTo>
                    <a:pt x="8133019" y="175839"/>
                  </a:lnTo>
                  <a:lnTo>
                    <a:pt x="8157247" y="212720"/>
                  </a:lnTo>
                  <a:lnTo>
                    <a:pt x="8177658" y="252109"/>
                  </a:lnTo>
                  <a:lnTo>
                    <a:pt x="8193989" y="293745"/>
                  </a:lnTo>
                  <a:lnTo>
                    <a:pt x="8205978" y="337366"/>
                  </a:lnTo>
                  <a:lnTo>
                    <a:pt x="8213363" y="382709"/>
                  </a:lnTo>
                  <a:lnTo>
                    <a:pt x="8215883" y="429513"/>
                  </a:lnTo>
                  <a:lnTo>
                    <a:pt x="8215883" y="2147569"/>
                  </a:lnTo>
                  <a:lnTo>
                    <a:pt x="8213363" y="2194374"/>
                  </a:lnTo>
                  <a:lnTo>
                    <a:pt x="8205978" y="2239717"/>
                  </a:lnTo>
                  <a:lnTo>
                    <a:pt x="8193989" y="2283338"/>
                  </a:lnTo>
                  <a:lnTo>
                    <a:pt x="8177658" y="2324974"/>
                  </a:lnTo>
                  <a:lnTo>
                    <a:pt x="8157247" y="2364363"/>
                  </a:lnTo>
                  <a:lnTo>
                    <a:pt x="8133019" y="2401244"/>
                  </a:lnTo>
                  <a:lnTo>
                    <a:pt x="8105234" y="2435355"/>
                  </a:lnTo>
                  <a:lnTo>
                    <a:pt x="8074155" y="2466434"/>
                  </a:lnTo>
                  <a:lnTo>
                    <a:pt x="8040044" y="2494219"/>
                  </a:lnTo>
                  <a:lnTo>
                    <a:pt x="8003163" y="2518447"/>
                  </a:lnTo>
                  <a:lnTo>
                    <a:pt x="7963774" y="2538858"/>
                  </a:lnTo>
                  <a:lnTo>
                    <a:pt x="7922138" y="2555189"/>
                  </a:lnTo>
                  <a:lnTo>
                    <a:pt x="7878517" y="2567178"/>
                  </a:lnTo>
                  <a:lnTo>
                    <a:pt x="7833174" y="2574563"/>
                  </a:lnTo>
                  <a:lnTo>
                    <a:pt x="7786370" y="2577084"/>
                  </a:lnTo>
                  <a:lnTo>
                    <a:pt x="429514" y="2577084"/>
                  </a:lnTo>
                  <a:lnTo>
                    <a:pt x="382714" y="2574563"/>
                  </a:lnTo>
                  <a:lnTo>
                    <a:pt x="337374" y="2567178"/>
                  </a:lnTo>
                  <a:lnTo>
                    <a:pt x="293755" y="2555189"/>
                  </a:lnTo>
                  <a:lnTo>
                    <a:pt x="252120" y="2538858"/>
                  </a:lnTo>
                  <a:lnTo>
                    <a:pt x="212731" y="2518447"/>
                  </a:lnTo>
                  <a:lnTo>
                    <a:pt x="175850" y="2494219"/>
                  </a:lnTo>
                  <a:lnTo>
                    <a:pt x="141738" y="2466434"/>
                  </a:lnTo>
                  <a:lnTo>
                    <a:pt x="110658" y="2435355"/>
                  </a:lnTo>
                  <a:lnTo>
                    <a:pt x="82872" y="2401244"/>
                  </a:lnTo>
                  <a:lnTo>
                    <a:pt x="58642" y="2364363"/>
                  </a:lnTo>
                  <a:lnTo>
                    <a:pt x="38229" y="2324974"/>
                  </a:lnTo>
                  <a:lnTo>
                    <a:pt x="21897" y="2283338"/>
                  </a:lnTo>
                  <a:lnTo>
                    <a:pt x="9906" y="2239717"/>
                  </a:lnTo>
                  <a:lnTo>
                    <a:pt x="2520" y="2194374"/>
                  </a:lnTo>
                  <a:lnTo>
                    <a:pt x="0" y="2147569"/>
                  </a:lnTo>
                  <a:lnTo>
                    <a:pt x="0" y="429513"/>
                  </a:lnTo>
                  <a:close/>
                </a:path>
              </a:pathLst>
            </a:custGeom>
            <a:ln w="6096">
              <a:solidFill>
                <a:srgbClr val="CC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04799" y="2239517"/>
            <a:ext cx="771144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17170" algn="l"/>
              </a:tabLst>
            </a:pPr>
            <a:r>
              <a:rPr sz="2800" spc="-25" dirty="0">
                <a:latin typeface="Carlito"/>
                <a:cs typeface="Carlito"/>
              </a:rPr>
              <a:t>Know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difference </a:t>
            </a:r>
            <a:r>
              <a:rPr sz="2800" spc="-10" dirty="0">
                <a:latin typeface="Carlito"/>
                <a:cs typeface="Carlito"/>
              </a:rPr>
              <a:t>between </a:t>
            </a:r>
            <a:r>
              <a:rPr sz="2800" spc="-15" dirty="0">
                <a:latin typeface="Carlito"/>
                <a:cs typeface="Carlito"/>
              </a:rPr>
              <a:t>trade </a:t>
            </a:r>
            <a:r>
              <a:rPr sz="2800" spc="-5" dirty="0">
                <a:latin typeface="Carlito"/>
                <a:cs typeface="Carlito"/>
              </a:rPr>
              <a:t>mark and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brand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</a:tabLst>
            </a:pP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10" dirty="0">
                <a:latin typeface="Carlito"/>
                <a:cs typeface="Carlito"/>
              </a:rPr>
              <a:t>organisations </a:t>
            </a:r>
            <a:r>
              <a:rPr sz="2800" spc="-15" dirty="0">
                <a:latin typeface="Carlito"/>
                <a:cs typeface="Carlito"/>
              </a:rPr>
              <a:t>protect trade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marks?</a:t>
            </a:r>
            <a:endParaRPr sz="2800">
              <a:latin typeface="Carlito"/>
              <a:cs typeface="Carlito"/>
            </a:endParaRPr>
          </a:p>
          <a:p>
            <a:pPr marL="216535" indent="-204470">
              <a:lnSpc>
                <a:spcPct val="100000"/>
              </a:lnSpc>
              <a:buFont typeface="Arial"/>
              <a:buChar char="•"/>
              <a:tabLst>
                <a:tab pos="217170" algn="l"/>
              </a:tabLst>
            </a:pP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20" dirty="0">
                <a:latin typeface="Carlito"/>
                <a:cs typeface="Carlito"/>
              </a:rPr>
              <a:t>to prevent </a:t>
            </a:r>
            <a:r>
              <a:rPr sz="2800" spc="-15" dirty="0">
                <a:latin typeface="Carlito"/>
                <a:cs typeface="Carlito"/>
              </a:rPr>
              <a:t>fraudulent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marks?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50265"/>
            <a:ext cx="2501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75" dirty="0">
                <a:solidFill>
                  <a:srgbClr val="1F487C"/>
                </a:solidFill>
                <a:latin typeface="Verdana"/>
                <a:cs typeface="Verdana"/>
              </a:rPr>
              <a:t>Trade</a:t>
            </a:r>
            <a:r>
              <a:rPr sz="3200" spc="-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1F487C"/>
                </a:solidFill>
                <a:latin typeface="Verdana"/>
                <a:cs typeface="Verdana"/>
              </a:rPr>
              <a:t>Marks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6110" y="1589023"/>
            <a:ext cx="1075055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Name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240000"/>
              </a:lnSpc>
            </a:pPr>
            <a:r>
              <a:rPr sz="1800" dirty="0">
                <a:latin typeface="Verdana"/>
                <a:cs typeface="Verdana"/>
              </a:rPr>
              <a:t>Lo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ype  </a:t>
            </a:r>
            <a:r>
              <a:rPr sz="1800" spc="-5" dirty="0">
                <a:latin typeface="Verdana"/>
                <a:cs typeface="Verdana"/>
              </a:rPr>
              <a:t>Symbol  </a:t>
            </a:r>
            <a:r>
              <a:rPr sz="1800" dirty="0">
                <a:latin typeface="Verdana"/>
                <a:cs typeface="Verdana"/>
              </a:rPr>
              <a:t>Slogan</a:t>
            </a:r>
            <a:endParaRPr sz="1800">
              <a:latin typeface="Verdana"/>
              <a:cs typeface="Verdana"/>
            </a:endParaRPr>
          </a:p>
          <a:p>
            <a:pPr marL="12700" marR="336550">
              <a:lnSpc>
                <a:spcPct val="240000"/>
              </a:lnSpc>
            </a:pPr>
            <a:r>
              <a:rPr sz="1800" dirty="0">
                <a:latin typeface="Verdana"/>
                <a:cs typeface="Verdana"/>
              </a:rPr>
              <a:t>Shape  Color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4611" y="836675"/>
            <a:ext cx="2825115" cy="4451985"/>
            <a:chOff x="324611" y="836675"/>
            <a:chExt cx="2825115" cy="4451985"/>
          </a:xfrm>
        </p:grpSpPr>
        <p:sp>
          <p:nvSpPr>
            <p:cNvPr id="5" name="object 5"/>
            <p:cNvSpPr/>
            <p:nvPr/>
          </p:nvSpPr>
          <p:spPr>
            <a:xfrm>
              <a:off x="324611" y="836675"/>
              <a:ext cx="1435608" cy="44516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91640" y="1751202"/>
              <a:ext cx="1458595" cy="2637790"/>
            </a:xfrm>
            <a:custGeom>
              <a:avLst/>
              <a:gdLst/>
              <a:ahLst/>
              <a:cxnLst/>
              <a:rect l="l" t="t" r="r" b="b"/>
              <a:pathLst>
                <a:path w="1458595" h="2637790">
                  <a:moveTo>
                    <a:pt x="1313942" y="2592832"/>
                  </a:moveTo>
                  <a:lnTo>
                    <a:pt x="151955" y="1623631"/>
                  </a:lnTo>
                  <a:lnTo>
                    <a:pt x="167474" y="1605026"/>
                  </a:lnTo>
                  <a:lnTo>
                    <a:pt x="189103" y="1579118"/>
                  </a:lnTo>
                  <a:lnTo>
                    <a:pt x="0" y="1534541"/>
                  </a:lnTo>
                  <a:lnTo>
                    <a:pt x="77724" y="1712595"/>
                  </a:lnTo>
                  <a:lnTo>
                    <a:pt x="114871" y="1668081"/>
                  </a:lnTo>
                  <a:lnTo>
                    <a:pt x="1276858" y="2637282"/>
                  </a:lnTo>
                  <a:lnTo>
                    <a:pt x="1313942" y="2592832"/>
                  </a:lnTo>
                  <a:close/>
                </a:path>
                <a:path w="1458595" h="2637790">
                  <a:moveTo>
                    <a:pt x="1458087" y="45466"/>
                  </a:moveTo>
                  <a:lnTo>
                    <a:pt x="1422273" y="0"/>
                  </a:lnTo>
                  <a:lnTo>
                    <a:pt x="190131" y="971397"/>
                  </a:lnTo>
                  <a:lnTo>
                    <a:pt x="154305" y="925957"/>
                  </a:lnTo>
                  <a:lnTo>
                    <a:pt x="71628" y="1101725"/>
                  </a:lnTo>
                  <a:lnTo>
                    <a:pt x="261874" y="1062355"/>
                  </a:lnTo>
                  <a:lnTo>
                    <a:pt x="240131" y="1034796"/>
                  </a:lnTo>
                  <a:lnTo>
                    <a:pt x="225971" y="1016850"/>
                  </a:lnTo>
                  <a:lnTo>
                    <a:pt x="1458087" y="454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500371" y="2974848"/>
            <a:ext cx="1511935" cy="173990"/>
          </a:xfrm>
          <a:custGeom>
            <a:avLst/>
            <a:gdLst/>
            <a:ahLst/>
            <a:cxnLst/>
            <a:rect l="l" t="t" r="r" b="b"/>
            <a:pathLst>
              <a:path w="1511935" h="173989">
                <a:moveTo>
                  <a:pt x="1338072" y="0"/>
                </a:moveTo>
                <a:lnTo>
                  <a:pt x="1338072" y="173736"/>
                </a:lnTo>
                <a:lnTo>
                  <a:pt x="1453895" y="115824"/>
                </a:lnTo>
                <a:lnTo>
                  <a:pt x="1367027" y="115824"/>
                </a:lnTo>
                <a:lnTo>
                  <a:pt x="1367027" y="57912"/>
                </a:lnTo>
                <a:lnTo>
                  <a:pt x="1453896" y="57912"/>
                </a:lnTo>
                <a:lnTo>
                  <a:pt x="1338072" y="0"/>
                </a:lnTo>
                <a:close/>
              </a:path>
              <a:path w="1511935" h="173989">
                <a:moveTo>
                  <a:pt x="1338072" y="57912"/>
                </a:moveTo>
                <a:lnTo>
                  <a:pt x="0" y="57912"/>
                </a:lnTo>
                <a:lnTo>
                  <a:pt x="0" y="115824"/>
                </a:lnTo>
                <a:lnTo>
                  <a:pt x="1338072" y="115824"/>
                </a:lnTo>
                <a:lnTo>
                  <a:pt x="1338072" y="57912"/>
                </a:lnTo>
                <a:close/>
              </a:path>
              <a:path w="1511935" h="173989">
                <a:moveTo>
                  <a:pt x="1453896" y="57912"/>
                </a:moveTo>
                <a:lnTo>
                  <a:pt x="1367027" y="57912"/>
                </a:lnTo>
                <a:lnTo>
                  <a:pt x="1367027" y="115824"/>
                </a:lnTo>
                <a:lnTo>
                  <a:pt x="1453895" y="115824"/>
                </a:lnTo>
                <a:lnTo>
                  <a:pt x="1511807" y="86867"/>
                </a:lnTo>
                <a:lnTo>
                  <a:pt x="1453896" y="57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113403" y="548640"/>
            <a:ext cx="4922520" cy="5707380"/>
            <a:chOff x="4113403" y="548640"/>
            <a:chExt cx="4922520" cy="5707380"/>
          </a:xfrm>
        </p:grpSpPr>
        <p:sp>
          <p:nvSpPr>
            <p:cNvPr id="9" name="object 9"/>
            <p:cNvSpPr/>
            <p:nvPr/>
          </p:nvSpPr>
          <p:spPr>
            <a:xfrm>
              <a:off x="4716780" y="548640"/>
              <a:ext cx="3777996" cy="12847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79925" y="1557528"/>
              <a:ext cx="813435" cy="811530"/>
            </a:xfrm>
            <a:custGeom>
              <a:avLst/>
              <a:gdLst/>
              <a:ahLst/>
              <a:cxnLst/>
              <a:rect l="l" t="t" r="r" b="b"/>
              <a:pathLst>
                <a:path w="813435" h="811530">
                  <a:moveTo>
                    <a:pt x="669525" y="102216"/>
                  </a:moveTo>
                  <a:lnTo>
                    <a:pt x="0" y="770509"/>
                  </a:lnTo>
                  <a:lnTo>
                    <a:pt x="40894" y="811402"/>
                  </a:lnTo>
                  <a:lnTo>
                    <a:pt x="710417" y="143235"/>
                  </a:lnTo>
                  <a:lnTo>
                    <a:pt x="669525" y="102216"/>
                  </a:lnTo>
                  <a:close/>
                </a:path>
                <a:path w="813435" h="811530">
                  <a:moveTo>
                    <a:pt x="785589" y="81787"/>
                  </a:moveTo>
                  <a:lnTo>
                    <a:pt x="689990" y="81787"/>
                  </a:lnTo>
                  <a:lnTo>
                    <a:pt x="730885" y="122809"/>
                  </a:lnTo>
                  <a:lnTo>
                    <a:pt x="710417" y="143235"/>
                  </a:lnTo>
                  <a:lnTo>
                    <a:pt x="751332" y="184276"/>
                  </a:lnTo>
                  <a:lnTo>
                    <a:pt x="785589" y="81787"/>
                  </a:lnTo>
                  <a:close/>
                </a:path>
                <a:path w="813435" h="811530">
                  <a:moveTo>
                    <a:pt x="689990" y="81787"/>
                  </a:moveTo>
                  <a:lnTo>
                    <a:pt x="669525" y="102216"/>
                  </a:lnTo>
                  <a:lnTo>
                    <a:pt x="710417" y="143235"/>
                  </a:lnTo>
                  <a:lnTo>
                    <a:pt x="730885" y="122809"/>
                  </a:lnTo>
                  <a:lnTo>
                    <a:pt x="689990" y="81787"/>
                  </a:lnTo>
                  <a:close/>
                </a:path>
                <a:path w="813435" h="811530">
                  <a:moveTo>
                    <a:pt x="812926" y="0"/>
                  </a:moveTo>
                  <a:lnTo>
                    <a:pt x="628650" y="61213"/>
                  </a:lnTo>
                  <a:lnTo>
                    <a:pt x="669525" y="102216"/>
                  </a:lnTo>
                  <a:lnTo>
                    <a:pt x="689990" y="81787"/>
                  </a:lnTo>
                  <a:lnTo>
                    <a:pt x="785589" y="81787"/>
                  </a:lnTo>
                  <a:lnTo>
                    <a:pt x="8129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28004" y="2122931"/>
              <a:ext cx="2907792" cy="2529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20489" y="3797045"/>
              <a:ext cx="1520190" cy="432434"/>
            </a:xfrm>
            <a:custGeom>
              <a:avLst/>
              <a:gdLst/>
              <a:ahLst/>
              <a:cxnLst/>
              <a:rect l="l" t="t" r="r" b="b"/>
              <a:pathLst>
                <a:path w="1520189" h="432435">
                  <a:moveTo>
                    <a:pt x="1344337" y="375834"/>
                  </a:moveTo>
                  <a:lnTo>
                    <a:pt x="1330960" y="432180"/>
                  </a:lnTo>
                  <a:lnTo>
                    <a:pt x="1520063" y="387857"/>
                  </a:lnTo>
                  <a:lnTo>
                    <a:pt x="1513691" y="382523"/>
                  </a:lnTo>
                  <a:lnTo>
                    <a:pt x="1372489" y="382523"/>
                  </a:lnTo>
                  <a:lnTo>
                    <a:pt x="1344337" y="375834"/>
                  </a:lnTo>
                  <a:close/>
                </a:path>
                <a:path w="1520189" h="432435">
                  <a:moveTo>
                    <a:pt x="1357700" y="319547"/>
                  </a:moveTo>
                  <a:lnTo>
                    <a:pt x="1344337" y="375834"/>
                  </a:lnTo>
                  <a:lnTo>
                    <a:pt x="1372489" y="382523"/>
                  </a:lnTo>
                  <a:lnTo>
                    <a:pt x="1385951" y="326262"/>
                  </a:lnTo>
                  <a:lnTo>
                    <a:pt x="1357700" y="319547"/>
                  </a:lnTo>
                  <a:close/>
                </a:path>
                <a:path w="1520189" h="432435">
                  <a:moveTo>
                    <a:pt x="1371091" y="263143"/>
                  </a:moveTo>
                  <a:lnTo>
                    <a:pt x="1357700" y="319547"/>
                  </a:lnTo>
                  <a:lnTo>
                    <a:pt x="1385951" y="326262"/>
                  </a:lnTo>
                  <a:lnTo>
                    <a:pt x="1372489" y="382523"/>
                  </a:lnTo>
                  <a:lnTo>
                    <a:pt x="1513691" y="382523"/>
                  </a:lnTo>
                  <a:lnTo>
                    <a:pt x="1371091" y="263143"/>
                  </a:lnTo>
                  <a:close/>
                </a:path>
                <a:path w="1520189" h="432435">
                  <a:moveTo>
                    <a:pt x="13462" y="0"/>
                  </a:moveTo>
                  <a:lnTo>
                    <a:pt x="0" y="56387"/>
                  </a:lnTo>
                  <a:lnTo>
                    <a:pt x="1344337" y="375834"/>
                  </a:lnTo>
                  <a:lnTo>
                    <a:pt x="1357700" y="319547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67500" y="4509516"/>
              <a:ext cx="1848611" cy="17465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13403" y="5064251"/>
              <a:ext cx="2330450" cy="217804"/>
            </a:xfrm>
            <a:custGeom>
              <a:avLst/>
              <a:gdLst/>
              <a:ahLst/>
              <a:cxnLst/>
              <a:rect l="l" t="t" r="r" b="b"/>
              <a:pathLst>
                <a:path w="2330450" h="217804">
                  <a:moveTo>
                    <a:pt x="2160651" y="43687"/>
                  </a:moveTo>
                  <a:lnTo>
                    <a:pt x="2157895" y="101633"/>
                  </a:lnTo>
                  <a:lnTo>
                    <a:pt x="2186813" y="102997"/>
                  </a:lnTo>
                  <a:lnTo>
                    <a:pt x="2184146" y="160781"/>
                  </a:lnTo>
                  <a:lnTo>
                    <a:pt x="2155083" y="160781"/>
                  </a:lnTo>
                  <a:lnTo>
                    <a:pt x="2152396" y="217297"/>
                  </a:lnTo>
                  <a:lnTo>
                    <a:pt x="2280125" y="160781"/>
                  </a:lnTo>
                  <a:lnTo>
                    <a:pt x="2184146" y="160781"/>
                  </a:lnTo>
                  <a:lnTo>
                    <a:pt x="2155148" y="159416"/>
                  </a:lnTo>
                  <a:lnTo>
                    <a:pt x="2283212" y="159416"/>
                  </a:lnTo>
                  <a:lnTo>
                    <a:pt x="2330069" y="138684"/>
                  </a:lnTo>
                  <a:lnTo>
                    <a:pt x="2160651" y="43687"/>
                  </a:lnTo>
                  <a:close/>
                </a:path>
                <a:path w="2330450" h="217804">
                  <a:moveTo>
                    <a:pt x="2157895" y="101633"/>
                  </a:moveTo>
                  <a:lnTo>
                    <a:pt x="2155148" y="159416"/>
                  </a:lnTo>
                  <a:lnTo>
                    <a:pt x="2184146" y="160781"/>
                  </a:lnTo>
                  <a:lnTo>
                    <a:pt x="2186813" y="102997"/>
                  </a:lnTo>
                  <a:lnTo>
                    <a:pt x="2157895" y="101633"/>
                  </a:lnTo>
                  <a:close/>
                </a:path>
                <a:path w="2330450" h="217804">
                  <a:moveTo>
                    <a:pt x="2794" y="0"/>
                  </a:moveTo>
                  <a:lnTo>
                    <a:pt x="0" y="57912"/>
                  </a:lnTo>
                  <a:lnTo>
                    <a:pt x="2155148" y="159416"/>
                  </a:lnTo>
                  <a:lnTo>
                    <a:pt x="2157895" y="101633"/>
                  </a:lnTo>
                  <a:lnTo>
                    <a:pt x="27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882" y="147319"/>
            <a:ext cx="31038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rgbClr val="1F487C"/>
                </a:solidFill>
                <a:latin typeface="Carlito"/>
                <a:cs typeface="Carlito"/>
              </a:rPr>
              <a:t>TRADE</a:t>
            </a:r>
            <a:r>
              <a:rPr b="1" spc="-5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b="1" spc="-15" dirty="0">
                <a:solidFill>
                  <a:srgbClr val="1F487C"/>
                </a:solidFill>
                <a:latin typeface="Carlito"/>
                <a:cs typeface="Carlito"/>
              </a:rPr>
              <a:t>MARKS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34898"/>
            <a:ext cx="8074025" cy="509333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marR="5080" indent="-342900" algn="just">
              <a:lnSpc>
                <a:spcPts val="2050"/>
              </a:lnSpc>
              <a:spcBef>
                <a:spcPts val="355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spc="-15" dirty="0">
                <a:latin typeface="Times New Roman"/>
                <a:cs typeface="Times New Roman"/>
              </a:rPr>
              <a:t>Trade </a:t>
            </a:r>
            <a:r>
              <a:rPr sz="1900" spc="-5" dirty="0">
                <a:latin typeface="Times New Roman"/>
                <a:cs typeface="Times New Roman"/>
              </a:rPr>
              <a:t>Marks Act, 1999 defines TM as a </a:t>
            </a:r>
            <a:r>
              <a:rPr sz="1900" spc="-10" dirty="0">
                <a:latin typeface="Times New Roman"/>
                <a:cs typeface="Times New Roman"/>
              </a:rPr>
              <a:t>mark </a:t>
            </a:r>
            <a:r>
              <a:rPr sz="1900" spc="-5" dirty="0">
                <a:latin typeface="Times New Roman"/>
                <a:cs typeface="Times New Roman"/>
              </a:rPr>
              <a:t>capable of being </a:t>
            </a:r>
            <a:r>
              <a:rPr sz="1900" b="1" i="1" spc="-5" dirty="0">
                <a:latin typeface="Times New Roman"/>
                <a:cs typeface="Times New Roman"/>
              </a:rPr>
              <a:t>represented  graphically </a:t>
            </a:r>
            <a:r>
              <a:rPr sz="1900" i="1" spc="-5" dirty="0">
                <a:latin typeface="Times New Roman"/>
                <a:cs typeface="Times New Roman"/>
              </a:rPr>
              <a:t>and which is capable of </a:t>
            </a:r>
            <a:r>
              <a:rPr sz="1900" b="1" i="1" spc="-5" dirty="0">
                <a:latin typeface="Times New Roman"/>
                <a:cs typeface="Times New Roman"/>
              </a:rPr>
              <a:t>distinguishing the goods or services </a:t>
            </a:r>
            <a:r>
              <a:rPr sz="1900" i="1" spc="-5" dirty="0">
                <a:latin typeface="Times New Roman"/>
                <a:cs typeface="Times New Roman"/>
              </a:rPr>
              <a:t>of  one person </a:t>
            </a:r>
            <a:r>
              <a:rPr sz="1900" b="1" i="1" dirty="0">
                <a:latin typeface="Times New Roman"/>
                <a:cs typeface="Times New Roman"/>
              </a:rPr>
              <a:t>from </a:t>
            </a:r>
            <a:r>
              <a:rPr sz="1900" b="1" i="1" spc="-5" dirty="0">
                <a:latin typeface="Times New Roman"/>
                <a:cs typeface="Times New Roman"/>
              </a:rPr>
              <a:t>those of others </a:t>
            </a:r>
            <a:r>
              <a:rPr sz="1900" i="1" spc="-5" dirty="0">
                <a:latin typeface="Times New Roman"/>
                <a:cs typeface="Times New Roman"/>
              </a:rPr>
              <a:t>and </a:t>
            </a:r>
            <a:r>
              <a:rPr sz="1900" b="1" i="1" spc="-5" dirty="0">
                <a:latin typeface="Times New Roman"/>
                <a:cs typeface="Times New Roman"/>
              </a:rPr>
              <a:t>may include shape of goods, </a:t>
            </a:r>
            <a:r>
              <a:rPr sz="1900" b="1" i="1" dirty="0">
                <a:latin typeface="Times New Roman"/>
                <a:cs typeface="Times New Roman"/>
              </a:rPr>
              <a:t>their  </a:t>
            </a:r>
            <a:r>
              <a:rPr sz="1900" b="1" i="1" spc="-5" dirty="0">
                <a:latin typeface="Times New Roman"/>
                <a:cs typeface="Times New Roman"/>
              </a:rPr>
              <a:t>packaging and combination of</a:t>
            </a:r>
            <a:r>
              <a:rPr sz="1900" b="1" i="1" spc="35" dirty="0">
                <a:latin typeface="Times New Roman"/>
                <a:cs typeface="Times New Roman"/>
              </a:rPr>
              <a:t> </a:t>
            </a:r>
            <a:r>
              <a:rPr sz="1900" b="1" i="1" spc="-5" dirty="0">
                <a:latin typeface="Times New Roman"/>
                <a:cs typeface="Times New Roman"/>
              </a:rPr>
              <a:t>colours.</a:t>
            </a:r>
            <a:endParaRPr sz="19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90100"/>
              </a:lnSpc>
              <a:spcBef>
                <a:spcPts val="430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Mark </a:t>
            </a:r>
            <a:r>
              <a:rPr sz="1900" spc="-5" dirty="0">
                <a:latin typeface="Times New Roman"/>
                <a:cs typeface="Times New Roman"/>
              </a:rPr>
              <a:t>includes </a:t>
            </a:r>
            <a:r>
              <a:rPr sz="1900" b="1" i="1" spc="-5" dirty="0">
                <a:latin typeface="Times New Roman"/>
                <a:cs typeface="Times New Roman"/>
              </a:rPr>
              <a:t>“Device, brand, heading, label, </a:t>
            </a:r>
            <a:r>
              <a:rPr sz="1900" b="1" i="1" spc="-10" dirty="0">
                <a:latin typeface="Times New Roman"/>
                <a:cs typeface="Times New Roman"/>
              </a:rPr>
              <a:t>ticket, </a:t>
            </a:r>
            <a:r>
              <a:rPr sz="1900" b="1" i="1" spc="-5" dirty="0">
                <a:latin typeface="Times New Roman"/>
                <a:cs typeface="Times New Roman"/>
              </a:rPr>
              <a:t>name, signature, word,  </a:t>
            </a:r>
            <a:r>
              <a:rPr sz="1900" b="1" i="1" spc="-20" dirty="0">
                <a:latin typeface="Times New Roman"/>
                <a:cs typeface="Times New Roman"/>
              </a:rPr>
              <a:t>letter, </a:t>
            </a:r>
            <a:r>
              <a:rPr sz="1900" b="1" i="1" spc="-5" dirty="0">
                <a:latin typeface="Times New Roman"/>
                <a:cs typeface="Times New Roman"/>
              </a:rPr>
              <a:t>numeral, shape of goods, packaging, combination of colours, and any  combination</a:t>
            </a:r>
            <a:r>
              <a:rPr sz="1900" b="1" i="1" spc="-10" dirty="0">
                <a:latin typeface="Times New Roman"/>
                <a:cs typeface="Times New Roman"/>
              </a:rPr>
              <a:t> </a:t>
            </a:r>
            <a:r>
              <a:rPr sz="1900" b="1" i="1" spc="-5" dirty="0">
                <a:latin typeface="Times New Roman"/>
                <a:cs typeface="Times New Roman"/>
              </a:rPr>
              <a:t>thereof.”</a:t>
            </a:r>
            <a:endParaRPr sz="19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050"/>
              </a:lnSpc>
              <a:spcBef>
                <a:spcPts val="484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Brand </a:t>
            </a:r>
            <a:r>
              <a:rPr sz="1900" spc="-5" dirty="0">
                <a:latin typeface="Times New Roman"/>
                <a:cs typeface="Times New Roman"/>
              </a:rPr>
              <a:t>refers </a:t>
            </a:r>
            <a:r>
              <a:rPr sz="1900" dirty="0">
                <a:latin typeface="Times New Roman"/>
                <a:cs typeface="Times New Roman"/>
              </a:rPr>
              <a:t>to </a:t>
            </a:r>
            <a:r>
              <a:rPr sz="1900" spc="-5" dirty="0">
                <a:latin typeface="Times New Roman"/>
                <a:cs typeface="Times New Roman"/>
              </a:rPr>
              <a:t>a </a:t>
            </a:r>
            <a:r>
              <a:rPr sz="1900" spc="-10" dirty="0">
                <a:latin typeface="Times New Roman"/>
                <a:cs typeface="Times New Roman"/>
              </a:rPr>
              <a:t>name, </a:t>
            </a:r>
            <a:r>
              <a:rPr sz="1900" spc="-5" dirty="0">
                <a:latin typeface="Times New Roman"/>
                <a:cs typeface="Times New Roman"/>
              </a:rPr>
              <a:t>term, sign, </a:t>
            </a:r>
            <a:r>
              <a:rPr sz="1900" spc="-10" dirty="0">
                <a:latin typeface="Times New Roman"/>
                <a:cs typeface="Times New Roman"/>
              </a:rPr>
              <a:t>symbol, </a:t>
            </a:r>
            <a:r>
              <a:rPr sz="1900" spc="-5" dirty="0">
                <a:latin typeface="Times New Roman"/>
                <a:cs typeface="Times New Roman"/>
              </a:rPr>
              <a:t>or design, or a combination of   them, intended to identify the goods or services of one seller </a:t>
            </a:r>
            <a:r>
              <a:rPr sz="1900" spc="-10" dirty="0">
                <a:latin typeface="Times New Roman"/>
                <a:cs typeface="Times New Roman"/>
              </a:rPr>
              <a:t>or </a:t>
            </a:r>
            <a:r>
              <a:rPr sz="1900" spc="-5" dirty="0">
                <a:latin typeface="Times New Roman"/>
                <a:cs typeface="Times New Roman"/>
              </a:rPr>
              <a:t>group of </a:t>
            </a:r>
            <a:r>
              <a:rPr sz="1900" spc="-10" dirty="0">
                <a:latin typeface="Times New Roman"/>
                <a:cs typeface="Times New Roman"/>
              </a:rPr>
              <a:t>sellers  </a:t>
            </a:r>
            <a:r>
              <a:rPr sz="1900" spc="-5" dirty="0">
                <a:latin typeface="Times New Roman"/>
                <a:cs typeface="Times New Roman"/>
              </a:rPr>
              <a:t>and to differentiate them </a:t>
            </a:r>
            <a:r>
              <a:rPr sz="1900" dirty="0">
                <a:latin typeface="Times New Roman"/>
                <a:cs typeface="Times New Roman"/>
              </a:rPr>
              <a:t>from </a:t>
            </a:r>
            <a:r>
              <a:rPr sz="1900" spc="-5" dirty="0">
                <a:latin typeface="Times New Roman"/>
                <a:cs typeface="Times New Roman"/>
              </a:rPr>
              <a:t>those of competitors. E.g. McDonald for  restaurants, Cycle brand agarbattis,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etc.</a:t>
            </a:r>
            <a:endParaRPr sz="19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209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Brand Name </a:t>
            </a:r>
            <a:r>
              <a:rPr sz="1900" spc="-5" dirty="0">
                <a:latin typeface="Times New Roman"/>
                <a:cs typeface="Times New Roman"/>
              </a:rPr>
              <a:t>is that part of a brand which can be vocalized-the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utterable.</a:t>
            </a: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050"/>
              </a:lnSpc>
              <a:spcBef>
                <a:spcPts val="484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Brand Mark </a:t>
            </a:r>
            <a:r>
              <a:rPr sz="1900" spc="-10" dirty="0">
                <a:latin typeface="Times New Roman"/>
                <a:cs typeface="Times New Roman"/>
              </a:rPr>
              <a:t>is </a:t>
            </a:r>
            <a:r>
              <a:rPr sz="1900" spc="-5" dirty="0">
                <a:latin typeface="Times New Roman"/>
                <a:cs typeface="Times New Roman"/>
              </a:rPr>
              <a:t>that part of a brand which </a:t>
            </a:r>
            <a:r>
              <a:rPr sz="1900" spc="-10" dirty="0">
                <a:latin typeface="Times New Roman"/>
                <a:cs typeface="Times New Roman"/>
              </a:rPr>
              <a:t>can </a:t>
            </a:r>
            <a:r>
              <a:rPr sz="1900" spc="-5" dirty="0">
                <a:latin typeface="Times New Roman"/>
                <a:cs typeface="Times New Roman"/>
              </a:rPr>
              <a:t>be recognised but is not a  utterable, such as </a:t>
            </a:r>
            <a:r>
              <a:rPr sz="1900" spc="-10" dirty="0">
                <a:latin typeface="Times New Roman"/>
                <a:cs typeface="Times New Roman"/>
              </a:rPr>
              <a:t>symbol, </a:t>
            </a:r>
            <a:r>
              <a:rPr sz="1900" spc="-5" dirty="0">
                <a:latin typeface="Times New Roman"/>
                <a:cs typeface="Times New Roman"/>
              </a:rPr>
              <a:t>design or distinctive colouring or</a:t>
            </a:r>
            <a:r>
              <a:rPr sz="1900" spc="9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lettering.</a:t>
            </a:r>
            <a:endParaRPr sz="19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165"/>
              </a:lnSpc>
              <a:spcBef>
                <a:spcPts val="200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Device</a:t>
            </a:r>
            <a:r>
              <a:rPr sz="1900" b="1" spc="1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refers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pictorial</a:t>
            </a:r>
            <a:r>
              <a:rPr sz="1900" spc="1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representations</a:t>
            </a:r>
            <a:r>
              <a:rPr sz="1900" spc="1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–</a:t>
            </a:r>
            <a:r>
              <a:rPr sz="1900" spc="17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e.g.</a:t>
            </a:r>
            <a:r>
              <a:rPr sz="1900" spc="1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animals,</a:t>
            </a:r>
            <a:r>
              <a:rPr sz="1900" spc="19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birds,</a:t>
            </a:r>
            <a:r>
              <a:rPr sz="1900" spc="1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landscape</a:t>
            </a:r>
            <a:endParaRPr sz="1900">
              <a:latin typeface="Times New Roman"/>
              <a:cs typeface="Times New Roman"/>
            </a:endParaRPr>
          </a:p>
          <a:p>
            <a:pPr marL="355600" algn="just">
              <a:lnSpc>
                <a:spcPts val="2165"/>
              </a:lnSpc>
            </a:pPr>
            <a:r>
              <a:rPr sz="1900" spc="-5" dirty="0">
                <a:latin typeface="Times New Roman"/>
                <a:cs typeface="Times New Roman"/>
              </a:rPr>
              <a:t>buildings,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etc.</a:t>
            </a:r>
            <a:endParaRPr sz="19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ts val="2050"/>
              </a:lnSpc>
              <a:spcBef>
                <a:spcPts val="490"/>
              </a:spcBef>
              <a:buFont typeface="Wingdings"/>
              <a:buChar char=""/>
              <a:tabLst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Letter </a:t>
            </a:r>
            <a:r>
              <a:rPr sz="1900" spc="-5" dirty="0">
                <a:latin typeface="Times New Roman"/>
                <a:cs typeface="Times New Roman"/>
              </a:rPr>
              <a:t>as a </a:t>
            </a:r>
            <a:r>
              <a:rPr sz="1900" spc="-10" dirty="0">
                <a:latin typeface="Times New Roman"/>
                <a:cs typeface="Times New Roman"/>
              </a:rPr>
              <a:t>mark </a:t>
            </a:r>
            <a:r>
              <a:rPr sz="1900" spc="-5" dirty="0">
                <a:latin typeface="Times New Roman"/>
                <a:cs typeface="Times New Roman"/>
              </a:rPr>
              <a:t>is the identity created out </a:t>
            </a:r>
            <a:r>
              <a:rPr sz="1900" spc="-10" dirty="0">
                <a:latin typeface="Times New Roman"/>
                <a:cs typeface="Times New Roman"/>
              </a:rPr>
              <a:t>of </a:t>
            </a:r>
            <a:r>
              <a:rPr sz="1900" spc="-5" dirty="0">
                <a:latin typeface="Times New Roman"/>
                <a:cs typeface="Times New Roman"/>
              </a:rPr>
              <a:t>letterforms and has its inbuilt  strength of distinctiveness and individuality – e.g. IBM, </a:t>
            </a:r>
            <a:r>
              <a:rPr sz="1900" spc="-10" dirty="0">
                <a:latin typeface="Times New Roman"/>
                <a:cs typeface="Times New Roman"/>
              </a:rPr>
              <a:t>GM, </a:t>
            </a:r>
            <a:r>
              <a:rPr sz="1900" spc="-5" dirty="0">
                <a:latin typeface="Times New Roman"/>
                <a:cs typeface="Times New Roman"/>
              </a:rPr>
              <a:t>ELBEE, 3M</a:t>
            </a:r>
            <a:r>
              <a:rPr sz="1900" spc="1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etc.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9226" y="303021"/>
            <a:ext cx="4683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TRADE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MARKS </a:t>
            </a: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TERMS</a:t>
            </a:r>
            <a:r>
              <a:rPr sz="2400" b="1" spc="-6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1F487C"/>
                </a:solidFill>
                <a:latin typeface="Carlito"/>
                <a:cs typeface="Carlito"/>
              </a:rPr>
              <a:t>EXPLANATION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31850"/>
            <a:ext cx="8225790" cy="52698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2900" algn="just">
              <a:lnSpc>
                <a:spcPts val="2160"/>
              </a:lnSpc>
              <a:spcBef>
                <a:spcPts val="37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Numerals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registered as trade mark </a:t>
            </a:r>
            <a:r>
              <a:rPr sz="2000" dirty="0">
                <a:latin typeface="Times New Roman"/>
                <a:cs typeface="Times New Roman"/>
              </a:rPr>
              <a:t>upon </a:t>
            </a:r>
            <a:r>
              <a:rPr sz="2000" spc="-5" dirty="0">
                <a:latin typeface="Times New Roman"/>
                <a:cs typeface="Times New Roman"/>
              </a:rPr>
              <a:t>evidence of </a:t>
            </a:r>
            <a:r>
              <a:rPr sz="2000" spc="-20" dirty="0">
                <a:latin typeface="Times New Roman"/>
                <a:cs typeface="Times New Roman"/>
              </a:rPr>
              <a:t>user, </a:t>
            </a:r>
            <a:r>
              <a:rPr sz="2000" spc="-5" dirty="0">
                <a:latin typeface="Times New Roman"/>
                <a:cs typeface="Times New Roman"/>
              </a:rPr>
              <a:t>e.g. 555,  </a:t>
            </a:r>
            <a:r>
              <a:rPr sz="2000" spc="5" dirty="0">
                <a:latin typeface="Times New Roman"/>
                <a:cs typeface="Times New Roman"/>
              </a:rPr>
              <a:t>501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16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Symbols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spc="-5" dirty="0">
                <a:latin typeface="Times New Roman"/>
                <a:cs typeface="Times New Roman"/>
              </a:rPr>
              <a:t>take the shape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brand or logos.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logo 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visual depiction  </a:t>
            </a:r>
            <a:r>
              <a:rPr sz="2000" dirty="0">
                <a:latin typeface="Times New Roman"/>
                <a:cs typeface="Times New Roman"/>
              </a:rPr>
              <a:t>of a </a:t>
            </a:r>
            <a:r>
              <a:rPr sz="2000" spc="-5" dirty="0">
                <a:latin typeface="Times New Roman"/>
                <a:cs typeface="Times New Roman"/>
              </a:rPr>
              <a:t>manufacturer or company and gives an identity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it. E.g. </a:t>
            </a:r>
            <a:r>
              <a:rPr sz="2000" spc="-30" dirty="0">
                <a:latin typeface="Times New Roman"/>
                <a:cs typeface="Times New Roman"/>
              </a:rPr>
              <a:t>B.M.W.,  </a:t>
            </a:r>
            <a:r>
              <a:rPr sz="2000" dirty="0">
                <a:latin typeface="Times New Roman"/>
                <a:cs typeface="Times New Roman"/>
              </a:rPr>
              <a:t>Maruti, Benz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2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Label and </a:t>
            </a:r>
            <a:r>
              <a:rPr sz="2000" b="1" spc="-5" dirty="0">
                <a:latin typeface="Times New Roman"/>
                <a:cs typeface="Times New Roman"/>
              </a:rPr>
              <a:t>ticket </a:t>
            </a:r>
            <a:r>
              <a:rPr sz="2000" spc="-5" dirty="0">
                <a:latin typeface="Times New Roman"/>
                <a:cs typeface="Times New Roman"/>
              </a:rPr>
              <a:t>mean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composite mark containing various features </a:t>
            </a:r>
            <a:r>
              <a:rPr sz="2000" spc="-10" dirty="0">
                <a:latin typeface="Times New Roman"/>
                <a:cs typeface="Times New Roman"/>
              </a:rPr>
              <a:t>incl.  </a:t>
            </a:r>
            <a:r>
              <a:rPr sz="2000" dirty="0">
                <a:latin typeface="Times New Roman"/>
                <a:cs typeface="Times New Roman"/>
              </a:rPr>
              <a:t>devices, </a:t>
            </a:r>
            <a:r>
              <a:rPr sz="2000" spc="-5" dirty="0">
                <a:latin typeface="Times New Roman"/>
                <a:cs typeface="Times New Roman"/>
              </a:rPr>
              <a:t>words, usually painted on paper and attached to the </a:t>
            </a:r>
            <a:r>
              <a:rPr sz="2000" dirty="0">
                <a:latin typeface="Times New Roman"/>
                <a:cs typeface="Times New Roman"/>
              </a:rPr>
              <a:t>goods  </a:t>
            </a:r>
            <a:r>
              <a:rPr sz="2000" spc="-5" dirty="0">
                <a:latin typeface="Times New Roman"/>
                <a:cs typeface="Times New Roman"/>
              </a:rPr>
              <a:t>themselves.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160"/>
              </a:lnSpc>
              <a:spcBef>
                <a:spcPts val="1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Name</a:t>
            </a:r>
            <a:r>
              <a:rPr sz="2000" b="1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words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signifying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name,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surname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personal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name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 marL="355600" algn="just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abbreviation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thereof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Color </a:t>
            </a:r>
            <a:r>
              <a:rPr sz="2000" dirty="0">
                <a:latin typeface="Times New Roman"/>
                <a:cs typeface="Times New Roman"/>
              </a:rPr>
              <a:t>– a </a:t>
            </a:r>
            <a:r>
              <a:rPr sz="2000" spc="-5" dirty="0">
                <a:latin typeface="Times New Roman"/>
                <a:cs typeface="Times New Roman"/>
              </a:rPr>
              <a:t>combination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colors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considered </a:t>
            </a:r>
            <a:r>
              <a:rPr sz="2000" spc="-10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trademark-e.g. color  combinations </a:t>
            </a:r>
            <a:r>
              <a:rPr sz="2000" dirty="0">
                <a:latin typeface="Times New Roman"/>
                <a:cs typeface="Times New Roman"/>
              </a:rPr>
              <a:t>used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spc="5" dirty="0">
                <a:latin typeface="Times New Roman"/>
                <a:cs typeface="Times New Roman"/>
              </a:rPr>
              <a:t>drug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capsules.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16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Sound</a:t>
            </a:r>
            <a:r>
              <a:rPr sz="2000" b="1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sound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sequence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sound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can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registered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trade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mark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355600" marR="6985" algn="just">
              <a:lnSpc>
                <a:spcPts val="1920"/>
              </a:lnSpc>
              <a:spcBef>
                <a:spcPts val="220"/>
              </a:spcBef>
            </a:pPr>
            <a:r>
              <a:rPr sz="2000" dirty="0">
                <a:latin typeface="Times New Roman"/>
                <a:cs typeface="Times New Roman"/>
              </a:rPr>
              <a:t>e.g. </a:t>
            </a:r>
            <a:r>
              <a:rPr sz="2000" spc="-5" dirty="0">
                <a:latin typeface="Times New Roman"/>
                <a:cs typeface="Times New Roman"/>
              </a:rPr>
              <a:t>‘the roar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lion’ </a:t>
            </a:r>
            <a:r>
              <a:rPr sz="2000" dirty="0">
                <a:latin typeface="Times New Roman"/>
                <a:cs typeface="Times New Roman"/>
              </a:rPr>
              <a:t>sound </a:t>
            </a:r>
            <a:r>
              <a:rPr sz="2000" spc="-5" dirty="0">
                <a:latin typeface="Times New Roman"/>
                <a:cs typeface="Times New Roman"/>
              </a:rPr>
              <a:t>has been registered </a:t>
            </a:r>
            <a:r>
              <a:rPr sz="2000" dirty="0">
                <a:latin typeface="Times New Roman"/>
                <a:cs typeface="Times New Roman"/>
              </a:rPr>
              <a:t>by MGM </a:t>
            </a:r>
            <a:r>
              <a:rPr sz="2000" spc="-5" dirty="0">
                <a:latin typeface="Times New Roman"/>
                <a:cs typeface="Times New Roman"/>
              </a:rPr>
              <a:t>pictures; the  </a:t>
            </a:r>
            <a:r>
              <a:rPr sz="2000" spc="-20" dirty="0">
                <a:latin typeface="Times New Roman"/>
                <a:cs typeface="Times New Roman"/>
              </a:rPr>
              <a:t>‘Tarzan </a:t>
            </a:r>
            <a:r>
              <a:rPr sz="2000" spc="-45" dirty="0">
                <a:latin typeface="Times New Roman"/>
                <a:cs typeface="Times New Roman"/>
              </a:rPr>
              <a:t>Yell” </a:t>
            </a:r>
            <a:r>
              <a:rPr sz="2000" dirty="0">
                <a:latin typeface="Times New Roman"/>
                <a:cs typeface="Times New Roman"/>
              </a:rPr>
              <a:t>has been registered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Edgar </a:t>
            </a:r>
            <a:r>
              <a:rPr sz="2000" spc="-5" dirty="0">
                <a:latin typeface="Times New Roman"/>
                <a:cs typeface="Times New Roman"/>
              </a:rPr>
              <a:t>Rice </a:t>
            </a:r>
            <a:r>
              <a:rPr sz="2000" dirty="0">
                <a:latin typeface="Times New Roman"/>
                <a:cs typeface="Times New Roman"/>
              </a:rPr>
              <a:t>Burroughs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100"/>
              </a:lnSpc>
              <a:spcBef>
                <a:spcPts val="4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Smell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5" dirty="0">
                <a:latin typeface="Times New Roman"/>
                <a:cs typeface="Times New Roman"/>
              </a:rPr>
              <a:t>Registration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smell </a:t>
            </a:r>
            <a:r>
              <a:rPr sz="2000" dirty="0">
                <a:latin typeface="Times New Roman"/>
                <a:cs typeface="Times New Roman"/>
              </a:rPr>
              <a:t>as a </a:t>
            </a:r>
            <a:r>
              <a:rPr sz="2000" spc="-5" dirty="0">
                <a:latin typeface="Times New Roman"/>
                <a:cs typeface="Times New Roman"/>
              </a:rPr>
              <a:t>trademark has been </a:t>
            </a:r>
            <a:r>
              <a:rPr sz="2000" spc="-10" dirty="0">
                <a:latin typeface="Times New Roman"/>
                <a:cs typeface="Times New Roman"/>
              </a:rPr>
              <a:t>permitted </a:t>
            </a:r>
            <a:r>
              <a:rPr sz="2000" dirty="0">
                <a:latin typeface="Times New Roman"/>
                <a:cs typeface="Times New Roman"/>
              </a:rPr>
              <a:t>as a </a:t>
            </a:r>
            <a:r>
              <a:rPr sz="2000" spc="-5" dirty="0">
                <a:latin typeface="Times New Roman"/>
                <a:cs typeface="Times New Roman"/>
              </a:rPr>
              <a:t>trade  mark.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smell </a:t>
            </a:r>
            <a:r>
              <a:rPr sz="2000" spc="-5" dirty="0">
                <a:latin typeface="Times New Roman"/>
                <a:cs typeface="Times New Roman"/>
              </a:rPr>
              <a:t>reminiscent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roses applied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tyres was registered </a:t>
            </a:r>
            <a:r>
              <a:rPr sz="2000" dirty="0">
                <a:latin typeface="Times New Roman"/>
                <a:cs typeface="Times New Roman"/>
              </a:rPr>
              <a:t>for  </a:t>
            </a:r>
            <a:r>
              <a:rPr sz="2000" spc="-5" dirty="0">
                <a:latin typeface="Times New Roman"/>
                <a:cs typeface="Times New Roman"/>
              </a:rPr>
              <a:t>Sumitomo tyres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10" dirty="0">
                <a:latin typeface="Times New Roman"/>
                <a:cs typeface="Times New Roman"/>
              </a:rPr>
              <a:t>smell </a:t>
            </a:r>
            <a:r>
              <a:rPr sz="2000" dirty="0">
                <a:latin typeface="Times New Roman"/>
                <a:cs typeface="Times New Roman"/>
              </a:rPr>
              <a:t>of fresh cut grass for the tennis ball,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Containers </a:t>
            </a:r>
            <a:r>
              <a:rPr sz="2000" dirty="0">
                <a:latin typeface="Times New Roman"/>
                <a:cs typeface="Times New Roman"/>
              </a:rPr>
              <a:t>fall within the definition of trade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mark.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019" y="360934"/>
            <a:ext cx="4764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TRADE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MARKS </a:t>
            </a: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TERMS</a:t>
            </a:r>
            <a:r>
              <a:rPr sz="2400" b="1" spc="-5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1F487C"/>
                </a:solidFill>
                <a:latin typeface="Carlito"/>
                <a:cs typeface="Carlito"/>
              </a:rPr>
              <a:t>EXPLANATION.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27862"/>
            <a:ext cx="8074659" cy="48431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2900" algn="just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‘Collective </a:t>
            </a:r>
            <a:r>
              <a:rPr sz="2000" spc="-5" dirty="0">
                <a:latin typeface="Times New Roman"/>
                <a:cs typeface="Times New Roman"/>
              </a:rPr>
              <a:t>mark’ means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trade mark distinguishing the </a:t>
            </a:r>
            <a:r>
              <a:rPr sz="2000" dirty="0">
                <a:latin typeface="Times New Roman"/>
                <a:cs typeface="Times New Roman"/>
              </a:rPr>
              <a:t>goods </a:t>
            </a:r>
            <a:r>
              <a:rPr sz="2000" spc="-5" dirty="0">
                <a:latin typeface="Times New Roman"/>
                <a:cs typeface="Times New Roman"/>
              </a:rPr>
              <a:t>or services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members of an association of persons (not being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partnership), </a:t>
            </a:r>
            <a:r>
              <a:rPr sz="2000" dirty="0">
                <a:latin typeface="Times New Roman"/>
                <a:cs typeface="Times New Roman"/>
              </a:rPr>
              <a:t>who </a:t>
            </a:r>
            <a:r>
              <a:rPr sz="2000" spc="-5" dirty="0">
                <a:latin typeface="Times New Roman"/>
                <a:cs typeface="Times New Roman"/>
              </a:rPr>
              <a:t>is  </a:t>
            </a:r>
            <a:r>
              <a:rPr sz="2000" dirty="0">
                <a:latin typeface="Times New Roman"/>
                <a:cs typeface="Times New Roman"/>
              </a:rPr>
              <a:t>the proprietor of the </a:t>
            </a:r>
            <a:r>
              <a:rPr sz="2000" spc="-5" dirty="0">
                <a:latin typeface="Times New Roman"/>
                <a:cs typeface="Times New Roman"/>
              </a:rPr>
              <a:t>mark </a:t>
            </a:r>
            <a:r>
              <a:rPr sz="2000" dirty="0">
                <a:latin typeface="Times New Roman"/>
                <a:cs typeface="Times New Roman"/>
              </a:rPr>
              <a:t>from those of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others.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45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‘Service’ means service </a:t>
            </a:r>
            <a:r>
              <a:rPr sz="2000" dirty="0">
                <a:latin typeface="Times New Roman"/>
                <a:cs typeface="Times New Roman"/>
              </a:rPr>
              <a:t>of any </a:t>
            </a:r>
            <a:r>
              <a:rPr sz="2000" spc="-5" dirty="0">
                <a:latin typeface="Times New Roman"/>
                <a:cs typeface="Times New Roman"/>
              </a:rPr>
              <a:t>description which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made available to  potential users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includes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provisions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services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connection with  </a:t>
            </a:r>
            <a:r>
              <a:rPr sz="2000" dirty="0">
                <a:latin typeface="Times New Roman"/>
                <a:cs typeface="Times New Roman"/>
              </a:rPr>
              <a:t>business </a:t>
            </a:r>
            <a:r>
              <a:rPr sz="2000" spc="-5" dirty="0">
                <a:latin typeface="Times New Roman"/>
                <a:cs typeface="Times New Roman"/>
              </a:rPr>
              <a:t>of any industrial or commercial matters such as banking,  communication, education, financing, insurance, chit </a:t>
            </a:r>
            <a:r>
              <a:rPr sz="2000" dirty="0">
                <a:latin typeface="Times New Roman"/>
                <a:cs typeface="Times New Roman"/>
              </a:rPr>
              <a:t>funds, real </a:t>
            </a:r>
            <a:r>
              <a:rPr sz="2000" spc="-5" dirty="0">
                <a:latin typeface="Times New Roman"/>
                <a:cs typeface="Times New Roman"/>
              </a:rPr>
              <a:t>estate,  transport, storage, material treatment, processing, supply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electrical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other </a:t>
            </a:r>
            <a:r>
              <a:rPr sz="2000" spc="-30" dirty="0">
                <a:latin typeface="Times New Roman"/>
                <a:cs typeface="Times New Roman"/>
              </a:rPr>
              <a:t>energy, </a:t>
            </a:r>
            <a:r>
              <a:rPr sz="2000" spc="-5" dirty="0">
                <a:latin typeface="Times New Roman"/>
                <a:cs typeface="Times New Roman"/>
              </a:rPr>
              <a:t>boarding, lodging, entertainment, amusement, construction,  </a:t>
            </a:r>
            <a:r>
              <a:rPr sz="2000" spc="-15" dirty="0">
                <a:latin typeface="Times New Roman"/>
                <a:cs typeface="Times New Roman"/>
              </a:rPr>
              <a:t>repair, </a:t>
            </a:r>
            <a:r>
              <a:rPr sz="2000" spc="-5" dirty="0">
                <a:latin typeface="Times New Roman"/>
                <a:cs typeface="Times New Roman"/>
              </a:rPr>
              <a:t>conveying of </a:t>
            </a:r>
            <a:r>
              <a:rPr sz="2000" dirty="0">
                <a:latin typeface="Times New Roman"/>
                <a:cs typeface="Times New Roman"/>
              </a:rPr>
              <a:t>news </a:t>
            </a:r>
            <a:r>
              <a:rPr sz="2000" spc="-5" dirty="0">
                <a:latin typeface="Times New Roman"/>
                <a:cs typeface="Times New Roman"/>
              </a:rPr>
              <a:t>or information and advertising.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mark  </a:t>
            </a:r>
            <a:r>
              <a:rPr sz="2000" dirty="0">
                <a:latin typeface="Times New Roman"/>
                <a:cs typeface="Times New Roman"/>
              </a:rPr>
              <a:t>identifying such a service </a:t>
            </a:r>
            <a:r>
              <a:rPr sz="2000" spc="-5" dirty="0">
                <a:latin typeface="Times New Roman"/>
                <a:cs typeface="Times New Roman"/>
              </a:rPr>
              <a:t>is called </a:t>
            </a:r>
            <a:r>
              <a:rPr sz="2000" dirty="0">
                <a:latin typeface="Times New Roman"/>
                <a:cs typeface="Times New Roman"/>
              </a:rPr>
              <a:t>a service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mark.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“Certification trade mark” means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mark capable of distinguishing the  </a:t>
            </a:r>
            <a:r>
              <a:rPr sz="2000" dirty="0">
                <a:latin typeface="Times New Roman"/>
                <a:cs typeface="Times New Roman"/>
              </a:rPr>
              <a:t>goods or </a:t>
            </a:r>
            <a:r>
              <a:rPr sz="2000" spc="-5" dirty="0">
                <a:latin typeface="Times New Roman"/>
                <a:cs typeface="Times New Roman"/>
              </a:rPr>
              <a:t>services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connection with which it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used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course </a:t>
            </a:r>
            <a:r>
              <a:rPr sz="2000" spc="-5" dirty="0">
                <a:latin typeface="Times New Roman"/>
                <a:cs typeface="Times New Roman"/>
              </a:rPr>
              <a:t>of trade  </a:t>
            </a:r>
            <a:r>
              <a:rPr sz="2000" dirty="0">
                <a:latin typeface="Times New Roman"/>
                <a:cs typeface="Times New Roman"/>
              </a:rPr>
              <a:t>which </a:t>
            </a:r>
            <a:r>
              <a:rPr sz="2000" spc="-5" dirty="0">
                <a:latin typeface="Times New Roman"/>
                <a:cs typeface="Times New Roman"/>
              </a:rPr>
              <a:t>are certified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proprietor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mark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respect </a:t>
            </a:r>
            <a:r>
              <a:rPr sz="2000" spc="-5" dirty="0">
                <a:latin typeface="Times New Roman"/>
                <a:cs typeface="Times New Roman"/>
              </a:rPr>
              <a:t>of origin,  material, mode of manufacture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goods or performance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services,  </a:t>
            </a:r>
            <a:r>
              <a:rPr sz="2000" spc="-20" dirty="0">
                <a:latin typeface="Times New Roman"/>
                <a:cs typeface="Times New Roman"/>
              </a:rPr>
              <a:t>quality, </a:t>
            </a:r>
            <a:r>
              <a:rPr sz="2000" spc="-5" dirty="0">
                <a:latin typeface="Times New Roman"/>
                <a:cs typeface="Times New Roman"/>
              </a:rPr>
              <a:t>accuracy or other characteristics from </a:t>
            </a:r>
            <a:r>
              <a:rPr sz="2000" dirty="0">
                <a:latin typeface="Times New Roman"/>
                <a:cs typeface="Times New Roman"/>
              </a:rPr>
              <a:t>goods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services not </a:t>
            </a:r>
            <a:r>
              <a:rPr sz="2000" spc="-15" dirty="0">
                <a:latin typeface="Times New Roman"/>
                <a:cs typeface="Times New Roman"/>
              </a:rPr>
              <a:t>so  </a:t>
            </a:r>
            <a:r>
              <a:rPr sz="2000" dirty="0">
                <a:latin typeface="Times New Roman"/>
                <a:cs typeface="Times New Roman"/>
              </a:rPr>
              <a:t>certified. (e.g. </a:t>
            </a:r>
            <a:r>
              <a:rPr sz="2000" spc="5" dirty="0">
                <a:latin typeface="Times New Roman"/>
                <a:cs typeface="Times New Roman"/>
              </a:rPr>
              <a:t>wool </a:t>
            </a:r>
            <a:r>
              <a:rPr sz="2000" spc="-5" dirty="0">
                <a:latin typeface="Times New Roman"/>
                <a:cs typeface="Times New Roman"/>
              </a:rPr>
              <a:t>mark, </a:t>
            </a:r>
            <a:r>
              <a:rPr sz="2000" dirty="0">
                <a:latin typeface="Times New Roman"/>
                <a:cs typeface="Times New Roman"/>
              </a:rPr>
              <a:t>ISO </a:t>
            </a:r>
            <a:r>
              <a:rPr sz="2000" spc="5" dirty="0">
                <a:latin typeface="Times New Roman"/>
                <a:cs typeface="Times New Roman"/>
              </a:rPr>
              <a:t>9001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535940" y="148488"/>
            <a:ext cx="8073390" cy="545846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2860" algn="ctr">
              <a:lnSpc>
                <a:spcPct val="100000"/>
              </a:lnSpc>
              <a:spcBef>
                <a:spcPts val="1155"/>
              </a:spcBef>
            </a:pPr>
            <a:r>
              <a:rPr sz="2200" b="1" spc="-10" dirty="0">
                <a:solidFill>
                  <a:srgbClr val="1F487C"/>
                </a:solidFill>
                <a:latin typeface="Carlito"/>
                <a:cs typeface="Carlito"/>
              </a:rPr>
              <a:t>TRADE MARKS</a:t>
            </a:r>
            <a:r>
              <a:rPr sz="2200" b="1" spc="3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200" b="1" spc="-25" dirty="0">
                <a:solidFill>
                  <a:srgbClr val="1F487C"/>
                </a:solidFill>
                <a:latin typeface="Carlito"/>
                <a:cs typeface="Carlito"/>
              </a:rPr>
              <a:t>REGISTRATION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Times New Roman"/>
                <a:cs typeface="Times New Roman"/>
              </a:rPr>
              <a:t>Trademark </a:t>
            </a:r>
            <a:r>
              <a:rPr sz="2200" spc="-5" dirty="0">
                <a:latin typeface="Times New Roman"/>
                <a:cs typeface="Times New Roman"/>
              </a:rPr>
              <a:t>and Service </a:t>
            </a:r>
            <a:r>
              <a:rPr sz="2200" spc="-10" dirty="0">
                <a:latin typeface="Times New Roman"/>
                <a:cs typeface="Times New Roman"/>
              </a:rPr>
              <a:t>mark </a:t>
            </a:r>
            <a:r>
              <a:rPr sz="2200" spc="-5" dirty="0">
                <a:latin typeface="Times New Roman"/>
                <a:cs typeface="Times New Roman"/>
              </a:rPr>
              <a:t>are used before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registration.</a:t>
            </a:r>
            <a:endParaRPr sz="2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Registration of </a:t>
            </a:r>
            <a:r>
              <a:rPr sz="2200" spc="-5" dirty="0">
                <a:latin typeface="Times New Roman"/>
                <a:cs typeface="Times New Roman"/>
              </a:rPr>
              <a:t>a trade </a:t>
            </a:r>
            <a:r>
              <a:rPr sz="2200" spc="-10" dirty="0">
                <a:latin typeface="Times New Roman"/>
                <a:cs typeface="Times New Roman"/>
              </a:rPr>
              <a:t>mark </a:t>
            </a:r>
            <a:r>
              <a:rPr sz="2200" spc="-5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a compulsory requirement </a:t>
            </a:r>
            <a:r>
              <a:rPr sz="2200" dirty="0">
                <a:latin typeface="Times New Roman"/>
                <a:cs typeface="Times New Roman"/>
              </a:rPr>
              <a:t>of the  </a:t>
            </a:r>
            <a:r>
              <a:rPr sz="2200" spc="-40" dirty="0">
                <a:latin typeface="Times New Roman"/>
                <a:cs typeface="Times New Roman"/>
              </a:rPr>
              <a:t>law. </a:t>
            </a:r>
            <a:r>
              <a:rPr sz="2200" spc="-5" dirty="0">
                <a:latin typeface="Times New Roman"/>
                <a:cs typeface="Times New Roman"/>
              </a:rPr>
              <a:t>The Controller-General </a:t>
            </a:r>
            <a:r>
              <a:rPr sz="2200" dirty="0">
                <a:latin typeface="Times New Roman"/>
                <a:cs typeface="Times New Roman"/>
              </a:rPr>
              <a:t>of Patents, </a:t>
            </a:r>
            <a:r>
              <a:rPr sz="2200" spc="-5" dirty="0">
                <a:latin typeface="Times New Roman"/>
                <a:cs typeface="Times New Roman"/>
              </a:rPr>
              <a:t>Designs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15" dirty="0">
                <a:latin typeface="Times New Roman"/>
                <a:cs typeface="Times New Roman"/>
              </a:rPr>
              <a:t>Trade </a:t>
            </a:r>
            <a:r>
              <a:rPr sz="2200" spc="-10" dirty="0">
                <a:latin typeface="Times New Roman"/>
                <a:cs typeface="Times New Roman"/>
              </a:rPr>
              <a:t>Marks  </a:t>
            </a:r>
            <a:r>
              <a:rPr sz="2200" spc="-5" dirty="0">
                <a:latin typeface="Times New Roman"/>
                <a:cs typeface="Times New Roman"/>
              </a:rPr>
              <a:t>Act, appointed </a:t>
            </a:r>
            <a:r>
              <a:rPr sz="2200" spc="-1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 central government is the Registrar of </a:t>
            </a:r>
            <a:r>
              <a:rPr sz="2200" spc="-15" dirty="0">
                <a:latin typeface="Times New Roman"/>
                <a:cs typeface="Times New Roman"/>
              </a:rPr>
              <a:t>Trade  </a:t>
            </a:r>
            <a:r>
              <a:rPr sz="2200" spc="-5" dirty="0">
                <a:latin typeface="Times New Roman"/>
                <a:cs typeface="Times New Roman"/>
              </a:rPr>
              <a:t>Marks. A Register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20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Marks shall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kept in </a:t>
            </a:r>
            <a:r>
              <a:rPr sz="2200" spc="-10" dirty="0">
                <a:latin typeface="Times New Roman"/>
                <a:cs typeface="Times New Roman"/>
              </a:rPr>
              <a:t>offices, </a:t>
            </a:r>
            <a:r>
              <a:rPr sz="2200" spc="-5" dirty="0">
                <a:latin typeface="Times New Roman"/>
                <a:cs typeface="Times New Roman"/>
              </a:rPr>
              <a:t>Regd.  </a:t>
            </a:r>
            <a:r>
              <a:rPr sz="2200" spc="-15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Marks details shall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entered </a:t>
            </a:r>
            <a:r>
              <a:rPr sz="2200" dirty="0">
                <a:latin typeface="Times New Roman"/>
                <a:cs typeface="Times New Roman"/>
              </a:rPr>
              <a:t>into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register.</a:t>
            </a:r>
            <a:endParaRPr sz="22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Once </a:t>
            </a:r>
            <a:r>
              <a:rPr sz="2200" spc="-20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Mark is accepted, allotted should advertise it in  prescribed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manner.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registration of a trade mark, if </a:t>
            </a:r>
            <a:r>
              <a:rPr sz="2200" dirty="0">
                <a:latin typeface="Times New Roman"/>
                <a:cs typeface="Times New Roman"/>
              </a:rPr>
              <a:t>valid, gives </a:t>
            </a:r>
            <a:r>
              <a:rPr sz="2200" spc="-10" dirty="0">
                <a:latin typeface="Times New Roman"/>
                <a:cs typeface="Times New Roman"/>
              </a:rPr>
              <a:t>its </a:t>
            </a:r>
            <a:r>
              <a:rPr sz="2200" spc="-5" dirty="0">
                <a:latin typeface="Times New Roman"/>
                <a:cs typeface="Times New Roman"/>
              </a:rPr>
              <a:t>proprietor the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exclusive </a:t>
            </a:r>
            <a:r>
              <a:rPr sz="2200" spc="-5" dirty="0">
                <a:latin typeface="Times New Roman"/>
                <a:cs typeface="Times New Roman"/>
              </a:rPr>
              <a:t>right to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use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trade mark in relation to the goods 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services </a:t>
            </a:r>
            <a:r>
              <a:rPr sz="2200" dirty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respect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which the </a:t>
            </a:r>
            <a:r>
              <a:rPr sz="2200" dirty="0">
                <a:latin typeface="Times New Roman"/>
                <a:cs typeface="Times New Roman"/>
              </a:rPr>
              <a:t>trade </a:t>
            </a:r>
            <a:r>
              <a:rPr sz="2200" spc="-10" dirty="0">
                <a:latin typeface="Times New Roman"/>
                <a:cs typeface="Times New Roman"/>
              </a:rPr>
              <a:t>mark </a:t>
            </a:r>
            <a:r>
              <a:rPr sz="2200" spc="-5" dirty="0">
                <a:latin typeface="Times New Roman"/>
                <a:cs typeface="Times New Roman"/>
              </a:rPr>
              <a:t>is registered and to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obtain </a:t>
            </a:r>
            <a:r>
              <a:rPr sz="2200" spc="-5" dirty="0">
                <a:latin typeface="Times New Roman"/>
                <a:cs typeface="Times New Roman"/>
              </a:rPr>
              <a:t>relief in respect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infringement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trade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mark.</a:t>
            </a:r>
            <a:endParaRPr sz="22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901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A trademark registration is for </a:t>
            </a:r>
            <a:r>
              <a:rPr sz="2200" dirty="0">
                <a:latin typeface="Times New Roman"/>
                <a:cs typeface="Times New Roman"/>
              </a:rPr>
              <a:t>10 years from </a:t>
            </a:r>
            <a:r>
              <a:rPr sz="2200" spc="-5" dirty="0">
                <a:latin typeface="Times New Roman"/>
                <a:cs typeface="Times New Roman"/>
              </a:rPr>
              <a:t>the date </a:t>
            </a:r>
            <a:r>
              <a:rPr sz="2200" dirty="0">
                <a:latin typeface="Times New Roman"/>
                <a:cs typeface="Times New Roman"/>
              </a:rPr>
              <a:t>of registration  </a:t>
            </a:r>
            <a:r>
              <a:rPr sz="2200" spc="-5" dirty="0">
                <a:latin typeface="Times New Roman"/>
                <a:cs typeface="Times New Roman"/>
              </a:rPr>
              <a:t>and can be renewed every 10 </a:t>
            </a:r>
            <a:r>
              <a:rPr sz="2200" dirty="0">
                <a:latin typeface="Times New Roman"/>
                <a:cs typeface="Times New Roman"/>
              </a:rPr>
              <a:t>years </a:t>
            </a:r>
            <a:r>
              <a:rPr sz="2200" spc="-10" dirty="0">
                <a:latin typeface="Times New Roman"/>
                <a:cs typeface="Times New Roman"/>
              </a:rPr>
              <a:t>consecutively. </a:t>
            </a:r>
            <a:r>
              <a:rPr sz="2200" spc="-5" dirty="0">
                <a:latin typeface="Times New Roman"/>
                <a:cs typeface="Times New Roman"/>
              </a:rPr>
              <a:t>Failure to </a:t>
            </a:r>
            <a:r>
              <a:rPr sz="2200" dirty="0">
                <a:latin typeface="Times New Roman"/>
                <a:cs typeface="Times New Roman"/>
              </a:rPr>
              <a:t>renew  </a:t>
            </a:r>
            <a:r>
              <a:rPr sz="2200" spc="-5" dirty="0">
                <a:latin typeface="Times New Roman"/>
                <a:cs typeface="Times New Roman"/>
              </a:rPr>
              <a:t>is removal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trade </a:t>
            </a:r>
            <a:r>
              <a:rPr sz="2200" spc="-10" dirty="0">
                <a:latin typeface="Times New Roman"/>
                <a:cs typeface="Times New Roman"/>
              </a:rPr>
              <a:t>mark </a:t>
            </a:r>
            <a:r>
              <a:rPr sz="2200" spc="-5" dirty="0">
                <a:latin typeface="Times New Roman"/>
                <a:cs typeface="Times New Roman"/>
              </a:rPr>
              <a:t>from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register.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8850" y="283210"/>
            <a:ext cx="46005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1F487C"/>
                </a:solidFill>
                <a:latin typeface="Carlito"/>
                <a:cs typeface="Carlito"/>
              </a:rPr>
              <a:t>REFUSAL GROUNDS FOR</a:t>
            </a:r>
            <a:r>
              <a:rPr sz="2200" b="1" spc="-1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200" b="1" spc="-25" dirty="0">
                <a:solidFill>
                  <a:srgbClr val="1F487C"/>
                </a:solidFill>
                <a:latin typeface="Carlito"/>
                <a:cs typeface="Carlito"/>
              </a:rPr>
              <a:t>REGISTRATION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724091"/>
            <a:ext cx="8225790" cy="535749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000" b="1" i="1" dirty="0">
                <a:latin typeface="Times New Roman"/>
                <a:cs typeface="Times New Roman"/>
              </a:rPr>
              <a:t>Grounds for refusal of</a:t>
            </a:r>
            <a:r>
              <a:rPr sz="2000" b="1" i="1" spc="-10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registration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</a:t>
            </a:r>
            <a:r>
              <a:rPr sz="1800" dirty="0">
                <a:latin typeface="Times New Roman"/>
                <a:cs typeface="Times New Roman"/>
              </a:rPr>
              <a:t>devoid of distinctive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character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Descriptive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Generic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Marks </a:t>
            </a:r>
            <a:r>
              <a:rPr sz="1800" spc="-5" dirty="0">
                <a:latin typeface="Times New Roman"/>
                <a:cs typeface="Times New Roman"/>
              </a:rPr>
              <a:t>of such </a:t>
            </a:r>
            <a:r>
              <a:rPr sz="1800" dirty="0">
                <a:latin typeface="Times New Roman"/>
                <a:cs typeface="Times New Roman"/>
              </a:rPr>
              <a:t>a nature as to deceive </a:t>
            </a:r>
            <a:r>
              <a:rPr sz="1800" spc="-5" dirty="0">
                <a:latin typeface="Times New Roman"/>
                <a:cs typeface="Times New Roman"/>
              </a:rPr>
              <a:t>or </a:t>
            </a:r>
            <a:r>
              <a:rPr sz="1800" dirty="0">
                <a:latin typeface="Times New Roman"/>
                <a:cs typeface="Times New Roman"/>
              </a:rPr>
              <a:t>cause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confusion</a:t>
            </a:r>
            <a:endParaRPr sz="1800">
              <a:latin typeface="Times New Roman"/>
              <a:cs typeface="Times New Roman"/>
            </a:endParaRPr>
          </a:p>
          <a:p>
            <a:pPr marL="355600" marR="6350" indent="-342900">
              <a:lnSpc>
                <a:spcPts val="1939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  <a:tab pos="3199765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 containing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any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matter	which is likely </a:t>
            </a:r>
            <a:r>
              <a:rPr sz="1800" dirty="0">
                <a:latin typeface="Times New Roman"/>
                <a:cs typeface="Times New Roman"/>
              </a:rPr>
              <a:t>to hurt the </a:t>
            </a:r>
            <a:r>
              <a:rPr sz="1800" spc="-5" dirty="0">
                <a:latin typeface="Times New Roman"/>
                <a:cs typeface="Times New Roman"/>
              </a:rPr>
              <a:t>religious susceptibilities </a:t>
            </a:r>
            <a:r>
              <a:rPr sz="1800" dirty="0">
                <a:latin typeface="Times New Roman"/>
                <a:cs typeface="Times New Roman"/>
              </a:rPr>
              <a:t>of  any class or section of the Indian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citizens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</a:t>
            </a:r>
            <a:r>
              <a:rPr sz="1800" dirty="0">
                <a:latin typeface="Times New Roman"/>
                <a:cs typeface="Times New Roman"/>
              </a:rPr>
              <a:t>containing scandalous or obscene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matter</a:t>
            </a:r>
            <a:endParaRPr sz="18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ts val="1939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prohibited </a:t>
            </a:r>
            <a:r>
              <a:rPr sz="1800" dirty="0">
                <a:latin typeface="Times New Roman"/>
                <a:cs typeface="Times New Roman"/>
              </a:rPr>
              <a:t>under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Emblems and </a:t>
            </a:r>
            <a:r>
              <a:rPr sz="1800" spc="-5" dirty="0">
                <a:latin typeface="Times New Roman"/>
                <a:cs typeface="Times New Roman"/>
              </a:rPr>
              <a:t>Names (Prevention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Improper use) </a:t>
            </a:r>
            <a:r>
              <a:rPr sz="1800" dirty="0">
                <a:latin typeface="Times New Roman"/>
                <a:cs typeface="Times New Roman"/>
              </a:rPr>
              <a:t>Act,  1950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consisting exclusively </a:t>
            </a:r>
            <a:r>
              <a:rPr sz="1800" dirty="0">
                <a:latin typeface="Times New Roman"/>
                <a:cs typeface="Times New Roman"/>
              </a:rPr>
              <a:t>of the shape of the goods which </a:t>
            </a:r>
            <a:r>
              <a:rPr sz="1800" spc="-5" dirty="0">
                <a:latin typeface="Times New Roman"/>
                <a:cs typeface="Times New Roman"/>
              </a:rPr>
              <a:t>results </a:t>
            </a:r>
            <a:r>
              <a:rPr sz="1800" dirty="0">
                <a:latin typeface="Times New Roman"/>
                <a:cs typeface="Times New Roman"/>
              </a:rPr>
              <a:t>from the nature  of the goods </a:t>
            </a:r>
            <a:r>
              <a:rPr sz="1800" spc="-5" dirty="0">
                <a:latin typeface="Times New Roman"/>
                <a:cs typeface="Times New Roman"/>
              </a:rPr>
              <a:t>themselves (e.g. apple design </a:t>
            </a:r>
            <a:r>
              <a:rPr sz="1800" dirty="0">
                <a:latin typeface="Times New Roman"/>
                <a:cs typeface="Times New Roman"/>
              </a:rPr>
              <a:t>for a package of apples, round shape for  tennis balls,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etc.)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44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Marks consisting exclusively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5" dirty="0">
                <a:latin typeface="Times New Roman"/>
                <a:cs typeface="Times New Roman"/>
              </a:rPr>
              <a:t>shape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goods which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spc="-5" dirty="0">
                <a:latin typeface="Times New Roman"/>
                <a:cs typeface="Times New Roman"/>
              </a:rPr>
              <a:t>necessary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obtain  </a:t>
            </a:r>
            <a:r>
              <a:rPr sz="1800" dirty="0">
                <a:latin typeface="Times New Roman"/>
                <a:cs typeface="Times New Roman"/>
              </a:rPr>
              <a:t>technical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results.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09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If there exists </a:t>
            </a:r>
            <a:r>
              <a:rPr sz="1800" dirty="0">
                <a:latin typeface="Times New Roman"/>
                <a:cs typeface="Times New Roman"/>
              </a:rPr>
              <a:t>likelihood </a:t>
            </a:r>
            <a:r>
              <a:rPr sz="1800" spc="-5" dirty="0">
                <a:latin typeface="Times New Roman"/>
                <a:cs typeface="Times New Roman"/>
              </a:rPr>
              <a:t>of confusion </a:t>
            </a:r>
            <a:r>
              <a:rPr sz="1800" dirty="0">
                <a:latin typeface="Times New Roman"/>
                <a:cs typeface="Times New Roman"/>
              </a:rPr>
              <a:t>with the earlier </a:t>
            </a:r>
            <a:r>
              <a:rPr sz="1800" spc="-5" dirty="0">
                <a:latin typeface="Times New Roman"/>
                <a:cs typeface="Times New Roman"/>
              </a:rPr>
              <a:t>trade mark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reason of the  </a:t>
            </a:r>
            <a:r>
              <a:rPr sz="1800" dirty="0">
                <a:latin typeface="Times New Roman"/>
                <a:cs typeface="Times New Roman"/>
              </a:rPr>
              <a:t>fact of the trade </a:t>
            </a:r>
            <a:r>
              <a:rPr sz="1800" spc="-5" dirty="0">
                <a:latin typeface="Times New Roman"/>
                <a:cs typeface="Times New Roman"/>
              </a:rPr>
              <a:t>mark </a:t>
            </a:r>
            <a:r>
              <a:rPr sz="1800" dirty="0">
                <a:latin typeface="Times New Roman"/>
                <a:cs typeface="Times New Roman"/>
              </a:rPr>
              <a:t>being </a:t>
            </a:r>
            <a:r>
              <a:rPr sz="1800" spc="-5" dirty="0">
                <a:latin typeface="Times New Roman"/>
                <a:cs typeface="Times New Roman"/>
              </a:rPr>
              <a:t>identical with the </a:t>
            </a:r>
            <a:r>
              <a:rPr sz="1800" dirty="0">
                <a:latin typeface="Times New Roman"/>
                <a:cs typeface="Times New Roman"/>
              </a:rPr>
              <a:t>earlier </a:t>
            </a:r>
            <a:r>
              <a:rPr sz="1800" spc="-5" dirty="0">
                <a:latin typeface="Times New Roman"/>
                <a:cs typeface="Times New Roman"/>
              </a:rPr>
              <a:t>trade mark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similarity </a:t>
            </a:r>
            <a:r>
              <a:rPr sz="1800" dirty="0">
                <a:latin typeface="Times New Roman"/>
                <a:cs typeface="Times New Roman"/>
              </a:rPr>
              <a:t>of  goods and </a:t>
            </a:r>
            <a:r>
              <a:rPr sz="1800" spc="-5" dirty="0">
                <a:latin typeface="Times New Roman"/>
                <a:cs typeface="Times New Roman"/>
              </a:rPr>
              <a:t>services </a:t>
            </a:r>
            <a:r>
              <a:rPr sz="1800" dirty="0">
                <a:latin typeface="Times New Roman"/>
                <a:cs typeface="Times New Roman"/>
              </a:rPr>
              <a:t>or being </a:t>
            </a:r>
            <a:r>
              <a:rPr sz="1800" spc="-5" dirty="0">
                <a:latin typeface="Times New Roman"/>
                <a:cs typeface="Times New Roman"/>
              </a:rPr>
              <a:t>similar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earlier </a:t>
            </a:r>
            <a:r>
              <a:rPr sz="1800" dirty="0">
                <a:latin typeface="Times New Roman"/>
                <a:cs typeface="Times New Roman"/>
              </a:rPr>
              <a:t>trademark and </a:t>
            </a:r>
            <a:r>
              <a:rPr sz="1800" spc="-5" dirty="0">
                <a:latin typeface="Times New Roman"/>
                <a:cs typeface="Times New Roman"/>
              </a:rPr>
              <a:t>identical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similar  </a:t>
            </a:r>
            <a:r>
              <a:rPr sz="1800" dirty="0">
                <a:latin typeface="Times New Roman"/>
                <a:cs typeface="Times New Roman"/>
              </a:rPr>
              <a:t>goods and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services.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9014" y="283210"/>
            <a:ext cx="35032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41475" algn="l"/>
              </a:tabLst>
            </a:pPr>
            <a:r>
              <a:rPr sz="2200" b="1" spc="-10" dirty="0">
                <a:solidFill>
                  <a:srgbClr val="1F487C"/>
                </a:solidFill>
                <a:latin typeface="Carlito"/>
                <a:cs typeface="Carlito"/>
              </a:rPr>
              <a:t>TRADEMARK	</a:t>
            </a:r>
            <a:r>
              <a:rPr sz="2200" b="1" spc="-25" dirty="0">
                <a:solidFill>
                  <a:srgbClr val="1F487C"/>
                </a:solidFill>
                <a:latin typeface="Carlito"/>
                <a:cs typeface="Carlito"/>
              </a:rPr>
              <a:t>REGISTRATION..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908050"/>
            <a:ext cx="8227059" cy="53003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6350" indent="-342900" algn="just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earlier trademark being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well-known trademark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trademark  </a:t>
            </a:r>
            <a:r>
              <a:rPr sz="2000" dirty="0">
                <a:latin typeface="Times New Roman"/>
                <a:cs typeface="Times New Roman"/>
              </a:rPr>
              <a:t>sought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registered is identical with or </a:t>
            </a:r>
            <a:r>
              <a:rPr sz="2000" spc="-10" dirty="0">
                <a:latin typeface="Times New Roman"/>
                <a:cs typeface="Times New Roman"/>
              </a:rPr>
              <a:t>similar </a:t>
            </a:r>
            <a:r>
              <a:rPr sz="2000" spc="-5" dirty="0">
                <a:latin typeface="Times New Roman"/>
                <a:cs typeface="Times New Roman"/>
              </a:rPr>
              <a:t>to an earlier trademark and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goods or services are dissimilar and the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of the mark would take  unfair advantage of </a:t>
            </a:r>
            <a:r>
              <a:rPr sz="2000" dirty="0">
                <a:latin typeface="Times New Roman"/>
                <a:cs typeface="Times New Roman"/>
              </a:rPr>
              <a:t>or be </a:t>
            </a:r>
            <a:r>
              <a:rPr sz="2000" spc="-5" dirty="0">
                <a:latin typeface="Times New Roman"/>
                <a:cs typeface="Times New Roman"/>
              </a:rPr>
              <a:t>detrimental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distinctive character or repute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earlier </a:t>
            </a:r>
            <a:r>
              <a:rPr sz="2000" dirty="0">
                <a:latin typeface="Times New Roman"/>
                <a:cs typeface="Times New Roman"/>
              </a:rPr>
              <a:t>trade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mark.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dirty="0">
                <a:latin typeface="Times New Roman"/>
                <a:cs typeface="Times New Roman"/>
              </a:rPr>
              <a:t>the use </a:t>
            </a:r>
            <a:r>
              <a:rPr sz="2000" spc="-5" dirty="0">
                <a:latin typeface="Times New Roman"/>
                <a:cs typeface="Times New Roman"/>
              </a:rPr>
              <a:t>of trademark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India is liable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prevented </a:t>
            </a:r>
            <a:r>
              <a:rPr sz="2000" dirty="0">
                <a:latin typeface="Times New Roman"/>
                <a:cs typeface="Times New Roman"/>
              </a:rPr>
              <a:t>because </a:t>
            </a:r>
            <a:r>
              <a:rPr sz="2000" spc="-5" dirty="0">
                <a:latin typeface="Times New Roman"/>
                <a:cs typeface="Times New Roman"/>
              </a:rPr>
              <a:t>of any law  protecting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unregistered trademark used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course of trade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because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law </a:t>
            </a:r>
            <a:r>
              <a:rPr sz="2000" dirty="0">
                <a:latin typeface="Times New Roman"/>
                <a:cs typeface="Times New Roman"/>
              </a:rPr>
              <a:t>of copy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10"/>
              </a:spcBef>
            </a:pPr>
            <a:r>
              <a:rPr sz="2000" b="1" i="1" spc="-5" dirty="0">
                <a:latin typeface="Times New Roman"/>
                <a:cs typeface="Times New Roman"/>
              </a:rPr>
              <a:t>Acquisition </a:t>
            </a:r>
            <a:r>
              <a:rPr sz="2000" b="1" i="1" dirty="0">
                <a:latin typeface="Times New Roman"/>
                <a:cs typeface="Times New Roman"/>
              </a:rPr>
              <a:t>of</a:t>
            </a:r>
            <a:r>
              <a:rPr sz="2000" b="1" i="1" spc="-3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Trademark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" dirty="0">
                <a:latin typeface="Times New Roman"/>
                <a:cs typeface="Times New Roman"/>
              </a:rPr>
              <a:t>Trademark </a:t>
            </a:r>
            <a:r>
              <a:rPr sz="2000" spc="-5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acquired either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proprietor of the </a:t>
            </a:r>
            <a:r>
              <a:rPr sz="2000" dirty="0">
                <a:latin typeface="Times New Roman"/>
                <a:cs typeface="Times New Roman"/>
              </a:rPr>
              <a:t>goods </a:t>
            </a:r>
            <a:r>
              <a:rPr sz="2000" spc="-5" dirty="0">
                <a:latin typeface="Times New Roman"/>
                <a:cs typeface="Times New Roman"/>
              </a:rPr>
              <a:t>and  services for which trademark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sought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registration or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15" dirty="0">
                <a:latin typeface="Times New Roman"/>
                <a:cs typeface="Times New Roman"/>
              </a:rPr>
              <a:t>transfer, </a:t>
            </a:r>
            <a:r>
              <a:rPr sz="2000" spc="-5" dirty="0">
                <a:latin typeface="Times New Roman"/>
                <a:cs typeface="Times New Roman"/>
              </a:rPr>
              <a:t>license,  lease, assignment </a:t>
            </a:r>
            <a:r>
              <a:rPr sz="2000" dirty="0">
                <a:latin typeface="Times New Roman"/>
                <a:cs typeface="Times New Roman"/>
              </a:rPr>
              <a:t>by the proprietor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another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entity.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40"/>
              </a:spcBef>
            </a:pPr>
            <a:r>
              <a:rPr sz="2000" b="1" i="1" dirty="0">
                <a:latin typeface="Times New Roman"/>
                <a:cs typeface="Times New Roman"/>
              </a:rPr>
              <a:t>Suit for</a:t>
            </a:r>
            <a:r>
              <a:rPr sz="2000" b="1" i="1" spc="-4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infringement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Suit for </a:t>
            </a:r>
            <a:r>
              <a:rPr sz="2000" spc="-5" dirty="0">
                <a:latin typeface="Times New Roman"/>
                <a:cs typeface="Times New Roman"/>
              </a:rPr>
              <a:t>infringement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registered trademark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relating to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right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registered trademark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for passing </a:t>
            </a:r>
            <a:r>
              <a:rPr sz="2000" spc="-15" dirty="0">
                <a:latin typeface="Times New Roman"/>
                <a:cs typeface="Times New Roman"/>
              </a:rPr>
              <a:t>off </a:t>
            </a:r>
            <a:r>
              <a:rPr sz="2000" spc="-5" dirty="0">
                <a:latin typeface="Times New Roman"/>
                <a:cs typeface="Times New Roman"/>
              </a:rPr>
              <a:t>has 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filed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IP </a:t>
            </a:r>
            <a:r>
              <a:rPr sz="2000" spc="-5" dirty="0">
                <a:latin typeface="Times New Roman"/>
                <a:cs typeface="Times New Roman"/>
              </a:rPr>
              <a:t>Appellate  </a:t>
            </a:r>
            <a:r>
              <a:rPr sz="2000" dirty="0">
                <a:latin typeface="Times New Roman"/>
                <a:cs typeface="Times New Roman"/>
              </a:rPr>
              <a:t>Board/ </a:t>
            </a:r>
            <a:r>
              <a:rPr sz="2000" spc="-5" dirty="0">
                <a:latin typeface="Times New Roman"/>
                <a:cs typeface="Times New Roman"/>
              </a:rPr>
              <a:t>District </a:t>
            </a:r>
            <a:r>
              <a:rPr sz="2000" dirty="0">
                <a:latin typeface="Times New Roman"/>
                <a:cs typeface="Times New Roman"/>
              </a:rPr>
              <a:t>Court. </a:t>
            </a:r>
            <a:r>
              <a:rPr sz="2000" spc="-5" dirty="0">
                <a:latin typeface="Times New Roman"/>
                <a:cs typeface="Times New Roman"/>
              </a:rPr>
              <a:t>Reliefs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claimed </a:t>
            </a:r>
            <a:r>
              <a:rPr sz="2000" dirty="0">
                <a:latin typeface="Times New Roman"/>
                <a:cs typeface="Times New Roman"/>
              </a:rPr>
              <a:t>by way of </a:t>
            </a:r>
            <a:r>
              <a:rPr sz="2000" spc="-5" dirty="0">
                <a:latin typeface="Times New Roman"/>
                <a:cs typeface="Times New Roman"/>
              </a:rPr>
              <a:t>injunction, damages,  </a:t>
            </a:r>
            <a:r>
              <a:rPr sz="2000" dirty="0">
                <a:latin typeface="Times New Roman"/>
                <a:cs typeface="Times New Roman"/>
              </a:rPr>
              <a:t>account </a:t>
            </a:r>
            <a:r>
              <a:rPr sz="2000" spc="-5" dirty="0">
                <a:latin typeface="Times New Roman"/>
                <a:cs typeface="Times New Roman"/>
              </a:rPr>
              <a:t>of profits with or without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order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the delivery </a:t>
            </a:r>
            <a:r>
              <a:rPr sz="2000" dirty="0">
                <a:latin typeface="Times New Roman"/>
                <a:cs typeface="Times New Roman"/>
              </a:rPr>
              <a:t>up of </a:t>
            </a:r>
            <a:r>
              <a:rPr sz="2000" spc="-5" dirty="0">
                <a:latin typeface="Times New Roman"/>
                <a:cs typeface="Times New Roman"/>
              </a:rPr>
              <a:t>the  infringement labels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marks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destruction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erasure.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5425" y="294512"/>
            <a:ext cx="5867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>
                <a:solidFill>
                  <a:srgbClr val="1F487C"/>
                </a:solidFill>
              </a:rPr>
              <a:t>Trademarks </a:t>
            </a:r>
            <a:r>
              <a:rPr spc="-5" dirty="0">
                <a:solidFill>
                  <a:srgbClr val="1F487C"/>
                </a:solidFill>
              </a:rPr>
              <a:t>&amp; Service</a:t>
            </a:r>
            <a:r>
              <a:rPr spc="25" dirty="0">
                <a:solidFill>
                  <a:srgbClr val="1F487C"/>
                </a:solidFill>
              </a:rPr>
              <a:t> </a:t>
            </a:r>
            <a:r>
              <a:rPr spc="-10" dirty="0">
                <a:solidFill>
                  <a:srgbClr val="1F487C"/>
                </a:solidFill>
              </a:rPr>
              <a:t>Marks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066800"/>
            <a:ext cx="7620000" cy="5045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965" y="305257"/>
            <a:ext cx="82683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Trademark </a:t>
            </a:r>
            <a:r>
              <a:rPr sz="2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Infringement, Counterfeiting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and</a:t>
            </a:r>
            <a:r>
              <a:rPr sz="2800" b="1" spc="1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Dilution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66291"/>
            <a:ext cx="8075295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Infringement </a:t>
            </a:r>
            <a:r>
              <a:rPr sz="2400" dirty="0">
                <a:latin typeface="Carlito"/>
                <a:cs typeface="Carlito"/>
              </a:rPr>
              <a:t>- A mark </a:t>
            </a:r>
            <a:r>
              <a:rPr sz="2400" spc="-15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likely to </a:t>
            </a:r>
            <a:r>
              <a:rPr sz="2400" spc="-5" dirty="0">
                <a:latin typeface="Carlito"/>
                <a:cs typeface="Carlito"/>
              </a:rPr>
              <a:t>cause </a:t>
            </a:r>
            <a:r>
              <a:rPr sz="2400" spc="-10" dirty="0">
                <a:latin typeface="Carlito"/>
                <a:cs typeface="Carlito"/>
              </a:rPr>
              <a:t>confusion </a:t>
            </a:r>
            <a:r>
              <a:rPr sz="2400" dirty="0">
                <a:latin typeface="Carlito"/>
                <a:cs typeface="Carlito"/>
              </a:rPr>
              <a:t>with a  </a:t>
            </a:r>
            <a:r>
              <a:rPr sz="2400" spc="-5" dirty="0">
                <a:latin typeface="Carlito"/>
                <a:cs typeface="Carlito"/>
              </a:rPr>
              <a:t>trademark already </a:t>
            </a:r>
            <a:r>
              <a:rPr sz="2400" spc="-10" dirty="0">
                <a:latin typeface="Carlito"/>
                <a:cs typeface="Carlito"/>
              </a:rPr>
              <a:t>existing </a:t>
            </a:r>
            <a:r>
              <a:rPr sz="2400" dirty="0">
                <a:latin typeface="Carlito"/>
                <a:cs typeface="Carlito"/>
              </a:rPr>
              <a:t>in the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marketplace</a:t>
            </a:r>
            <a:endParaRPr sz="24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Counterfeiting </a:t>
            </a:r>
            <a:r>
              <a:rPr sz="2400" dirty="0">
                <a:latin typeface="Carlito"/>
                <a:cs typeface="Carlito"/>
              </a:rPr>
              <a:t>-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deliberate </a:t>
            </a:r>
            <a:r>
              <a:rPr sz="2400" spc="-10" dirty="0">
                <a:latin typeface="Carlito"/>
                <a:cs typeface="Carlito"/>
              </a:rPr>
              <a:t>copying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mark</a:t>
            </a:r>
            <a:endParaRPr sz="240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Dilution </a:t>
            </a:r>
            <a:r>
              <a:rPr sz="2400" dirty="0">
                <a:latin typeface="Carlito"/>
                <a:cs typeface="Carlito"/>
              </a:rPr>
              <a:t>-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value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mark is </a:t>
            </a:r>
            <a:r>
              <a:rPr sz="2400" spc="-10" dirty="0">
                <a:latin typeface="Carlito"/>
                <a:cs typeface="Carlito"/>
              </a:rPr>
              <a:t>substantially </a:t>
            </a:r>
            <a:r>
              <a:rPr sz="2400" spc="-5" dirty="0">
                <a:latin typeface="Carlito"/>
                <a:cs typeface="Carlito"/>
              </a:rPr>
              <a:t>reduced  </a:t>
            </a:r>
            <a:r>
              <a:rPr sz="2400" spc="-10" dirty="0">
                <a:latin typeface="Carlito"/>
                <a:cs typeface="Carlito"/>
              </a:rPr>
              <a:t>through competition or through the likelihood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confusion  from </a:t>
            </a:r>
            <a:r>
              <a:rPr sz="2400" dirty="0">
                <a:latin typeface="Carlito"/>
                <a:cs typeface="Carlito"/>
              </a:rPr>
              <a:t>another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mark</a:t>
            </a:r>
            <a:endParaRPr sz="24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rlito"/>
                <a:cs typeface="Carlito"/>
              </a:rPr>
              <a:t>Offences </a:t>
            </a:r>
            <a:r>
              <a:rPr sz="2400" dirty="0">
                <a:latin typeface="Carlito"/>
                <a:cs typeface="Carlito"/>
              </a:rPr>
              <a:t>include </a:t>
            </a:r>
            <a:r>
              <a:rPr sz="2400" spc="-5" dirty="0">
                <a:latin typeface="Carlito"/>
                <a:cs typeface="Carlito"/>
              </a:rPr>
              <a:t>falsifying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falsely </a:t>
            </a:r>
            <a:r>
              <a:rPr sz="2400" dirty="0">
                <a:latin typeface="Carlito"/>
                <a:cs typeface="Carlito"/>
              </a:rPr>
              <a:t>applying</a:t>
            </a:r>
            <a:r>
              <a:rPr sz="2400" spc="409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trademarks,</a:t>
            </a:r>
            <a:endParaRPr sz="24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trade </a:t>
            </a:r>
            <a:r>
              <a:rPr sz="2400" spc="-5" dirty="0">
                <a:latin typeface="Carlito"/>
                <a:cs typeface="Carlito"/>
              </a:rPr>
              <a:t>description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punishable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imprisonment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fine.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9998" y="4152294"/>
            <a:ext cx="1596380" cy="1332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2972" y="210438"/>
            <a:ext cx="750824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1855" marR="5080" indent="-212979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1F487C"/>
                </a:solidFill>
              </a:rPr>
              <a:t>If </a:t>
            </a:r>
            <a:r>
              <a:rPr sz="3200" spc="-15" dirty="0">
                <a:solidFill>
                  <a:srgbClr val="1F487C"/>
                </a:solidFill>
              </a:rPr>
              <a:t>you </a:t>
            </a:r>
            <a:r>
              <a:rPr sz="3200" spc="-5" dirty="0">
                <a:solidFill>
                  <a:srgbClr val="1F487C"/>
                </a:solidFill>
              </a:rPr>
              <a:t>don’t see </a:t>
            </a:r>
            <a:r>
              <a:rPr sz="3200" dirty="0">
                <a:solidFill>
                  <a:srgbClr val="1F487C"/>
                </a:solidFill>
              </a:rPr>
              <a:t>a </a:t>
            </a:r>
            <a:r>
              <a:rPr sz="3200" spc="-10" dirty="0">
                <a:solidFill>
                  <a:srgbClr val="1F487C"/>
                </a:solidFill>
              </a:rPr>
              <a:t>problem </a:t>
            </a:r>
            <a:r>
              <a:rPr sz="3200" dirty="0">
                <a:solidFill>
                  <a:srgbClr val="1F487C"/>
                </a:solidFill>
              </a:rPr>
              <a:t>with </a:t>
            </a:r>
            <a:r>
              <a:rPr sz="3200" spc="-5" dirty="0">
                <a:solidFill>
                  <a:srgbClr val="1F487C"/>
                </a:solidFill>
              </a:rPr>
              <a:t>this </a:t>
            </a:r>
            <a:r>
              <a:rPr sz="3200" spc="-10" dirty="0">
                <a:solidFill>
                  <a:srgbClr val="1F487C"/>
                </a:solidFill>
              </a:rPr>
              <a:t>question,  </a:t>
            </a:r>
            <a:r>
              <a:rPr sz="3200" spc="-15" dirty="0">
                <a:solidFill>
                  <a:srgbClr val="1F487C"/>
                </a:solidFill>
              </a:rPr>
              <a:t>you </a:t>
            </a:r>
            <a:r>
              <a:rPr sz="3200" spc="-5" dirty="0">
                <a:solidFill>
                  <a:srgbClr val="1F487C"/>
                </a:solidFill>
              </a:rPr>
              <a:t>need this</a:t>
            </a:r>
            <a:r>
              <a:rPr sz="3200" spc="15" dirty="0">
                <a:solidFill>
                  <a:srgbClr val="1F487C"/>
                </a:solidFill>
              </a:rPr>
              <a:t> </a:t>
            </a:r>
            <a:r>
              <a:rPr sz="3200" spc="-5" dirty="0">
                <a:solidFill>
                  <a:srgbClr val="1F487C"/>
                </a:solidFill>
              </a:rPr>
              <a:t>class!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324792" y="1552761"/>
            <a:ext cx="6381914" cy="467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398" y="206502"/>
            <a:ext cx="2774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5" dirty="0">
                <a:solidFill>
                  <a:srgbClr val="1F487C"/>
                </a:solidFill>
              </a:rPr>
              <a:t>Trade</a:t>
            </a:r>
            <a:r>
              <a:rPr spc="-65" dirty="0">
                <a:solidFill>
                  <a:srgbClr val="1F487C"/>
                </a:solidFill>
              </a:rPr>
              <a:t> </a:t>
            </a:r>
            <a:r>
              <a:rPr spc="-15" dirty="0">
                <a:solidFill>
                  <a:srgbClr val="1F487C"/>
                </a:solidFill>
              </a:rPr>
              <a:t>Secrets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29322"/>
            <a:ext cx="8074659" cy="41236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 trade secret consists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formula, </a:t>
            </a:r>
            <a:r>
              <a:rPr sz="2400" dirty="0">
                <a:latin typeface="Times New Roman"/>
                <a:cs typeface="Times New Roman"/>
              </a:rPr>
              <a:t>device, </a:t>
            </a:r>
            <a:r>
              <a:rPr sz="2400" spc="-5" dirty="0">
                <a:latin typeface="Times New Roman"/>
                <a:cs typeface="Times New Roman"/>
              </a:rPr>
              <a:t>idea, process, pattern,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compilation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gives the </a:t>
            </a:r>
            <a:r>
              <a:rPr sz="2400" dirty="0">
                <a:latin typeface="Times New Roman"/>
                <a:cs typeface="Times New Roman"/>
              </a:rPr>
              <a:t>owner a </a:t>
            </a:r>
            <a:r>
              <a:rPr sz="2400" spc="-5" dirty="0">
                <a:latin typeface="Times New Roman"/>
                <a:cs typeface="Times New Roman"/>
              </a:rPr>
              <a:t>competitive advantage  </a:t>
            </a:r>
            <a:r>
              <a:rPr sz="2400" dirty="0">
                <a:latin typeface="Times New Roman"/>
                <a:cs typeface="Times New Roman"/>
              </a:rPr>
              <a:t>in 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marketplace,</a:t>
            </a:r>
            <a:endParaRPr sz="2400">
              <a:latin typeface="Times New Roman"/>
              <a:cs typeface="Times New Roman"/>
            </a:endParaRPr>
          </a:p>
          <a:p>
            <a:pPr marL="756285" marR="6985" lvl="1" indent="-287020" algn="just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 novel idea that is not </a:t>
            </a:r>
            <a:r>
              <a:rPr sz="2400" spc="-10" dirty="0">
                <a:latin typeface="Times New Roman"/>
                <a:cs typeface="Times New Roman"/>
              </a:rPr>
              <a:t>common </a:t>
            </a:r>
            <a:r>
              <a:rPr sz="2400" dirty="0">
                <a:latin typeface="Times New Roman"/>
                <a:cs typeface="Times New Roman"/>
              </a:rPr>
              <a:t>knowledge and is </a:t>
            </a:r>
            <a:r>
              <a:rPr sz="2400" spc="-5" dirty="0">
                <a:latin typeface="Times New Roman"/>
                <a:cs typeface="Times New Roman"/>
              </a:rPr>
              <a:t>kept </a:t>
            </a:r>
            <a:r>
              <a:rPr sz="2400" dirty="0">
                <a:latin typeface="Times New Roman"/>
                <a:cs typeface="Times New Roman"/>
              </a:rPr>
              <a:t>in a  confidential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trade secret is </a:t>
            </a:r>
            <a:r>
              <a:rPr sz="2400" b="1" spc="-5" dirty="0">
                <a:latin typeface="Times New Roman"/>
                <a:cs typeface="Times New Roman"/>
              </a:rPr>
              <a:t>not </a:t>
            </a:r>
            <a:r>
              <a:rPr sz="2400" b="1" spc="-10" dirty="0">
                <a:latin typeface="Times New Roman"/>
                <a:cs typeface="Times New Roman"/>
              </a:rPr>
              <a:t>protected </a:t>
            </a:r>
            <a:r>
              <a:rPr sz="2400" dirty="0">
                <a:latin typeface="Times New Roman"/>
                <a:cs typeface="Times New Roman"/>
              </a:rPr>
              <a:t>by federal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law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Can only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protected </a:t>
            </a:r>
            <a:r>
              <a:rPr sz="2400" dirty="0">
                <a:latin typeface="Times New Roman"/>
                <a:cs typeface="Times New Roman"/>
              </a:rPr>
              <a:t>through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employment contracts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and/or</a:t>
            </a:r>
            <a:endParaRPr sz="24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maintaining tight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security</a:t>
            </a:r>
            <a:endParaRPr sz="2400">
              <a:latin typeface="Times New Roman"/>
              <a:cs typeface="Times New Roman"/>
            </a:endParaRPr>
          </a:p>
          <a:p>
            <a:pPr marL="408940" indent="-39624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08940" algn="l"/>
              </a:tabLst>
            </a:pPr>
            <a:r>
              <a:rPr sz="2400" dirty="0">
                <a:latin typeface="Times New Roman"/>
                <a:cs typeface="Times New Roman"/>
              </a:rPr>
              <a:t>Recipes, ingredients, codes, </a:t>
            </a:r>
            <a:r>
              <a:rPr sz="2400" spc="-5" dirty="0">
                <a:latin typeface="Times New Roman"/>
                <a:cs typeface="Times New Roman"/>
              </a:rPr>
              <a:t>manufacturing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18540" y="366522"/>
            <a:ext cx="7764145" cy="359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5"/>
              </a:spcBef>
            </a:pPr>
            <a:r>
              <a:rPr sz="22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Types </a:t>
            </a:r>
            <a:r>
              <a:rPr sz="2200" b="1" dirty="0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sz="22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IP: A General Practice Attorney is Likely to</a:t>
            </a:r>
            <a:r>
              <a:rPr sz="2200" b="1" spc="-19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Encounter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Times New Roman"/>
                <a:cs typeface="Times New Roman"/>
              </a:rPr>
              <a:t>Variants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20" dirty="0">
                <a:latin typeface="Times New Roman"/>
                <a:cs typeface="Times New Roman"/>
              </a:rPr>
              <a:t>Trade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Secrets</a:t>
            </a:r>
            <a:endParaRPr sz="28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13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Limited </a:t>
            </a:r>
            <a:r>
              <a:rPr sz="2800" dirty="0">
                <a:latin typeface="Times New Roman"/>
                <a:cs typeface="Times New Roman"/>
              </a:rPr>
              <a:t>rights </a:t>
            </a:r>
            <a:r>
              <a:rPr sz="2800" spc="-5" dirty="0">
                <a:latin typeface="Times New Roman"/>
                <a:cs typeface="Times New Roman"/>
              </a:rPr>
              <a:t>in technical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data</a:t>
            </a:r>
            <a:endParaRPr sz="28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13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Restricted </a:t>
            </a:r>
            <a:r>
              <a:rPr sz="2800" dirty="0">
                <a:latin typeface="Times New Roman"/>
                <a:cs typeface="Times New Roman"/>
              </a:rPr>
              <a:t>rights </a:t>
            </a:r>
            <a:r>
              <a:rPr sz="2800" spc="-5" dirty="0">
                <a:latin typeface="Times New Roman"/>
                <a:cs typeface="Times New Roman"/>
              </a:rPr>
              <a:t>in computer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software</a:t>
            </a:r>
            <a:endParaRPr sz="28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13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Government </a:t>
            </a:r>
            <a:r>
              <a:rPr sz="2800" dirty="0">
                <a:latin typeface="Times New Roman"/>
                <a:cs typeface="Times New Roman"/>
              </a:rPr>
              <a:t>purpose rights</a:t>
            </a:r>
            <a:endParaRPr sz="28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1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special license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rights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889" y="254889"/>
            <a:ext cx="5506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1F487C"/>
                </a:solidFill>
              </a:rPr>
              <a:t>GEOGRAPHICAL</a:t>
            </a:r>
            <a:r>
              <a:rPr sz="3600" spc="-40" dirty="0">
                <a:solidFill>
                  <a:srgbClr val="1F487C"/>
                </a:solidFill>
              </a:rPr>
              <a:t> </a:t>
            </a:r>
            <a:r>
              <a:rPr sz="3600" spc="-25" dirty="0">
                <a:solidFill>
                  <a:srgbClr val="1F487C"/>
                </a:solidFill>
              </a:rPr>
              <a:t>INDICATIONS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154429"/>
            <a:ext cx="8378190" cy="445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Geographical indication </a:t>
            </a:r>
            <a:r>
              <a:rPr sz="2200" spc="-10" dirty="0">
                <a:latin typeface="Times New Roman"/>
                <a:cs typeface="Times New Roman"/>
              </a:rPr>
              <a:t>is </a:t>
            </a:r>
            <a:r>
              <a:rPr sz="2200" spc="-5" dirty="0">
                <a:latin typeface="Times New Roman"/>
                <a:cs typeface="Times New Roman"/>
              </a:rPr>
              <a:t>an indication originating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a definite  geographical territory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used to identify agricultural, natural </a:t>
            </a:r>
            <a:r>
              <a:rPr sz="2200" dirty="0">
                <a:latin typeface="Times New Roman"/>
                <a:cs typeface="Times New Roman"/>
              </a:rPr>
              <a:t>or  </a:t>
            </a:r>
            <a:r>
              <a:rPr sz="2200" spc="-5" dirty="0">
                <a:latin typeface="Times New Roman"/>
                <a:cs typeface="Times New Roman"/>
              </a:rPr>
              <a:t>manufactured goods. The manufactured goods </a:t>
            </a:r>
            <a:r>
              <a:rPr sz="2200" spc="-10" dirty="0">
                <a:latin typeface="Times New Roman"/>
                <a:cs typeface="Times New Roman"/>
              </a:rPr>
              <a:t>should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produced </a:t>
            </a:r>
            <a:r>
              <a:rPr sz="2200" dirty="0">
                <a:latin typeface="Times New Roman"/>
                <a:cs typeface="Times New Roman"/>
              </a:rPr>
              <a:t>or  </a:t>
            </a:r>
            <a:r>
              <a:rPr sz="2200" spc="-5" dirty="0">
                <a:latin typeface="Times New Roman"/>
                <a:cs typeface="Times New Roman"/>
              </a:rPr>
              <a:t>processed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prepared in that </a:t>
            </a:r>
            <a:r>
              <a:rPr sz="2200" spc="-15" dirty="0">
                <a:latin typeface="Times New Roman"/>
                <a:cs typeface="Times New Roman"/>
              </a:rPr>
              <a:t>territory. </a:t>
            </a:r>
            <a:r>
              <a:rPr sz="2200" spc="-5" dirty="0">
                <a:latin typeface="Times New Roman"/>
                <a:cs typeface="Times New Roman"/>
              </a:rPr>
              <a:t>It should have a special quality 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reputation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other characteristics. (e.g. Gadwal / Pochampalli/  </a:t>
            </a:r>
            <a:r>
              <a:rPr sz="2200" dirty="0">
                <a:latin typeface="Times New Roman"/>
                <a:cs typeface="Times New Roman"/>
              </a:rPr>
              <a:t>Kanchipuram </a:t>
            </a:r>
            <a:r>
              <a:rPr sz="2200" spc="-5" dirty="0">
                <a:latin typeface="Times New Roman"/>
                <a:cs typeface="Times New Roman"/>
              </a:rPr>
              <a:t>silk sarees, Nirmal </a:t>
            </a:r>
            <a:r>
              <a:rPr sz="2200" dirty="0">
                <a:latin typeface="Times New Roman"/>
                <a:cs typeface="Times New Roman"/>
              </a:rPr>
              <a:t>paintings, </a:t>
            </a:r>
            <a:r>
              <a:rPr sz="2200" spc="-5" dirty="0">
                <a:latin typeface="Times New Roman"/>
                <a:cs typeface="Times New Roman"/>
              </a:rPr>
              <a:t>Banginapalli /Alphonso  Mango, Darjeeling </a:t>
            </a:r>
            <a:r>
              <a:rPr sz="2200" spc="-45" dirty="0">
                <a:latin typeface="Times New Roman"/>
                <a:cs typeface="Times New Roman"/>
              </a:rPr>
              <a:t>Tea, </a:t>
            </a:r>
            <a:r>
              <a:rPr sz="2200" spc="-5" dirty="0">
                <a:latin typeface="Times New Roman"/>
                <a:cs typeface="Times New Roman"/>
              </a:rPr>
              <a:t>Kolhapuri Chappal, Solapur </a:t>
            </a:r>
            <a:r>
              <a:rPr sz="2200" spc="-15" dirty="0">
                <a:latin typeface="Times New Roman"/>
                <a:cs typeface="Times New Roman"/>
              </a:rPr>
              <a:t>Chaddar, Tirupati  </a:t>
            </a:r>
            <a:r>
              <a:rPr sz="2200" dirty="0">
                <a:latin typeface="Times New Roman"/>
                <a:cs typeface="Times New Roman"/>
              </a:rPr>
              <a:t>Laddu, </a:t>
            </a:r>
            <a:r>
              <a:rPr sz="2200" spc="-5" dirty="0">
                <a:latin typeface="Times New Roman"/>
                <a:cs typeface="Times New Roman"/>
              </a:rPr>
              <a:t>Nagpur Orange, Bikaneri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bhujia).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GIs when registered confers legal </a:t>
            </a:r>
            <a:r>
              <a:rPr sz="2200" dirty="0">
                <a:latin typeface="Times New Roman"/>
                <a:cs typeface="Times New Roman"/>
              </a:rPr>
              <a:t>protection </a:t>
            </a:r>
            <a:r>
              <a:rPr sz="2200" spc="-5" dirty="0">
                <a:latin typeface="Times New Roman"/>
                <a:cs typeface="Times New Roman"/>
              </a:rPr>
              <a:t>in India through the  Geographical Indications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Goods (Registration &amp; Protection) Act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1999, prevents unauthorised use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registered GI, promotes the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economic </a:t>
            </a:r>
            <a:r>
              <a:rPr sz="2200" dirty="0">
                <a:latin typeface="Times New Roman"/>
                <a:cs typeface="Times New Roman"/>
              </a:rPr>
              <a:t>prosperity of </a:t>
            </a:r>
            <a:r>
              <a:rPr sz="2200" spc="-5" dirty="0">
                <a:latin typeface="Times New Roman"/>
                <a:cs typeface="Times New Roman"/>
              </a:rPr>
              <a:t>the producers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goods </a:t>
            </a:r>
            <a:r>
              <a:rPr sz="2200" dirty="0">
                <a:latin typeface="Times New Roman"/>
                <a:cs typeface="Times New Roman"/>
              </a:rPr>
              <a:t>produced </a:t>
            </a:r>
            <a:r>
              <a:rPr sz="2200" spc="-10" dirty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a  geographical territory which in turn boost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exports.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8540" y="117347"/>
            <a:ext cx="731520" cy="864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56119" y="5228844"/>
            <a:ext cx="1476755" cy="935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269" y="83057"/>
            <a:ext cx="6363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1F487C"/>
                </a:solidFill>
              </a:rPr>
              <a:t>GEOGRAPHICAL</a:t>
            </a:r>
            <a:r>
              <a:rPr spc="5" dirty="0">
                <a:solidFill>
                  <a:srgbClr val="1F487C"/>
                </a:solidFill>
              </a:rPr>
              <a:t> </a:t>
            </a:r>
            <a:r>
              <a:rPr spc="-30" dirty="0">
                <a:solidFill>
                  <a:srgbClr val="1F487C"/>
                </a:solidFill>
              </a:rPr>
              <a:t>INDICATIONS..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663321"/>
            <a:ext cx="8073390" cy="57327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715" indent="-342900" algn="just">
              <a:lnSpc>
                <a:spcPct val="801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Any </a:t>
            </a:r>
            <a:r>
              <a:rPr sz="1800" spc="-5" dirty="0">
                <a:latin typeface="Times New Roman"/>
                <a:cs typeface="Times New Roman"/>
              </a:rPr>
              <a:t>association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persons, producers, organisations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authority </a:t>
            </a:r>
            <a:r>
              <a:rPr sz="1800" dirty="0">
                <a:latin typeface="Times New Roman"/>
                <a:cs typeface="Times New Roman"/>
              </a:rPr>
              <a:t>established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15" dirty="0">
                <a:latin typeface="Times New Roman"/>
                <a:cs typeface="Times New Roman"/>
              </a:rPr>
              <a:t>or  </a:t>
            </a:r>
            <a:r>
              <a:rPr sz="1800" dirty="0">
                <a:latin typeface="Times New Roman"/>
                <a:cs typeface="Times New Roman"/>
              </a:rPr>
              <a:t>under the </a:t>
            </a:r>
            <a:r>
              <a:rPr sz="1800" spc="-35" dirty="0">
                <a:latin typeface="Times New Roman"/>
                <a:cs typeface="Times New Roman"/>
              </a:rPr>
              <a:t>law, </a:t>
            </a:r>
            <a:r>
              <a:rPr sz="1800" spc="-5" dirty="0">
                <a:latin typeface="Times New Roman"/>
                <a:cs typeface="Times New Roman"/>
              </a:rPr>
              <a:t>representing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interests 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producers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5" dirty="0">
                <a:latin typeface="Times New Roman"/>
                <a:cs typeface="Times New Roman"/>
              </a:rPr>
              <a:t>apply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registration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GI </a:t>
            </a:r>
            <a:r>
              <a:rPr sz="1800" dirty="0">
                <a:latin typeface="Times New Roman"/>
                <a:cs typeface="Times New Roman"/>
              </a:rPr>
              <a:t>to the Registrar of </a:t>
            </a:r>
            <a:r>
              <a:rPr sz="1800" spc="-5" dirty="0">
                <a:latin typeface="Times New Roman"/>
                <a:cs typeface="Times New Roman"/>
              </a:rPr>
              <a:t>GI </a:t>
            </a:r>
            <a:r>
              <a:rPr sz="1800" dirty="0">
                <a:latin typeface="Times New Roman"/>
                <a:cs typeface="Times New Roman"/>
              </a:rPr>
              <a:t>in the prescribed format along with the prescribed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fee.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producer of </a:t>
            </a:r>
            <a:r>
              <a:rPr sz="1800" spc="-5" dirty="0">
                <a:latin typeface="Times New Roman"/>
                <a:cs typeface="Times New Roman"/>
              </a:rPr>
              <a:t>goods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5" dirty="0">
                <a:latin typeface="Times New Roman"/>
                <a:cs typeface="Times New Roman"/>
              </a:rPr>
              <a:t>apply for </a:t>
            </a:r>
            <a:r>
              <a:rPr sz="1800" dirty="0">
                <a:latin typeface="Times New Roman"/>
                <a:cs typeface="Times New Roman"/>
              </a:rPr>
              <a:t>registration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authorised user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registered  GI. </a:t>
            </a:r>
            <a:r>
              <a:rPr sz="1800" dirty="0">
                <a:latin typeface="Times New Roman"/>
                <a:cs typeface="Times New Roman"/>
              </a:rPr>
              <a:t>Producer in the case of </a:t>
            </a:r>
            <a:r>
              <a:rPr sz="1800" spc="-5" dirty="0">
                <a:latin typeface="Times New Roman"/>
                <a:cs typeface="Times New Roman"/>
              </a:rPr>
              <a:t>agricultural </a:t>
            </a:r>
            <a:r>
              <a:rPr sz="1800" dirty="0">
                <a:latin typeface="Times New Roman"/>
                <a:cs typeface="Times New Roman"/>
              </a:rPr>
              <a:t>goods </a:t>
            </a:r>
            <a:r>
              <a:rPr sz="1800" spc="-5" dirty="0">
                <a:latin typeface="Times New Roman"/>
                <a:cs typeface="Times New Roman"/>
              </a:rPr>
              <a:t>means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person </a:t>
            </a:r>
            <a:r>
              <a:rPr sz="1800" dirty="0">
                <a:latin typeface="Times New Roman"/>
                <a:cs typeface="Times New Roman"/>
              </a:rPr>
              <a:t>engaged in </a:t>
            </a:r>
            <a:r>
              <a:rPr sz="1800" spc="-5" dirty="0">
                <a:latin typeface="Times New Roman"/>
                <a:cs typeface="Times New Roman"/>
              </a:rPr>
              <a:t>the  </a:t>
            </a:r>
            <a:r>
              <a:rPr sz="1800" dirty="0">
                <a:latin typeface="Times New Roman"/>
                <a:cs typeface="Times New Roman"/>
              </a:rPr>
              <a:t>production, </a:t>
            </a:r>
            <a:r>
              <a:rPr sz="1800" spc="-5" dirty="0">
                <a:latin typeface="Times New Roman"/>
                <a:cs typeface="Times New Roman"/>
              </a:rPr>
              <a:t>processing, trading </a:t>
            </a:r>
            <a:r>
              <a:rPr sz="1800" dirty="0">
                <a:latin typeface="Times New Roman"/>
                <a:cs typeface="Times New Roman"/>
              </a:rPr>
              <a:t>or dealing in such </a:t>
            </a:r>
            <a:r>
              <a:rPr sz="1800" spc="-5" dirty="0">
                <a:latin typeface="Times New Roman"/>
                <a:cs typeface="Times New Roman"/>
              </a:rPr>
              <a:t>goods;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case of </a:t>
            </a:r>
            <a:r>
              <a:rPr sz="1800" spc="-5" dirty="0">
                <a:latin typeface="Times New Roman"/>
                <a:cs typeface="Times New Roman"/>
              </a:rPr>
              <a:t>natural  </a:t>
            </a:r>
            <a:r>
              <a:rPr sz="1800" dirty="0">
                <a:latin typeface="Times New Roman"/>
                <a:cs typeface="Times New Roman"/>
              </a:rPr>
              <a:t>goods, a </a:t>
            </a:r>
            <a:r>
              <a:rPr sz="1800" spc="-5" dirty="0">
                <a:latin typeface="Times New Roman"/>
                <a:cs typeface="Times New Roman"/>
              </a:rPr>
              <a:t>person </a:t>
            </a:r>
            <a:r>
              <a:rPr sz="1800" dirty="0">
                <a:latin typeface="Times New Roman"/>
                <a:cs typeface="Times New Roman"/>
              </a:rPr>
              <a:t>engaged in </a:t>
            </a:r>
            <a:r>
              <a:rPr sz="1800" spc="-5" dirty="0">
                <a:latin typeface="Times New Roman"/>
                <a:cs typeface="Times New Roman"/>
              </a:rPr>
              <a:t>exploiting, trading </a:t>
            </a:r>
            <a:r>
              <a:rPr sz="1800" dirty="0">
                <a:latin typeface="Times New Roman"/>
                <a:cs typeface="Times New Roman"/>
              </a:rPr>
              <a:t>or dealing; in </a:t>
            </a:r>
            <a:r>
              <a:rPr sz="1800" spc="-5" dirty="0">
                <a:latin typeface="Times New Roman"/>
                <a:cs typeface="Times New Roman"/>
              </a:rPr>
              <a:t>the case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handicrafts 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industrial goods, </a:t>
            </a:r>
            <a:r>
              <a:rPr sz="1800" dirty="0">
                <a:latin typeface="Times New Roman"/>
                <a:cs typeface="Times New Roman"/>
              </a:rPr>
              <a:t>a person </a:t>
            </a:r>
            <a:r>
              <a:rPr sz="1800" spc="-5" dirty="0">
                <a:latin typeface="Times New Roman"/>
                <a:cs typeface="Times New Roman"/>
              </a:rPr>
              <a:t>engaged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making, manufacturing, trading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dealing 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such goods.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An authorised user has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exclusive rights </a:t>
            </a:r>
            <a:r>
              <a:rPr sz="1800" dirty="0">
                <a:latin typeface="Times New Roman"/>
                <a:cs typeface="Times New Roman"/>
              </a:rPr>
              <a:t>to the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geographical indication </a:t>
            </a:r>
            <a:r>
              <a:rPr sz="1800" spc="-10" dirty="0">
                <a:latin typeface="Times New Roman"/>
                <a:cs typeface="Times New Roman"/>
              </a:rPr>
              <a:t>in  </a:t>
            </a:r>
            <a:r>
              <a:rPr sz="1800" dirty="0">
                <a:latin typeface="Times New Roman"/>
                <a:cs typeface="Times New Roman"/>
              </a:rPr>
              <a:t>relation to </a:t>
            </a:r>
            <a:r>
              <a:rPr sz="1800" spc="-5" dirty="0">
                <a:latin typeface="Times New Roman"/>
                <a:cs typeface="Times New Roman"/>
              </a:rPr>
              <a:t>registered goods. The registration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GI is </a:t>
            </a:r>
            <a:r>
              <a:rPr sz="1800" dirty="0">
                <a:latin typeface="Times New Roman"/>
                <a:cs typeface="Times New Roman"/>
              </a:rPr>
              <a:t>valid for a </a:t>
            </a:r>
            <a:r>
              <a:rPr sz="1800" spc="-5" dirty="0">
                <a:latin typeface="Times New Roman"/>
                <a:cs typeface="Times New Roman"/>
              </a:rPr>
              <a:t>period </a:t>
            </a:r>
            <a:r>
              <a:rPr sz="1800" dirty="0">
                <a:latin typeface="Times New Roman"/>
                <a:cs typeface="Times New Roman"/>
              </a:rPr>
              <a:t>of 10 </a:t>
            </a:r>
            <a:r>
              <a:rPr sz="1800" spc="-5" dirty="0">
                <a:latin typeface="Times New Roman"/>
                <a:cs typeface="Times New Roman"/>
              </a:rPr>
              <a:t>years  </a:t>
            </a:r>
            <a:r>
              <a:rPr sz="1800" dirty="0">
                <a:latin typeface="Times New Roman"/>
                <a:cs typeface="Times New Roman"/>
              </a:rPr>
              <a:t>and can be renewed from </a:t>
            </a:r>
            <a:r>
              <a:rPr sz="1800" spc="-5" dirty="0">
                <a:latin typeface="Times New Roman"/>
                <a:cs typeface="Times New Roman"/>
              </a:rPr>
              <a:t>time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time </a:t>
            </a:r>
            <a:r>
              <a:rPr sz="1800" dirty="0">
                <a:latin typeface="Times New Roman"/>
                <a:cs typeface="Times New Roman"/>
              </a:rPr>
              <a:t>for a further period of 10 years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each.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regd. </a:t>
            </a:r>
            <a:r>
              <a:rPr sz="1800" spc="-5" dirty="0">
                <a:latin typeface="Times New Roman"/>
                <a:cs typeface="Times New Roman"/>
              </a:rPr>
              <a:t>GI is </a:t>
            </a:r>
            <a:r>
              <a:rPr sz="1800" dirty="0">
                <a:latin typeface="Times New Roman"/>
                <a:cs typeface="Times New Roman"/>
              </a:rPr>
              <a:t>a public </a:t>
            </a:r>
            <a:r>
              <a:rPr sz="1800" spc="-5" dirty="0">
                <a:latin typeface="Times New Roman"/>
                <a:cs typeface="Times New Roman"/>
              </a:rPr>
              <a:t>property </a:t>
            </a:r>
            <a:r>
              <a:rPr sz="1800" dirty="0">
                <a:latin typeface="Times New Roman"/>
                <a:cs typeface="Times New Roman"/>
              </a:rPr>
              <a:t>belonging to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producers 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concerned </a:t>
            </a:r>
            <a:r>
              <a:rPr sz="1800" spc="-5" dirty="0">
                <a:latin typeface="Times New Roman"/>
                <a:cs typeface="Times New Roman"/>
              </a:rPr>
              <a:t>goods  </a:t>
            </a:r>
            <a:r>
              <a:rPr sz="1800" dirty="0">
                <a:latin typeface="Times New Roman"/>
                <a:cs typeface="Times New Roman"/>
              </a:rPr>
              <a:t>and hence it can not be assigned / transmitted / licenced / pledged or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mortgaged.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Times New Roman"/>
                <a:cs typeface="Times New Roman"/>
              </a:rPr>
              <a:t>INFRINGEMENT</a:t>
            </a:r>
            <a:endParaRPr sz="18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When an unauthorised </a:t>
            </a:r>
            <a:r>
              <a:rPr sz="1800" spc="-5" dirty="0">
                <a:latin typeface="Times New Roman"/>
                <a:cs typeface="Times New Roman"/>
              </a:rPr>
              <a:t>user uses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GI that indicates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suggests </a:t>
            </a:r>
            <a:r>
              <a:rPr sz="1800" dirty="0">
                <a:latin typeface="Times New Roman"/>
                <a:cs typeface="Times New Roman"/>
              </a:rPr>
              <a:t>that such </a:t>
            </a:r>
            <a:r>
              <a:rPr sz="1800" spc="-5" dirty="0">
                <a:latin typeface="Times New Roman"/>
                <a:cs typeface="Times New Roman"/>
              </a:rPr>
              <a:t>goods  originate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geographical area other </a:t>
            </a:r>
            <a:r>
              <a:rPr sz="1800" dirty="0">
                <a:latin typeface="Times New Roman"/>
                <a:cs typeface="Times New Roman"/>
              </a:rPr>
              <a:t>than the </a:t>
            </a:r>
            <a:r>
              <a:rPr sz="1800" spc="-5" dirty="0">
                <a:latin typeface="Times New Roman"/>
                <a:cs typeface="Times New Roman"/>
              </a:rPr>
              <a:t>true place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origin </a:t>
            </a:r>
            <a:r>
              <a:rPr sz="1800" dirty="0">
                <a:latin typeface="Times New Roman"/>
                <a:cs typeface="Times New Roman"/>
              </a:rPr>
              <a:t>of such goods in a  manner which </a:t>
            </a:r>
            <a:r>
              <a:rPr sz="1800" spc="-5" dirty="0">
                <a:latin typeface="Times New Roman"/>
                <a:cs typeface="Times New Roman"/>
              </a:rPr>
              <a:t>mislead </a:t>
            </a:r>
            <a:r>
              <a:rPr sz="1800" dirty="0">
                <a:latin typeface="Times New Roman"/>
                <a:cs typeface="Times New Roman"/>
              </a:rPr>
              <a:t>the public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to the geographical origin of such </a:t>
            </a:r>
            <a:r>
              <a:rPr sz="1800" spc="-5" dirty="0">
                <a:latin typeface="Times New Roman"/>
                <a:cs typeface="Times New Roman"/>
              </a:rPr>
              <a:t>goods;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or,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730"/>
              </a:lnSpc>
              <a:spcBef>
                <a:spcPts val="41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when the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GI </a:t>
            </a:r>
            <a:r>
              <a:rPr sz="1800" dirty="0">
                <a:latin typeface="Times New Roman"/>
                <a:cs typeface="Times New Roman"/>
              </a:rPr>
              <a:t>result in an unfair </a:t>
            </a:r>
            <a:r>
              <a:rPr sz="1800" spc="-5" dirty="0">
                <a:latin typeface="Times New Roman"/>
                <a:cs typeface="Times New Roman"/>
              </a:rPr>
              <a:t>competition </a:t>
            </a:r>
            <a:r>
              <a:rPr sz="1800" dirty="0">
                <a:latin typeface="Times New Roman"/>
                <a:cs typeface="Times New Roman"/>
              </a:rPr>
              <a:t>including </a:t>
            </a:r>
            <a:r>
              <a:rPr sz="1800" spc="-5" dirty="0">
                <a:latin typeface="Times New Roman"/>
                <a:cs typeface="Times New Roman"/>
              </a:rPr>
              <a:t>passing </a:t>
            </a:r>
            <a:r>
              <a:rPr sz="1800" spc="-15" dirty="0">
                <a:latin typeface="Times New Roman"/>
                <a:cs typeface="Times New Roman"/>
              </a:rPr>
              <a:t>off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respect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registered GI;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another GI results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false representation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  </a:t>
            </a:r>
            <a:r>
              <a:rPr sz="1800" dirty="0">
                <a:latin typeface="Times New Roman"/>
                <a:cs typeface="Times New Roman"/>
              </a:rPr>
              <a:t>public that </a:t>
            </a:r>
            <a:r>
              <a:rPr sz="1800" spc="-5" dirty="0">
                <a:latin typeface="Times New Roman"/>
                <a:cs typeface="Times New Roman"/>
              </a:rPr>
              <a:t>goods originate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territory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respect </a:t>
            </a:r>
            <a:r>
              <a:rPr sz="1800" dirty="0">
                <a:latin typeface="Times New Roman"/>
                <a:cs typeface="Times New Roman"/>
              </a:rPr>
              <a:t>of which a </a:t>
            </a:r>
            <a:r>
              <a:rPr sz="1800" spc="-5" dirty="0">
                <a:latin typeface="Times New Roman"/>
                <a:cs typeface="Times New Roman"/>
              </a:rPr>
              <a:t>registered GI relates,  </a:t>
            </a:r>
            <a:r>
              <a:rPr sz="1800" dirty="0">
                <a:latin typeface="Times New Roman"/>
                <a:cs typeface="Times New Roman"/>
              </a:rPr>
              <a:t>it constitutes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infringement.</a:t>
            </a:r>
            <a:endParaRPr sz="18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registered proprietor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authorised users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regd. GI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5" dirty="0">
                <a:latin typeface="Times New Roman"/>
                <a:cs typeface="Times New Roman"/>
              </a:rPr>
              <a:t>initiate infringement  </a:t>
            </a:r>
            <a:r>
              <a:rPr sz="1800" dirty="0">
                <a:latin typeface="Times New Roman"/>
                <a:cs typeface="Times New Roman"/>
              </a:rPr>
              <a:t>action.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1590" y="81788"/>
            <a:ext cx="695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1F487C"/>
                </a:solidFill>
              </a:rPr>
              <a:t>Layout </a:t>
            </a:r>
            <a:r>
              <a:rPr sz="3600" spc="-5" dirty="0">
                <a:solidFill>
                  <a:srgbClr val="1F487C"/>
                </a:solidFill>
              </a:rPr>
              <a:t>Designs of </a:t>
            </a:r>
            <a:r>
              <a:rPr sz="3600" spc="-10" dirty="0">
                <a:solidFill>
                  <a:srgbClr val="1F487C"/>
                </a:solidFill>
              </a:rPr>
              <a:t>Semi-conductor</a:t>
            </a:r>
            <a:r>
              <a:rPr sz="3600" spc="-50" dirty="0">
                <a:solidFill>
                  <a:srgbClr val="1F487C"/>
                </a:solidFill>
              </a:rPr>
              <a:t> </a:t>
            </a:r>
            <a:r>
              <a:rPr sz="3600" dirty="0">
                <a:solidFill>
                  <a:srgbClr val="1F487C"/>
                </a:solidFill>
              </a:rPr>
              <a:t>ICs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716661"/>
            <a:ext cx="8074025" cy="5452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provides protection for semiconductor IC </a:t>
            </a:r>
            <a:r>
              <a:rPr sz="2000" dirty="0">
                <a:latin typeface="Times New Roman"/>
                <a:cs typeface="Times New Roman"/>
              </a:rPr>
              <a:t>layout </a:t>
            </a:r>
            <a:r>
              <a:rPr sz="2000" spc="-5" dirty="0">
                <a:latin typeface="Times New Roman"/>
                <a:cs typeface="Times New Roman"/>
              </a:rPr>
              <a:t>designs. </a:t>
            </a:r>
            <a:r>
              <a:rPr sz="2000" dirty="0">
                <a:latin typeface="Times New Roman"/>
                <a:cs typeface="Times New Roman"/>
              </a:rPr>
              <a:t>India </a:t>
            </a:r>
            <a:r>
              <a:rPr sz="2000" spc="-5" dirty="0">
                <a:latin typeface="Times New Roman"/>
                <a:cs typeface="Times New Roman"/>
              </a:rPr>
              <a:t>has </a:t>
            </a:r>
            <a:r>
              <a:rPr sz="2000" dirty="0">
                <a:latin typeface="Times New Roman"/>
                <a:cs typeface="Times New Roman"/>
              </a:rPr>
              <a:t>now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place </a:t>
            </a:r>
            <a:r>
              <a:rPr sz="2000" spc="-5" dirty="0">
                <a:latin typeface="Times New Roman"/>
                <a:cs typeface="Times New Roman"/>
              </a:rPr>
              <a:t>Semiconductor Integrated Circuits </a:t>
            </a:r>
            <a:r>
              <a:rPr sz="2000" dirty="0">
                <a:latin typeface="Times New Roman"/>
                <a:cs typeface="Times New Roman"/>
              </a:rPr>
              <a:t>Layout </a:t>
            </a:r>
            <a:r>
              <a:rPr sz="2000" spc="-5" dirty="0">
                <a:latin typeface="Times New Roman"/>
                <a:cs typeface="Times New Roman"/>
              </a:rPr>
              <a:t>Design </a:t>
            </a:r>
            <a:r>
              <a:rPr sz="2000" dirty="0">
                <a:latin typeface="Times New Roman"/>
                <a:cs typeface="Times New Roman"/>
              </a:rPr>
              <a:t>Act, 2000 </a:t>
            </a:r>
            <a:r>
              <a:rPr sz="2000" spc="-5" dirty="0">
                <a:latin typeface="Times New Roman"/>
                <a:cs typeface="Times New Roman"/>
              </a:rPr>
              <a:t>to give  protection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IC </a:t>
            </a:r>
            <a:r>
              <a:rPr sz="2000" dirty="0">
                <a:latin typeface="Times New Roman"/>
                <a:cs typeface="Times New Roman"/>
              </a:rPr>
              <a:t>layout </a:t>
            </a:r>
            <a:r>
              <a:rPr sz="2000" spc="-5" dirty="0">
                <a:latin typeface="Times New Roman"/>
                <a:cs typeface="Times New Roman"/>
              </a:rPr>
              <a:t>design. </a:t>
            </a:r>
            <a:r>
              <a:rPr sz="2000" dirty="0">
                <a:latin typeface="Times New Roman"/>
                <a:cs typeface="Times New Roman"/>
              </a:rPr>
              <a:t>Layout </a:t>
            </a:r>
            <a:r>
              <a:rPr sz="2000" spc="-5" dirty="0">
                <a:latin typeface="Times New Roman"/>
                <a:cs typeface="Times New Roman"/>
              </a:rPr>
              <a:t>design includes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layout of transistors 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other circuitry elements and includes lead wires connecting such </a:t>
            </a:r>
            <a:r>
              <a:rPr sz="2000" spc="-10" dirty="0">
                <a:latin typeface="Times New Roman"/>
                <a:cs typeface="Times New Roman"/>
              </a:rPr>
              <a:t>elements  </a:t>
            </a:r>
            <a:r>
              <a:rPr sz="2000" dirty="0">
                <a:latin typeface="Times New Roman"/>
                <a:cs typeface="Times New Roman"/>
              </a:rPr>
              <a:t>and expressed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manner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semiconductor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IC.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Semiconductor </a:t>
            </a:r>
            <a:r>
              <a:rPr sz="2000" dirty="0">
                <a:latin typeface="Times New Roman"/>
                <a:cs typeface="Times New Roman"/>
              </a:rPr>
              <a:t>IC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product having </a:t>
            </a:r>
            <a:r>
              <a:rPr sz="2000" spc="-5" dirty="0">
                <a:latin typeface="Times New Roman"/>
                <a:cs typeface="Times New Roman"/>
              </a:rPr>
              <a:t>transistors and other circuitry elements,  which are inseparably formed </a:t>
            </a:r>
            <a:r>
              <a:rPr sz="2000" dirty="0">
                <a:latin typeface="Times New Roman"/>
                <a:cs typeface="Times New Roman"/>
              </a:rPr>
              <a:t>on a </a:t>
            </a:r>
            <a:r>
              <a:rPr sz="2000" spc="-5" dirty="0">
                <a:latin typeface="Times New Roman"/>
                <a:cs typeface="Times New Roman"/>
              </a:rPr>
              <a:t>semiconductor material or </a:t>
            </a:r>
            <a:r>
              <a:rPr sz="2000" spc="-10" dirty="0">
                <a:latin typeface="Times New Roman"/>
                <a:cs typeface="Times New Roman"/>
              </a:rPr>
              <a:t>an insulating  </a:t>
            </a:r>
            <a:r>
              <a:rPr sz="2000" spc="-5" dirty="0">
                <a:latin typeface="Times New Roman"/>
                <a:cs typeface="Times New Roman"/>
              </a:rPr>
              <a:t>material or inside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semiconductor material and designed to perform an  electronic circuitry function.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term of the registration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10 </a:t>
            </a:r>
            <a:r>
              <a:rPr sz="2000" dirty="0">
                <a:latin typeface="Times New Roman"/>
                <a:cs typeface="Times New Roman"/>
              </a:rPr>
              <a:t>years </a:t>
            </a:r>
            <a:r>
              <a:rPr sz="2000" spc="-5" dirty="0">
                <a:latin typeface="Times New Roman"/>
                <a:cs typeface="Times New Roman"/>
              </a:rPr>
              <a:t>from </a:t>
            </a:r>
            <a:r>
              <a:rPr sz="2000" dirty="0">
                <a:latin typeface="Times New Roman"/>
                <a:cs typeface="Times New Roman"/>
              </a:rPr>
              <a:t>the  date of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filing.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5" dirty="0">
                <a:latin typeface="Times New Roman"/>
                <a:cs typeface="Times New Roman"/>
              </a:rPr>
              <a:t>IC </a:t>
            </a:r>
            <a:r>
              <a:rPr sz="2000" dirty="0">
                <a:latin typeface="Times New Roman"/>
                <a:cs typeface="Times New Roman"/>
              </a:rPr>
              <a:t>layout design cannot be registered </a:t>
            </a:r>
            <a:r>
              <a:rPr sz="2000" spc="-5" dirty="0">
                <a:latin typeface="Times New Roman"/>
                <a:cs typeface="Times New Roman"/>
              </a:rPr>
              <a:t>if it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1.Not </a:t>
            </a:r>
            <a:r>
              <a:rPr sz="2000" spc="-5" dirty="0">
                <a:latin typeface="Times New Roman"/>
                <a:cs typeface="Times New Roman"/>
              </a:rPr>
              <a:t>original, </a:t>
            </a:r>
            <a:r>
              <a:rPr sz="2000" dirty="0">
                <a:latin typeface="Times New Roman"/>
                <a:cs typeface="Times New Roman"/>
              </a:rPr>
              <a:t>2. </a:t>
            </a:r>
            <a:r>
              <a:rPr sz="2000" spc="-5" dirty="0">
                <a:latin typeface="Times New Roman"/>
                <a:cs typeface="Times New Roman"/>
              </a:rPr>
              <a:t>Commercially exploited anywhere in </a:t>
            </a:r>
            <a:r>
              <a:rPr sz="2000" dirty="0">
                <a:latin typeface="Times New Roman"/>
                <a:cs typeface="Times New Roman"/>
              </a:rPr>
              <a:t>India </a:t>
            </a:r>
            <a:r>
              <a:rPr sz="2000" spc="-5" dirty="0">
                <a:latin typeface="Times New Roman"/>
                <a:cs typeface="Times New Roman"/>
              </a:rPr>
              <a:t>or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convention country; 3.Inherently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distinctive, 4. Inherently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capable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being distinguishable from any other registered layout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design.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Note: </a:t>
            </a:r>
            <a:r>
              <a:rPr sz="2000" spc="-5" dirty="0">
                <a:latin typeface="Times New Roman"/>
                <a:cs typeface="Times New Roman"/>
              </a:rPr>
              <a:t>Design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exploited commercially for more than </a:t>
            </a:r>
            <a:r>
              <a:rPr sz="2000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years from </a:t>
            </a:r>
            <a:r>
              <a:rPr sz="2000" dirty="0">
                <a:latin typeface="Times New Roman"/>
                <a:cs typeface="Times New Roman"/>
              </a:rPr>
              <a:t>date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registration of application shall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treated </a:t>
            </a:r>
            <a:r>
              <a:rPr sz="200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commercially exploited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purpose of this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309499"/>
            <a:ext cx="62001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solidFill>
                  <a:srgbClr val="1F487C"/>
                </a:solidFill>
              </a:rPr>
              <a:t>Layout </a:t>
            </a:r>
            <a:r>
              <a:rPr sz="3200" spc="-5" dirty="0">
                <a:solidFill>
                  <a:srgbClr val="1F487C"/>
                </a:solidFill>
              </a:rPr>
              <a:t>Designs of </a:t>
            </a:r>
            <a:r>
              <a:rPr sz="3200" spc="-10" dirty="0">
                <a:solidFill>
                  <a:srgbClr val="1F487C"/>
                </a:solidFill>
              </a:rPr>
              <a:t>Semi-conductor</a:t>
            </a:r>
            <a:r>
              <a:rPr sz="3200" spc="55" dirty="0">
                <a:solidFill>
                  <a:srgbClr val="1F487C"/>
                </a:solidFill>
              </a:rPr>
              <a:t> </a:t>
            </a:r>
            <a:r>
              <a:rPr sz="3200" spc="-5" dirty="0">
                <a:solidFill>
                  <a:srgbClr val="1F487C"/>
                </a:solidFill>
              </a:rPr>
              <a:t>ICs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929767"/>
            <a:ext cx="80746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444750" algn="l"/>
                <a:tab pos="4102100" algn="l"/>
                <a:tab pos="5301615" algn="l"/>
                <a:tab pos="7106284" algn="l"/>
                <a:tab pos="7705090" algn="l"/>
              </a:tabLst>
            </a:pPr>
            <a:r>
              <a:rPr sz="2800" spc="-5" dirty="0">
                <a:latin typeface="Times New Roman"/>
                <a:cs typeface="Times New Roman"/>
              </a:rPr>
              <a:t>Rep</a:t>
            </a:r>
            <a:r>
              <a:rPr sz="2800" dirty="0">
                <a:latin typeface="Times New Roman"/>
                <a:cs typeface="Times New Roman"/>
              </a:rPr>
              <a:t>rodu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ng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imp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</a:t>
            </a:r>
            <a:r>
              <a:rPr sz="2800" spc="-2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ling,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stri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uting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356741"/>
            <a:ext cx="67176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80795" algn="l"/>
                <a:tab pos="1793875" algn="l"/>
                <a:tab pos="2590165" algn="l"/>
                <a:tab pos="3383915" algn="l"/>
                <a:tab pos="3982720" algn="l"/>
                <a:tab pos="4484370" algn="l"/>
                <a:tab pos="5440045" algn="l"/>
                <a:tab pos="5697855" algn="l"/>
              </a:tabLst>
            </a:pPr>
            <a:r>
              <a:rPr sz="2800" spc="-5" dirty="0">
                <a:latin typeface="Times New Roman"/>
                <a:cs typeface="Times New Roman"/>
              </a:rPr>
              <a:t>la</a:t>
            </a:r>
            <a:r>
              <a:rPr sz="2800" dirty="0">
                <a:latin typeface="Times New Roman"/>
                <a:cs typeface="Times New Roman"/>
              </a:rPr>
              <a:t>yo</a:t>
            </a:r>
            <a:r>
              <a:rPr sz="2800" spc="-5" dirty="0">
                <a:latin typeface="Times New Roman"/>
                <a:cs typeface="Times New Roman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desi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cial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rpo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es  constitutes	infringement.	A	person		when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7902" y="1356741"/>
            <a:ext cx="10115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y  creates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210180"/>
            <a:ext cx="773239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another </a:t>
            </a:r>
            <a:r>
              <a:rPr sz="2800" spc="-5" dirty="0">
                <a:latin typeface="Times New Roman"/>
                <a:cs typeface="Times New Roman"/>
              </a:rPr>
              <a:t>layout design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the basis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scientific  evaluation of a registered layout design shall not be  </a:t>
            </a:r>
            <a:r>
              <a:rPr sz="2800" dirty="0">
                <a:latin typeface="Times New Roman"/>
                <a:cs typeface="Times New Roman"/>
              </a:rPr>
              <a:t>causing </a:t>
            </a:r>
            <a:r>
              <a:rPr sz="2800" spc="-5" dirty="0">
                <a:latin typeface="Times New Roman"/>
                <a:cs typeface="Times New Roman"/>
              </a:rPr>
              <a:t>any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infringement.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36108" y="3069335"/>
            <a:ext cx="3311651" cy="3456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826" y="19304"/>
            <a:ext cx="3550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F487C"/>
                </a:solidFill>
              </a:rPr>
              <a:t>PLANT</a:t>
            </a:r>
            <a:r>
              <a:rPr spc="-40" dirty="0">
                <a:solidFill>
                  <a:srgbClr val="1F487C"/>
                </a:solidFill>
              </a:rPr>
              <a:t> </a:t>
            </a:r>
            <a:r>
              <a:rPr spc="-30" dirty="0">
                <a:solidFill>
                  <a:srgbClr val="1F487C"/>
                </a:solidFill>
              </a:rPr>
              <a:t>VARIETIES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572770"/>
            <a:ext cx="8065134" cy="594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International Union for the Protection of </a:t>
            </a: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30" dirty="0">
                <a:latin typeface="Times New Roman"/>
                <a:cs typeface="Times New Roman"/>
              </a:rPr>
              <a:t>Varieties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Plants (UPOV) 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5" dirty="0">
                <a:latin typeface="Times New Roman"/>
                <a:cs typeface="Times New Roman"/>
              </a:rPr>
              <a:t>established in </a:t>
            </a:r>
            <a:r>
              <a:rPr sz="2000" dirty="0">
                <a:latin typeface="Times New Roman"/>
                <a:cs typeface="Times New Roman"/>
              </a:rPr>
              <a:t>1961 by </a:t>
            </a:r>
            <a:r>
              <a:rPr sz="2000" spc="-5" dirty="0">
                <a:latin typeface="Times New Roman"/>
                <a:cs typeface="Times New Roman"/>
              </a:rPr>
              <a:t>the International Convention for the Protection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30" dirty="0">
                <a:latin typeface="Times New Roman"/>
                <a:cs typeface="Times New Roman"/>
              </a:rPr>
              <a:t>Varieties </a:t>
            </a:r>
            <a:r>
              <a:rPr sz="2000" spc="-5" dirty="0">
                <a:latin typeface="Times New Roman"/>
                <a:cs typeface="Times New Roman"/>
              </a:rPr>
              <a:t>of Plants (the </a:t>
            </a:r>
            <a:r>
              <a:rPr sz="2000" dirty="0">
                <a:latin typeface="Times New Roman"/>
                <a:cs typeface="Times New Roman"/>
              </a:rPr>
              <a:t>“UPOV </a:t>
            </a:r>
            <a:r>
              <a:rPr sz="2000" spc="-5" dirty="0">
                <a:latin typeface="Times New Roman"/>
                <a:cs typeface="Times New Roman"/>
              </a:rPr>
              <a:t>Convention”). UPOV provides and  promotes </a:t>
            </a:r>
            <a:r>
              <a:rPr sz="2000" spc="-10" dirty="0">
                <a:latin typeface="Times New Roman"/>
                <a:cs typeface="Times New Roman"/>
              </a:rPr>
              <a:t>an effective </a:t>
            </a:r>
            <a:r>
              <a:rPr sz="2000" spc="-5" dirty="0">
                <a:latin typeface="Times New Roman"/>
                <a:cs typeface="Times New Roman"/>
              </a:rPr>
              <a:t>system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plant variety protection, 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aim </a:t>
            </a:r>
            <a:r>
              <a:rPr sz="2000" spc="5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encouraging the development </a:t>
            </a:r>
            <a:r>
              <a:rPr sz="2000" dirty="0">
                <a:latin typeface="Times New Roman"/>
                <a:cs typeface="Times New Roman"/>
              </a:rPr>
              <a:t>of new </a:t>
            </a:r>
            <a:r>
              <a:rPr sz="2000" spc="-5" dirty="0">
                <a:latin typeface="Times New Roman"/>
                <a:cs typeface="Times New Roman"/>
              </a:rPr>
              <a:t>varieties of plants,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the benefit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20" dirty="0">
                <a:latin typeface="Times New Roman"/>
                <a:cs typeface="Times New Roman"/>
              </a:rPr>
              <a:t>society. </a:t>
            </a:r>
            <a:r>
              <a:rPr sz="2000" dirty="0">
                <a:latin typeface="Times New Roman"/>
                <a:cs typeface="Times New Roman"/>
              </a:rPr>
              <a:t>E.g. Indian </a:t>
            </a:r>
            <a:r>
              <a:rPr sz="2000" b="1" dirty="0">
                <a:latin typeface="Times New Roman"/>
                <a:cs typeface="Times New Roman"/>
              </a:rPr>
              <a:t>Bt.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Brinjal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order to obtain protection,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breeder must </a:t>
            </a:r>
            <a:r>
              <a:rPr sz="2000" dirty="0">
                <a:latin typeface="Times New Roman"/>
                <a:cs typeface="Times New Roman"/>
              </a:rPr>
              <a:t>file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individual application </a:t>
            </a:r>
            <a:r>
              <a:rPr sz="2000" dirty="0">
                <a:latin typeface="Times New Roman"/>
                <a:cs typeface="Times New Roman"/>
              </a:rPr>
              <a:t>with  </a:t>
            </a:r>
            <a:r>
              <a:rPr sz="2000" spc="-5" dirty="0">
                <a:latin typeface="Times New Roman"/>
                <a:cs typeface="Times New Roman"/>
              </a:rPr>
              <a:t>each authority entrusted 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granting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breeders’ rights.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breeder’s right  is </a:t>
            </a:r>
            <a:r>
              <a:rPr sz="2000" dirty="0">
                <a:latin typeface="Times New Roman"/>
                <a:cs typeface="Times New Roman"/>
              </a:rPr>
              <a:t>only </a:t>
            </a:r>
            <a:r>
              <a:rPr sz="2000" spc="-5" dirty="0">
                <a:latin typeface="Times New Roman"/>
                <a:cs typeface="Times New Roman"/>
              </a:rPr>
              <a:t>granted </a:t>
            </a:r>
            <a:r>
              <a:rPr sz="2000" dirty="0">
                <a:latin typeface="Times New Roman"/>
                <a:cs typeface="Times New Roman"/>
              </a:rPr>
              <a:t>where the </a:t>
            </a:r>
            <a:r>
              <a:rPr sz="2000" spc="-5" dirty="0">
                <a:latin typeface="Times New Roman"/>
                <a:cs typeface="Times New Roman"/>
              </a:rPr>
              <a:t>variety is </a:t>
            </a:r>
            <a:r>
              <a:rPr sz="2000" spc="-35" dirty="0">
                <a:latin typeface="Times New Roman"/>
                <a:cs typeface="Times New Roman"/>
              </a:rPr>
              <a:t>new, </a:t>
            </a:r>
            <a:r>
              <a:rPr sz="2000" spc="-5" dirty="0">
                <a:latin typeface="Times New Roman"/>
                <a:cs typeface="Times New Roman"/>
              </a:rPr>
              <a:t>distinct, </a:t>
            </a:r>
            <a:r>
              <a:rPr sz="2000" spc="-10" dirty="0">
                <a:latin typeface="Times New Roman"/>
                <a:cs typeface="Times New Roman"/>
              </a:rPr>
              <a:t>uniform, </a:t>
            </a:r>
            <a:r>
              <a:rPr sz="2000" spc="-5" dirty="0">
                <a:latin typeface="Times New Roman"/>
                <a:cs typeface="Times New Roman"/>
              </a:rPr>
              <a:t>stable and </a:t>
            </a:r>
            <a:r>
              <a:rPr sz="2000" dirty="0">
                <a:latin typeface="Times New Roman"/>
                <a:cs typeface="Times New Roman"/>
              </a:rPr>
              <a:t>has a  suitable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denomination.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In the </a:t>
            </a:r>
            <a:r>
              <a:rPr sz="2000" spc="-5" dirty="0">
                <a:latin typeface="Times New Roman"/>
                <a:cs typeface="Times New Roman"/>
              </a:rPr>
              <a:t>USA, there are two legal frameworks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protecting </a:t>
            </a:r>
            <a:r>
              <a:rPr sz="2000" dirty="0">
                <a:latin typeface="Times New Roman"/>
                <a:cs typeface="Times New Roman"/>
              </a:rPr>
              <a:t>new plant </a:t>
            </a:r>
            <a:r>
              <a:rPr sz="2000" spc="-5" dirty="0">
                <a:latin typeface="Times New Roman"/>
                <a:cs typeface="Times New Roman"/>
              </a:rPr>
              <a:t>varieties: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Plant Patent </a:t>
            </a:r>
            <a:r>
              <a:rPr sz="2000" dirty="0">
                <a:latin typeface="Times New Roman"/>
                <a:cs typeface="Times New Roman"/>
              </a:rPr>
              <a:t>Act </a:t>
            </a:r>
            <a:r>
              <a:rPr sz="2000" spc="-40" dirty="0">
                <a:latin typeface="Times New Roman"/>
                <a:cs typeface="Times New Roman"/>
              </a:rPr>
              <a:t>(PPA)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the Plant </a:t>
            </a:r>
            <a:r>
              <a:rPr sz="2000" spc="-35" dirty="0">
                <a:latin typeface="Times New Roman"/>
                <a:cs typeface="Times New Roman"/>
              </a:rPr>
              <a:t>Variety </a:t>
            </a:r>
            <a:r>
              <a:rPr sz="2000" spc="-5" dirty="0">
                <a:latin typeface="Times New Roman"/>
                <a:cs typeface="Times New Roman"/>
              </a:rPr>
              <a:t>Protection </a:t>
            </a:r>
            <a:r>
              <a:rPr sz="2000" dirty="0">
                <a:latin typeface="Times New Roman"/>
                <a:cs typeface="Times New Roman"/>
              </a:rPr>
              <a:t>Act </a:t>
            </a:r>
            <a:r>
              <a:rPr sz="2000" spc="-30" dirty="0">
                <a:latin typeface="Times New Roman"/>
                <a:cs typeface="Times New Roman"/>
              </a:rPr>
              <a:t>(PVPA).  </a:t>
            </a:r>
            <a:r>
              <a:rPr sz="2000" dirty="0">
                <a:latin typeface="Times New Roman"/>
                <a:cs typeface="Times New Roman"/>
              </a:rPr>
              <a:t>According </a:t>
            </a:r>
            <a:r>
              <a:rPr sz="2000" spc="-5" dirty="0">
                <a:latin typeface="Times New Roman"/>
                <a:cs typeface="Times New Roman"/>
              </a:rPr>
              <a:t>to the </a:t>
            </a:r>
            <a:r>
              <a:rPr sz="2000" spc="-50" dirty="0">
                <a:latin typeface="Times New Roman"/>
                <a:cs typeface="Times New Roman"/>
              </a:rPr>
              <a:t>PPA, </a:t>
            </a:r>
            <a:r>
              <a:rPr sz="2000" spc="-5" dirty="0">
                <a:latin typeface="Times New Roman"/>
                <a:cs typeface="Times New Roman"/>
              </a:rPr>
              <a:t>whoever invents or </a:t>
            </a:r>
            <a:r>
              <a:rPr sz="2000" dirty="0">
                <a:latin typeface="Times New Roman"/>
                <a:cs typeface="Times New Roman"/>
              </a:rPr>
              <a:t>discovers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asexually </a:t>
            </a:r>
            <a:r>
              <a:rPr sz="2000" spc="-5" dirty="0">
                <a:latin typeface="Times New Roman"/>
                <a:cs typeface="Times New Roman"/>
              </a:rPr>
              <a:t>reproduces 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distinct and </a:t>
            </a: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5" dirty="0">
                <a:latin typeface="Times New Roman"/>
                <a:cs typeface="Times New Roman"/>
              </a:rPr>
              <a:t>variety </a:t>
            </a:r>
            <a:r>
              <a:rPr sz="2000" dirty="0">
                <a:latin typeface="Times New Roman"/>
                <a:cs typeface="Times New Roman"/>
              </a:rPr>
              <a:t>of plant, </a:t>
            </a:r>
            <a:r>
              <a:rPr sz="2000" spc="-5" dirty="0">
                <a:latin typeface="Times New Roman"/>
                <a:cs typeface="Times New Roman"/>
              </a:rPr>
              <a:t>including cultivated sports, mutants,  hybrids, and newly found seedlings, other than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tuber propagated plant (in   practice, Irish potato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Jerusalem artichoke) </a:t>
            </a:r>
            <a:r>
              <a:rPr sz="2000" dirty="0">
                <a:latin typeface="Times New Roman"/>
                <a:cs typeface="Times New Roman"/>
              </a:rPr>
              <a:t>or a </a:t>
            </a:r>
            <a:r>
              <a:rPr sz="2000" spc="-5" dirty="0">
                <a:latin typeface="Times New Roman"/>
                <a:cs typeface="Times New Roman"/>
              </a:rPr>
              <a:t>plant found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15" dirty="0">
                <a:latin typeface="Times New Roman"/>
                <a:cs typeface="Times New Roman"/>
              </a:rPr>
              <a:t>an  </a:t>
            </a:r>
            <a:r>
              <a:rPr sz="2000" spc="-5" dirty="0">
                <a:latin typeface="Times New Roman"/>
                <a:cs typeface="Times New Roman"/>
              </a:rPr>
              <a:t>uncultivated state,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spc="-5" dirty="0">
                <a:latin typeface="Times New Roman"/>
                <a:cs typeface="Times New Roman"/>
              </a:rPr>
              <a:t>obtain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patent </a:t>
            </a:r>
            <a:r>
              <a:rPr sz="2000" spc="-20" dirty="0">
                <a:latin typeface="Times New Roman"/>
                <a:cs typeface="Times New Roman"/>
              </a:rPr>
              <a:t>therefor. </a:t>
            </a:r>
            <a:r>
              <a:rPr sz="2000" spc="-5" dirty="0">
                <a:latin typeface="Times New Roman"/>
                <a:cs typeface="Times New Roman"/>
              </a:rPr>
              <a:t>Under the </a:t>
            </a:r>
            <a:r>
              <a:rPr sz="2000" spc="-35" dirty="0">
                <a:latin typeface="Times New Roman"/>
                <a:cs typeface="Times New Roman"/>
              </a:rPr>
              <a:t>PVPA,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US  </a:t>
            </a:r>
            <a:r>
              <a:rPr sz="2000" spc="-5" dirty="0">
                <a:latin typeface="Times New Roman"/>
                <a:cs typeface="Times New Roman"/>
              </a:rPr>
              <a:t>protects all sexually reproduced plant varieties and </a:t>
            </a:r>
            <a:r>
              <a:rPr sz="2000" spc="-10" dirty="0">
                <a:latin typeface="Times New Roman"/>
                <a:cs typeface="Times New Roman"/>
              </a:rPr>
              <a:t>tuber </a:t>
            </a:r>
            <a:r>
              <a:rPr sz="2000" spc="-5" dirty="0">
                <a:latin typeface="Times New Roman"/>
                <a:cs typeface="Times New Roman"/>
              </a:rPr>
              <a:t>propagated plant  varieties </a:t>
            </a:r>
            <a:r>
              <a:rPr sz="2000" dirty="0">
                <a:latin typeface="Times New Roman"/>
                <a:cs typeface="Times New Roman"/>
              </a:rPr>
              <a:t>excluding fungi and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bacteria.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7753" y="168910"/>
            <a:ext cx="2419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1F487C"/>
                </a:solidFill>
              </a:rPr>
              <a:t>COPYRIGHT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31850"/>
            <a:ext cx="8074025" cy="49650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2900" algn="just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Copyright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monopoly </a:t>
            </a:r>
            <a:r>
              <a:rPr sz="2000" spc="-5" dirty="0">
                <a:latin typeface="Times New Roman"/>
                <a:cs typeface="Times New Roman"/>
              </a:rPr>
              <a:t>right restraining others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exercising that right  </a:t>
            </a:r>
            <a:r>
              <a:rPr sz="2000" dirty="0">
                <a:latin typeface="Times New Roman"/>
                <a:cs typeface="Times New Roman"/>
              </a:rPr>
              <a:t>which has been conferred on the owner of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copyright.</a:t>
            </a:r>
            <a:endParaRPr sz="20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negative right meaning </a:t>
            </a:r>
            <a:r>
              <a:rPr sz="2000" dirty="0">
                <a:latin typeface="Times New Roman"/>
                <a:cs typeface="Times New Roman"/>
              </a:rPr>
              <a:t>thereby </a:t>
            </a:r>
            <a:r>
              <a:rPr sz="2000" spc="-5" dirty="0">
                <a:latin typeface="Times New Roman"/>
                <a:cs typeface="Times New Roman"/>
              </a:rPr>
              <a:t>that it is prohibitory in nature. It is </a:t>
            </a:r>
            <a:r>
              <a:rPr sz="2000" dirty="0">
                <a:latin typeface="Times New Roman"/>
                <a:cs typeface="Times New Roman"/>
              </a:rPr>
              <a:t>a  right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prevent others from copying or reproducing the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work.</a:t>
            </a:r>
            <a:endParaRPr sz="20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object of copyright is to encourage authors, composers and artists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dirty="0">
                <a:latin typeface="Times New Roman"/>
                <a:cs typeface="Times New Roman"/>
              </a:rPr>
              <a:t>create </a:t>
            </a:r>
            <a:r>
              <a:rPr sz="2000" spc="-5" dirty="0">
                <a:latin typeface="Times New Roman"/>
                <a:cs typeface="Times New Roman"/>
              </a:rPr>
              <a:t>original works </a:t>
            </a:r>
            <a:r>
              <a:rPr sz="2000" dirty="0">
                <a:latin typeface="Times New Roman"/>
                <a:cs typeface="Times New Roman"/>
              </a:rPr>
              <a:t>by rewarding </a:t>
            </a:r>
            <a:r>
              <a:rPr sz="2000" spc="-5" dirty="0">
                <a:latin typeface="Times New Roman"/>
                <a:cs typeface="Times New Roman"/>
              </a:rPr>
              <a:t>them the exclusive right for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specific  </a:t>
            </a:r>
            <a:r>
              <a:rPr sz="2000" spc="-5" dirty="0">
                <a:latin typeface="Times New Roman"/>
                <a:cs typeface="Times New Roman"/>
              </a:rPr>
              <a:t>period to </a:t>
            </a:r>
            <a:r>
              <a:rPr sz="2000" dirty="0">
                <a:latin typeface="Times New Roman"/>
                <a:cs typeface="Times New Roman"/>
              </a:rPr>
              <a:t>reproduce </a:t>
            </a:r>
            <a:r>
              <a:rPr sz="2000" spc="-5" dirty="0">
                <a:latin typeface="Times New Roman"/>
                <a:cs typeface="Times New Roman"/>
              </a:rPr>
              <a:t>the works for publishing and selling </a:t>
            </a:r>
            <a:r>
              <a:rPr sz="2000" spc="-10" dirty="0">
                <a:latin typeface="Times New Roman"/>
                <a:cs typeface="Times New Roman"/>
              </a:rPr>
              <a:t>them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public.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moral basis of copyright law rests in the eighth commandment “Thou  </a:t>
            </a:r>
            <a:r>
              <a:rPr sz="2000" dirty="0">
                <a:latin typeface="Times New Roman"/>
                <a:cs typeface="Times New Roman"/>
              </a:rPr>
              <a:t>shall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steal”.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5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Copyright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single right. It 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bundle of rights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same </a:t>
            </a:r>
            <a:r>
              <a:rPr sz="2000" dirty="0">
                <a:latin typeface="Times New Roman"/>
                <a:cs typeface="Times New Roman"/>
              </a:rPr>
              <a:t>work. </a:t>
            </a:r>
            <a:r>
              <a:rPr sz="2000" spc="-5" dirty="0">
                <a:latin typeface="Times New Roman"/>
                <a:cs typeface="Times New Roman"/>
              </a:rPr>
              <a:t>For  </a:t>
            </a:r>
            <a:r>
              <a:rPr sz="2000" dirty="0">
                <a:latin typeface="Times New Roman"/>
                <a:cs typeface="Times New Roman"/>
              </a:rPr>
              <a:t>e,g. </a:t>
            </a:r>
            <a:r>
              <a:rPr sz="2000" spc="-5" dirty="0">
                <a:latin typeface="Times New Roman"/>
                <a:cs typeface="Times New Roman"/>
              </a:rPr>
              <a:t>in the case of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literary work, copyright consists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reproduction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print </a:t>
            </a:r>
            <a:r>
              <a:rPr sz="2000" spc="-5" dirty="0">
                <a:latin typeface="Times New Roman"/>
                <a:cs typeface="Times New Roman"/>
              </a:rPr>
              <a:t>media, the right of </a:t>
            </a:r>
            <a:r>
              <a:rPr sz="2000" spc="-10" dirty="0">
                <a:latin typeface="Times New Roman"/>
                <a:cs typeface="Times New Roman"/>
              </a:rPr>
              <a:t>dramatic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cinematographic versions, the right  </a:t>
            </a:r>
            <a:r>
              <a:rPr sz="2000" dirty="0">
                <a:latin typeface="Times New Roman"/>
                <a:cs typeface="Times New Roman"/>
              </a:rPr>
              <a:t>of translation, adaptation, abridgement and the right of public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performance.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Copyright </a:t>
            </a:r>
            <a:r>
              <a:rPr sz="2000" spc="-5" dirty="0">
                <a:latin typeface="Times New Roman"/>
                <a:cs typeface="Times New Roman"/>
              </a:rPr>
              <a:t>consists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10" dirty="0">
                <a:latin typeface="Times New Roman"/>
                <a:cs typeface="Times New Roman"/>
              </a:rPr>
              <a:t>merely </a:t>
            </a:r>
            <a:r>
              <a:rPr sz="2000" spc="-5" dirty="0">
                <a:latin typeface="Times New Roman"/>
                <a:cs typeface="Times New Roman"/>
              </a:rPr>
              <a:t>of the right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reproduction. It also consists 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right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works derived from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original work, rights like the </a:t>
            </a:r>
            <a:r>
              <a:rPr sz="2000" dirty="0">
                <a:latin typeface="Times New Roman"/>
                <a:cs typeface="Times New Roman"/>
              </a:rPr>
              <a:t>right of  public </a:t>
            </a:r>
            <a:r>
              <a:rPr sz="2000" spc="-5" dirty="0">
                <a:latin typeface="Times New Roman"/>
                <a:cs typeface="Times New Roman"/>
              </a:rPr>
              <a:t>performance, the recording right and the broadcasting right. Such  </a:t>
            </a:r>
            <a:r>
              <a:rPr sz="2000" dirty="0">
                <a:latin typeface="Times New Roman"/>
                <a:cs typeface="Times New Roman"/>
              </a:rPr>
              <a:t>related rights are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“neighbouring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rights”.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4410" y="169875"/>
            <a:ext cx="3065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800" b="1" spc="-4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800" b="1" spc="-20" dirty="0">
                <a:solidFill>
                  <a:srgbClr val="1F487C"/>
                </a:solidFill>
                <a:latin typeface="Carlito"/>
                <a:cs typeface="Carlito"/>
              </a:rPr>
              <a:t>CONTD..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786129"/>
            <a:ext cx="8149590" cy="5189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80" dirty="0">
                <a:latin typeface="Times New Roman"/>
                <a:cs typeface="Times New Roman"/>
              </a:rPr>
              <a:t>To </a:t>
            </a:r>
            <a:r>
              <a:rPr sz="2200" spc="-5" dirty="0">
                <a:latin typeface="Times New Roman"/>
                <a:cs typeface="Times New Roman"/>
              </a:rPr>
              <a:t>secure </a:t>
            </a:r>
            <a:r>
              <a:rPr sz="2200" dirty="0">
                <a:latin typeface="Times New Roman"/>
                <a:cs typeface="Times New Roman"/>
              </a:rPr>
              <a:t>copyright </a:t>
            </a:r>
            <a:r>
              <a:rPr sz="2200" spc="-5" dirty="0">
                <a:latin typeface="Times New Roman"/>
                <a:cs typeface="Times New Roman"/>
              </a:rPr>
              <a:t>protection, the author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spc="-5" dirty="0">
                <a:latin typeface="Times New Roman"/>
                <a:cs typeface="Times New Roman"/>
              </a:rPr>
              <a:t>have bestowed upon  the work “sufficient judgment, skill and labour </a:t>
            </a:r>
            <a:r>
              <a:rPr sz="2200" spc="-1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capital”. It is  immaterial whether the work is wise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foolish, accurate </a:t>
            </a:r>
            <a:r>
              <a:rPr sz="2200" dirty="0">
                <a:latin typeface="Times New Roman"/>
                <a:cs typeface="Times New Roman"/>
              </a:rPr>
              <a:t>or  </a:t>
            </a:r>
            <a:r>
              <a:rPr sz="2200" spc="-5" dirty="0">
                <a:latin typeface="Times New Roman"/>
                <a:cs typeface="Times New Roman"/>
              </a:rPr>
              <a:t>inaccurate or whether it has literary merit or not. Copyright protects  the skill and labour employed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author </a:t>
            </a:r>
            <a:r>
              <a:rPr sz="2200" spc="-5" dirty="0">
                <a:latin typeface="Times New Roman"/>
                <a:cs typeface="Times New Roman"/>
              </a:rPr>
              <a:t>in his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work.</a:t>
            </a:r>
            <a:endParaRPr sz="2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owner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copyright </a:t>
            </a:r>
            <a:r>
              <a:rPr sz="2200" spc="-5" dirty="0">
                <a:latin typeface="Times New Roman"/>
                <a:cs typeface="Times New Roman"/>
              </a:rPr>
              <a:t>has </a:t>
            </a:r>
            <a:r>
              <a:rPr sz="2200" dirty="0">
                <a:latin typeface="Times New Roman"/>
                <a:cs typeface="Times New Roman"/>
              </a:rPr>
              <a:t>no </a:t>
            </a:r>
            <a:r>
              <a:rPr sz="2200" spc="-5" dirty="0">
                <a:latin typeface="Times New Roman"/>
                <a:cs typeface="Times New Roman"/>
              </a:rPr>
              <a:t>monopoly </a:t>
            </a:r>
            <a:r>
              <a:rPr sz="2200" spc="-10" dirty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subject-matter.  </a:t>
            </a:r>
            <a:r>
              <a:rPr sz="2200" spc="-5" dirty="0">
                <a:latin typeface="Times New Roman"/>
                <a:cs typeface="Times New Roman"/>
              </a:rPr>
              <a:t>Others are at liberty to produce the </a:t>
            </a:r>
            <a:r>
              <a:rPr sz="2200" spc="-10" dirty="0">
                <a:latin typeface="Times New Roman"/>
                <a:cs typeface="Times New Roman"/>
              </a:rPr>
              <a:t>same </a:t>
            </a:r>
            <a:r>
              <a:rPr sz="2200" spc="-5" dirty="0">
                <a:latin typeface="Times New Roman"/>
                <a:cs typeface="Times New Roman"/>
              </a:rPr>
              <a:t>result provided </a:t>
            </a:r>
            <a:r>
              <a:rPr sz="2200" spc="-10" dirty="0">
                <a:latin typeface="Times New Roman"/>
                <a:cs typeface="Times New Roman"/>
              </a:rPr>
              <a:t>they do </a:t>
            </a:r>
            <a:r>
              <a:rPr sz="2200" spc="-20" dirty="0">
                <a:latin typeface="Times New Roman"/>
                <a:cs typeface="Times New Roman"/>
              </a:rPr>
              <a:t>so  </a:t>
            </a:r>
            <a:r>
              <a:rPr sz="2200" spc="-5" dirty="0">
                <a:latin typeface="Times New Roman"/>
                <a:cs typeface="Times New Roman"/>
              </a:rPr>
              <a:t>independently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though </a:t>
            </a:r>
            <a:r>
              <a:rPr sz="2200" spc="-5" dirty="0">
                <a:latin typeface="Times New Roman"/>
                <a:cs typeface="Times New Roman"/>
              </a:rPr>
              <a:t>they are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first in the </a:t>
            </a:r>
            <a:r>
              <a:rPr sz="2200" dirty="0">
                <a:latin typeface="Times New Roman"/>
                <a:cs typeface="Times New Roman"/>
              </a:rPr>
              <a:t>field, </a:t>
            </a:r>
            <a:r>
              <a:rPr sz="2200" spc="-5" dirty="0">
                <a:latin typeface="Times New Roman"/>
                <a:cs typeface="Times New Roman"/>
              </a:rPr>
              <a:t>their work is  nonetheless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‘original’.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There is </a:t>
            </a:r>
            <a:r>
              <a:rPr sz="2200" dirty="0">
                <a:latin typeface="Times New Roman"/>
                <a:cs typeface="Times New Roman"/>
              </a:rPr>
              <a:t>no copyright </a:t>
            </a:r>
            <a:r>
              <a:rPr sz="2200" spc="-10" dirty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ideas. Copyright subsists only in the  material </a:t>
            </a:r>
            <a:r>
              <a:rPr sz="2200" dirty="0">
                <a:latin typeface="Times New Roman"/>
                <a:cs typeface="Times New Roman"/>
              </a:rPr>
              <a:t>form </a:t>
            </a:r>
            <a:r>
              <a:rPr sz="2200" spc="-5" dirty="0">
                <a:latin typeface="Times New Roman"/>
                <a:cs typeface="Times New Roman"/>
              </a:rPr>
              <a:t>to which the ideas are translated. </a:t>
            </a:r>
            <a:r>
              <a:rPr sz="2200" dirty="0">
                <a:latin typeface="Times New Roman"/>
                <a:cs typeface="Times New Roman"/>
              </a:rPr>
              <a:t>Since </a:t>
            </a:r>
            <a:r>
              <a:rPr sz="2200" spc="-5" dirty="0">
                <a:latin typeface="Times New Roman"/>
                <a:cs typeface="Times New Roman"/>
              </a:rPr>
              <a:t>there is </a:t>
            </a:r>
            <a:r>
              <a:rPr sz="2200" dirty="0">
                <a:latin typeface="Times New Roman"/>
                <a:cs typeface="Times New Roman"/>
              </a:rPr>
              <a:t>no  copyright </a:t>
            </a:r>
            <a:r>
              <a:rPr sz="2200" spc="-10" dirty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ideas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information, it is </a:t>
            </a:r>
            <a:r>
              <a:rPr sz="2200" dirty="0">
                <a:latin typeface="Times New Roman"/>
                <a:cs typeface="Times New Roman"/>
              </a:rPr>
              <a:t>no </a:t>
            </a:r>
            <a:r>
              <a:rPr sz="2200" spc="-5" dirty="0">
                <a:latin typeface="Times New Roman"/>
                <a:cs typeface="Times New Roman"/>
              </a:rPr>
              <a:t>infringement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copyright  to </a:t>
            </a:r>
            <a:r>
              <a:rPr sz="2200" dirty="0">
                <a:latin typeface="Times New Roman"/>
                <a:cs typeface="Times New Roman"/>
              </a:rPr>
              <a:t>adopt </a:t>
            </a:r>
            <a:r>
              <a:rPr sz="2200" spc="-5" dirty="0">
                <a:latin typeface="Times New Roman"/>
                <a:cs typeface="Times New Roman"/>
              </a:rPr>
              <a:t>the ideas of </a:t>
            </a:r>
            <a:r>
              <a:rPr sz="2200" dirty="0">
                <a:latin typeface="Times New Roman"/>
                <a:cs typeface="Times New Roman"/>
              </a:rPr>
              <a:t>another </a:t>
            </a:r>
            <a:r>
              <a:rPr sz="2200" spc="-5" dirty="0">
                <a:latin typeface="Times New Roman"/>
                <a:cs typeface="Times New Roman"/>
              </a:rPr>
              <a:t>or to publish information derived </a:t>
            </a:r>
            <a:r>
              <a:rPr sz="2200" dirty="0">
                <a:latin typeface="Times New Roman"/>
                <a:cs typeface="Times New Roman"/>
              </a:rPr>
              <a:t>from  </a:t>
            </a:r>
            <a:r>
              <a:rPr sz="2200" spc="-15" dirty="0">
                <a:latin typeface="Times New Roman"/>
                <a:cs typeface="Times New Roman"/>
              </a:rPr>
              <a:t>another, </a:t>
            </a:r>
            <a:r>
              <a:rPr sz="2200" spc="-5" dirty="0">
                <a:latin typeface="Times New Roman"/>
                <a:cs typeface="Times New Roman"/>
              </a:rPr>
              <a:t>provided there is </a:t>
            </a:r>
            <a:r>
              <a:rPr sz="2200" dirty="0">
                <a:latin typeface="Times New Roman"/>
                <a:cs typeface="Times New Roman"/>
              </a:rPr>
              <a:t>no </a:t>
            </a:r>
            <a:r>
              <a:rPr sz="2200" spc="-5" dirty="0">
                <a:latin typeface="Times New Roman"/>
                <a:cs typeface="Times New Roman"/>
              </a:rPr>
              <a:t>copying </a:t>
            </a:r>
            <a:r>
              <a:rPr sz="2200" spc="-1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language in which those  ideas have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that information has been previously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embodied.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4101" y="181736"/>
            <a:ext cx="27990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5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500" b="1" spc="-3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500" b="1" spc="-15" dirty="0">
                <a:solidFill>
                  <a:srgbClr val="1F487C"/>
                </a:solidFill>
                <a:latin typeface="Carlito"/>
                <a:cs typeface="Carlito"/>
              </a:rPr>
              <a:t>CONTD…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588391"/>
            <a:ext cx="8150225" cy="57016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5600" marR="8255" indent="-342900" algn="just">
              <a:lnSpc>
                <a:spcPct val="8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Copyright subsists in “original </a:t>
            </a:r>
            <a:r>
              <a:rPr sz="1900" spc="-20" dirty="0">
                <a:latin typeface="Times New Roman"/>
                <a:cs typeface="Times New Roman"/>
              </a:rPr>
              <a:t>literary, </a:t>
            </a:r>
            <a:r>
              <a:rPr sz="1900" spc="-5" dirty="0">
                <a:latin typeface="Times New Roman"/>
                <a:cs typeface="Times New Roman"/>
              </a:rPr>
              <a:t>dramatic, </a:t>
            </a:r>
            <a:r>
              <a:rPr sz="1900" spc="-10" dirty="0">
                <a:latin typeface="Times New Roman"/>
                <a:cs typeface="Times New Roman"/>
              </a:rPr>
              <a:t>musical </a:t>
            </a:r>
            <a:r>
              <a:rPr sz="1900" spc="-5" dirty="0">
                <a:latin typeface="Times New Roman"/>
                <a:cs typeface="Times New Roman"/>
              </a:rPr>
              <a:t>and artistic works;  cinematographic </a:t>
            </a:r>
            <a:r>
              <a:rPr sz="1900" spc="-10" dirty="0">
                <a:latin typeface="Times New Roman"/>
                <a:cs typeface="Times New Roman"/>
              </a:rPr>
              <a:t>films </a:t>
            </a:r>
            <a:r>
              <a:rPr sz="1900" spc="-5" dirty="0">
                <a:latin typeface="Times New Roman"/>
                <a:cs typeface="Times New Roman"/>
              </a:rPr>
              <a:t>and sound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recordings”.</a:t>
            </a:r>
            <a:endParaRPr sz="19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Literary work includes computer programs, tables, compilations inclu. computer  data bases. Dramatic work includes any piece for recitation, choreographic </a:t>
            </a:r>
            <a:r>
              <a:rPr sz="1900" dirty="0">
                <a:latin typeface="Times New Roman"/>
                <a:cs typeface="Times New Roman"/>
              </a:rPr>
              <a:t>work  </a:t>
            </a:r>
            <a:r>
              <a:rPr sz="1900" spc="-5" dirty="0">
                <a:latin typeface="Times New Roman"/>
                <a:cs typeface="Times New Roman"/>
              </a:rPr>
              <a:t>or entertainment in a </a:t>
            </a:r>
            <a:r>
              <a:rPr sz="1900" spc="-10" dirty="0">
                <a:latin typeface="Times New Roman"/>
                <a:cs typeface="Times New Roman"/>
              </a:rPr>
              <a:t>dumb </a:t>
            </a:r>
            <a:r>
              <a:rPr sz="1900" spc="-30" dirty="0">
                <a:latin typeface="Times New Roman"/>
                <a:cs typeface="Times New Roman"/>
              </a:rPr>
              <a:t>show, </a:t>
            </a:r>
            <a:r>
              <a:rPr sz="1900" spc="-5" dirty="0">
                <a:latin typeface="Times New Roman"/>
                <a:cs typeface="Times New Roman"/>
              </a:rPr>
              <a:t>the scenic arrangement or acting </a:t>
            </a:r>
            <a:r>
              <a:rPr sz="1900" dirty="0">
                <a:latin typeface="Times New Roman"/>
                <a:cs typeface="Times New Roman"/>
              </a:rPr>
              <a:t>form </a:t>
            </a:r>
            <a:r>
              <a:rPr sz="1900" spc="-5" dirty="0">
                <a:latin typeface="Times New Roman"/>
                <a:cs typeface="Times New Roman"/>
              </a:rPr>
              <a:t>of  which is fixed in writing or otherwise but </a:t>
            </a:r>
            <a:r>
              <a:rPr sz="1900" spc="-10" dirty="0">
                <a:latin typeface="Times New Roman"/>
                <a:cs typeface="Times New Roman"/>
              </a:rPr>
              <a:t>does </a:t>
            </a:r>
            <a:r>
              <a:rPr sz="1900" spc="-5" dirty="0">
                <a:latin typeface="Times New Roman"/>
                <a:cs typeface="Times New Roman"/>
              </a:rPr>
              <a:t>not include cinematographic  </a:t>
            </a:r>
            <a:r>
              <a:rPr sz="1900" spc="-10" dirty="0">
                <a:latin typeface="Times New Roman"/>
                <a:cs typeface="Times New Roman"/>
              </a:rPr>
              <a:t>film.</a:t>
            </a: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820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Music work means a work consisting of music and includes any graphical  notation of </a:t>
            </a:r>
            <a:r>
              <a:rPr sz="1900" spc="-10" dirty="0">
                <a:latin typeface="Times New Roman"/>
                <a:cs typeface="Times New Roman"/>
              </a:rPr>
              <a:t>such </a:t>
            </a:r>
            <a:r>
              <a:rPr sz="1900" spc="-5" dirty="0">
                <a:latin typeface="Times New Roman"/>
                <a:cs typeface="Times New Roman"/>
              </a:rPr>
              <a:t>work, but </a:t>
            </a:r>
            <a:r>
              <a:rPr sz="1900" spc="-10" dirty="0">
                <a:latin typeface="Times New Roman"/>
                <a:cs typeface="Times New Roman"/>
              </a:rPr>
              <a:t>does </a:t>
            </a:r>
            <a:r>
              <a:rPr sz="1900" spc="-5" dirty="0">
                <a:latin typeface="Times New Roman"/>
                <a:cs typeface="Times New Roman"/>
              </a:rPr>
              <a:t>not include </a:t>
            </a:r>
            <a:r>
              <a:rPr sz="1900" spc="-10" dirty="0">
                <a:latin typeface="Times New Roman"/>
                <a:cs typeface="Times New Roman"/>
              </a:rPr>
              <a:t>any </a:t>
            </a:r>
            <a:r>
              <a:rPr sz="1900" spc="-5" dirty="0">
                <a:latin typeface="Times New Roman"/>
                <a:cs typeface="Times New Roman"/>
              </a:rPr>
              <a:t>works or action intended to be  sung, spoken or performed with the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music.</a:t>
            </a:r>
            <a:endParaRPr sz="19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latin typeface="Times New Roman"/>
                <a:cs typeface="Times New Roman"/>
              </a:rPr>
              <a:t>An </a:t>
            </a:r>
            <a:r>
              <a:rPr sz="1900" spc="-5" dirty="0">
                <a:latin typeface="Times New Roman"/>
                <a:cs typeface="Times New Roman"/>
              </a:rPr>
              <a:t>artistic work </a:t>
            </a:r>
            <a:r>
              <a:rPr sz="1900" spc="-10" dirty="0">
                <a:latin typeface="Times New Roman"/>
                <a:cs typeface="Times New Roman"/>
              </a:rPr>
              <a:t>means </a:t>
            </a:r>
            <a:r>
              <a:rPr sz="1900" spc="-5" dirty="0">
                <a:latin typeface="Times New Roman"/>
                <a:cs typeface="Times New Roman"/>
              </a:rPr>
              <a:t>a painting, a sculpture, a drawing (incl. diagram, </a:t>
            </a:r>
            <a:r>
              <a:rPr sz="1900" spc="-10" dirty="0">
                <a:latin typeface="Times New Roman"/>
                <a:cs typeface="Times New Roman"/>
              </a:rPr>
              <a:t>map,  </a:t>
            </a:r>
            <a:r>
              <a:rPr sz="1900" spc="-5" dirty="0">
                <a:latin typeface="Times New Roman"/>
                <a:cs typeface="Times New Roman"/>
              </a:rPr>
              <a:t>chart or plan), an engraving </a:t>
            </a:r>
            <a:r>
              <a:rPr sz="1900" spc="-10" dirty="0">
                <a:latin typeface="Times New Roman"/>
                <a:cs typeface="Times New Roman"/>
              </a:rPr>
              <a:t>or </a:t>
            </a:r>
            <a:r>
              <a:rPr sz="1900" spc="-5" dirty="0">
                <a:latin typeface="Times New Roman"/>
                <a:cs typeface="Times New Roman"/>
              </a:rPr>
              <a:t>a photograph, whether or not </a:t>
            </a:r>
            <a:r>
              <a:rPr sz="1900" spc="-10" dirty="0">
                <a:latin typeface="Times New Roman"/>
                <a:cs typeface="Times New Roman"/>
              </a:rPr>
              <a:t>any </a:t>
            </a:r>
            <a:r>
              <a:rPr sz="1900" spc="-5" dirty="0">
                <a:latin typeface="Times New Roman"/>
                <a:cs typeface="Times New Roman"/>
              </a:rPr>
              <a:t>such work  possesses artistic quality; a work of ‘architecture’ </a:t>
            </a:r>
            <a:r>
              <a:rPr sz="1900" spc="-10" dirty="0">
                <a:latin typeface="Times New Roman"/>
                <a:cs typeface="Times New Roman"/>
              </a:rPr>
              <a:t>means </a:t>
            </a:r>
            <a:r>
              <a:rPr sz="1900" spc="-5" dirty="0">
                <a:latin typeface="Times New Roman"/>
                <a:cs typeface="Times New Roman"/>
              </a:rPr>
              <a:t>any building or  structure having an artistic character or design or any </a:t>
            </a:r>
            <a:r>
              <a:rPr sz="1900" spc="-10" dirty="0">
                <a:latin typeface="Times New Roman"/>
                <a:cs typeface="Times New Roman"/>
              </a:rPr>
              <a:t>model </a:t>
            </a:r>
            <a:r>
              <a:rPr sz="1900" spc="-5" dirty="0">
                <a:latin typeface="Times New Roman"/>
                <a:cs typeface="Times New Roman"/>
              </a:rPr>
              <a:t>for such building or  structure.</a:t>
            </a:r>
            <a:endParaRPr sz="19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Cinematographic film means any work of usual recording on any medium  produced </a:t>
            </a:r>
            <a:r>
              <a:rPr sz="1900" dirty="0">
                <a:latin typeface="Times New Roman"/>
                <a:cs typeface="Times New Roman"/>
              </a:rPr>
              <a:t>through </a:t>
            </a:r>
            <a:r>
              <a:rPr sz="1900" spc="-5" dirty="0">
                <a:latin typeface="Times New Roman"/>
                <a:cs typeface="Times New Roman"/>
              </a:rPr>
              <a:t>a process </a:t>
            </a:r>
            <a:r>
              <a:rPr sz="1900" dirty="0">
                <a:latin typeface="Times New Roman"/>
                <a:cs typeface="Times New Roman"/>
              </a:rPr>
              <a:t>from </a:t>
            </a:r>
            <a:r>
              <a:rPr sz="1900" spc="-5" dirty="0">
                <a:latin typeface="Times New Roman"/>
                <a:cs typeface="Times New Roman"/>
              </a:rPr>
              <a:t>which a moving image </a:t>
            </a:r>
            <a:r>
              <a:rPr sz="1900" spc="-10" dirty="0">
                <a:latin typeface="Times New Roman"/>
                <a:cs typeface="Times New Roman"/>
              </a:rPr>
              <a:t>may </a:t>
            </a:r>
            <a:r>
              <a:rPr sz="1900" spc="-5" dirty="0">
                <a:latin typeface="Times New Roman"/>
                <a:cs typeface="Times New Roman"/>
              </a:rPr>
              <a:t>produced by any  means and includes a </a:t>
            </a:r>
            <a:r>
              <a:rPr sz="1900" dirty="0">
                <a:latin typeface="Times New Roman"/>
                <a:cs typeface="Times New Roman"/>
              </a:rPr>
              <a:t>sound </a:t>
            </a:r>
            <a:r>
              <a:rPr sz="1900" spc="-5" dirty="0">
                <a:latin typeface="Times New Roman"/>
                <a:cs typeface="Times New Roman"/>
              </a:rPr>
              <a:t>recording accompanying such visual recording and  ‘cinematograph’ shall be construed as including any work produced by </a:t>
            </a:r>
            <a:r>
              <a:rPr sz="1900" spc="-10" dirty="0">
                <a:latin typeface="Times New Roman"/>
                <a:cs typeface="Times New Roman"/>
              </a:rPr>
              <a:t>any  </a:t>
            </a:r>
            <a:r>
              <a:rPr sz="1900" spc="-5" dirty="0">
                <a:latin typeface="Times New Roman"/>
                <a:cs typeface="Times New Roman"/>
              </a:rPr>
              <a:t>process analogous to cinematography including video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films.</a:t>
            </a: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Sound recording </a:t>
            </a:r>
            <a:r>
              <a:rPr sz="1900" spc="-10" dirty="0">
                <a:latin typeface="Times New Roman"/>
                <a:cs typeface="Times New Roman"/>
              </a:rPr>
              <a:t>means </a:t>
            </a:r>
            <a:r>
              <a:rPr sz="1900" spc="-5" dirty="0">
                <a:latin typeface="Times New Roman"/>
                <a:cs typeface="Times New Roman"/>
              </a:rPr>
              <a:t>a recording of sounds </a:t>
            </a:r>
            <a:r>
              <a:rPr sz="1900" dirty="0">
                <a:latin typeface="Times New Roman"/>
                <a:cs typeface="Times New Roman"/>
              </a:rPr>
              <a:t>from </a:t>
            </a:r>
            <a:r>
              <a:rPr sz="1900" spc="-5" dirty="0">
                <a:latin typeface="Times New Roman"/>
                <a:cs typeface="Times New Roman"/>
              </a:rPr>
              <a:t>which such sounds </a:t>
            </a:r>
            <a:r>
              <a:rPr sz="1900" spc="-10" dirty="0">
                <a:latin typeface="Times New Roman"/>
                <a:cs typeface="Times New Roman"/>
              </a:rPr>
              <a:t>may </a:t>
            </a:r>
            <a:r>
              <a:rPr sz="1900" spc="-5" dirty="0">
                <a:latin typeface="Times New Roman"/>
                <a:cs typeface="Times New Roman"/>
              </a:rPr>
              <a:t>be  reproduced regardless of the medium on which such recording is </a:t>
            </a:r>
            <a:r>
              <a:rPr sz="1900" spc="-10" dirty="0">
                <a:latin typeface="Times New Roman"/>
                <a:cs typeface="Times New Roman"/>
              </a:rPr>
              <a:t>made </a:t>
            </a:r>
            <a:r>
              <a:rPr sz="1900" spc="-5" dirty="0">
                <a:latin typeface="Times New Roman"/>
                <a:cs typeface="Times New Roman"/>
              </a:rPr>
              <a:t>or  method by which the sounds are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produced.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173" y="190627"/>
            <a:ext cx="4852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4F81BC"/>
                </a:solidFill>
              </a:rPr>
              <a:t>What </a:t>
            </a:r>
            <a:r>
              <a:rPr spc="-5" dirty="0">
                <a:solidFill>
                  <a:srgbClr val="4F81BC"/>
                </a:solidFill>
              </a:rPr>
              <a:t>is </a:t>
            </a:r>
            <a:r>
              <a:rPr spc="-10" dirty="0">
                <a:solidFill>
                  <a:srgbClr val="4F81BC"/>
                </a:solidFill>
              </a:rPr>
              <a:t>meant </a:t>
            </a:r>
            <a:r>
              <a:rPr spc="-20" dirty="0">
                <a:solidFill>
                  <a:srgbClr val="4F81BC"/>
                </a:solidFill>
              </a:rPr>
              <a:t>by</a:t>
            </a:r>
            <a:r>
              <a:rPr spc="-40" dirty="0">
                <a:solidFill>
                  <a:srgbClr val="4F81BC"/>
                </a:solidFill>
              </a:rPr>
              <a:t> </a:t>
            </a:r>
            <a:r>
              <a:rPr spc="-5" dirty="0">
                <a:solidFill>
                  <a:srgbClr val="4F81BC"/>
                </a:solidFill>
              </a:rPr>
              <a:t>IPRs?</a:t>
            </a:r>
          </a:p>
        </p:txBody>
      </p:sp>
      <p:sp>
        <p:nvSpPr>
          <p:cNvPr id="3" name="object 3"/>
          <p:cNvSpPr/>
          <p:nvPr/>
        </p:nvSpPr>
        <p:spPr>
          <a:xfrm>
            <a:off x="452627" y="192029"/>
            <a:ext cx="8372856" cy="61935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6083" y="1718005"/>
            <a:ext cx="772287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2616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Intellectual </a:t>
            </a:r>
            <a:r>
              <a:rPr sz="2400" b="1" spc="-10" dirty="0">
                <a:latin typeface="Times New Roman"/>
                <a:cs typeface="Times New Roman"/>
              </a:rPr>
              <a:t>Property </a:t>
            </a:r>
            <a:r>
              <a:rPr sz="2400" dirty="0">
                <a:latin typeface="Times New Roman"/>
                <a:cs typeface="Times New Roman"/>
              </a:rPr>
              <a:t>(IP) is any creations </a:t>
            </a:r>
            <a:r>
              <a:rPr sz="2400" spc="-5" dirty="0">
                <a:latin typeface="Times New Roman"/>
                <a:cs typeface="Times New Roman"/>
              </a:rPr>
              <a:t>of human mind.  </a:t>
            </a:r>
            <a:r>
              <a:rPr sz="2400" dirty="0">
                <a:latin typeface="Times New Roman"/>
                <a:cs typeface="Times New Roman"/>
              </a:rPr>
              <a:t>Like tangible </a:t>
            </a:r>
            <a:r>
              <a:rPr sz="2400" spc="-20" dirty="0">
                <a:latin typeface="Times New Roman"/>
                <a:cs typeface="Times New Roman"/>
              </a:rPr>
              <a:t>property, </a:t>
            </a:r>
            <a:r>
              <a:rPr sz="2400" dirty="0">
                <a:latin typeface="Times New Roman"/>
                <a:cs typeface="Times New Roman"/>
              </a:rPr>
              <a:t>their creation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value and,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 all </a:t>
            </a:r>
            <a:r>
              <a:rPr sz="2400" spc="-20" dirty="0">
                <a:latin typeface="Times New Roman"/>
                <a:cs typeface="Times New Roman"/>
              </a:rPr>
              <a:t>property, </a:t>
            </a:r>
            <a:r>
              <a:rPr sz="2400" dirty="0">
                <a:latin typeface="Times New Roman"/>
                <a:cs typeface="Times New Roman"/>
              </a:rPr>
              <a:t>it needs to be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protected.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Intellectual </a:t>
            </a:r>
            <a:r>
              <a:rPr sz="2400" b="1" spc="-10" dirty="0">
                <a:latin typeface="Times New Roman"/>
                <a:cs typeface="Times New Roman"/>
              </a:rPr>
              <a:t>Property </a:t>
            </a:r>
            <a:r>
              <a:rPr sz="2400" b="1" spc="-5" dirty="0">
                <a:latin typeface="Times New Roman"/>
                <a:cs typeface="Times New Roman"/>
              </a:rPr>
              <a:t>Rights </a:t>
            </a:r>
            <a:r>
              <a:rPr sz="2400" spc="-5" dirty="0">
                <a:latin typeface="Times New Roman"/>
                <a:cs typeface="Times New Roman"/>
              </a:rPr>
              <a:t>(IPR) </a:t>
            </a:r>
            <a:r>
              <a:rPr sz="2400" dirty="0">
                <a:latin typeface="Times New Roman"/>
                <a:cs typeface="Times New Roman"/>
              </a:rPr>
              <a:t>gives them this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protection,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well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helping them exploit and control their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IP.</a:t>
            </a:r>
            <a:endParaRPr sz="2400">
              <a:latin typeface="Times New Roman"/>
              <a:cs typeface="Times New Roman"/>
            </a:endParaRPr>
          </a:p>
          <a:p>
            <a:pPr marL="12700" marR="1905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“The </a:t>
            </a:r>
            <a:r>
              <a:rPr sz="2400" dirty="0">
                <a:latin typeface="Times New Roman"/>
                <a:cs typeface="Times New Roman"/>
              </a:rPr>
              <a:t>exclusive right granted by State, to prevent others from  using, </a:t>
            </a:r>
            <a:r>
              <a:rPr sz="2400" spc="-5" dirty="0">
                <a:latin typeface="Times New Roman"/>
                <a:cs typeface="Times New Roman"/>
              </a:rPr>
              <a:t>manufacturing, </a:t>
            </a:r>
            <a:r>
              <a:rPr sz="2400" dirty="0">
                <a:latin typeface="Times New Roman"/>
                <a:cs typeface="Times New Roman"/>
              </a:rPr>
              <a:t>distributing - inventions, processes,  applications, new and original designs, </a:t>
            </a:r>
            <a:r>
              <a:rPr sz="2400" spc="-5" dirty="0">
                <a:latin typeface="Times New Roman"/>
                <a:cs typeface="Times New Roman"/>
              </a:rPr>
              <a:t>trademarks, </a:t>
            </a:r>
            <a:r>
              <a:rPr sz="2400" dirty="0">
                <a:latin typeface="Times New Roman"/>
                <a:cs typeface="Times New Roman"/>
              </a:rPr>
              <a:t>new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plant  varieties, data bases and artistic and literary </a:t>
            </a:r>
            <a:r>
              <a:rPr sz="2400" spc="-5" dirty="0">
                <a:latin typeface="Times New Roman"/>
                <a:cs typeface="Times New Roman"/>
              </a:rPr>
              <a:t>works”. </a:t>
            </a:r>
            <a:r>
              <a:rPr sz="2400" dirty="0">
                <a:latin typeface="Times New Roman"/>
                <a:cs typeface="Times New Roman"/>
              </a:rPr>
              <a:t>Such a 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is known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‘rights </a:t>
            </a:r>
            <a:r>
              <a:rPr sz="2400" spc="10" dirty="0">
                <a:latin typeface="Times New Roman"/>
                <a:cs typeface="Times New Roman"/>
              </a:rPr>
              <a:t>owner’ </a:t>
            </a:r>
            <a:r>
              <a:rPr sz="2400" dirty="0">
                <a:latin typeface="Times New Roman"/>
                <a:cs typeface="Times New Roman"/>
              </a:rPr>
              <a:t>or ‘rights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holder’.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8385" y="257302"/>
            <a:ext cx="28860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5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500" b="1" spc="-3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rlito"/>
                <a:cs typeface="Carlito"/>
              </a:rPr>
              <a:t>CONTD….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95273"/>
            <a:ext cx="8074659" cy="38481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6350" indent="-342900" algn="just">
              <a:lnSpc>
                <a:spcPts val="211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word ‘original’ does not </a:t>
            </a:r>
            <a:r>
              <a:rPr sz="2200" spc="-10" dirty="0">
                <a:latin typeface="Times New Roman"/>
                <a:cs typeface="Times New Roman"/>
              </a:rPr>
              <a:t>mean </a:t>
            </a:r>
            <a:r>
              <a:rPr sz="2200" spc="-5" dirty="0">
                <a:latin typeface="Times New Roman"/>
                <a:cs typeface="Times New Roman"/>
              </a:rPr>
              <a:t>that the work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expression 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original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inventive thought. It only means the work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15" dirty="0">
                <a:latin typeface="Times New Roman"/>
                <a:cs typeface="Times New Roman"/>
              </a:rPr>
              <a:t>be  </a:t>
            </a:r>
            <a:r>
              <a:rPr sz="2200" spc="-5" dirty="0">
                <a:latin typeface="Times New Roman"/>
                <a:cs typeface="Times New Roman"/>
              </a:rPr>
              <a:t>copied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another work, that is, </a:t>
            </a:r>
            <a:r>
              <a:rPr sz="2200" spc="-10" dirty="0">
                <a:latin typeface="Times New Roman"/>
                <a:cs typeface="Times New Roman"/>
              </a:rPr>
              <a:t>it </a:t>
            </a:r>
            <a:r>
              <a:rPr sz="2200" spc="-5" dirty="0">
                <a:latin typeface="Times New Roman"/>
                <a:cs typeface="Times New Roman"/>
              </a:rPr>
              <a:t>should originate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the  </a:t>
            </a:r>
            <a:r>
              <a:rPr sz="2200" spc="-20" dirty="0">
                <a:latin typeface="Times New Roman"/>
                <a:cs typeface="Times New Roman"/>
              </a:rPr>
              <a:t>author.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375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80" dirty="0">
                <a:latin typeface="Times New Roman"/>
                <a:cs typeface="Times New Roman"/>
              </a:rPr>
              <a:t>To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qualify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for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copyright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1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India,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work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should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satisfy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ts val="2375"/>
              </a:lnSpc>
            </a:pPr>
            <a:r>
              <a:rPr sz="2200" dirty="0">
                <a:latin typeface="Times New Roman"/>
                <a:cs typeface="Times New Roman"/>
              </a:rPr>
              <a:t>following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conditions:-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work is first published in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India;</a:t>
            </a:r>
            <a:endParaRPr sz="220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where the </a:t>
            </a:r>
            <a:r>
              <a:rPr sz="2200" dirty="0">
                <a:latin typeface="Times New Roman"/>
                <a:cs typeface="Times New Roman"/>
              </a:rPr>
              <a:t>work </a:t>
            </a:r>
            <a:r>
              <a:rPr sz="2200" spc="-5" dirty="0">
                <a:latin typeface="Times New Roman"/>
                <a:cs typeface="Times New Roman"/>
              </a:rPr>
              <a:t>is first published outside India, the </a:t>
            </a:r>
            <a:r>
              <a:rPr sz="2200" dirty="0">
                <a:latin typeface="Times New Roman"/>
                <a:cs typeface="Times New Roman"/>
              </a:rPr>
              <a:t>author </a:t>
            </a:r>
            <a:r>
              <a:rPr sz="2200" spc="-5" dirty="0">
                <a:latin typeface="Times New Roman"/>
                <a:cs typeface="Times New Roman"/>
              </a:rPr>
              <a:t>at the  date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publication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a citizen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India. If the publication  was </a:t>
            </a:r>
            <a:r>
              <a:rPr sz="2200" spc="-10" dirty="0">
                <a:latin typeface="Times New Roman"/>
                <a:cs typeface="Times New Roman"/>
              </a:rPr>
              <a:t>made </a:t>
            </a:r>
            <a:r>
              <a:rPr sz="2200" dirty="0">
                <a:latin typeface="Times New Roman"/>
                <a:cs typeface="Times New Roman"/>
              </a:rPr>
              <a:t>after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author’s </a:t>
            </a:r>
            <a:r>
              <a:rPr sz="2200" spc="-5" dirty="0">
                <a:latin typeface="Times New Roman"/>
                <a:cs typeface="Times New Roman"/>
              </a:rPr>
              <a:t>death, the author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spc="-5" dirty="0">
                <a:latin typeface="Times New Roman"/>
                <a:cs typeface="Times New Roman"/>
              </a:rPr>
              <a:t>have, at the  </a:t>
            </a:r>
            <a:r>
              <a:rPr sz="2200" spc="-10" dirty="0">
                <a:latin typeface="Times New Roman"/>
                <a:cs typeface="Times New Roman"/>
              </a:rPr>
              <a:t>time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death, been a citizen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India.</a:t>
            </a:r>
            <a:endParaRPr sz="2200">
              <a:latin typeface="Times New Roman"/>
              <a:cs typeface="Times New Roman"/>
            </a:endParaRPr>
          </a:p>
          <a:p>
            <a:pPr marL="756285" marR="6350" lvl="1" indent="-287020" algn="just">
              <a:lnSpc>
                <a:spcPct val="80000"/>
              </a:lnSpc>
              <a:spcBef>
                <a:spcPts val="525"/>
              </a:spcBef>
              <a:buFont typeface="Wingdings"/>
              <a:buChar char=""/>
              <a:tabLst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In the </a:t>
            </a:r>
            <a:r>
              <a:rPr sz="2200" spc="-10" dirty="0">
                <a:latin typeface="Times New Roman"/>
                <a:cs typeface="Times New Roman"/>
              </a:rPr>
              <a:t>case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unpublished work the </a:t>
            </a:r>
            <a:r>
              <a:rPr sz="2200" spc="-15" dirty="0">
                <a:latin typeface="Times New Roman"/>
                <a:cs typeface="Times New Roman"/>
              </a:rPr>
              <a:t>author, </a:t>
            </a:r>
            <a:r>
              <a:rPr sz="2200" spc="-1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the date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making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work, </a:t>
            </a:r>
            <a:r>
              <a:rPr sz="2200" spc="-5" dirty="0">
                <a:latin typeface="Times New Roman"/>
                <a:cs typeface="Times New Roman"/>
              </a:rPr>
              <a:t>is a citizen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India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domiciled in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India.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429" y="264921"/>
            <a:ext cx="2849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400" b="1" spc="-7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1F487C"/>
                </a:solidFill>
                <a:latin typeface="Carlito"/>
                <a:cs typeface="Carlito"/>
              </a:rPr>
              <a:t>CONTD..…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84021"/>
            <a:ext cx="8223884" cy="521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Copyright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 bundle of rights consisting of 1) </a:t>
            </a:r>
            <a:r>
              <a:rPr sz="1800" spc="-5" dirty="0">
                <a:latin typeface="Times New Roman"/>
                <a:cs typeface="Times New Roman"/>
              </a:rPr>
              <a:t>economic </a:t>
            </a:r>
            <a:r>
              <a:rPr sz="1800" dirty="0">
                <a:latin typeface="Times New Roman"/>
                <a:cs typeface="Times New Roman"/>
              </a:rPr>
              <a:t>rights and 2) </a:t>
            </a:r>
            <a:r>
              <a:rPr sz="1800" spc="-5" dirty="0">
                <a:latin typeface="Times New Roman"/>
                <a:cs typeface="Times New Roman"/>
              </a:rPr>
              <a:t>moral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rights.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ECONOMIC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RIGHTS: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  <a:spcBef>
                <a:spcPts val="459"/>
              </a:spcBef>
              <a:buAutoNum type="alphaLcParenBoth"/>
              <a:tabLst>
                <a:tab pos="325120" algn="l"/>
              </a:tabLst>
            </a:pPr>
            <a:r>
              <a:rPr sz="1800" dirty="0">
                <a:latin typeface="Times New Roman"/>
                <a:cs typeface="Times New Roman"/>
              </a:rPr>
              <a:t>In the case of a </a:t>
            </a:r>
            <a:r>
              <a:rPr sz="1800" spc="-15" dirty="0">
                <a:latin typeface="Times New Roman"/>
                <a:cs typeface="Times New Roman"/>
              </a:rPr>
              <a:t>literary, </a:t>
            </a:r>
            <a:r>
              <a:rPr sz="1800" spc="-5" dirty="0">
                <a:latin typeface="Times New Roman"/>
                <a:cs typeface="Times New Roman"/>
              </a:rPr>
              <a:t>dramatic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musical work,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being </a:t>
            </a:r>
            <a:r>
              <a:rPr sz="1800" dirty="0">
                <a:latin typeface="Times New Roman"/>
                <a:cs typeface="Times New Roman"/>
              </a:rPr>
              <a:t>a computer </a:t>
            </a:r>
            <a:r>
              <a:rPr sz="1800" spc="-5" dirty="0">
                <a:latin typeface="Times New Roman"/>
                <a:cs typeface="Times New Roman"/>
              </a:rPr>
              <a:t>program, </a:t>
            </a:r>
            <a:r>
              <a:rPr sz="1800" dirty="0">
                <a:latin typeface="Times New Roman"/>
                <a:cs typeface="Times New Roman"/>
              </a:rPr>
              <a:t>the  right </a:t>
            </a:r>
            <a:r>
              <a:rPr sz="1800" spc="-5" dirty="0">
                <a:latin typeface="Times New Roman"/>
                <a:cs typeface="Times New Roman"/>
              </a:rPr>
              <a:t>consists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,-</a:t>
            </a:r>
            <a:endParaRPr sz="1800">
              <a:latin typeface="Times New Roman"/>
              <a:cs typeface="Times New Roman"/>
            </a:endParaRPr>
          </a:p>
          <a:p>
            <a:pPr marL="355600" marR="6985" lvl="1">
              <a:lnSpc>
                <a:spcPts val="1939"/>
              </a:lnSpc>
              <a:spcBef>
                <a:spcPts val="445"/>
              </a:spcBef>
              <a:buAutoNum type="arabicParenR"/>
              <a:tabLst>
                <a:tab pos="61849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reproduce the </a:t>
            </a:r>
            <a:r>
              <a:rPr sz="1800" dirty="0">
                <a:latin typeface="Times New Roman"/>
                <a:cs typeface="Times New Roman"/>
              </a:rPr>
              <a:t>work in </a:t>
            </a:r>
            <a:r>
              <a:rPr sz="1800" spc="-5" dirty="0">
                <a:latin typeface="Times New Roman"/>
                <a:cs typeface="Times New Roman"/>
              </a:rPr>
              <a:t>any </a:t>
            </a:r>
            <a:r>
              <a:rPr sz="1800" dirty="0">
                <a:latin typeface="Times New Roman"/>
                <a:cs typeface="Times New Roman"/>
              </a:rPr>
              <a:t>material form </a:t>
            </a:r>
            <a:r>
              <a:rPr sz="1800" spc="-5" dirty="0">
                <a:latin typeface="Times New Roman"/>
                <a:cs typeface="Times New Roman"/>
              </a:rPr>
              <a:t>incl. </a:t>
            </a:r>
            <a:r>
              <a:rPr sz="1800" dirty="0">
                <a:latin typeface="Times New Roman"/>
                <a:cs typeface="Times New Roman"/>
              </a:rPr>
              <a:t>the storing of in </a:t>
            </a:r>
            <a:r>
              <a:rPr sz="1800" spc="-5" dirty="0">
                <a:latin typeface="Times New Roman"/>
                <a:cs typeface="Times New Roman"/>
              </a:rPr>
              <a:t>any medium </a:t>
            </a:r>
            <a:r>
              <a:rPr sz="1800" spc="-15" dirty="0">
                <a:latin typeface="Times New Roman"/>
                <a:cs typeface="Times New Roman"/>
              </a:rPr>
              <a:t>by  </a:t>
            </a:r>
            <a:r>
              <a:rPr sz="1800" dirty="0">
                <a:latin typeface="Times New Roman"/>
                <a:cs typeface="Times New Roman"/>
              </a:rPr>
              <a:t>electronic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means;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190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issue </a:t>
            </a:r>
            <a:r>
              <a:rPr sz="1800" dirty="0">
                <a:latin typeface="Times New Roman"/>
                <a:cs typeface="Times New Roman"/>
              </a:rPr>
              <a:t>copies of the work to the public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9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perform the work in public, or </a:t>
            </a:r>
            <a:r>
              <a:rPr sz="1800" spc="-5" dirty="0">
                <a:latin typeface="Times New Roman"/>
                <a:cs typeface="Times New Roman"/>
              </a:rPr>
              <a:t>communicate </a:t>
            </a:r>
            <a:r>
              <a:rPr sz="1800" dirty="0">
                <a:latin typeface="Times New Roman"/>
                <a:cs typeface="Times New Roman"/>
              </a:rPr>
              <a:t>it to 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public;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any cinematographic film or sound recording in respect of the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any translation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9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any adaptation of the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work;</a:t>
            </a:r>
            <a:endParaRPr sz="1800">
              <a:latin typeface="Times New Roman"/>
              <a:cs typeface="Times New Roman"/>
            </a:endParaRPr>
          </a:p>
          <a:p>
            <a:pPr marL="355600" marR="5080" lvl="1">
              <a:lnSpc>
                <a:spcPts val="1939"/>
              </a:lnSpc>
              <a:spcBef>
                <a:spcPts val="459"/>
              </a:spcBef>
              <a:buAutoNum type="arabicParenR"/>
              <a:tabLst>
                <a:tab pos="614045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do,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relation </a:t>
            </a:r>
            <a:r>
              <a:rPr sz="1800" dirty="0">
                <a:latin typeface="Times New Roman"/>
                <a:cs typeface="Times New Roman"/>
              </a:rPr>
              <a:t>to translation or </a:t>
            </a:r>
            <a:r>
              <a:rPr sz="1800" spc="-5" dirty="0">
                <a:latin typeface="Times New Roman"/>
                <a:cs typeface="Times New Roman"/>
              </a:rPr>
              <a:t>adaptation </a:t>
            </a:r>
            <a:r>
              <a:rPr sz="1800" dirty="0">
                <a:latin typeface="Times New Roman"/>
                <a:cs typeface="Times New Roman"/>
              </a:rPr>
              <a:t>of the work, </a:t>
            </a:r>
            <a:r>
              <a:rPr sz="1800" spc="-5" dirty="0">
                <a:latin typeface="Times New Roman"/>
                <a:cs typeface="Times New Roman"/>
              </a:rPr>
              <a:t>any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acts </a:t>
            </a:r>
            <a:r>
              <a:rPr sz="1800" spc="-5" dirty="0">
                <a:latin typeface="Times New Roman"/>
                <a:cs typeface="Times New Roman"/>
              </a:rPr>
              <a:t>specified  </a:t>
            </a:r>
            <a:r>
              <a:rPr sz="1800" dirty="0">
                <a:latin typeface="Times New Roman"/>
                <a:cs typeface="Times New Roman"/>
              </a:rPr>
              <a:t>in relation to the work in </a:t>
            </a:r>
            <a:r>
              <a:rPr sz="1800" spc="-5" dirty="0">
                <a:latin typeface="Times New Roman"/>
                <a:cs typeface="Times New Roman"/>
              </a:rPr>
              <a:t>sub-clauses </a:t>
            </a:r>
            <a:r>
              <a:rPr sz="1800" dirty="0">
                <a:latin typeface="Times New Roman"/>
                <a:cs typeface="Times New Roman"/>
              </a:rPr>
              <a:t>(1) to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(6)</a:t>
            </a:r>
            <a:endParaRPr sz="1800">
              <a:latin typeface="Times New Roman"/>
              <a:cs typeface="Times New Roman"/>
            </a:endParaRPr>
          </a:p>
          <a:p>
            <a:pPr marL="335280" indent="-32321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335915" algn="l"/>
              </a:tabLst>
            </a:pPr>
            <a:r>
              <a:rPr sz="1800" dirty="0">
                <a:latin typeface="Times New Roman"/>
                <a:cs typeface="Times New Roman"/>
              </a:rPr>
              <a:t>In the case of computer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program,-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any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facts specified in clause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(a);</a:t>
            </a:r>
            <a:endParaRPr sz="1800">
              <a:latin typeface="Times New Roman"/>
              <a:cs typeface="Times New Roman"/>
            </a:endParaRPr>
          </a:p>
          <a:p>
            <a:pPr marL="355600" marR="6350" lvl="1">
              <a:lnSpc>
                <a:spcPts val="1939"/>
              </a:lnSpc>
              <a:spcBef>
                <a:spcPts val="465"/>
              </a:spcBef>
              <a:buAutoNum type="arabicParenR"/>
              <a:tabLst>
                <a:tab pos="614045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sell </a:t>
            </a:r>
            <a:r>
              <a:rPr sz="1800" dirty="0">
                <a:latin typeface="Times New Roman"/>
                <a:cs typeface="Times New Roman"/>
              </a:rPr>
              <a:t>or give on hire, or </a:t>
            </a:r>
            <a:r>
              <a:rPr sz="1800" spc="-10" dirty="0">
                <a:latin typeface="Times New Roman"/>
                <a:cs typeface="Times New Roman"/>
              </a:rPr>
              <a:t>offer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sale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hire any copy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computer </a:t>
            </a:r>
            <a:r>
              <a:rPr sz="1800" spc="-5" dirty="0">
                <a:latin typeface="Times New Roman"/>
                <a:cs typeface="Times New Roman"/>
              </a:rPr>
              <a:t>program,  </a:t>
            </a:r>
            <a:r>
              <a:rPr sz="1800" dirty="0">
                <a:latin typeface="Times New Roman"/>
                <a:cs typeface="Times New Roman"/>
              </a:rPr>
              <a:t>regardless of whether such copy </a:t>
            </a:r>
            <a:r>
              <a:rPr sz="1800" spc="-5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been sold or given on hire on earlier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occasions;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7045" y="303021"/>
            <a:ext cx="2938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400" b="1" spc="-6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CONTD…...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655929"/>
            <a:ext cx="8073390" cy="55746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80"/>
              </a:spcBef>
              <a:buAutoNum type="alphaLcParenBoth" startAt="3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case of </a:t>
            </a:r>
            <a:r>
              <a:rPr sz="2000" spc="-5" dirty="0">
                <a:latin typeface="Times New Roman"/>
                <a:cs typeface="Times New Roman"/>
              </a:rPr>
              <a:t>an artistic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work,-</a:t>
            </a:r>
            <a:endParaRPr sz="2000">
              <a:latin typeface="Times New Roman"/>
              <a:cs typeface="Times New Roman"/>
            </a:endParaRPr>
          </a:p>
          <a:p>
            <a:pPr marL="355600" marR="6985" lvl="1">
              <a:lnSpc>
                <a:spcPct val="100000"/>
              </a:lnSpc>
              <a:spcBef>
                <a:spcPts val="484"/>
              </a:spcBef>
              <a:buAutoNum type="arabicParenR"/>
              <a:tabLst>
                <a:tab pos="682625" algn="l"/>
                <a:tab pos="7677784" algn="l"/>
              </a:tabLst>
            </a:pP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du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k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erial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form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	t</a:t>
            </a:r>
            <a:r>
              <a:rPr sz="2000" spc="-1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  dimensions of a three dimensional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work;</a:t>
            </a:r>
            <a:endParaRPr sz="2000">
              <a:latin typeface="Times New Roman"/>
              <a:cs typeface="Times New Roman"/>
            </a:endParaRPr>
          </a:p>
          <a:p>
            <a:pPr marL="629920" lvl="1" indent="-2749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0555" algn="l"/>
              </a:tabLst>
            </a:pPr>
            <a:r>
              <a:rPr sz="2000" spc="-5" dirty="0">
                <a:latin typeface="Times New Roman"/>
                <a:cs typeface="Times New Roman"/>
              </a:rPr>
              <a:t>to communicate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work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public;</a:t>
            </a:r>
            <a:endParaRPr sz="2000">
              <a:latin typeface="Times New Roman"/>
              <a:cs typeface="Times New Roman"/>
            </a:endParaRPr>
          </a:p>
          <a:p>
            <a:pPr marL="629920" lvl="1" indent="-2749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0555" algn="l"/>
              </a:tabLst>
            </a:pP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issue copies of the </a:t>
            </a:r>
            <a:r>
              <a:rPr sz="2000" spc="5" dirty="0">
                <a:latin typeface="Times New Roman"/>
                <a:cs typeface="Times New Roman"/>
              </a:rPr>
              <a:t>work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public;</a:t>
            </a:r>
            <a:endParaRPr sz="2000">
              <a:latin typeface="Times New Roman"/>
              <a:cs typeface="Times New Roman"/>
            </a:endParaRPr>
          </a:p>
          <a:p>
            <a:pPr marL="629920" lvl="1" indent="-2749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0555" algn="l"/>
              </a:tabLst>
            </a:pP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include the work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cinematographic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film;</a:t>
            </a:r>
            <a:endParaRPr sz="2000">
              <a:latin typeface="Times New Roman"/>
              <a:cs typeface="Times New Roman"/>
            </a:endParaRPr>
          </a:p>
          <a:p>
            <a:pPr marL="629920" lvl="1" indent="-2749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0555" algn="l"/>
              </a:tabLst>
            </a:pPr>
            <a:r>
              <a:rPr sz="2000" spc="-5" dirty="0">
                <a:latin typeface="Times New Roman"/>
                <a:cs typeface="Times New Roman"/>
              </a:rPr>
              <a:t>to make </a:t>
            </a:r>
            <a:r>
              <a:rPr sz="2000" dirty="0">
                <a:latin typeface="Times New Roman"/>
                <a:cs typeface="Times New Roman"/>
              </a:rPr>
              <a:t>adaptation of 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work;</a:t>
            </a:r>
            <a:endParaRPr sz="2000">
              <a:latin typeface="Times New Roman"/>
              <a:cs typeface="Times New Roman"/>
            </a:endParaRPr>
          </a:p>
          <a:p>
            <a:pPr marL="355600" marR="8890" lvl="1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6905" algn="l"/>
              </a:tabLst>
            </a:pP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do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relation to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adaptation of the work, any 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acts specified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relation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work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sub-clauses (1)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(4).</a:t>
            </a:r>
            <a:endParaRPr sz="2000">
              <a:latin typeface="Times New Roman"/>
              <a:cs typeface="Times New Roman"/>
            </a:endParaRPr>
          </a:p>
          <a:p>
            <a:pPr marL="370840" indent="-358140">
              <a:lnSpc>
                <a:spcPct val="100000"/>
              </a:lnSpc>
              <a:spcBef>
                <a:spcPts val="480"/>
              </a:spcBef>
              <a:buAutoNum type="alphaLcParenBoth" startAt="3"/>
              <a:tabLst>
                <a:tab pos="370840" algn="l"/>
              </a:tabLst>
            </a:pP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case of cinematographic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film,-</a:t>
            </a:r>
            <a:endParaRPr sz="2000">
              <a:latin typeface="Times New Roman"/>
              <a:cs typeface="Times New Roman"/>
            </a:endParaRPr>
          </a:p>
          <a:p>
            <a:pPr marL="355600" marR="5080" lvl="1" algn="just">
              <a:lnSpc>
                <a:spcPct val="100000"/>
              </a:lnSpc>
              <a:spcBef>
                <a:spcPts val="484"/>
              </a:spcBef>
              <a:buAutoNum type="arabicParenR"/>
              <a:tabLst>
                <a:tab pos="636905" algn="l"/>
              </a:tabLst>
            </a:pP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make </a:t>
            </a:r>
            <a:r>
              <a:rPr sz="2000" dirty="0">
                <a:latin typeface="Times New Roman"/>
                <a:cs typeface="Times New Roman"/>
              </a:rPr>
              <a:t>a copy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film, incl.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photograph of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image forming part  </a:t>
            </a:r>
            <a:r>
              <a:rPr sz="2000" dirty="0">
                <a:latin typeface="Times New Roman"/>
                <a:cs typeface="Times New Roman"/>
              </a:rPr>
              <a:t>thereof;</a:t>
            </a:r>
            <a:endParaRPr sz="2000">
              <a:latin typeface="Times New Roman"/>
              <a:cs typeface="Times New Roman"/>
            </a:endParaRPr>
          </a:p>
          <a:p>
            <a:pPr marL="355600" marR="5080" lvl="1" algn="just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67385" algn="l"/>
              </a:tabLst>
            </a:pP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sell or give on hire, or </a:t>
            </a:r>
            <a:r>
              <a:rPr sz="2000" spc="-10" dirty="0">
                <a:latin typeface="Times New Roman"/>
                <a:cs typeface="Times New Roman"/>
              </a:rPr>
              <a:t>offer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sale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hire, any </a:t>
            </a:r>
            <a:r>
              <a:rPr sz="2000" dirty="0">
                <a:latin typeface="Times New Roman"/>
                <a:cs typeface="Times New Roman"/>
              </a:rPr>
              <a:t>copy </a:t>
            </a:r>
            <a:r>
              <a:rPr sz="2000" spc="-5" dirty="0">
                <a:latin typeface="Times New Roman"/>
                <a:cs typeface="Times New Roman"/>
              </a:rPr>
              <a:t>of the </a:t>
            </a:r>
            <a:r>
              <a:rPr sz="2000" spc="-10" dirty="0">
                <a:latin typeface="Times New Roman"/>
                <a:cs typeface="Times New Roman"/>
              </a:rPr>
              <a:t>film,  </a:t>
            </a:r>
            <a:r>
              <a:rPr sz="2000" spc="-5" dirty="0">
                <a:latin typeface="Times New Roman"/>
                <a:cs typeface="Times New Roman"/>
              </a:rPr>
              <a:t>regardless of whether such </a:t>
            </a:r>
            <a:r>
              <a:rPr sz="2000" dirty="0">
                <a:latin typeface="Times New Roman"/>
                <a:cs typeface="Times New Roman"/>
              </a:rPr>
              <a:t>copy has </a:t>
            </a:r>
            <a:r>
              <a:rPr sz="2000" spc="-5" dirty="0">
                <a:latin typeface="Times New Roman"/>
                <a:cs typeface="Times New Roman"/>
              </a:rPr>
              <a:t>been sold or given </a:t>
            </a:r>
            <a:r>
              <a:rPr sz="2000" dirty="0">
                <a:latin typeface="Times New Roman"/>
                <a:cs typeface="Times New Roman"/>
              </a:rPr>
              <a:t>on hire </a:t>
            </a:r>
            <a:r>
              <a:rPr sz="2000" spc="-5" dirty="0">
                <a:latin typeface="Times New Roman"/>
                <a:cs typeface="Times New Roman"/>
              </a:rPr>
              <a:t>on earlier  </a:t>
            </a:r>
            <a:r>
              <a:rPr sz="2000" dirty="0">
                <a:latin typeface="Times New Roman"/>
                <a:cs typeface="Times New Roman"/>
              </a:rPr>
              <a:t>occasions;</a:t>
            </a:r>
            <a:endParaRPr sz="2000">
              <a:latin typeface="Times New Roman"/>
              <a:cs typeface="Times New Roman"/>
            </a:endParaRPr>
          </a:p>
          <a:p>
            <a:pPr marL="629920" lvl="1" indent="-274955" algn="just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630555" algn="l"/>
              </a:tabLst>
            </a:pPr>
            <a:r>
              <a:rPr sz="2000" spc="-5" dirty="0">
                <a:latin typeface="Times New Roman"/>
                <a:cs typeface="Times New Roman"/>
              </a:rPr>
              <a:t>to communicate </a:t>
            </a:r>
            <a:r>
              <a:rPr sz="2000" dirty="0">
                <a:latin typeface="Times New Roman"/>
                <a:cs typeface="Times New Roman"/>
              </a:rPr>
              <a:t>the film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public.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6277" y="264921"/>
            <a:ext cx="3072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r>
              <a:rPr sz="2400" b="1" spc="-6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CONTD……..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591439"/>
            <a:ext cx="8149590" cy="48818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315"/>
              </a:spcBef>
              <a:buAutoNum type="alphaLcParenBoth" startAt="5"/>
              <a:tabLst>
                <a:tab pos="323850" algn="l"/>
              </a:tabLst>
            </a:pPr>
            <a:r>
              <a:rPr sz="1800" dirty="0">
                <a:latin typeface="Times New Roman"/>
                <a:cs typeface="Times New Roman"/>
              </a:rPr>
              <a:t>in the case of a sound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recording,-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any other sound recording embodying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it;</a:t>
            </a:r>
            <a:endParaRPr sz="1800">
              <a:latin typeface="Times New Roman"/>
              <a:cs typeface="Times New Roman"/>
            </a:endParaRPr>
          </a:p>
          <a:p>
            <a:pPr marL="355600" marR="5080" lvl="1">
              <a:lnSpc>
                <a:spcPts val="1950"/>
              </a:lnSpc>
              <a:spcBef>
                <a:spcPts val="455"/>
              </a:spcBef>
              <a:buAutoNum type="arabicParenR"/>
              <a:tabLst>
                <a:tab pos="621665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sell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give </a:t>
            </a:r>
            <a:r>
              <a:rPr sz="1800" dirty="0">
                <a:latin typeface="Times New Roman"/>
                <a:cs typeface="Times New Roman"/>
              </a:rPr>
              <a:t>on hire, or </a:t>
            </a:r>
            <a:r>
              <a:rPr sz="1800" spc="-10" dirty="0">
                <a:latin typeface="Times New Roman"/>
                <a:cs typeface="Times New Roman"/>
              </a:rPr>
              <a:t>offer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sale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hire, any copy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sound </a:t>
            </a:r>
            <a:r>
              <a:rPr sz="1800" spc="-5" dirty="0">
                <a:latin typeface="Times New Roman"/>
                <a:cs typeface="Times New Roman"/>
              </a:rPr>
              <a:t>recording  </a:t>
            </a:r>
            <a:r>
              <a:rPr sz="1800" dirty="0">
                <a:latin typeface="Times New Roman"/>
                <a:cs typeface="Times New Roman"/>
              </a:rPr>
              <a:t>regardless of whether such copy </a:t>
            </a:r>
            <a:r>
              <a:rPr sz="1800" spc="-5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been sold or given on hire on earlier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occasions;</a:t>
            </a:r>
            <a:endParaRPr sz="1800">
              <a:latin typeface="Times New Roman"/>
              <a:cs typeface="Times New Roman"/>
            </a:endParaRPr>
          </a:p>
          <a:p>
            <a:pPr marL="602615" lvl="1" indent="-247650">
              <a:lnSpc>
                <a:spcPct val="100000"/>
              </a:lnSpc>
              <a:spcBef>
                <a:spcPts val="18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communicate </a:t>
            </a:r>
            <a:r>
              <a:rPr sz="1800" dirty="0">
                <a:latin typeface="Times New Roman"/>
                <a:cs typeface="Times New Roman"/>
              </a:rPr>
              <a:t>the sound recording to 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public.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215"/>
              </a:spcBef>
            </a:pPr>
            <a:r>
              <a:rPr sz="1800" b="1" dirty="0">
                <a:latin typeface="Times New Roman"/>
                <a:cs typeface="Times New Roman"/>
              </a:rPr>
              <a:t>MORAL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RIGHTS:</a:t>
            </a:r>
            <a:endParaRPr sz="1800">
              <a:latin typeface="Times New Roman"/>
              <a:cs typeface="Times New Roman"/>
            </a:endParaRPr>
          </a:p>
          <a:p>
            <a:pPr marL="602615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the right to decide whether to publish or not to publish the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work;</a:t>
            </a:r>
            <a:endParaRPr sz="1800">
              <a:latin typeface="Times New Roman"/>
              <a:cs typeface="Times New Roman"/>
            </a:endParaRPr>
          </a:p>
          <a:p>
            <a:pPr marL="602615" indent="-247650">
              <a:lnSpc>
                <a:spcPct val="100000"/>
              </a:lnSpc>
              <a:spcBef>
                <a:spcPts val="215"/>
              </a:spcBef>
              <a:buAutoNum type="arabicParenR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the right to claim authorship of a published or exhibited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work;</a:t>
            </a:r>
            <a:endParaRPr sz="1800">
              <a:latin typeface="Times New Roman"/>
              <a:cs typeface="Times New Roman"/>
            </a:endParaRPr>
          </a:p>
          <a:p>
            <a:pPr marL="641985" indent="-287020">
              <a:lnSpc>
                <a:spcPts val="2055"/>
              </a:lnSpc>
              <a:spcBef>
                <a:spcPts val="215"/>
              </a:spcBef>
              <a:buAutoNum type="arabicParenR"/>
              <a:tabLst>
                <a:tab pos="6426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2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right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prevent</a:t>
            </a:r>
            <a:r>
              <a:rPr sz="1800" spc="3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alteration</a:t>
            </a:r>
            <a:r>
              <a:rPr sz="1800" spc="3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3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other</a:t>
            </a:r>
            <a:r>
              <a:rPr sz="1800" spc="2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actions</a:t>
            </a:r>
            <a:r>
              <a:rPr sz="1800" spc="3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that</a:t>
            </a:r>
            <a:r>
              <a:rPr sz="1800" spc="3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may</a:t>
            </a:r>
            <a:r>
              <a:rPr sz="1800" spc="3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damage</a:t>
            </a:r>
            <a:r>
              <a:rPr sz="1800" spc="3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3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author’s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2055"/>
              </a:lnSpc>
            </a:pPr>
            <a:r>
              <a:rPr sz="1800" dirty="0">
                <a:latin typeface="Times New Roman"/>
                <a:cs typeface="Times New Roman"/>
              </a:rPr>
              <a:t>honour or reputation – the right of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integrity;</a:t>
            </a:r>
            <a:endParaRPr sz="1800">
              <a:latin typeface="Times New Roman"/>
              <a:cs typeface="Times New Roman"/>
            </a:endParaRPr>
          </a:p>
          <a:p>
            <a:pPr marL="602615" indent="-247650">
              <a:lnSpc>
                <a:spcPct val="100000"/>
              </a:lnSpc>
              <a:spcBef>
                <a:spcPts val="219"/>
              </a:spcBef>
              <a:buAutoNum type="arabicParenR" startAt="4"/>
              <a:tabLst>
                <a:tab pos="603250" algn="l"/>
              </a:tabLst>
            </a:pPr>
            <a:r>
              <a:rPr sz="1800" dirty="0">
                <a:latin typeface="Times New Roman"/>
                <a:cs typeface="Times New Roman"/>
              </a:rPr>
              <a:t>to restrain or claim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damages.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latin typeface="Times New Roman"/>
                <a:cs typeface="Times New Roman"/>
              </a:rPr>
              <a:t>TERM </a:t>
            </a:r>
            <a:r>
              <a:rPr sz="1800" b="1" dirty="0">
                <a:latin typeface="Times New Roman"/>
                <a:cs typeface="Times New Roman"/>
              </a:rPr>
              <a:t>(Period) </a:t>
            </a:r>
            <a:r>
              <a:rPr sz="1800" b="1" spc="-5" dirty="0">
                <a:latin typeface="Times New Roman"/>
                <a:cs typeface="Times New Roman"/>
              </a:rPr>
              <a:t>OF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COPYRIGHT</a:t>
            </a:r>
            <a:endParaRPr sz="18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050"/>
              </a:lnSpc>
              <a:spcBef>
                <a:spcPts val="21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any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literary,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dramatic,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musical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artistic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work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(other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L="355600" algn="just">
              <a:lnSpc>
                <a:spcPts val="2050"/>
              </a:lnSpc>
            </a:pPr>
            <a:r>
              <a:rPr sz="1800" dirty="0">
                <a:latin typeface="Times New Roman"/>
                <a:cs typeface="Times New Roman"/>
              </a:rPr>
              <a:t>photograph), life </a:t>
            </a:r>
            <a:r>
              <a:rPr sz="1800" spc="-5" dirty="0">
                <a:latin typeface="Times New Roman"/>
                <a:cs typeface="Times New Roman"/>
              </a:rPr>
              <a:t>time of </a:t>
            </a:r>
            <a:r>
              <a:rPr sz="1800" dirty="0">
                <a:latin typeface="Times New Roman"/>
                <a:cs typeface="Times New Roman"/>
              </a:rPr>
              <a:t>the author + </a:t>
            </a:r>
            <a:r>
              <a:rPr sz="1800" spc="-5" dirty="0">
                <a:latin typeface="Times New Roman"/>
                <a:cs typeface="Times New Roman"/>
              </a:rPr>
              <a:t>60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years.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In the case of </a:t>
            </a:r>
            <a:r>
              <a:rPr sz="1800" spc="-5" dirty="0">
                <a:latin typeface="Times New Roman"/>
                <a:cs typeface="Times New Roman"/>
              </a:rPr>
              <a:t>photograph, cine films, </a:t>
            </a:r>
            <a:r>
              <a:rPr sz="1800" dirty="0">
                <a:latin typeface="Times New Roman"/>
                <a:cs typeface="Times New Roman"/>
              </a:rPr>
              <a:t>sound recording and Govt. </a:t>
            </a:r>
            <a:r>
              <a:rPr sz="1800" spc="-35" dirty="0">
                <a:latin typeface="Times New Roman"/>
                <a:cs typeface="Times New Roman"/>
              </a:rPr>
              <a:t>Work, </a:t>
            </a:r>
            <a:r>
              <a:rPr sz="1800" dirty="0">
                <a:latin typeface="Times New Roman"/>
                <a:cs typeface="Times New Roman"/>
              </a:rPr>
              <a:t>60 </a:t>
            </a:r>
            <a:r>
              <a:rPr sz="1800" spc="-5" dirty="0">
                <a:latin typeface="Times New Roman"/>
                <a:cs typeface="Times New Roman"/>
              </a:rPr>
              <a:t>years 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beginning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5" dirty="0">
                <a:latin typeface="Times New Roman"/>
                <a:cs typeface="Times New Roman"/>
              </a:rPr>
              <a:t>calendar </a:t>
            </a:r>
            <a:r>
              <a:rPr sz="1800" dirty="0">
                <a:latin typeface="Times New Roman"/>
                <a:cs typeface="Times New Roman"/>
              </a:rPr>
              <a:t>year next following the year </a:t>
            </a:r>
            <a:r>
              <a:rPr sz="1800" spc="-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which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work </a:t>
            </a:r>
            <a:r>
              <a:rPr sz="1800" spc="-5" dirty="0">
                <a:latin typeface="Times New Roman"/>
                <a:cs typeface="Times New Roman"/>
              </a:rPr>
              <a:t>is  first </a:t>
            </a:r>
            <a:r>
              <a:rPr sz="1800" dirty="0">
                <a:latin typeface="Times New Roman"/>
                <a:cs typeface="Times New Roman"/>
              </a:rPr>
              <a:t>published.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5475223"/>
            <a:ext cx="592074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 algn="just">
              <a:lnSpc>
                <a:spcPts val="1939"/>
              </a:lnSpc>
              <a:spcBef>
                <a:spcPts val="34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case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broadcasters/performers, </a:t>
            </a:r>
            <a:r>
              <a:rPr sz="1800" dirty="0">
                <a:latin typeface="Times New Roman"/>
                <a:cs typeface="Times New Roman"/>
              </a:rPr>
              <a:t>reproduction </a:t>
            </a:r>
            <a:r>
              <a:rPr sz="1800" spc="-5" dirty="0">
                <a:latin typeface="Times New Roman"/>
                <a:cs typeface="Times New Roman"/>
              </a:rPr>
              <a:t>right  years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calendar year </a:t>
            </a:r>
            <a:r>
              <a:rPr sz="1800" spc="-5" dirty="0">
                <a:latin typeface="Times New Roman"/>
                <a:cs typeface="Times New Roman"/>
              </a:rPr>
              <a:t>next following the  </a:t>
            </a:r>
            <a:r>
              <a:rPr sz="1800" dirty="0">
                <a:latin typeface="Times New Roman"/>
                <a:cs typeface="Times New Roman"/>
              </a:rPr>
              <a:t>broadcast/performance 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made.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7860" y="5475223"/>
            <a:ext cx="209994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57785">
              <a:lnSpc>
                <a:spcPts val="1939"/>
              </a:lnSpc>
              <a:spcBef>
                <a:spcPts val="345"/>
              </a:spcBef>
              <a:tabLst>
                <a:tab pos="629920" algn="l"/>
                <a:tab pos="1029335" algn="l"/>
                <a:tab pos="1807845" algn="l"/>
              </a:tabLst>
            </a:pPr>
            <a:r>
              <a:rPr sz="1800" spc="-5" dirty="0">
                <a:latin typeface="Times New Roman"/>
                <a:cs typeface="Times New Roman"/>
              </a:rPr>
              <a:t>shall subsist until 25  </a:t>
            </a:r>
            <a:r>
              <a:rPr sz="1800" spc="5" dirty="0">
                <a:latin typeface="Times New Roman"/>
                <a:cs typeface="Times New Roman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ear	in	wh</a:t>
            </a:r>
            <a:r>
              <a:rPr sz="1800" spc="-15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ch	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spc="-5" dirty="0">
                <a:latin typeface="Times New Roman"/>
                <a:cs typeface="Times New Roman"/>
              </a:rPr>
              <a:t>he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6148" y="264921"/>
            <a:ext cx="3307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COPYRIGHT </a:t>
            </a:r>
            <a:r>
              <a:rPr sz="2400" b="1" dirty="0">
                <a:solidFill>
                  <a:srgbClr val="1F487C"/>
                </a:solidFill>
                <a:latin typeface="Carlito"/>
                <a:cs typeface="Carlito"/>
              </a:rPr>
              <a:t>-</a:t>
            </a:r>
            <a:r>
              <a:rPr sz="2400" b="1" spc="-8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OWNERSHIP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655929"/>
            <a:ext cx="7885430" cy="46596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imes New Roman"/>
                <a:cs typeface="Times New Roman"/>
              </a:rPr>
              <a:t>AUTHOR AND OWNERSHIP OF </a:t>
            </a:r>
            <a:r>
              <a:rPr sz="2000" spc="-10" dirty="0">
                <a:latin typeface="Times New Roman"/>
                <a:cs typeface="Times New Roman"/>
              </a:rPr>
              <a:t>COPYRIGHT: </a:t>
            </a:r>
            <a:r>
              <a:rPr sz="2000" dirty="0">
                <a:latin typeface="Times New Roman"/>
                <a:cs typeface="Times New Roman"/>
              </a:rPr>
              <a:t>[See Sec.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2(d)]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The author in relation to various categories of works is as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follows:-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Literary or </a:t>
            </a:r>
            <a:r>
              <a:rPr sz="2000" spc="-5" dirty="0">
                <a:latin typeface="Times New Roman"/>
                <a:cs typeface="Times New Roman"/>
              </a:rPr>
              <a:t>dramatic </a:t>
            </a:r>
            <a:r>
              <a:rPr sz="2000" dirty="0">
                <a:latin typeface="Times New Roman"/>
                <a:cs typeface="Times New Roman"/>
              </a:rPr>
              <a:t>work – author of the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work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Musical work –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composer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Artistic </a:t>
            </a:r>
            <a:r>
              <a:rPr sz="2000" dirty="0">
                <a:latin typeface="Times New Roman"/>
                <a:cs typeface="Times New Roman"/>
              </a:rPr>
              <a:t>work –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Artist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Photograph –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Photographer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Cinematograph film – </a:t>
            </a:r>
            <a:r>
              <a:rPr sz="2000" spc="-5" dirty="0">
                <a:latin typeface="Times New Roman"/>
                <a:cs typeface="Times New Roman"/>
              </a:rPr>
              <a:t>Film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producer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Sound </a:t>
            </a:r>
            <a:r>
              <a:rPr sz="2000" dirty="0">
                <a:latin typeface="Times New Roman"/>
                <a:cs typeface="Times New Roman"/>
              </a:rPr>
              <a:t>recording – the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producer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5" dirty="0">
                <a:latin typeface="Times New Roman"/>
                <a:cs typeface="Times New Roman"/>
              </a:rPr>
              <a:t>Literary, </a:t>
            </a:r>
            <a:r>
              <a:rPr sz="2000" spc="-5" dirty="0">
                <a:latin typeface="Times New Roman"/>
                <a:cs typeface="Times New Roman"/>
              </a:rPr>
              <a:t>dramatic, musical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artistic </a:t>
            </a:r>
            <a:r>
              <a:rPr sz="2000" dirty="0">
                <a:latin typeface="Times New Roman"/>
                <a:cs typeface="Times New Roman"/>
              </a:rPr>
              <a:t>work which is </a:t>
            </a:r>
            <a:r>
              <a:rPr sz="2000" spc="-5" dirty="0">
                <a:latin typeface="Times New Roman"/>
                <a:cs typeface="Times New Roman"/>
              </a:rPr>
              <a:t>computer </a:t>
            </a:r>
            <a:r>
              <a:rPr sz="2000" dirty="0">
                <a:latin typeface="Times New Roman"/>
                <a:cs typeface="Times New Roman"/>
              </a:rPr>
              <a:t>generated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person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causes the work to be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created.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The owner of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copyright:</a:t>
            </a:r>
            <a:endParaRPr sz="2000">
              <a:latin typeface="Times New Roman"/>
              <a:cs typeface="Times New Roman"/>
            </a:endParaRPr>
          </a:p>
          <a:p>
            <a:pPr marL="355600" marR="461645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Normally </a:t>
            </a:r>
            <a:r>
              <a:rPr sz="2000" dirty="0">
                <a:latin typeface="Times New Roman"/>
                <a:cs typeface="Times New Roman"/>
              </a:rPr>
              <a:t>the author of the work will be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first </a:t>
            </a:r>
            <a:r>
              <a:rPr sz="2000" spc="-10" dirty="0">
                <a:latin typeface="Times New Roman"/>
                <a:cs typeface="Times New Roman"/>
              </a:rPr>
              <a:t>owner, </a:t>
            </a:r>
            <a:r>
              <a:rPr sz="2000" dirty="0">
                <a:latin typeface="Times New Roman"/>
                <a:cs typeface="Times New Roman"/>
              </a:rPr>
              <a:t>subject to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following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exceptions.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5108" y="264921"/>
            <a:ext cx="4973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COPYRIGHT </a:t>
            </a:r>
            <a:r>
              <a:rPr sz="2400" b="1" dirty="0">
                <a:solidFill>
                  <a:srgbClr val="1F487C"/>
                </a:solidFill>
                <a:latin typeface="Carlito"/>
                <a:cs typeface="Carlito"/>
              </a:rPr>
              <a:t>– </a:t>
            </a:r>
            <a:r>
              <a:rPr sz="2400" b="1" spc="-10" dirty="0">
                <a:solidFill>
                  <a:srgbClr val="1F487C"/>
                </a:solidFill>
                <a:latin typeface="Carlito"/>
                <a:cs typeface="Carlito"/>
              </a:rPr>
              <a:t>OWNESHIP </a:t>
            </a:r>
            <a:r>
              <a:rPr sz="2400" b="1" dirty="0">
                <a:solidFill>
                  <a:srgbClr val="1F487C"/>
                </a:solidFill>
                <a:latin typeface="Carlito"/>
                <a:cs typeface="Carlito"/>
              </a:rPr>
              <a:t>:</a:t>
            </a:r>
            <a:r>
              <a:rPr sz="2400" b="1" spc="-9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1F487C"/>
                </a:solidFill>
                <a:latin typeface="Carlito"/>
                <a:cs typeface="Carlito"/>
              </a:rPr>
              <a:t>EXCEPTIONS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86129"/>
            <a:ext cx="8073390" cy="4186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37615" algn="l"/>
              </a:tabLst>
            </a:pPr>
            <a:r>
              <a:rPr sz="2100" dirty="0">
                <a:latin typeface="Times New Roman"/>
                <a:cs typeface="Times New Roman"/>
              </a:rPr>
              <a:t>Where	a work </a:t>
            </a:r>
            <a:r>
              <a:rPr sz="2100" spc="-5" dirty="0">
                <a:latin typeface="Times New Roman"/>
                <a:cs typeface="Times New Roman"/>
              </a:rPr>
              <a:t>is made </a:t>
            </a:r>
            <a:r>
              <a:rPr sz="2100" dirty="0">
                <a:latin typeface="Times New Roman"/>
                <a:cs typeface="Times New Roman"/>
              </a:rPr>
              <a:t>by the author </a:t>
            </a:r>
            <a:r>
              <a:rPr sz="2100" spc="-5" dirty="0">
                <a:latin typeface="Times New Roman"/>
                <a:cs typeface="Times New Roman"/>
              </a:rPr>
              <a:t>in the </a:t>
            </a:r>
            <a:r>
              <a:rPr sz="2100" dirty="0">
                <a:latin typeface="Times New Roman"/>
                <a:cs typeface="Times New Roman"/>
              </a:rPr>
              <a:t>course of </a:t>
            </a:r>
            <a:r>
              <a:rPr sz="2100" spc="-5" dirty="0">
                <a:latin typeface="Times New Roman"/>
                <a:cs typeface="Times New Roman"/>
              </a:rPr>
              <a:t>his employment  </a:t>
            </a:r>
            <a:r>
              <a:rPr sz="2100" dirty="0">
                <a:latin typeface="Times New Roman"/>
                <a:cs typeface="Times New Roman"/>
              </a:rPr>
              <a:t>by the proprietor of a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newspaper/magazine/</a:t>
            </a:r>
            <a:endParaRPr sz="2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05"/>
              </a:spcBef>
              <a:tabLst>
                <a:tab pos="1559560" algn="l"/>
                <a:tab pos="2001520" algn="l"/>
                <a:tab pos="3338195" algn="l"/>
                <a:tab pos="4279900" algn="l"/>
                <a:tab pos="4871720" algn="l"/>
                <a:tab pos="5493385" algn="l"/>
                <a:tab pos="6694805" algn="l"/>
                <a:tab pos="7243445" algn="l"/>
                <a:tab pos="7628890" algn="l"/>
              </a:tabLst>
            </a:pPr>
            <a:r>
              <a:rPr sz="2100" dirty="0">
                <a:latin typeface="Times New Roman"/>
                <a:cs typeface="Times New Roman"/>
              </a:rPr>
              <a:t>periodical	for	publication	therein,	</a:t>
            </a:r>
            <a:r>
              <a:rPr sz="2100" spc="-5" dirty="0">
                <a:latin typeface="Times New Roman"/>
                <a:cs typeface="Times New Roman"/>
              </a:rPr>
              <a:t>then	</a:t>
            </a:r>
            <a:r>
              <a:rPr sz="2100" dirty="0">
                <a:latin typeface="Times New Roman"/>
                <a:cs typeface="Times New Roman"/>
              </a:rPr>
              <a:t>such	proprietor	</a:t>
            </a:r>
            <a:r>
              <a:rPr sz="2100" spc="-5" dirty="0">
                <a:latin typeface="Times New Roman"/>
                <a:cs typeface="Times New Roman"/>
              </a:rPr>
              <a:t>will	</a:t>
            </a:r>
            <a:r>
              <a:rPr sz="2100" dirty="0">
                <a:latin typeface="Times New Roman"/>
                <a:cs typeface="Times New Roman"/>
              </a:rPr>
              <a:t>be	</a:t>
            </a:r>
            <a:r>
              <a:rPr sz="2100" spc="-5" dirty="0">
                <a:latin typeface="Times New Roman"/>
                <a:cs typeface="Times New Roman"/>
              </a:rPr>
              <a:t>first</a:t>
            </a:r>
            <a:endParaRPr sz="2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100" spc="-20" dirty="0">
                <a:latin typeface="Times New Roman"/>
                <a:cs typeface="Times New Roman"/>
              </a:rPr>
              <a:t>owner.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Where a photograph </a:t>
            </a:r>
            <a:r>
              <a:rPr sz="2100" spc="-5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taken or a painting or a portrait </a:t>
            </a:r>
            <a:r>
              <a:rPr sz="2100" spc="-5" dirty="0">
                <a:latin typeface="Times New Roman"/>
                <a:cs typeface="Times New Roman"/>
              </a:rPr>
              <a:t>drawn </a:t>
            </a:r>
            <a:r>
              <a:rPr sz="2100" dirty="0">
                <a:latin typeface="Times New Roman"/>
                <a:cs typeface="Times New Roman"/>
              </a:rPr>
              <a:t>or an  engraving or cine </a:t>
            </a:r>
            <a:r>
              <a:rPr sz="2100" spc="5" dirty="0">
                <a:latin typeface="Times New Roman"/>
                <a:cs typeface="Times New Roman"/>
              </a:rPr>
              <a:t>film </a:t>
            </a:r>
            <a:r>
              <a:rPr sz="2100" dirty="0">
                <a:latin typeface="Times New Roman"/>
                <a:cs typeface="Times New Roman"/>
              </a:rPr>
              <a:t>made for a consideration at the instance of any  person, then such person shall be the </a:t>
            </a:r>
            <a:r>
              <a:rPr sz="2100" spc="-5" dirty="0">
                <a:latin typeface="Times New Roman"/>
                <a:cs typeface="Times New Roman"/>
              </a:rPr>
              <a:t>first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owner.</a:t>
            </a:r>
            <a:endParaRPr sz="21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When a work </a:t>
            </a:r>
            <a:r>
              <a:rPr sz="2100" spc="-5" dirty="0">
                <a:latin typeface="Times New Roman"/>
                <a:cs typeface="Times New Roman"/>
              </a:rPr>
              <a:t>is made </a:t>
            </a:r>
            <a:r>
              <a:rPr sz="2100" dirty="0">
                <a:latin typeface="Times New Roman"/>
                <a:cs typeface="Times New Roman"/>
              </a:rPr>
              <a:t>in the course of the </a:t>
            </a:r>
            <a:r>
              <a:rPr sz="2100" spc="-10" dirty="0">
                <a:latin typeface="Times New Roman"/>
                <a:cs typeface="Times New Roman"/>
              </a:rPr>
              <a:t>author’s </a:t>
            </a:r>
            <a:r>
              <a:rPr sz="2100" dirty="0">
                <a:latin typeface="Times New Roman"/>
                <a:cs typeface="Times New Roman"/>
              </a:rPr>
              <a:t>employment under</a:t>
            </a:r>
            <a:r>
              <a:rPr sz="2100" spc="47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100" dirty="0">
                <a:latin typeface="Times New Roman"/>
                <a:cs typeface="Times New Roman"/>
              </a:rPr>
              <a:t>contract of service/apprenticeship, the </a:t>
            </a:r>
            <a:r>
              <a:rPr sz="2100" spc="-5" dirty="0">
                <a:latin typeface="Times New Roman"/>
                <a:cs typeface="Times New Roman"/>
              </a:rPr>
              <a:t>employer </a:t>
            </a:r>
            <a:r>
              <a:rPr sz="2100" dirty="0">
                <a:latin typeface="Times New Roman"/>
                <a:cs typeface="Times New Roman"/>
              </a:rPr>
              <a:t>will be the </a:t>
            </a:r>
            <a:r>
              <a:rPr sz="2100" spc="-5" dirty="0">
                <a:latin typeface="Times New Roman"/>
                <a:cs typeface="Times New Roman"/>
              </a:rPr>
              <a:t>first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owner.</a:t>
            </a:r>
            <a:endParaRPr sz="21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Where any </a:t>
            </a:r>
            <a:r>
              <a:rPr sz="2100" spc="-5" dirty="0">
                <a:latin typeface="Times New Roman"/>
                <a:cs typeface="Times New Roman"/>
              </a:rPr>
              <a:t>person </a:t>
            </a:r>
            <a:r>
              <a:rPr sz="2100" dirty="0">
                <a:latin typeface="Times New Roman"/>
                <a:cs typeface="Times New Roman"/>
              </a:rPr>
              <a:t>has </a:t>
            </a:r>
            <a:r>
              <a:rPr sz="2100" spc="-5" dirty="0">
                <a:latin typeface="Times New Roman"/>
                <a:cs typeface="Times New Roman"/>
              </a:rPr>
              <a:t>delivered </a:t>
            </a:r>
            <a:r>
              <a:rPr sz="2100" dirty="0">
                <a:latin typeface="Times New Roman"/>
                <a:cs typeface="Times New Roman"/>
              </a:rPr>
              <a:t>any </a:t>
            </a:r>
            <a:r>
              <a:rPr sz="2100" spc="-5" dirty="0">
                <a:latin typeface="Times New Roman"/>
                <a:cs typeface="Times New Roman"/>
              </a:rPr>
              <a:t>address </a:t>
            </a:r>
            <a:r>
              <a:rPr sz="2100" dirty="0">
                <a:latin typeface="Times New Roman"/>
                <a:cs typeface="Times New Roman"/>
              </a:rPr>
              <a:t>or </a:t>
            </a:r>
            <a:r>
              <a:rPr sz="2100" spc="-5" dirty="0">
                <a:latin typeface="Times New Roman"/>
                <a:cs typeface="Times New Roman"/>
              </a:rPr>
              <a:t>speech </a:t>
            </a:r>
            <a:r>
              <a:rPr sz="2100" dirty="0">
                <a:latin typeface="Times New Roman"/>
                <a:cs typeface="Times New Roman"/>
              </a:rPr>
              <a:t>in public, </a:t>
            </a:r>
            <a:r>
              <a:rPr sz="2100" spc="-5" dirty="0">
                <a:latin typeface="Times New Roman"/>
                <a:cs typeface="Times New Roman"/>
              </a:rPr>
              <a:t>that  </a:t>
            </a:r>
            <a:r>
              <a:rPr sz="2100" dirty="0">
                <a:latin typeface="Times New Roman"/>
                <a:cs typeface="Times New Roman"/>
              </a:rPr>
              <a:t>person </a:t>
            </a:r>
            <a:r>
              <a:rPr sz="2100" spc="-5" dirty="0">
                <a:latin typeface="Times New Roman"/>
                <a:cs typeface="Times New Roman"/>
              </a:rPr>
              <a:t>will </a:t>
            </a:r>
            <a:r>
              <a:rPr sz="2100" dirty="0">
                <a:latin typeface="Times New Roman"/>
                <a:cs typeface="Times New Roman"/>
              </a:rPr>
              <a:t>be </a:t>
            </a:r>
            <a:r>
              <a:rPr sz="2100" spc="-5" dirty="0">
                <a:latin typeface="Times New Roman"/>
                <a:cs typeface="Times New Roman"/>
              </a:rPr>
              <a:t>first </a:t>
            </a:r>
            <a:r>
              <a:rPr sz="2100" dirty="0">
                <a:latin typeface="Times New Roman"/>
                <a:cs typeface="Times New Roman"/>
              </a:rPr>
              <a:t>owner of the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copyright.</a:t>
            </a:r>
            <a:endParaRPr sz="21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100" spc="-5" dirty="0">
                <a:latin typeface="Times New Roman"/>
                <a:cs typeface="Times New Roman"/>
              </a:rPr>
              <a:t>In </a:t>
            </a:r>
            <a:r>
              <a:rPr sz="2100" dirty="0">
                <a:latin typeface="Times New Roman"/>
                <a:cs typeface="Times New Roman"/>
              </a:rPr>
              <a:t>the </a:t>
            </a:r>
            <a:r>
              <a:rPr sz="2100" spc="-5" dirty="0">
                <a:latin typeface="Times New Roman"/>
                <a:cs typeface="Times New Roman"/>
              </a:rPr>
              <a:t>case </a:t>
            </a:r>
            <a:r>
              <a:rPr sz="2100" dirty="0">
                <a:latin typeface="Times New Roman"/>
                <a:cs typeface="Times New Roman"/>
              </a:rPr>
              <a:t>of </a:t>
            </a:r>
            <a:r>
              <a:rPr sz="2100" spc="-5" dirty="0">
                <a:latin typeface="Times New Roman"/>
                <a:cs typeface="Times New Roman"/>
              </a:rPr>
              <a:t>Government </a:t>
            </a:r>
            <a:r>
              <a:rPr sz="2100" dirty="0">
                <a:latin typeface="Times New Roman"/>
                <a:cs typeface="Times New Roman"/>
              </a:rPr>
              <a:t>work, </a:t>
            </a:r>
            <a:r>
              <a:rPr sz="2100" spc="-5" dirty="0">
                <a:latin typeface="Times New Roman"/>
                <a:cs typeface="Times New Roman"/>
              </a:rPr>
              <a:t>government is </a:t>
            </a:r>
            <a:r>
              <a:rPr sz="2100" dirty="0">
                <a:latin typeface="Times New Roman"/>
                <a:cs typeface="Times New Roman"/>
              </a:rPr>
              <a:t>the </a:t>
            </a:r>
            <a:r>
              <a:rPr sz="2100" spc="-5" dirty="0">
                <a:latin typeface="Times New Roman"/>
                <a:cs typeface="Times New Roman"/>
              </a:rPr>
              <a:t>first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owner.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2936" y="307593"/>
            <a:ext cx="4625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1F487C"/>
                </a:solidFill>
                <a:latin typeface="Carlito"/>
                <a:cs typeface="Carlito"/>
              </a:rPr>
              <a:t>INFRINGEMENT </a:t>
            </a:r>
            <a:r>
              <a:rPr sz="2800" b="1" spc="-5" dirty="0">
                <a:solidFill>
                  <a:srgbClr val="1F487C"/>
                </a:solidFill>
                <a:latin typeface="Carlito"/>
                <a:cs typeface="Carlito"/>
              </a:rPr>
              <a:t>OF</a:t>
            </a:r>
            <a:r>
              <a:rPr sz="2800" b="1" spc="3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1F487C"/>
                </a:solidFill>
                <a:latin typeface="Carlito"/>
                <a:cs typeface="Carlito"/>
              </a:rPr>
              <a:t>COPYRIGHT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783589"/>
            <a:ext cx="8150225" cy="48799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i="1" spc="-5" dirty="0">
                <a:latin typeface="Times New Roman"/>
                <a:cs typeface="Times New Roman"/>
              </a:rPr>
              <a:t>INFRINGEMENT OF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COPYRIGHT: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Copyright in a work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deemed to be infringed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287020" marR="5080" indent="-287020" algn="just">
              <a:lnSpc>
                <a:spcPts val="1939"/>
              </a:lnSpc>
              <a:spcBef>
                <a:spcPts val="464"/>
              </a:spcBef>
              <a:buAutoNum type="alphaLcParenR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when </a:t>
            </a:r>
            <a:r>
              <a:rPr sz="1800" spc="-5" dirty="0">
                <a:latin typeface="Times New Roman"/>
                <a:cs typeface="Times New Roman"/>
              </a:rPr>
              <a:t>any person, </a:t>
            </a:r>
            <a:r>
              <a:rPr sz="1800" dirty="0">
                <a:latin typeface="Times New Roman"/>
                <a:cs typeface="Times New Roman"/>
              </a:rPr>
              <a:t>without a license </a:t>
            </a:r>
            <a:r>
              <a:rPr sz="1800" spc="-5" dirty="0">
                <a:latin typeface="Times New Roman"/>
                <a:cs typeface="Times New Roman"/>
              </a:rPr>
              <a:t>granted by </a:t>
            </a:r>
            <a:r>
              <a:rPr sz="1800" dirty="0">
                <a:latin typeface="Times New Roman"/>
                <a:cs typeface="Times New Roman"/>
              </a:rPr>
              <a:t>the owner of the </a:t>
            </a:r>
            <a:r>
              <a:rPr sz="1800" spc="-5" dirty="0">
                <a:latin typeface="Times New Roman"/>
                <a:cs typeface="Times New Roman"/>
              </a:rPr>
              <a:t>copyright </a:t>
            </a:r>
            <a:r>
              <a:rPr sz="1800" spc="-10" dirty="0">
                <a:latin typeface="Times New Roman"/>
                <a:cs typeface="Times New Roman"/>
              </a:rPr>
              <a:t>or </a:t>
            </a:r>
            <a:r>
              <a:rPr sz="1800" dirty="0">
                <a:latin typeface="Times New Roman"/>
                <a:cs typeface="Times New Roman"/>
              </a:rPr>
              <a:t>the  Registrar of </a:t>
            </a:r>
            <a:r>
              <a:rPr sz="1800" spc="-5" dirty="0">
                <a:latin typeface="Times New Roman"/>
                <a:cs typeface="Times New Roman"/>
              </a:rPr>
              <a:t>copyrights </a:t>
            </a:r>
            <a:r>
              <a:rPr sz="1800" dirty="0">
                <a:latin typeface="Times New Roman"/>
                <a:cs typeface="Times New Roman"/>
              </a:rPr>
              <a:t>or in </a:t>
            </a:r>
            <a:r>
              <a:rPr sz="1800" spc="-5" dirty="0">
                <a:latin typeface="Times New Roman"/>
                <a:cs typeface="Times New Roman"/>
              </a:rPr>
              <a:t>contravention </a:t>
            </a:r>
            <a:r>
              <a:rPr sz="1800" dirty="0">
                <a:latin typeface="Times New Roman"/>
                <a:cs typeface="Times New Roman"/>
              </a:rPr>
              <a:t>of the conditions of a license </a:t>
            </a:r>
            <a:r>
              <a:rPr sz="1800" spc="-5" dirty="0">
                <a:latin typeface="Times New Roman"/>
                <a:cs typeface="Times New Roman"/>
              </a:rPr>
              <a:t>so granted  or of </a:t>
            </a:r>
            <a:r>
              <a:rPr sz="1800" dirty="0">
                <a:latin typeface="Times New Roman"/>
                <a:cs typeface="Times New Roman"/>
              </a:rPr>
              <a:t>any condition </a:t>
            </a:r>
            <a:r>
              <a:rPr sz="1800" spc="-5" dirty="0">
                <a:latin typeface="Times New Roman"/>
                <a:cs typeface="Times New Roman"/>
              </a:rPr>
              <a:t>imposed,</a:t>
            </a:r>
            <a:r>
              <a:rPr sz="1800" dirty="0">
                <a:latin typeface="Times New Roman"/>
                <a:cs typeface="Times New Roman"/>
              </a:rPr>
              <a:t> -</a:t>
            </a:r>
            <a:endParaRPr sz="1800">
              <a:latin typeface="Times New Roman"/>
              <a:cs typeface="Times New Roman"/>
            </a:endParaRPr>
          </a:p>
          <a:p>
            <a:pPr marL="355600" marR="5080" lvl="1" algn="just">
              <a:lnSpc>
                <a:spcPts val="1939"/>
              </a:lnSpc>
              <a:spcBef>
                <a:spcPts val="445"/>
              </a:spcBef>
              <a:buAutoNum type="romanLcParenBoth"/>
              <a:tabLst>
                <a:tab pos="633730" algn="l"/>
              </a:tabLst>
            </a:pPr>
            <a:r>
              <a:rPr sz="1800" dirty="0">
                <a:latin typeface="Times New Roman"/>
                <a:cs typeface="Times New Roman"/>
              </a:rPr>
              <a:t>does </a:t>
            </a:r>
            <a:r>
              <a:rPr sz="1800" spc="-5" dirty="0">
                <a:latin typeface="Times New Roman"/>
                <a:cs typeface="Times New Roman"/>
              </a:rPr>
              <a:t>anything, </a:t>
            </a:r>
            <a:r>
              <a:rPr sz="1800" dirty="0">
                <a:latin typeface="Times New Roman"/>
                <a:cs typeface="Times New Roman"/>
              </a:rPr>
              <a:t>the exclusive </a:t>
            </a:r>
            <a:r>
              <a:rPr sz="1800" spc="-5" dirty="0">
                <a:latin typeface="Times New Roman"/>
                <a:cs typeface="Times New Roman"/>
              </a:rPr>
              <a:t>right </a:t>
            </a:r>
            <a:r>
              <a:rPr sz="1800" dirty="0">
                <a:latin typeface="Times New Roman"/>
                <a:cs typeface="Times New Roman"/>
              </a:rPr>
              <a:t>to do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conferred upon </a:t>
            </a:r>
            <a:r>
              <a:rPr sz="1800" spc="-5" dirty="0">
                <a:latin typeface="Times New Roman"/>
                <a:cs typeface="Times New Roman"/>
              </a:rPr>
              <a:t>the owner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copyright;  </a:t>
            </a:r>
            <a:r>
              <a:rPr sz="1800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355600" marR="6985" lvl="1" algn="just">
              <a:lnSpc>
                <a:spcPts val="1939"/>
              </a:lnSpc>
              <a:spcBef>
                <a:spcPts val="440"/>
              </a:spcBef>
              <a:buAutoNum type="romanLcParenBoth"/>
              <a:tabLst>
                <a:tab pos="718820" algn="l"/>
              </a:tabLst>
            </a:pPr>
            <a:r>
              <a:rPr sz="1800" spc="-5" dirty="0">
                <a:latin typeface="Times New Roman"/>
                <a:cs typeface="Times New Roman"/>
              </a:rPr>
              <a:t>permits </a:t>
            </a:r>
            <a:r>
              <a:rPr sz="1800" dirty="0">
                <a:latin typeface="Times New Roman"/>
                <a:cs typeface="Times New Roman"/>
              </a:rPr>
              <a:t>for profit </a:t>
            </a:r>
            <a:r>
              <a:rPr sz="1800" spc="-5" dirty="0">
                <a:latin typeface="Times New Roman"/>
                <a:cs typeface="Times New Roman"/>
              </a:rPr>
              <a:t>any place </a:t>
            </a:r>
            <a:r>
              <a:rPr sz="1800" dirty="0">
                <a:latin typeface="Times New Roman"/>
                <a:cs typeface="Times New Roman"/>
              </a:rPr>
              <a:t>to be used for </a:t>
            </a:r>
            <a:r>
              <a:rPr sz="1800" spc="-5" dirty="0">
                <a:latin typeface="Times New Roman"/>
                <a:cs typeface="Times New Roman"/>
              </a:rPr>
              <a:t>communication </a:t>
            </a:r>
            <a:r>
              <a:rPr sz="1800" dirty="0">
                <a:latin typeface="Times New Roman"/>
                <a:cs typeface="Times New Roman"/>
              </a:rPr>
              <a:t>, unless he </a:t>
            </a:r>
            <a:r>
              <a:rPr sz="1800" spc="-5" dirty="0">
                <a:latin typeface="Times New Roman"/>
                <a:cs typeface="Times New Roman"/>
              </a:rPr>
              <a:t>was </a:t>
            </a:r>
            <a:r>
              <a:rPr sz="1800" dirty="0">
                <a:latin typeface="Times New Roman"/>
                <a:cs typeface="Times New Roman"/>
              </a:rPr>
              <a:t>not  </a:t>
            </a:r>
            <a:r>
              <a:rPr sz="1800" spc="-5" dirty="0">
                <a:latin typeface="Times New Roman"/>
                <a:cs typeface="Times New Roman"/>
              </a:rPr>
              <a:t>aware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had </a:t>
            </a:r>
            <a:r>
              <a:rPr sz="1800" dirty="0">
                <a:latin typeface="Times New Roman"/>
                <a:cs typeface="Times New Roman"/>
              </a:rPr>
              <a:t>no </a:t>
            </a:r>
            <a:r>
              <a:rPr sz="1800" spc="-5" dirty="0">
                <a:latin typeface="Times New Roman"/>
                <a:cs typeface="Times New Roman"/>
              </a:rPr>
              <a:t>reasonable ground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believing </a:t>
            </a:r>
            <a:r>
              <a:rPr sz="1800" dirty="0">
                <a:latin typeface="Times New Roman"/>
                <a:cs typeface="Times New Roman"/>
              </a:rPr>
              <a:t>that such </a:t>
            </a:r>
            <a:r>
              <a:rPr sz="1800" spc="-5" dirty="0">
                <a:latin typeface="Times New Roman"/>
                <a:cs typeface="Times New Roman"/>
              </a:rPr>
              <a:t>communication </a:t>
            </a:r>
            <a:r>
              <a:rPr sz="1800" dirty="0">
                <a:latin typeface="Times New Roman"/>
                <a:cs typeface="Times New Roman"/>
              </a:rPr>
              <a:t>to the  public would be an infringement of the copyright;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259079" indent="-247015" algn="just">
              <a:lnSpc>
                <a:spcPct val="100000"/>
              </a:lnSpc>
              <a:spcBef>
                <a:spcPts val="200"/>
              </a:spcBef>
              <a:buAutoNum type="alphaLcParenR"/>
              <a:tabLst>
                <a:tab pos="259715" algn="l"/>
              </a:tabLst>
            </a:pPr>
            <a:r>
              <a:rPr sz="1800" dirty="0">
                <a:latin typeface="Times New Roman"/>
                <a:cs typeface="Times New Roman"/>
              </a:rPr>
              <a:t>when any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person,-</a:t>
            </a:r>
            <a:endParaRPr sz="1800">
              <a:latin typeface="Times New Roman"/>
              <a:cs typeface="Times New Roman"/>
            </a:endParaRPr>
          </a:p>
          <a:p>
            <a:pPr marL="355600" marR="5080" lvl="1">
              <a:lnSpc>
                <a:spcPts val="1939"/>
              </a:lnSpc>
              <a:spcBef>
                <a:spcPts val="459"/>
              </a:spcBef>
              <a:buAutoNum type="romanLcParenBoth"/>
              <a:tabLst>
                <a:tab pos="654685" algn="l"/>
              </a:tabLst>
            </a:pPr>
            <a:r>
              <a:rPr sz="1800" spc="-5" dirty="0">
                <a:latin typeface="Times New Roman"/>
                <a:cs typeface="Times New Roman"/>
              </a:rPr>
              <a:t>makes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sale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hire,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10" dirty="0">
                <a:latin typeface="Times New Roman"/>
                <a:cs typeface="Times New Roman"/>
              </a:rPr>
              <a:t>sells </a:t>
            </a:r>
            <a:r>
              <a:rPr sz="1800" dirty="0">
                <a:latin typeface="Times New Roman"/>
                <a:cs typeface="Times New Roman"/>
              </a:rPr>
              <a:t>or lets for </a:t>
            </a:r>
            <a:r>
              <a:rPr sz="1800" spc="-5" dirty="0">
                <a:latin typeface="Times New Roman"/>
                <a:cs typeface="Times New Roman"/>
              </a:rPr>
              <a:t>hire,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any </a:t>
            </a:r>
            <a:r>
              <a:rPr sz="1800" spc="-10" dirty="0">
                <a:latin typeface="Times New Roman"/>
                <a:cs typeface="Times New Roman"/>
              </a:rPr>
              <a:t>way of </a:t>
            </a:r>
            <a:r>
              <a:rPr sz="1800" dirty="0">
                <a:latin typeface="Times New Roman"/>
                <a:cs typeface="Times New Roman"/>
              </a:rPr>
              <a:t>trade displays or  </a:t>
            </a:r>
            <a:r>
              <a:rPr sz="1800" spc="-10" dirty="0">
                <a:latin typeface="Times New Roman"/>
                <a:cs typeface="Times New Roman"/>
              </a:rPr>
              <a:t>offers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sale </a:t>
            </a:r>
            <a:r>
              <a:rPr sz="1800" dirty="0">
                <a:latin typeface="Times New Roman"/>
                <a:cs typeface="Times New Roman"/>
              </a:rPr>
              <a:t>or hire;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355600" marR="10160" lvl="1">
              <a:lnSpc>
                <a:spcPts val="1939"/>
              </a:lnSpc>
              <a:spcBef>
                <a:spcPts val="440"/>
              </a:spcBef>
              <a:buAutoNum type="romanLcParenBoth"/>
              <a:tabLst>
                <a:tab pos="725170" algn="l"/>
              </a:tabLst>
            </a:pPr>
            <a:r>
              <a:rPr sz="1800" spc="-5" dirty="0">
                <a:latin typeface="Times New Roman"/>
                <a:cs typeface="Times New Roman"/>
              </a:rPr>
              <a:t>distributes either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purpose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trade </a:t>
            </a:r>
            <a:r>
              <a:rPr sz="1800" dirty="0">
                <a:latin typeface="Times New Roman"/>
                <a:cs typeface="Times New Roman"/>
              </a:rPr>
              <a:t>or to such </a:t>
            </a:r>
            <a:r>
              <a:rPr sz="1800" spc="-5" dirty="0">
                <a:latin typeface="Times New Roman"/>
                <a:cs typeface="Times New Roman"/>
              </a:rPr>
              <a:t>extent as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prejudicially  affect </a:t>
            </a:r>
            <a:r>
              <a:rPr sz="1800" dirty="0">
                <a:latin typeface="Times New Roman"/>
                <a:cs typeface="Times New Roman"/>
              </a:rPr>
              <a:t>the owner of the copyright;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755015" lvl="1" indent="-400050">
              <a:lnSpc>
                <a:spcPct val="100000"/>
              </a:lnSpc>
              <a:spcBef>
                <a:spcPts val="195"/>
              </a:spcBef>
              <a:buAutoNum type="romanLcParenBoth"/>
              <a:tabLst>
                <a:tab pos="755650" algn="l"/>
              </a:tabLst>
            </a:pPr>
            <a:r>
              <a:rPr sz="1800" spc="-5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way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trade exhibits in public;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742950" lvl="1" indent="-387985">
              <a:lnSpc>
                <a:spcPct val="100000"/>
              </a:lnSpc>
              <a:spcBef>
                <a:spcPts val="215"/>
              </a:spcBef>
              <a:buAutoNum type="romanLcParenBoth"/>
              <a:tabLst>
                <a:tab pos="743585" algn="l"/>
              </a:tabLst>
            </a:pPr>
            <a:r>
              <a:rPr sz="1800" dirty="0">
                <a:latin typeface="Times New Roman"/>
                <a:cs typeface="Times New Roman"/>
              </a:rPr>
              <a:t>imports into India, any infringing copies of 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work.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9636" y="303021"/>
            <a:ext cx="4198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487C"/>
                </a:solidFill>
                <a:latin typeface="Carlito"/>
                <a:cs typeface="Carlito"/>
              </a:rPr>
              <a:t>INFRINGEMENT </a:t>
            </a: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OF COPYRIGHT</a:t>
            </a:r>
            <a:r>
              <a:rPr sz="2400" b="1" spc="-125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1F487C"/>
                </a:solidFill>
                <a:latin typeface="Carlito"/>
                <a:cs typeface="Carlito"/>
              </a:rPr>
              <a:t>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34898"/>
            <a:ext cx="8226425" cy="494855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marR="5080" indent="-342900" algn="just">
              <a:lnSpc>
                <a:spcPts val="2050"/>
              </a:lnSpc>
              <a:spcBef>
                <a:spcPts val="3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There is no infringement of copyright in copying an idea, </a:t>
            </a:r>
            <a:r>
              <a:rPr sz="1900" spc="-10" dirty="0">
                <a:latin typeface="Times New Roman"/>
                <a:cs typeface="Times New Roman"/>
              </a:rPr>
              <a:t>theme, </a:t>
            </a:r>
            <a:r>
              <a:rPr sz="1900" spc="-5" dirty="0">
                <a:latin typeface="Times New Roman"/>
                <a:cs typeface="Times New Roman"/>
              </a:rPr>
              <a:t>plot, historical  or legendary fact. Infringement occurs </a:t>
            </a:r>
            <a:r>
              <a:rPr sz="1900" spc="-10" dirty="0">
                <a:latin typeface="Times New Roman"/>
                <a:cs typeface="Times New Roman"/>
              </a:rPr>
              <a:t>only in </a:t>
            </a:r>
            <a:r>
              <a:rPr sz="1900" spc="-5" dirty="0">
                <a:latin typeface="Times New Roman"/>
                <a:cs typeface="Times New Roman"/>
              </a:rPr>
              <a:t>the form, </a:t>
            </a:r>
            <a:r>
              <a:rPr sz="1900" spc="-20" dirty="0">
                <a:latin typeface="Times New Roman"/>
                <a:cs typeface="Times New Roman"/>
              </a:rPr>
              <a:t>manner, </a:t>
            </a:r>
            <a:r>
              <a:rPr sz="1900" spc="-5" dirty="0">
                <a:latin typeface="Times New Roman"/>
                <a:cs typeface="Times New Roman"/>
              </a:rPr>
              <a:t>arrangement  and expression of the idea of author of the original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work.</a:t>
            </a:r>
            <a:endParaRPr sz="19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901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If the </a:t>
            </a:r>
            <a:r>
              <a:rPr sz="1900" spc="-10" dirty="0">
                <a:latin typeface="Times New Roman"/>
                <a:cs typeface="Times New Roman"/>
              </a:rPr>
              <a:t>theme </a:t>
            </a:r>
            <a:r>
              <a:rPr sz="1900" spc="-5" dirty="0">
                <a:latin typeface="Times New Roman"/>
                <a:cs typeface="Times New Roman"/>
              </a:rPr>
              <a:t>is the </a:t>
            </a:r>
            <a:r>
              <a:rPr sz="1900" spc="-15" dirty="0">
                <a:latin typeface="Times New Roman"/>
                <a:cs typeface="Times New Roman"/>
              </a:rPr>
              <a:t>same </a:t>
            </a:r>
            <a:r>
              <a:rPr sz="1900" spc="-5" dirty="0">
                <a:latin typeface="Times New Roman"/>
                <a:cs typeface="Times New Roman"/>
              </a:rPr>
              <a:t>but it is </a:t>
            </a:r>
            <a:r>
              <a:rPr sz="1900" spc="-10" dirty="0">
                <a:latin typeface="Times New Roman"/>
                <a:cs typeface="Times New Roman"/>
              </a:rPr>
              <a:t>differently </a:t>
            </a:r>
            <a:r>
              <a:rPr sz="1900" spc="-5" dirty="0">
                <a:latin typeface="Times New Roman"/>
                <a:cs typeface="Times New Roman"/>
              </a:rPr>
              <a:t>treated or presented by </a:t>
            </a:r>
            <a:r>
              <a:rPr sz="1900" spc="-10" dirty="0">
                <a:latin typeface="Times New Roman"/>
                <a:cs typeface="Times New Roman"/>
              </a:rPr>
              <a:t>different  </a:t>
            </a:r>
            <a:r>
              <a:rPr sz="1900" spc="-5" dirty="0">
                <a:latin typeface="Times New Roman"/>
                <a:cs typeface="Times New Roman"/>
              </a:rPr>
              <a:t>writers or </a:t>
            </a:r>
            <a:r>
              <a:rPr sz="1900" dirty="0">
                <a:latin typeface="Times New Roman"/>
                <a:cs typeface="Times New Roman"/>
              </a:rPr>
              <a:t>authors </a:t>
            </a:r>
            <a:r>
              <a:rPr sz="1900" spc="-5" dirty="0">
                <a:latin typeface="Times New Roman"/>
                <a:cs typeface="Times New Roman"/>
              </a:rPr>
              <a:t>and the subsequent work takes the </a:t>
            </a:r>
            <a:r>
              <a:rPr sz="1900" dirty="0">
                <a:latin typeface="Times New Roman"/>
                <a:cs typeface="Times New Roman"/>
              </a:rPr>
              <a:t>form of </a:t>
            </a:r>
            <a:r>
              <a:rPr sz="1900" spc="-5" dirty="0">
                <a:latin typeface="Times New Roman"/>
                <a:cs typeface="Times New Roman"/>
              </a:rPr>
              <a:t>a completely new  work, then there would be no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infringement.</a:t>
            </a:r>
            <a:endParaRPr sz="1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05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better </a:t>
            </a:r>
            <a:r>
              <a:rPr sz="1900" spc="-10" dirty="0">
                <a:latin typeface="Times New Roman"/>
                <a:cs typeface="Times New Roman"/>
              </a:rPr>
              <a:t>test </a:t>
            </a:r>
            <a:r>
              <a:rPr sz="1900" spc="-5" dirty="0">
                <a:latin typeface="Times New Roman"/>
                <a:cs typeface="Times New Roman"/>
              </a:rPr>
              <a:t>is to </a:t>
            </a:r>
            <a:r>
              <a:rPr sz="1900" spc="-10" dirty="0">
                <a:latin typeface="Times New Roman"/>
                <a:cs typeface="Times New Roman"/>
              </a:rPr>
              <a:t>see </a:t>
            </a:r>
            <a:r>
              <a:rPr sz="1900" spc="-5" dirty="0">
                <a:latin typeface="Times New Roman"/>
                <a:cs typeface="Times New Roman"/>
              </a:rPr>
              <a:t>whether a spectator </a:t>
            </a:r>
            <a:r>
              <a:rPr sz="1900" spc="-10" dirty="0">
                <a:latin typeface="Times New Roman"/>
                <a:cs typeface="Times New Roman"/>
              </a:rPr>
              <a:t>or </a:t>
            </a:r>
            <a:r>
              <a:rPr sz="1900" spc="-5" dirty="0">
                <a:latin typeface="Times New Roman"/>
                <a:cs typeface="Times New Roman"/>
              </a:rPr>
              <a:t>viewer after having read or seen  both the works is clearly of the opinion with </a:t>
            </a:r>
            <a:r>
              <a:rPr sz="1900" dirty="0">
                <a:latin typeface="Times New Roman"/>
                <a:cs typeface="Times New Roman"/>
              </a:rPr>
              <a:t>an </a:t>
            </a:r>
            <a:r>
              <a:rPr sz="1900" spc="-5" dirty="0">
                <a:latin typeface="Times New Roman"/>
                <a:cs typeface="Times New Roman"/>
              </a:rPr>
              <a:t>unmistakable expression that </a:t>
            </a:r>
            <a:r>
              <a:rPr sz="1900" spc="-10" dirty="0">
                <a:latin typeface="Times New Roman"/>
                <a:cs typeface="Times New Roman"/>
              </a:rPr>
              <a:t>the  </a:t>
            </a:r>
            <a:r>
              <a:rPr sz="1900" spc="-5" dirty="0">
                <a:latin typeface="Times New Roman"/>
                <a:cs typeface="Times New Roman"/>
              </a:rPr>
              <a:t>subsequent work appears to be a copy of the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original.</a:t>
            </a:r>
            <a:endParaRPr sz="1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00"/>
              </a:spcBef>
            </a:pPr>
            <a:r>
              <a:rPr sz="1900" i="1" spc="-5" dirty="0">
                <a:latin typeface="Times New Roman"/>
                <a:cs typeface="Times New Roman"/>
              </a:rPr>
              <a:t>Acts not constituting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5" dirty="0">
                <a:latin typeface="Times New Roman"/>
                <a:cs typeface="Times New Roman"/>
              </a:rPr>
              <a:t>infringement:</a:t>
            </a:r>
            <a:endParaRPr sz="19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A fair dealing with a </a:t>
            </a:r>
            <a:r>
              <a:rPr sz="1900" spc="-15" dirty="0">
                <a:latin typeface="Times New Roman"/>
                <a:cs typeface="Times New Roman"/>
              </a:rPr>
              <a:t>literary, </a:t>
            </a:r>
            <a:r>
              <a:rPr sz="1900" spc="-5" dirty="0">
                <a:latin typeface="Times New Roman"/>
                <a:cs typeface="Times New Roman"/>
              </a:rPr>
              <a:t>dramatic, </a:t>
            </a:r>
            <a:r>
              <a:rPr sz="1900" spc="-10" dirty="0">
                <a:latin typeface="Times New Roman"/>
                <a:cs typeface="Times New Roman"/>
              </a:rPr>
              <a:t>musical </a:t>
            </a:r>
            <a:r>
              <a:rPr sz="1900" spc="-5" dirty="0">
                <a:latin typeface="Times New Roman"/>
                <a:cs typeface="Times New Roman"/>
              </a:rPr>
              <a:t>or artistic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work,-</a:t>
            </a:r>
            <a:endParaRPr sz="1900">
              <a:latin typeface="Times New Roman"/>
              <a:cs typeface="Times New Roman"/>
            </a:endParaRPr>
          </a:p>
          <a:p>
            <a:pPr marL="355600" marR="6350" lvl="1">
              <a:lnSpc>
                <a:spcPts val="2050"/>
              </a:lnSpc>
              <a:spcBef>
                <a:spcPts val="490"/>
              </a:spcBef>
              <a:buAutoNum type="romanLcParenBoth"/>
              <a:tabLst>
                <a:tab pos="779145" algn="l"/>
                <a:tab pos="779780" algn="l"/>
                <a:tab pos="2806700" algn="l"/>
                <a:tab pos="7616825" algn="l"/>
              </a:tabLst>
            </a:pPr>
            <a:r>
              <a:rPr sz="1900" spc="-5" dirty="0">
                <a:latin typeface="Times New Roman"/>
                <a:cs typeface="Times New Roman"/>
              </a:rPr>
              <a:t>for  the</a:t>
            </a:r>
            <a:r>
              <a:rPr sz="1900" spc="1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purpose</a:t>
            </a:r>
            <a:r>
              <a:rPr sz="1900" spc="30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	private</a:t>
            </a:r>
            <a:r>
              <a:rPr sz="1900" spc="3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use,</a:t>
            </a:r>
            <a:r>
              <a:rPr sz="1900" spc="3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incl.</a:t>
            </a:r>
            <a:r>
              <a:rPr sz="1900" spc="3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research,</a:t>
            </a:r>
            <a:r>
              <a:rPr sz="1900" spc="3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criticism</a:t>
            </a:r>
            <a:r>
              <a:rPr sz="1900" spc="29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or</a:t>
            </a:r>
            <a:r>
              <a:rPr sz="1900" spc="3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review	of the  work.</a:t>
            </a:r>
            <a:endParaRPr sz="1900">
              <a:latin typeface="Times New Roman"/>
              <a:cs typeface="Times New Roman"/>
            </a:endParaRPr>
          </a:p>
          <a:p>
            <a:pPr marL="710565" lvl="1" indent="-355600">
              <a:lnSpc>
                <a:spcPct val="100000"/>
              </a:lnSpc>
              <a:spcBef>
                <a:spcPts val="200"/>
              </a:spcBef>
              <a:buAutoNum type="romanLcParenBoth"/>
              <a:tabLst>
                <a:tab pos="711200" algn="l"/>
              </a:tabLst>
            </a:pPr>
            <a:r>
              <a:rPr sz="1900" spc="-5" dirty="0">
                <a:latin typeface="Times New Roman"/>
                <a:cs typeface="Times New Roman"/>
              </a:rPr>
              <a:t>for the purpose of reporting current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events.</a:t>
            </a:r>
            <a:endParaRPr sz="1900">
              <a:latin typeface="Times New Roman"/>
              <a:cs typeface="Times New Roman"/>
            </a:endParaRPr>
          </a:p>
          <a:p>
            <a:pPr marL="355600" marR="5080" lvl="1">
              <a:lnSpc>
                <a:spcPts val="2060"/>
              </a:lnSpc>
              <a:spcBef>
                <a:spcPts val="480"/>
              </a:spcBef>
              <a:buAutoNum type="romanLcParenBoth"/>
              <a:tabLst>
                <a:tab pos="802640" algn="l"/>
              </a:tabLst>
            </a:pPr>
            <a:r>
              <a:rPr sz="1900" spc="-5" dirty="0">
                <a:latin typeface="Times New Roman"/>
                <a:cs typeface="Times New Roman"/>
              </a:rPr>
              <a:t>by a teacher or a pupil in the course of instruction or writing answers </a:t>
            </a:r>
            <a:r>
              <a:rPr sz="1900" dirty="0">
                <a:latin typeface="Times New Roman"/>
                <a:cs typeface="Times New Roman"/>
              </a:rPr>
              <a:t>to </a:t>
            </a:r>
            <a:r>
              <a:rPr sz="1900" spc="-5" dirty="0">
                <a:latin typeface="Times New Roman"/>
                <a:cs typeface="Times New Roman"/>
              </a:rPr>
              <a:t>a  question in an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examination.</a:t>
            </a:r>
            <a:endParaRPr sz="1900">
              <a:latin typeface="Times New Roman"/>
              <a:cs typeface="Times New Roman"/>
            </a:endParaRPr>
          </a:p>
          <a:p>
            <a:pPr marL="765810" lvl="1" indent="-410845">
              <a:lnSpc>
                <a:spcPct val="100000"/>
              </a:lnSpc>
              <a:spcBef>
                <a:spcPts val="190"/>
              </a:spcBef>
              <a:buAutoNum type="romanLcParenBoth"/>
              <a:tabLst>
                <a:tab pos="766445" algn="l"/>
              </a:tabLst>
            </a:pPr>
            <a:r>
              <a:rPr sz="1900" spc="-5" dirty="0">
                <a:latin typeface="Times New Roman"/>
                <a:cs typeface="Times New Roman"/>
              </a:rPr>
              <a:t>for the purposes of judicial proceeding or for reporting a judicial</a:t>
            </a:r>
            <a:r>
              <a:rPr sz="1900" spc="1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proceeding.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83210"/>
            <a:ext cx="38411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1F487C"/>
                </a:solidFill>
                <a:latin typeface="Carlito"/>
                <a:cs typeface="Carlito"/>
              </a:rPr>
              <a:t>INFRINGEMENT OF</a:t>
            </a:r>
            <a:r>
              <a:rPr sz="2200" b="1" spc="1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1F487C"/>
                </a:solidFill>
                <a:latin typeface="Carlito"/>
                <a:cs typeface="Carlito"/>
              </a:rPr>
              <a:t>COPYRIGHT…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78179"/>
            <a:ext cx="8226425" cy="47815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Importation </a:t>
            </a:r>
            <a:r>
              <a:rPr sz="2000" b="1" i="1" dirty="0">
                <a:latin typeface="Times New Roman"/>
                <a:cs typeface="Times New Roman"/>
              </a:rPr>
              <a:t>of infringing</a:t>
            </a:r>
            <a:r>
              <a:rPr sz="2000" b="1" i="1" spc="-9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copies:</a:t>
            </a:r>
            <a:endParaRPr sz="20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application </a:t>
            </a:r>
            <a:r>
              <a:rPr sz="2000" dirty="0">
                <a:latin typeface="Times New Roman"/>
                <a:cs typeface="Times New Roman"/>
              </a:rPr>
              <a:t>by the owner of the </a:t>
            </a:r>
            <a:r>
              <a:rPr sz="2000" spc="-5" dirty="0">
                <a:latin typeface="Times New Roman"/>
                <a:cs typeface="Times New Roman"/>
              </a:rPr>
              <a:t>copyright in any </a:t>
            </a:r>
            <a:r>
              <a:rPr sz="2000" dirty="0">
                <a:latin typeface="Times New Roman"/>
                <a:cs typeface="Times New Roman"/>
              </a:rPr>
              <a:t>work </a:t>
            </a:r>
            <a:r>
              <a:rPr sz="2000" spc="-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by his </a:t>
            </a:r>
            <a:r>
              <a:rPr sz="2000" spc="-5" dirty="0">
                <a:latin typeface="Times New Roman"/>
                <a:cs typeface="Times New Roman"/>
              </a:rPr>
              <a:t>duly  authorised agent and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payment of prescribed </a:t>
            </a:r>
            <a:r>
              <a:rPr sz="2000" dirty="0">
                <a:latin typeface="Times New Roman"/>
                <a:cs typeface="Times New Roman"/>
              </a:rPr>
              <a:t>fee, the </a:t>
            </a:r>
            <a:r>
              <a:rPr sz="2000" spc="-5" dirty="0">
                <a:latin typeface="Times New Roman"/>
                <a:cs typeface="Times New Roman"/>
              </a:rPr>
              <a:t>Registrar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copyrights, after making necessary enquiries, order that copies made outside  </a:t>
            </a:r>
            <a:r>
              <a:rPr sz="2000" dirty="0">
                <a:latin typeface="Times New Roman"/>
                <a:cs typeface="Times New Roman"/>
              </a:rPr>
              <a:t>India </a:t>
            </a: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dirty="0">
                <a:latin typeface="Times New Roman"/>
                <a:cs typeface="Times New Roman"/>
              </a:rPr>
              <a:t>not be </a:t>
            </a:r>
            <a:r>
              <a:rPr sz="2000" spc="-5" dirty="0">
                <a:latin typeface="Times New Roman"/>
                <a:cs typeface="Times New Roman"/>
              </a:rPr>
              <a:t>imported. </a:t>
            </a:r>
            <a:r>
              <a:rPr sz="2000" dirty="0">
                <a:latin typeface="Times New Roman"/>
                <a:cs typeface="Times New Roman"/>
              </a:rPr>
              <a:t>All copies </a:t>
            </a:r>
            <a:r>
              <a:rPr sz="2000" spc="-5" dirty="0">
                <a:latin typeface="Times New Roman"/>
                <a:cs typeface="Times New Roman"/>
              </a:rPr>
              <a:t>to which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order </a:t>
            </a:r>
            <a:r>
              <a:rPr sz="2000" spc="-10" dirty="0">
                <a:latin typeface="Times New Roman"/>
                <a:cs typeface="Times New Roman"/>
              </a:rPr>
              <a:t>so </a:t>
            </a:r>
            <a:r>
              <a:rPr sz="2000" spc="-5" dirty="0">
                <a:latin typeface="Times New Roman"/>
                <a:cs typeface="Times New Roman"/>
              </a:rPr>
              <a:t>made shall </a:t>
            </a:r>
            <a:r>
              <a:rPr sz="2000" spc="-10" dirty="0">
                <a:latin typeface="Times New Roman"/>
                <a:cs typeface="Times New Roman"/>
              </a:rPr>
              <a:t>be  </a:t>
            </a:r>
            <a:r>
              <a:rPr sz="2000" spc="-5" dirty="0">
                <a:latin typeface="Times New Roman"/>
                <a:cs typeface="Times New Roman"/>
              </a:rPr>
              <a:t>deemed to be </a:t>
            </a:r>
            <a:r>
              <a:rPr sz="2000" dirty="0">
                <a:latin typeface="Times New Roman"/>
                <a:cs typeface="Times New Roman"/>
              </a:rPr>
              <a:t>goods </a:t>
            </a:r>
            <a:r>
              <a:rPr sz="2000" spc="-5" dirty="0">
                <a:latin typeface="Times New Roman"/>
                <a:cs typeface="Times New Roman"/>
              </a:rPr>
              <a:t>prohibited or restricted under section </a:t>
            </a:r>
            <a:r>
              <a:rPr sz="2000" spc="-40" dirty="0">
                <a:latin typeface="Times New Roman"/>
                <a:cs typeface="Times New Roman"/>
              </a:rPr>
              <a:t>11 </a:t>
            </a:r>
            <a:r>
              <a:rPr sz="2000" spc="-5" dirty="0">
                <a:latin typeface="Times New Roman"/>
                <a:cs typeface="Times New Roman"/>
              </a:rPr>
              <a:t>of the </a:t>
            </a:r>
            <a:r>
              <a:rPr sz="2000" spc="-10" dirty="0">
                <a:latin typeface="Times New Roman"/>
                <a:cs typeface="Times New Roman"/>
              </a:rPr>
              <a:t>Customs  </a:t>
            </a:r>
            <a:r>
              <a:rPr sz="2000" dirty="0">
                <a:latin typeface="Times New Roman"/>
                <a:cs typeface="Times New Roman"/>
              </a:rPr>
              <a:t>Act </a:t>
            </a:r>
            <a:r>
              <a:rPr sz="2000" spc="-5" dirty="0">
                <a:latin typeface="Times New Roman"/>
                <a:cs typeface="Times New Roman"/>
              </a:rPr>
              <a:t>and all the provisions of that Act shall </a:t>
            </a:r>
            <a:r>
              <a:rPr sz="2000" spc="-25" dirty="0">
                <a:latin typeface="Times New Roman"/>
                <a:cs typeface="Times New Roman"/>
              </a:rPr>
              <a:t>apply. </a:t>
            </a:r>
            <a:r>
              <a:rPr sz="2000" spc="-5" dirty="0">
                <a:latin typeface="Times New Roman"/>
                <a:cs typeface="Times New Roman"/>
              </a:rPr>
              <a:t>All such </a:t>
            </a:r>
            <a:r>
              <a:rPr sz="2000" spc="-10" dirty="0">
                <a:latin typeface="Times New Roman"/>
                <a:cs typeface="Times New Roman"/>
              </a:rPr>
              <a:t>copies </a:t>
            </a:r>
            <a:r>
              <a:rPr sz="2000" spc="-15" dirty="0">
                <a:latin typeface="Times New Roman"/>
                <a:cs typeface="Times New Roman"/>
              </a:rPr>
              <a:t>confiscated  </a:t>
            </a: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delivered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owner of the copyright and the property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such   </a:t>
            </a:r>
            <a:r>
              <a:rPr sz="2000" dirty="0">
                <a:latin typeface="Times New Roman"/>
                <a:cs typeface="Times New Roman"/>
              </a:rPr>
              <a:t>copies shall not vest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Remedies: </a:t>
            </a:r>
            <a:r>
              <a:rPr sz="2000" spc="-5" dirty="0">
                <a:latin typeface="Times New Roman"/>
                <a:cs typeface="Times New Roman"/>
              </a:rPr>
              <a:t>There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three types of remedies against infringement </a:t>
            </a:r>
            <a:r>
              <a:rPr sz="2000" spc="5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copyright. These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10" dirty="0">
                <a:latin typeface="Times New Roman"/>
                <a:cs typeface="Times New Roman"/>
              </a:rPr>
              <a:t>(1) </a:t>
            </a:r>
            <a:r>
              <a:rPr sz="2000" spc="-5" dirty="0">
                <a:latin typeface="Times New Roman"/>
                <a:cs typeface="Times New Roman"/>
              </a:rPr>
              <a:t>Administrative remedies (before Registrar </a:t>
            </a:r>
            <a:r>
              <a:rPr sz="2000" spc="5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Copyrights) (2) Civil Remedies (injunction, compensation, recovery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infringed copies etc.) (before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District Court) and </a:t>
            </a:r>
            <a:r>
              <a:rPr sz="2000" spc="-10" dirty="0">
                <a:latin typeface="Times New Roman"/>
                <a:cs typeface="Times New Roman"/>
              </a:rPr>
              <a:t>(3) </a:t>
            </a:r>
            <a:r>
              <a:rPr sz="2000" spc="-5" dirty="0">
                <a:latin typeface="Times New Roman"/>
                <a:cs typeface="Times New Roman"/>
              </a:rPr>
              <a:t>Criminal remedies  (before Judicial or Metropolitan Magistrate). </a:t>
            </a: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the remedies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availed  </a:t>
            </a:r>
            <a:r>
              <a:rPr sz="2000" spc="-10" dirty="0">
                <a:latin typeface="Times New Roman"/>
                <a:cs typeface="Times New Roman"/>
              </a:rPr>
              <a:t>simultaneously.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0029" y="279272"/>
            <a:ext cx="10452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1F487C"/>
                </a:solidFill>
              </a:rPr>
              <a:t>Quiz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91785"/>
            <a:ext cx="8042909" cy="377507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Lets </a:t>
            </a:r>
            <a:r>
              <a:rPr sz="3200" dirty="0">
                <a:latin typeface="Carlito"/>
                <a:cs typeface="Carlito"/>
              </a:rPr>
              <a:t>Apply the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criteria:</a:t>
            </a:r>
            <a:endParaRPr sz="3200">
              <a:latin typeface="Carlito"/>
              <a:cs typeface="Carlito"/>
            </a:endParaRPr>
          </a:p>
          <a:p>
            <a:pPr marL="756285" marR="30543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Education </a:t>
            </a:r>
            <a:r>
              <a:rPr sz="2800" spc="-10" dirty="0">
                <a:latin typeface="Carlito"/>
                <a:cs typeface="Carlito"/>
              </a:rPr>
              <a:t>command </a:t>
            </a:r>
            <a:r>
              <a:rPr sz="2800" spc="-15" dirty="0">
                <a:latin typeface="Carlito"/>
                <a:cs typeface="Carlito"/>
              </a:rPr>
              <a:t>wants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5" dirty="0">
                <a:latin typeface="Carlito"/>
                <a:cs typeface="Carlito"/>
              </a:rPr>
              <a:t>reproduce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text  </a:t>
            </a:r>
            <a:r>
              <a:rPr sz="2800" spc="-10" dirty="0">
                <a:latin typeface="Carlito"/>
                <a:cs typeface="Carlito"/>
              </a:rPr>
              <a:t>book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distribute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all </a:t>
            </a:r>
            <a:r>
              <a:rPr sz="2800" spc="-10" dirty="0">
                <a:latin typeface="Carlito"/>
                <a:cs typeface="Carlito"/>
              </a:rPr>
              <a:t>bases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ships at </a:t>
            </a:r>
            <a:r>
              <a:rPr sz="2800" spc="-10" dirty="0">
                <a:latin typeface="Carlito"/>
                <a:cs typeface="Carlito"/>
              </a:rPr>
              <a:t>sea.  </a:t>
            </a:r>
            <a:r>
              <a:rPr sz="2800" spc="-15" dirty="0">
                <a:latin typeface="Carlito"/>
                <a:cs typeface="Carlito"/>
              </a:rPr>
              <a:t>Permissible?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  <a:tab pos="5221605" algn="l"/>
              </a:tabLst>
            </a:pPr>
            <a:r>
              <a:rPr sz="2800" spc="-15" dirty="0">
                <a:latin typeface="Carlito"/>
                <a:cs typeface="Carlito"/>
              </a:rPr>
              <a:t>Graphs </a:t>
            </a:r>
            <a:r>
              <a:rPr sz="2800" spc="-10" dirty="0">
                <a:latin typeface="Carlito"/>
                <a:cs typeface="Carlito"/>
              </a:rPr>
              <a:t>copied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reproduced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slides </a:t>
            </a:r>
            <a:r>
              <a:rPr sz="2800" spc="-5" dirty="0">
                <a:latin typeface="Carlito"/>
                <a:cs typeface="Carlito"/>
              </a:rPr>
              <a:t>will </a:t>
            </a:r>
            <a:r>
              <a:rPr sz="2800" spc="-10" dirty="0">
                <a:latin typeface="Carlito"/>
                <a:cs typeface="Carlito"/>
              </a:rPr>
              <a:t>be  used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lecture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150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people.	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lecture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going 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video </a:t>
            </a:r>
            <a:r>
              <a:rPr sz="2800" spc="-20" dirty="0">
                <a:latin typeface="Carlito"/>
                <a:cs typeface="Carlito"/>
              </a:rPr>
              <a:t>broadcast to </a:t>
            </a:r>
            <a:r>
              <a:rPr sz="2800" spc="-5" dirty="0">
                <a:latin typeface="Carlito"/>
                <a:cs typeface="Carlito"/>
              </a:rPr>
              <a:t>all bases and </a:t>
            </a:r>
            <a:r>
              <a:rPr sz="2800" spc="-10" dirty="0">
                <a:latin typeface="Carlito"/>
                <a:cs typeface="Carlito"/>
              </a:rPr>
              <a:t>ships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10" dirty="0">
                <a:latin typeface="Carlito"/>
                <a:cs typeface="Carlito"/>
              </a:rPr>
              <a:t>sea.  </a:t>
            </a:r>
            <a:r>
              <a:rPr sz="2800" spc="-15" dirty="0">
                <a:latin typeface="Carlito"/>
                <a:cs typeface="Carlito"/>
              </a:rPr>
              <a:t>Permissible?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1402" y="237871"/>
            <a:ext cx="6920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4F81BC"/>
                </a:solidFill>
              </a:rPr>
              <a:t>Nature </a:t>
            </a:r>
            <a:r>
              <a:rPr sz="3600" spc="-5" dirty="0">
                <a:solidFill>
                  <a:srgbClr val="4F81BC"/>
                </a:solidFill>
              </a:rPr>
              <a:t>of </a:t>
            </a:r>
            <a:r>
              <a:rPr sz="3600" spc="-10" dirty="0">
                <a:solidFill>
                  <a:srgbClr val="4F81BC"/>
                </a:solidFill>
              </a:rPr>
              <a:t>Intellectual </a:t>
            </a:r>
            <a:r>
              <a:rPr sz="3600" spc="-15" dirty="0">
                <a:solidFill>
                  <a:srgbClr val="4F81BC"/>
                </a:solidFill>
              </a:rPr>
              <a:t>Property</a:t>
            </a:r>
            <a:r>
              <a:rPr sz="3600" spc="-65" dirty="0">
                <a:solidFill>
                  <a:srgbClr val="4F81BC"/>
                </a:solidFill>
              </a:rPr>
              <a:t> </a:t>
            </a:r>
            <a:r>
              <a:rPr sz="3600" spc="-10" dirty="0">
                <a:solidFill>
                  <a:srgbClr val="4F81BC"/>
                </a:solidFill>
              </a:rPr>
              <a:t>Rights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37336"/>
            <a:ext cx="8151495" cy="53238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6985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IPRs has become an issue of wide and serious discussion with the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formation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General Agreement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20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Related Aspects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Intellectual Property Rights </a:t>
            </a:r>
            <a:r>
              <a:rPr sz="2200" dirty="0">
                <a:latin typeface="Times New Roman"/>
                <a:cs typeface="Times New Roman"/>
              </a:rPr>
              <a:t>(TRIPS) </a:t>
            </a:r>
            <a:r>
              <a:rPr sz="2200" spc="-5" dirty="0">
                <a:latin typeface="Times New Roman"/>
                <a:cs typeface="Times New Roman"/>
              </a:rPr>
              <a:t>under Uruguay </a:t>
            </a:r>
            <a:r>
              <a:rPr sz="2200" spc="-10" dirty="0">
                <a:latin typeface="Times New Roman"/>
                <a:cs typeface="Times New Roman"/>
              </a:rPr>
              <a:t>Round  </a:t>
            </a:r>
            <a:r>
              <a:rPr sz="2200" spc="-5" dirty="0">
                <a:latin typeface="Times New Roman"/>
                <a:cs typeface="Times New Roman"/>
              </a:rPr>
              <a:t>agreement </a:t>
            </a:r>
            <a:r>
              <a:rPr sz="2200" dirty="0">
                <a:latin typeface="Times New Roman"/>
                <a:cs typeface="Times New Roman"/>
              </a:rPr>
              <a:t>of he </a:t>
            </a:r>
            <a:r>
              <a:rPr sz="2200" spc="-65" dirty="0">
                <a:latin typeface="Times New Roman"/>
                <a:cs typeface="Times New Roman"/>
              </a:rPr>
              <a:t>GATT </a:t>
            </a:r>
            <a:r>
              <a:rPr sz="2200" spc="-5" dirty="0">
                <a:latin typeface="Times New Roman"/>
                <a:cs typeface="Times New Roman"/>
              </a:rPr>
              <a:t>(now the </a:t>
            </a:r>
            <a:r>
              <a:rPr sz="2200" spc="-40" dirty="0">
                <a:latin typeface="Times New Roman"/>
                <a:cs typeface="Times New Roman"/>
              </a:rPr>
              <a:t>World </a:t>
            </a:r>
            <a:r>
              <a:rPr sz="2200" spc="-20" dirty="0">
                <a:latin typeface="Times New Roman"/>
                <a:cs typeface="Times New Roman"/>
              </a:rPr>
              <a:t>Trade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Organisation).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India is in ‘priority watch list’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USA under Special </a:t>
            </a:r>
            <a:r>
              <a:rPr sz="2200" dirty="0">
                <a:latin typeface="Times New Roman"/>
                <a:cs typeface="Times New Roman"/>
              </a:rPr>
              <a:t>301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system.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37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Intellectual </a:t>
            </a:r>
            <a:r>
              <a:rPr sz="2200" dirty="0">
                <a:latin typeface="Times New Roman"/>
                <a:cs typeface="Times New Roman"/>
              </a:rPr>
              <a:t>property </a:t>
            </a:r>
            <a:r>
              <a:rPr sz="2200" spc="-5" dirty="0">
                <a:latin typeface="Times New Roman"/>
                <a:cs typeface="Times New Roman"/>
              </a:rPr>
              <a:t>insists on </a:t>
            </a:r>
            <a:r>
              <a:rPr sz="2200" spc="-10" dirty="0">
                <a:latin typeface="Times New Roman"/>
                <a:cs typeface="Times New Roman"/>
              </a:rPr>
              <a:t>some </a:t>
            </a:r>
            <a:r>
              <a:rPr sz="2200" dirty="0">
                <a:latin typeface="Times New Roman"/>
                <a:cs typeface="Times New Roman"/>
              </a:rPr>
              <a:t>amount </a:t>
            </a:r>
            <a:r>
              <a:rPr sz="2200" spc="-5" dirty="0">
                <a:latin typeface="Times New Roman"/>
                <a:cs typeface="Times New Roman"/>
              </a:rPr>
              <a:t>of novelty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originality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ts val="2375"/>
              </a:lnSpc>
            </a:pPr>
            <a:r>
              <a:rPr sz="2200" spc="-5" dirty="0">
                <a:latin typeface="Times New Roman"/>
                <a:cs typeface="Times New Roman"/>
              </a:rPr>
              <a:t>to gain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protection.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Intellectual property system is duration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specific.</a:t>
            </a:r>
            <a:endParaRPr sz="220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It does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provide perpetual and absolute monopoly over the  </a:t>
            </a:r>
            <a:r>
              <a:rPr sz="2200" spc="-15" dirty="0">
                <a:latin typeface="Times New Roman"/>
                <a:cs typeface="Times New Roman"/>
              </a:rPr>
              <a:t>property.</a:t>
            </a:r>
            <a:endParaRPr sz="22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What </a:t>
            </a:r>
            <a:r>
              <a:rPr sz="2200" spc="-5" dirty="0">
                <a:latin typeface="Times New Roman"/>
                <a:cs typeface="Times New Roman"/>
              </a:rPr>
              <a:t>is protected with </a:t>
            </a:r>
            <a:r>
              <a:rPr sz="2200" dirty="0">
                <a:latin typeface="Times New Roman"/>
                <a:cs typeface="Times New Roman"/>
              </a:rPr>
              <a:t>respect </a:t>
            </a:r>
            <a:r>
              <a:rPr sz="2200" spc="-5" dirty="0">
                <a:latin typeface="Times New Roman"/>
                <a:cs typeface="Times New Roman"/>
              </a:rPr>
              <a:t>to intellectual property is the use or  value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ideas/expressed ideas. </a:t>
            </a:r>
            <a:r>
              <a:rPr sz="2200" spc="-15" dirty="0">
                <a:latin typeface="Times New Roman"/>
                <a:cs typeface="Times New Roman"/>
              </a:rPr>
              <a:t>However,</a:t>
            </a:r>
            <a:r>
              <a:rPr sz="2200" spc="5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 bundle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rights  constituting intellectual property </a:t>
            </a:r>
            <a:r>
              <a:rPr sz="2200" spc="-10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over abstract ideas </a:t>
            </a:r>
            <a:r>
              <a:rPr sz="2200" dirty="0">
                <a:latin typeface="Times New Roman"/>
                <a:cs typeface="Times New Roman"/>
              </a:rPr>
              <a:t>but rather  </a:t>
            </a:r>
            <a:r>
              <a:rPr sz="2200" spc="-5" dirty="0">
                <a:latin typeface="Times New Roman"/>
                <a:cs typeface="Times New Roman"/>
              </a:rPr>
              <a:t>over physical, concrete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tangible manifestations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these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ideas.</a:t>
            </a:r>
            <a:endParaRPr sz="22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80000"/>
              </a:lnSpc>
              <a:spcBef>
                <a:spcPts val="530"/>
              </a:spcBef>
            </a:pPr>
            <a:r>
              <a:rPr sz="2200" spc="-5" dirty="0">
                <a:latin typeface="Times New Roman"/>
                <a:cs typeface="Times New Roman"/>
              </a:rPr>
              <a:t>For e.g., rights under patent law include the right </a:t>
            </a:r>
            <a:r>
              <a:rPr sz="2200" spc="-10" dirty="0">
                <a:latin typeface="Times New Roman"/>
                <a:cs typeface="Times New Roman"/>
              </a:rPr>
              <a:t>to </a:t>
            </a:r>
            <a:r>
              <a:rPr sz="2200" dirty="0">
                <a:latin typeface="Times New Roman"/>
                <a:cs typeface="Times New Roman"/>
              </a:rPr>
              <a:t>manufacture,  </a:t>
            </a:r>
            <a:r>
              <a:rPr sz="2200" spc="-5" dirty="0">
                <a:latin typeface="Times New Roman"/>
                <a:cs typeface="Times New Roman"/>
              </a:rPr>
              <a:t>distribute etc. while rights under </a:t>
            </a:r>
            <a:r>
              <a:rPr sz="2200" dirty="0">
                <a:latin typeface="Times New Roman"/>
                <a:cs typeface="Times New Roman"/>
              </a:rPr>
              <a:t>copyright </a:t>
            </a:r>
            <a:r>
              <a:rPr sz="2200" spc="-5" dirty="0">
                <a:latin typeface="Times New Roman"/>
                <a:cs typeface="Times New Roman"/>
              </a:rPr>
              <a:t>law extend to the right </a:t>
            </a:r>
            <a:r>
              <a:rPr sz="2200" dirty="0">
                <a:latin typeface="Times New Roman"/>
                <a:cs typeface="Times New Roman"/>
              </a:rPr>
              <a:t>of  distribution, </a:t>
            </a:r>
            <a:r>
              <a:rPr sz="2200" spc="-5" dirty="0">
                <a:latin typeface="Times New Roman"/>
                <a:cs typeface="Times New Roman"/>
              </a:rPr>
              <a:t>publication etc. all of which deal with concrete  embodiments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ideas and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the abstract ideas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themselves.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3692" y="206502"/>
            <a:ext cx="6436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solidFill>
                  <a:srgbClr val="1F487C"/>
                </a:solidFill>
                <a:latin typeface="Carlito"/>
                <a:cs typeface="Carlito"/>
              </a:rPr>
              <a:t>Examples </a:t>
            </a:r>
            <a:r>
              <a:rPr b="1" spc="-5" dirty="0">
                <a:solidFill>
                  <a:srgbClr val="1F487C"/>
                </a:solidFill>
                <a:latin typeface="Carlito"/>
                <a:cs typeface="Carlito"/>
              </a:rPr>
              <a:t>of IPRs</a:t>
            </a:r>
            <a:r>
              <a:rPr b="1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b="1" spc="-15" dirty="0">
                <a:solidFill>
                  <a:srgbClr val="1F487C"/>
                </a:solidFill>
                <a:latin typeface="Carlito"/>
                <a:cs typeface="Carlito"/>
              </a:rPr>
              <a:t>Infringement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6332"/>
            <a:ext cx="8073390" cy="492252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sz="2200" b="1" spc="-5" dirty="0">
                <a:latin typeface="Times New Roman"/>
                <a:cs typeface="Times New Roman"/>
              </a:rPr>
              <a:t>Example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student of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spc="-10" dirty="0">
                <a:latin typeface="Times New Roman"/>
                <a:cs typeface="Times New Roman"/>
              </a:rPr>
              <a:t>US </a:t>
            </a:r>
            <a:r>
              <a:rPr sz="2200" dirty="0">
                <a:latin typeface="Times New Roman"/>
                <a:cs typeface="Times New Roman"/>
              </a:rPr>
              <a:t>university </a:t>
            </a:r>
            <a:r>
              <a:rPr sz="2200" spc="-5" dirty="0">
                <a:latin typeface="Times New Roman"/>
                <a:cs typeface="Times New Roman"/>
              </a:rPr>
              <a:t>was accused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infringing intellectual  property rights after </a:t>
            </a:r>
            <a:r>
              <a:rPr sz="2200" dirty="0">
                <a:latin typeface="Times New Roman"/>
                <a:cs typeface="Times New Roman"/>
              </a:rPr>
              <a:t>illegally </a:t>
            </a:r>
            <a:r>
              <a:rPr sz="2200" spc="-5" dirty="0">
                <a:latin typeface="Times New Roman"/>
                <a:cs typeface="Times New Roman"/>
              </a:rPr>
              <a:t>downloading songs from the Internet and  sharing them with others. He was found guilty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ordered to pay four  businesses hefty damages of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US$675,000.</a:t>
            </a: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Times New Roman"/>
                <a:cs typeface="Times New Roman"/>
              </a:rPr>
              <a:t>The student was accused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downloading </a:t>
            </a:r>
            <a:r>
              <a:rPr sz="2200" dirty="0">
                <a:latin typeface="Times New Roman"/>
                <a:cs typeface="Times New Roman"/>
              </a:rPr>
              <a:t>30 </a:t>
            </a:r>
            <a:r>
              <a:rPr sz="2200" spc="-5" dirty="0">
                <a:latin typeface="Times New Roman"/>
                <a:cs typeface="Times New Roman"/>
              </a:rPr>
              <a:t>songs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the Internet  and sharing them with friends. According to </a:t>
            </a:r>
            <a:r>
              <a:rPr sz="2200" spc="-10" dirty="0">
                <a:latin typeface="Times New Roman"/>
                <a:cs typeface="Times New Roman"/>
              </a:rPr>
              <a:t>US </a:t>
            </a:r>
            <a:r>
              <a:rPr sz="2200" spc="-5" dirty="0">
                <a:latin typeface="Times New Roman"/>
                <a:cs typeface="Times New Roman"/>
              </a:rPr>
              <a:t>federal </a:t>
            </a:r>
            <a:r>
              <a:rPr sz="2200" spc="-40" dirty="0">
                <a:latin typeface="Times New Roman"/>
                <a:cs typeface="Times New Roman"/>
              </a:rPr>
              <a:t>law, </a:t>
            </a:r>
            <a:r>
              <a:rPr sz="2200" spc="-5" dirty="0">
                <a:latin typeface="Times New Roman"/>
                <a:cs typeface="Times New Roman"/>
              </a:rPr>
              <a:t>the victim  </a:t>
            </a:r>
            <a:r>
              <a:rPr sz="2200" spc="-10" dirty="0">
                <a:latin typeface="Times New Roman"/>
                <a:cs typeface="Times New Roman"/>
              </a:rPr>
              <a:t>may </a:t>
            </a:r>
            <a:r>
              <a:rPr sz="2200" spc="-5" dirty="0">
                <a:latin typeface="Times New Roman"/>
                <a:cs typeface="Times New Roman"/>
              </a:rPr>
              <a:t>demand damages ranging from </a:t>
            </a:r>
            <a:r>
              <a:rPr sz="2200" dirty="0">
                <a:latin typeface="Times New Roman"/>
                <a:cs typeface="Times New Roman"/>
              </a:rPr>
              <a:t>US$750 </a:t>
            </a:r>
            <a:r>
              <a:rPr sz="2200" spc="-5" dirty="0">
                <a:latin typeface="Times New Roman"/>
                <a:cs typeface="Times New Roman"/>
              </a:rPr>
              <a:t>to US$30,000 for </a:t>
            </a:r>
            <a:r>
              <a:rPr sz="2200" spc="-10" dirty="0">
                <a:latin typeface="Times New Roman"/>
                <a:cs typeface="Times New Roman"/>
              </a:rPr>
              <a:t>each  </a:t>
            </a:r>
            <a:r>
              <a:rPr sz="2200" spc="-5" dirty="0">
                <a:latin typeface="Times New Roman"/>
                <a:cs typeface="Times New Roman"/>
              </a:rPr>
              <a:t>song infringed </a:t>
            </a:r>
            <a:r>
              <a:rPr sz="2200" dirty="0">
                <a:latin typeface="Times New Roman"/>
                <a:cs typeface="Times New Roman"/>
              </a:rPr>
              <a:t>upon. </a:t>
            </a:r>
            <a:r>
              <a:rPr sz="2200" spc="-5" dirty="0">
                <a:latin typeface="Times New Roman"/>
                <a:cs typeface="Times New Roman"/>
              </a:rPr>
              <a:t>If the perpetrator is determined to have committed  such a crime </a:t>
            </a:r>
            <a:r>
              <a:rPr sz="2200" spc="-15" dirty="0">
                <a:latin typeface="Times New Roman"/>
                <a:cs typeface="Times New Roman"/>
              </a:rPr>
              <a:t>maliciously, </a:t>
            </a:r>
            <a:r>
              <a:rPr sz="2200" spc="-1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damages may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as much as US$150,000  per </a:t>
            </a:r>
            <a:r>
              <a:rPr sz="2200" dirty="0">
                <a:latin typeface="Times New Roman"/>
                <a:cs typeface="Times New Roman"/>
              </a:rPr>
              <a:t>song. </a:t>
            </a:r>
            <a:r>
              <a:rPr sz="2200" spc="-5" dirty="0">
                <a:latin typeface="Times New Roman"/>
                <a:cs typeface="Times New Roman"/>
              </a:rPr>
              <a:t>In fact, this was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the first time such a case had occurred.  Last month, a woman in Minnesota was ruled to have committed a  crime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infringement and ordered to pay damages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as </a:t>
            </a:r>
            <a:r>
              <a:rPr sz="2200" spc="-10" dirty="0">
                <a:latin typeface="Times New Roman"/>
                <a:cs typeface="Times New Roman"/>
              </a:rPr>
              <a:t>much </a:t>
            </a:r>
            <a:r>
              <a:rPr sz="2200" spc="-5" dirty="0">
                <a:latin typeface="Times New Roman"/>
                <a:cs typeface="Times New Roman"/>
              </a:rPr>
              <a:t>as more  than US$1 million. </a:t>
            </a:r>
            <a:r>
              <a:rPr sz="1200" spc="-5" dirty="0">
                <a:latin typeface="Times New Roman"/>
                <a:cs typeface="Times New Roman"/>
              </a:rPr>
              <a:t>(Accessed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rlito"/>
                <a:cs typeface="Carlito"/>
                <a:hlinkClick r:id="rId2"/>
              </a:rPr>
              <a:t>http://english.moe.gov.tw/ct.asp?xItem=11610&amp;ctNode=514&amp;mp=1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3692" y="119837"/>
            <a:ext cx="6439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rgbClr val="1F487C"/>
                </a:solidFill>
                <a:latin typeface="Carlito"/>
                <a:cs typeface="Carlito"/>
              </a:rPr>
              <a:t>Examples </a:t>
            </a:r>
            <a:r>
              <a:rPr b="1" spc="-5" dirty="0">
                <a:solidFill>
                  <a:srgbClr val="1F487C"/>
                </a:solidFill>
                <a:latin typeface="Carlito"/>
                <a:cs typeface="Carlito"/>
              </a:rPr>
              <a:t>of IPRs</a:t>
            </a:r>
            <a:r>
              <a:rPr b="1" spc="-30" dirty="0">
                <a:solidFill>
                  <a:srgbClr val="1F487C"/>
                </a:solidFill>
                <a:latin typeface="Carlito"/>
                <a:cs typeface="Carlito"/>
              </a:rPr>
              <a:t> </a:t>
            </a:r>
            <a:r>
              <a:rPr b="1" spc="-15" dirty="0">
                <a:solidFill>
                  <a:srgbClr val="1F487C"/>
                </a:solidFill>
                <a:latin typeface="Carlito"/>
                <a:cs typeface="Carlito"/>
              </a:rPr>
              <a:t>Infringement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00455"/>
            <a:ext cx="8074025" cy="55130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2000" b="1" dirty="0">
                <a:latin typeface="Times New Roman"/>
                <a:cs typeface="Times New Roman"/>
              </a:rPr>
              <a:t>Example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A graduate student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25" dirty="0">
                <a:latin typeface="Times New Roman"/>
                <a:cs typeface="Times New Roman"/>
              </a:rPr>
              <a:t>Taiwan </a:t>
            </a:r>
            <a:r>
              <a:rPr sz="2000" spc="-5" dirty="0">
                <a:latin typeface="Times New Roman"/>
                <a:cs typeface="Times New Roman"/>
              </a:rPr>
              <a:t>University uploaded publications of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domestic  publisher onto </a:t>
            </a:r>
            <a:r>
              <a:rPr sz="2000" spc="-10" dirty="0">
                <a:latin typeface="Times New Roman"/>
                <a:cs typeface="Times New Roman"/>
              </a:rPr>
              <a:t>his </a:t>
            </a:r>
            <a:r>
              <a:rPr sz="2000" dirty="0">
                <a:latin typeface="Times New Roman"/>
                <a:cs typeface="Times New Roman"/>
              </a:rPr>
              <a:t>website for </a:t>
            </a:r>
            <a:r>
              <a:rPr sz="2000" spc="-5" dirty="0">
                <a:latin typeface="Times New Roman"/>
                <a:cs typeface="Times New Roman"/>
              </a:rPr>
              <a:t>downloading without authorization or consent.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authorities were </a:t>
            </a:r>
            <a:r>
              <a:rPr sz="2000" dirty="0">
                <a:latin typeface="Times New Roman"/>
                <a:cs typeface="Times New Roman"/>
              </a:rPr>
              <a:t>soon </a:t>
            </a:r>
            <a:r>
              <a:rPr sz="2000" spc="-5" dirty="0">
                <a:latin typeface="Times New Roman"/>
                <a:cs typeface="Times New Roman"/>
              </a:rPr>
              <a:t>informed and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student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5" dirty="0">
                <a:latin typeface="Times New Roman"/>
                <a:cs typeface="Times New Roman"/>
              </a:rPr>
              <a:t>prosecuted and  </a:t>
            </a:r>
            <a:r>
              <a:rPr sz="2000" dirty="0">
                <a:latin typeface="Times New Roman"/>
                <a:cs typeface="Times New Roman"/>
              </a:rPr>
              <a:t>convicted of copyright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infringement.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verdict was also </a:t>
            </a:r>
            <a:r>
              <a:rPr sz="2000" dirty="0">
                <a:latin typeface="Times New Roman"/>
                <a:cs typeface="Times New Roman"/>
              </a:rPr>
              <a:t>sent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student's </a:t>
            </a:r>
            <a:r>
              <a:rPr sz="2000" dirty="0">
                <a:latin typeface="Times New Roman"/>
                <a:cs typeface="Times New Roman"/>
              </a:rPr>
              <a:t>school </a:t>
            </a:r>
            <a:r>
              <a:rPr sz="2000" spc="-5" dirty="0">
                <a:latin typeface="Times New Roman"/>
                <a:cs typeface="Times New Roman"/>
              </a:rPr>
              <a:t>and the </a:t>
            </a:r>
            <a:r>
              <a:rPr sz="2000" spc="-20" dirty="0">
                <a:latin typeface="Times New Roman"/>
                <a:cs typeface="Times New Roman"/>
              </a:rPr>
              <a:t>Ministry. </a:t>
            </a:r>
            <a:r>
              <a:rPr sz="200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the  student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5" dirty="0">
                <a:latin typeface="Times New Roman"/>
                <a:cs typeface="Times New Roman"/>
              </a:rPr>
              <a:t>proved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have </a:t>
            </a:r>
            <a:r>
              <a:rPr sz="2000" spc="-10" dirty="0">
                <a:latin typeface="Times New Roman"/>
                <a:cs typeface="Times New Roman"/>
              </a:rPr>
              <a:t>committed </a:t>
            </a:r>
            <a:r>
              <a:rPr sz="2000" spc="-5" dirty="0">
                <a:latin typeface="Times New Roman"/>
                <a:cs typeface="Times New Roman"/>
              </a:rPr>
              <a:t>an infringement and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5" dirty="0">
                <a:latin typeface="Times New Roman"/>
                <a:cs typeface="Times New Roman"/>
              </a:rPr>
              <a:t>ordered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pay  </a:t>
            </a:r>
            <a:r>
              <a:rPr sz="2000" spc="-5" dirty="0">
                <a:latin typeface="Times New Roman"/>
                <a:cs typeface="Times New Roman"/>
              </a:rPr>
              <a:t>damages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NT$100,000, the school printed the criminal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civil verdicts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spc="-5" dirty="0">
                <a:latin typeface="Times New Roman"/>
                <a:cs typeface="Times New Roman"/>
              </a:rPr>
              <a:t>newspapers. The publisher </a:t>
            </a:r>
            <a:r>
              <a:rPr sz="2000" spc="-10" dirty="0">
                <a:latin typeface="Times New Roman"/>
                <a:cs typeface="Times New Roman"/>
              </a:rPr>
              <a:t>urged </a:t>
            </a:r>
            <a:r>
              <a:rPr sz="2000" spc="-5" dirty="0">
                <a:latin typeface="Times New Roman"/>
                <a:cs typeface="Times New Roman"/>
              </a:rPr>
              <a:t>the school to propagate the </a:t>
            </a:r>
            <a:r>
              <a:rPr sz="2000" dirty="0">
                <a:latin typeface="Times New Roman"/>
                <a:cs typeface="Times New Roman"/>
              </a:rPr>
              <a:t>notion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respect  for </a:t>
            </a:r>
            <a:r>
              <a:rPr sz="2000" spc="-5" dirty="0">
                <a:latin typeface="Times New Roman"/>
                <a:cs typeface="Times New Roman"/>
              </a:rPr>
              <a:t>intellectual property rights and properly punish the student to raise  </a:t>
            </a:r>
            <a:r>
              <a:rPr sz="2000" dirty="0">
                <a:latin typeface="Times New Roman"/>
                <a:cs typeface="Times New Roman"/>
              </a:rPr>
              <a:t>awareness.</a:t>
            </a:r>
            <a:endParaRPr sz="20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Since </a:t>
            </a:r>
            <a:r>
              <a:rPr sz="2000" spc="-5" dirty="0">
                <a:latin typeface="Times New Roman"/>
                <a:cs typeface="Times New Roman"/>
              </a:rPr>
              <a:t>the incident seriously impacted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school's reputation,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addition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expressing concern, the school immediately referred the student </a:t>
            </a:r>
            <a:r>
              <a:rPr sz="2000" spc="-10" dirty="0">
                <a:latin typeface="Times New Roman"/>
                <a:cs typeface="Times New Roman"/>
              </a:rPr>
              <a:t>to its office of  </a:t>
            </a:r>
            <a:r>
              <a:rPr sz="2000" dirty="0">
                <a:latin typeface="Times New Roman"/>
                <a:cs typeface="Times New Roman"/>
              </a:rPr>
              <a:t>student </a:t>
            </a:r>
            <a:r>
              <a:rPr sz="2000" spc="-5" dirty="0">
                <a:latin typeface="Times New Roman"/>
                <a:cs typeface="Times New Roman"/>
              </a:rPr>
              <a:t>affairs </a:t>
            </a:r>
            <a:r>
              <a:rPr sz="2000" dirty="0">
                <a:latin typeface="Times New Roman"/>
                <a:cs typeface="Times New Roman"/>
              </a:rPr>
              <a:t>for punishment and apologized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publisher.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Intellectual </a:t>
            </a:r>
            <a:r>
              <a:rPr sz="2000" dirty="0">
                <a:latin typeface="Times New Roman"/>
                <a:cs typeface="Times New Roman"/>
              </a:rPr>
              <a:t>property </a:t>
            </a:r>
            <a:r>
              <a:rPr sz="2000" spc="-5" dirty="0">
                <a:latin typeface="Times New Roman"/>
                <a:cs typeface="Times New Roman"/>
              </a:rPr>
              <a:t>rights are an </a:t>
            </a:r>
            <a:r>
              <a:rPr sz="2000" spc="-10" dirty="0">
                <a:latin typeface="Times New Roman"/>
                <a:cs typeface="Times New Roman"/>
              </a:rPr>
              <a:t>issue </a:t>
            </a:r>
            <a:r>
              <a:rPr sz="2000" spc="-5" dirty="0">
                <a:latin typeface="Times New Roman"/>
                <a:cs typeface="Times New Roman"/>
              </a:rPr>
              <a:t>receiving much global attention.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Ministry </a:t>
            </a:r>
            <a:r>
              <a:rPr sz="2000" spc="-10" dirty="0">
                <a:latin typeface="Times New Roman"/>
                <a:cs typeface="Times New Roman"/>
              </a:rPr>
              <a:t>urges </a:t>
            </a:r>
            <a:r>
              <a:rPr sz="2000" spc="-5" dirty="0">
                <a:latin typeface="Times New Roman"/>
                <a:cs typeface="Times New Roman"/>
              </a:rPr>
              <a:t>teachers and students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the Internet legally and in </a:t>
            </a:r>
            <a:r>
              <a:rPr sz="2000" dirty="0">
                <a:latin typeface="Times New Roman"/>
                <a:cs typeface="Times New Roman"/>
              </a:rPr>
              <a:t>a  reasonable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manner.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8866" y="48260"/>
            <a:ext cx="2904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C000"/>
                </a:solidFill>
              </a:rPr>
              <a:t>CASE</a:t>
            </a:r>
            <a:r>
              <a:rPr spc="-75" dirty="0">
                <a:solidFill>
                  <a:srgbClr val="FFC000"/>
                </a:solidFill>
              </a:rPr>
              <a:t> </a:t>
            </a:r>
            <a:r>
              <a:rPr spc="-15" dirty="0">
                <a:solidFill>
                  <a:srgbClr val="FFC000"/>
                </a:solidFill>
              </a:rPr>
              <a:t>STUDIES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713231"/>
          <a:ext cx="8578848" cy="5733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7108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23-Jan-2013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u="sng" spc="-25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rlito"/>
                          <a:cs typeface="Carlito"/>
                          <a:hlinkClick r:id="rId2"/>
                        </a:rPr>
                        <a:t>Pfizer’s </a:t>
                      </a:r>
                      <a:r>
                        <a:rPr sz="10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rlito"/>
                          <a:cs typeface="Carlito"/>
                          <a:hlinkClick r:id="rId2"/>
                        </a:rPr>
                        <a:t>Canadian Patent On</a:t>
                      </a:r>
                      <a:r>
                        <a:rPr sz="1000" b="1" u="sng" spc="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rlito"/>
                          <a:cs typeface="Carlito"/>
                          <a:hlinkClick r:id="rId2"/>
                        </a:rPr>
                        <a:t> </a:t>
                      </a:r>
                      <a:r>
                        <a:rPr sz="10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rlito"/>
                          <a:cs typeface="Carlito"/>
                          <a:hlinkClick r:id="rId2"/>
                        </a:rPr>
                        <a:t>Viagra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620" marR="635">
                        <a:lnSpc>
                          <a:spcPct val="114999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 look at the reasons for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invalidation of Pfizer's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Viagra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patent by the Supreme Court of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Canada, just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18 months before its natural expiry  date.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450">
                <a:tc rowSpan="2"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6-Sep-2011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620">
                        <a:lnSpc>
                          <a:spcPts val="1035"/>
                        </a:lnSpc>
                        <a:spcBef>
                          <a:spcPts val="275"/>
                        </a:spcBef>
                      </a:pP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3"/>
                        </a:rPr>
                        <a:t>Interim Injunction </a:t>
                      </a:r>
                      <a:r>
                        <a:rPr sz="1000" spc="-10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3"/>
                        </a:rPr>
                        <a:t>For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3"/>
                        </a:rPr>
                        <a:t>Infringement to be granted very</a:t>
                      </a:r>
                      <a:r>
                        <a:rPr sz="1000" spc="12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3"/>
                        </a:rPr>
                        <a:t>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3"/>
                        </a:rPr>
                        <a:t>carefully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0000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This</a:t>
                      </a:r>
                      <a:r>
                        <a:rPr sz="10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article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discusses</a:t>
                      </a:r>
                      <a:r>
                        <a:rPr sz="1000" spc="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recent</a:t>
                      </a:r>
                      <a:r>
                        <a:rPr sz="1000" spc="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pharmaceutical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trademark</a:t>
                      </a:r>
                      <a:r>
                        <a:rPr sz="1000" spc="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infringement</a:t>
                      </a:r>
                      <a:r>
                        <a:rPr sz="1000" spc="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suit</a:t>
                      </a:r>
                      <a:r>
                        <a:rPr sz="1000" spc="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where</a:t>
                      </a:r>
                      <a:r>
                        <a:rPr sz="1000" spc="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an</a:t>
                      </a:r>
                      <a:r>
                        <a:rPr sz="1000" spc="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interim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injunction</a:t>
                      </a:r>
                      <a:r>
                        <a:rPr sz="1000" spc="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granted</a:t>
                      </a:r>
                      <a:r>
                        <a:rPr sz="1000" spc="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by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Ahmednagar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District Court in favour of Sun Pharmaceuticals was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reversed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by the Appellate</a:t>
                      </a:r>
                      <a:r>
                        <a:rPr sz="1000" spc="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Court.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78">
                <a:tc rowSpan="2"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17-Dec-2007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620">
                        <a:lnSpc>
                          <a:spcPts val="1035"/>
                        </a:lnSpc>
                        <a:spcBef>
                          <a:spcPts val="280"/>
                        </a:spcBef>
                      </a:pP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4"/>
                        </a:rPr>
                        <a:t>IPAB to Hear Novartis </a:t>
                      </a:r>
                      <a:r>
                        <a:rPr sz="1000" spc="-10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4"/>
                        </a:rPr>
                        <a:t>Case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4"/>
                        </a:rPr>
                        <a:t>without the Technical</a:t>
                      </a:r>
                      <a:r>
                        <a:rPr sz="1000" spc="3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4"/>
                        </a:rPr>
                        <a:t>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4"/>
                        </a:rPr>
                        <a:t>Member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0000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14999"/>
                        </a:lnSpc>
                      </a:pPr>
                      <a:r>
                        <a:rPr sz="1000" spc="-10" dirty="0">
                          <a:latin typeface="Carlito"/>
                          <a:cs typeface="Carlito"/>
                        </a:rPr>
                        <a:t>Discussed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 the article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are the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issues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involved as to the role and status of a technical member in the overall constitution of Intellectual  Property Appellate Board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(IPAB).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77">
                <a:tc rowSpan="2"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25-Sep-2007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">
                        <a:lnSpc>
                          <a:spcPts val="1030"/>
                        </a:lnSpc>
                        <a:spcBef>
                          <a:spcPts val="280"/>
                        </a:spcBef>
                      </a:pP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5"/>
                        </a:rPr>
                        <a:t>Glivec: Pre-Grant</a:t>
                      </a:r>
                      <a:r>
                        <a:rPr sz="1000" spc="-4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5"/>
                        </a:rPr>
                        <a:t>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5"/>
                        </a:rPr>
                        <a:t>opposition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0000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4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Here we discuss the law suit filed by Novartis in the Chennai High Court, challenging the Indian Patent Office</a:t>
                      </a:r>
                      <a:r>
                        <a:rPr sz="1000" spc="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0520" indent="-343535">
                        <a:lnSpc>
                          <a:spcPct val="100000"/>
                        </a:lnSpc>
                        <a:buAutoNum type="arabicPeriod"/>
                        <a:tabLst>
                          <a:tab pos="350520" algn="l"/>
                          <a:tab pos="35115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Denial of its patent application for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Glivec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rlito"/>
                        <a:buAutoNum type="arabicPeriod"/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0520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350520" algn="l"/>
                          <a:tab pos="35115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Constitutional validity of section 3(d) of the Indian Patent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Law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577">
                <a:tc rowSpan="2"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23-Oct-2000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030"/>
                        </a:lnSpc>
                        <a:spcBef>
                          <a:spcPts val="284"/>
                        </a:spcBef>
                      </a:pP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6"/>
                        </a:rPr>
                        <a:t>Basmati Rice Patent</a:t>
                      </a:r>
                      <a:r>
                        <a:rPr sz="1000" spc="-40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6"/>
                        </a:rPr>
                        <a:t> </a:t>
                      </a:r>
                      <a:r>
                        <a:rPr sz="1000" spc="-5" dirty="0">
                          <a:solidFill>
                            <a:srgbClr val="0000FF"/>
                          </a:solidFill>
                          <a:latin typeface="Carlito"/>
                          <a:cs typeface="Carlito"/>
                          <a:hlinkClick r:id="rId6"/>
                        </a:rPr>
                        <a:t>Issue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0000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894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14999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Analysis of the real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issues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involved in the controversial case of Basmati Rice Patents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various perspectives: commercial, legal and general.  Point to point explanation of widely held misconceptions arising out of limited</a:t>
                      </a:r>
                      <a:r>
                        <a:rPr sz="10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awareness.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2530" y="273557"/>
            <a:ext cx="71615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solidFill>
                  <a:srgbClr val="FFC000"/>
                </a:solidFill>
              </a:rPr>
              <a:t>Growth </a:t>
            </a:r>
            <a:r>
              <a:rPr sz="3200" dirty="0">
                <a:solidFill>
                  <a:srgbClr val="FFC000"/>
                </a:solidFill>
              </a:rPr>
              <a:t>in </a:t>
            </a:r>
            <a:r>
              <a:rPr sz="3200" spc="-5" dirty="0">
                <a:solidFill>
                  <a:srgbClr val="FFC000"/>
                </a:solidFill>
              </a:rPr>
              <a:t>filings </a:t>
            </a:r>
            <a:r>
              <a:rPr sz="3200" dirty="0">
                <a:solidFill>
                  <a:srgbClr val="FFC000"/>
                </a:solidFill>
              </a:rPr>
              <a:t>in </a:t>
            </a:r>
            <a:r>
              <a:rPr sz="3200" spc="-10" dirty="0">
                <a:solidFill>
                  <a:srgbClr val="FFC000"/>
                </a:solidFill>
              </a:rPr>
              <a:t>two blocks </a:t>
            </a:r>
            <a:r>
              <a:rPr sz="3200" spc="-5" dirty="0">
                <a:solidFill>
                  <a:srgbClr val="FFC000"/>
                </a:solidFill>
              </a:rPr>
              <a:t>of </a:t>
            </a:r>
            <a:r>
              <a:rPr sz="3200" spc="-20" dirty="0">
                <a:solidFill>
                  <a:srgbClr val="FFC000"/>
                </a:solidFill>
              </a:rPr>
              <a:t>four</a:t>
            </a:r>
            <a:r>
              <a:rPr sz="3200" spc="60" dirty="0">
                <a:solidFill>
                  <a:srgbClr val="FFC000"/>
                </a:solidFill>
              </a:rPr>
              <a:t> </a:t>
            </a:r>
            <a:r>
              <a:rPr sz="3200" spc="-20" dirty="0">
                <a:solidFill>
                  <a:srgbClr val="FFC000"/>
                </a:solidFill>
              </a:rPr>
              <a:t>years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8640" y="1246505"/>
            <a:ext cx="176530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45"/>
              </a:lnSpc>
            </a:pPr>
            <a:r>
              <a:rPr sz="3200" dirty="0">
                <a:latin typeface="Carlito"/>
                <a:cs typeface="Carlito"/>
              </a:rPr>
              <a:t>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0143" y="1053083"/>
            <a:ext cx="8363711" cy="4465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8540" y="5679744"/>
            <a:ext cx="7997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India </a:t>
            </a:r>
            <a:r>
              <a:rPr sz="1800" spc="-5" dirty="0">
                <a:latin typeface="Carlito"/>
                <a:cs typeface="Carlito"/>
              </a:rPr>
              <a:t>has issued </a:t>
            </a:r>
            <a:r>
              <a:rPr sz="1800" dirty="0">
                <a:latin typeface="Carlito"/>
                <a:cs typeface="Carlito"/>
              </a:rPr>
              <a:t>1001 </a:t>
            </a:r>
            <a:r>
              <a:rPr sz="1800" spc="-5" dirty="0">
                <a:latin typeface="Carlito"/>
                <a:cs typeface="Carlito"/>
              </a:rPr>
              <a:t>drug </a:t>
            </a:r>
            <a:r>
              <a:rPr sz="1800" spc="-10" dirty="0">
                <a:latin typeface="Carlito"/>
                <a:cs typeface="Carlito"/>
              </a:rPr>
              <a:t>patents </a:t>
            </a:r>
            <a:r>
              <a:rPr sz="1800" spc="-5" dirty="0">
                <a:latin typeface="Carlito"/>
                <a:cs typeface="Carlito"/>
              </a:rPr>
              <a:t>between April </a:t>
            </a:r>
            <a:r>
              <a:rPr sz="1800" dirty="0">
                <a:latin typeface="Carlito"/>
                <a:cs typeface="Carlito"/>
              </a:rPr>
              <a:t>2010 and </a:t>
            </a:r>
            <a:r>
              <a:rPr sz="1800" spc="-10" dirty="0">
                <a:latin typeface="Carlito"/>
                <a:cs typeface="Carlito"/>
              </a:rPr>
              <a:t>March </a:t>
            </a:r>
            <a:r>
              <a:rPr sz="1800" dirty="0">
                <a:latin typeface="Carlito"/>
                <a:cs typeface="Carlito"/>
              </a:rPr>
              <a:t>2013, </a:t>
            </a:r>
            <a:r>
              <a:rPr sz="1800" spc="-5" dirty="0">
                <a:latin typeface="Carlito"/>
                <a:cs typeface="Carlito"/>
              </a:rPr>
              <a:t>of which</a:t>
            </a:r>
            <a:r>
              <a:rPr sz="1800" spc="1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771</a:t>
            </a:r>
            <a:endParaRPr sz="1800">
              <a:latin typeface="Carlito"/>
              <a:cs typeface="Carlito"/>
            </a:endParaRPr>
          </a:p>
          <a:p>
            <a:pPr marL="6413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rlito"/>
                <a:cs typeface="Carlito"/>
              </a:rPr>
              <a:t>were </a:t>
            </a:r>
            <a:r>
              <a:rPr sz="1800" spc="-5" dirty="0">
                <a:latin typeface="Carlito"/>
                <a:cs typeface="Carlito"/>
              </a:rPr>
              <a:t>given </a:t>
            </a:r>
            <a:r>
              <a:rPr sz="1800" spc="-10" dirty="0">
                <a:latin typeface="Carlito"/>
                <a:cs typeface="Carlito"/>
              </a:rPr>
              <a:t>to foreign </a:t>
            </a:r>
            <a:r>
              <a:rPr sz="1800" spc="-5" dirty="0">
                <a:latin typeface="Carlito"/>
                <a:cs typeface="Carlito"/>
              </a:rPr>
              <a:t>drug </a:t>
            </a:r>
            <a:r>
              <a:rPr sz="1800" spc="-15" dirty="0">
                <a:latin typeface="Carlito"/>
                <a:cs typeface="Carlito"/>
              </a:rPr>
              <a:t>makers, </a:t>
            </a:r>
            <a:r>
              <a:rPr sz="1800" spc="-5" dirty="0">
                <a:latin typeface="Carlito"/>
                <a:cs typeface="Carlito"/>
              </a:rPr>
              <a:t>mainly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US and</a:t>
            </a:r>
            <a:r>
              <a:rPr sz="1800" spc="10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Europe.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238" y="278384"/>
            <a:ext cx="72593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4F81BC"/>
                </a:solidFill>
              </a:rPr>
              <a:t>Present </a:t>
            </a:r>
            <a:r>
              <a:rPr spc="-5" dirty="0">
                <a:solidFill>
                  <a:srgbClr val="4F81BC"/>
                </a:solidFill>
              </a:rPr>
              <a:t>Indian </a:t>
            </a:r>
            <a:r>
              <a:rPr spc="-10" dirty="0">
                <a:solidFill>
                  <a:srgbClr val="4F81BC"/>
                </a:solidFill>
              </a:rPr>
              <a:t>THINK </a:t>
            </a:r>
            <a:r>
              <a:rPr spc="-75" dirty="0">
                <a:solidFill>
                  <a:srgbClr val="4F81BC"/>
                </a:solidFill>
              </a:rPr>
              <a:t>TANKS </a:t>
            </a:r>
            <a:r>
              <a:rPr spc="-5" dirty="0">
                <a:solidFill>
                  <a:srgbClr val="4F81BC"/>
                </a:solidFill>
              </a:rPr>
              <a:t>on</a:t>
            </a:r>
            <a:r>
              <a:rPr spc="55" dirty="0">
                <a:solidFill>
                  <a:srgbClr val="4F81BC"/>
                </a:solidFill>
              </a:rPr>
              <a:t> </a:t>
            </a:r>
            <a:r>
              <a:rPr spc="-5" dirty="0">
                <a:solidFill>
                  <a:srgbClr val="4F81BC"/>
                </a:solidFill>
              </a:rPr>
              <a:t>IPR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51305"/>
            <a:ext cx="8073390" cy="41414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6350" indent="-342900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Justice </a:t>
            </a:r>
            <a:r>
              <a:rPr sz="3000" spc="-15" dirty="0">
                <a:latin typeface="Carlito"/>
                <a:cs typeface="Carlito"/>
              </a:rPr>
              <a:t>Prabha  Sridevan</a:t>
            </a:r>
            <a:r>
              <a:rPr sz="3000" spc="6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– </a:t>
            </a:r>
            <a:r>
              <a:rPr sz="3000" spc="-5" dirty="0">
                <a:latin typeface="Carlito"/>
                <a:cs typeface="Carlito"/>
              </a:rPr>
              <a:t>Chairman </a:t>
            </a:r>
            <a:r>
              <a:rPr sz="3000" spc="-15" dirty="0">
                <a:latin typeface="Carlito"/>
                <a:cs typeface="Carlito"/>
              </a:rPr>
              <a:t>(former  </a:t>
            </a:r>
            <a:r>
              <a:rPr sz="3000" spc="-5" dirty="0">
                <a:latin typeface="Carlito"/>
                <a:cs typeface="Carlito"/>
              </a:rPr>
              <a:t>Chairman </a:t>
            </a:r>
            <a:r>
              <a:rPr sz="3000" dirty="0">
                <a:latin typeface="Carlito"/>
                <a:cs typeface="Carlito"/>
              </a:rPr>
              <a:t>of IP </a:t>
            </a:r>
            <a:r>
              <a:rPr sz="3000" spc="-15" dirty="0">
                <a:latin typeface="Carlito"/>
                <a:cs typeface="Carlito"/>
              </a:rPr>
              <a:t>Appellate </a:t>
            </a:r>
            <a:r>
              <a:rPr sz="3000" spc="-10" dirty="0">
                <a:latin typeface="Carlito"/>
                <a:cs typeface="Carlito"/>
              </a:rPr>
              <a:t>Board, </a:t>
            </a:r>
            <a:r>
              <a:rPr sz="3000" dirty="0">
                <a:latin typeface="Carlito"/>
                <a:cs typeface="Carlito"/>
              </a:rPr>
              <a:t>who </a:t>
            </a:r>
            <a:r>
              <a:rPr sz="3000" spc="-5" dirty="0">
                <a:latin typeface="Carlito"/>
                <a:cs typeface="Carlito"/>
              </a:rPr>
              <a:t>had in </a:t>
            </a:r>
            <a:r>
              <a:rPr sz="3000" dirty="0">
                <a:latin typeface="Carlito"/>
                <a:cs typeface="Carlito"/>
              </a:rPr>
              <a:t>2012  </a:t>
            </a:r>
            <a:r>
              <a:rPr sz="3000" spc="-10" dirty="0">
                <a:latin typeface="Carlito"/>
                <a:cs typeface="Carlito"/>
              </a:rPr>
              <a:t>figured </a:t>
            </a:r>
            <a:r>
              <a:rPr sz="3000" dirty="0">
                <a:latin typeface="Carlito"/>
                <a:cs typeface="Carlito"/>
              </a:rPr>
              <a:t>among the 50 </a:t>
            </a:r>
            <a:r>
              <a:rPr sz="3000" spc="-10" dirty="0">
                <a:latin typeface="Carlito"/>
                <a:cs typeface="Carlito"/>
              </a:rPr>
              <a:t>most influential </a:t>
            </a:r>
            <a:r>
              <a:rPr sz="3000" spc="-15" dirty="0">
                <a:latin typeface="Carlito"/>
                <a:cs typeface="Carlito"/>
              </a:rPr>
              <a:t>persons </a:t>
            </a:r>
            <a:r>
              <a:rPr sz="3000" spc="-20" dirty="0">
                <a:latin typeface="Carlito"/>
                <a:cs typeface="Carlito"/>
              </a:rPr>
              <a:t>in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world </a:t>
            </a:r>
            <a:r>
              <a:rPr sz="3000" spc="-5" dirty="0">
                <a:latin typeface="Carlito"/>
                <a:cs typeface="Carlito"/>
              </a:rPr>
              <a:t>in </a:t>
            </a:r>
            <a:r>
              <a:rPr sz="3000" dirty="0">
                <a:latin typeface="Carlito"/>
                <a:cs typeface="Carlito"/>
              </a:rPr>
              <a:t>IPR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field)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Pratibha </a:t>
            </a:r>
            <a:r>
              <a:rPr sz="3000" spc="-5" dirty="0">
                <a:latin typeface="Carlito"/>
                <a:cs typeface="Carlito"/>
              </a:rPr>
              <a:t>Singh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Punita </a:t>
            </a:r>
            <a:r>
              <a:rPr sz="3000" spc="-25" dirty="0">
                <a:latin typeface="Carlito"/>
                <a:cs typeface="Carlito"/>
              </a:rPr>
              <a:t>Bhargava </a:t>
            </a:r>
            <a:r>
              <a:rPr sz="3000" dirty="0">
                <a:latin typeface="Carlito"/>
                <a:cs typeface="Carlito"/>
              </a:rPr>
              <a:t>– </a:t>
            </a:r>
            <a:r>
              <a:rPr sz="3000" spc="-10" dirty="0">
                <a:latin typeface="Carlito"/>
                <a:cs typeface="Carlito"/>
              </a:rPr>
              <a:t>Leading </a:t>
            </a:r>
            <a:r>
              <a:rPr sz="3000" dirty="0">
                <a:latin typeface="Carlito"/>
                <a:cs typeface="Carlito"/>
              </a:rPr>
              <a:t>IPR  </a:t>
            </a:r>
            <a:r>
              <a:rPr sz="3000" spc="-10" dirty="0">
                <a:latin typeface="Carlito"/>
                <a:cs typeface="Carlito"/>
              </a:rPr>
              <a:t>Practitioners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5" dirty="0">
                <a:latin typeface="Carlito"/>
                <a:cs typeface="Carlito"/>
              </a:rPr>
              <a:t>Sr.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Advocates</a:t>
            </a:r>
            <a:endParaRPr sz="30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Unnat </a:t>
            </a:r>
            <a:r>
              <a:rPr sz="3000" spc="-15" dirty="0">
                <a:latin typeface="Carlito"/>
                <a:cs typeface="Carlito"/>
              </a:rPr>
              <a:t>Pandit </a:t>
            </a:r>
            <a:r>
              <a:rPr sz="3000" dirty="0">
                <a:latin typeface="Carlito"/>
                <a:cs typeface="Carlito"/>
              </a:rPr>
              <a:t>– </a:t>
            </a:r>
            <a:r>
              <a:rPr sz="3000" spc="-10" dirty="0">
                <a:latin typeface="Carlito"/>
                <a:cs typeface="Carlito"/>
              </a:rPr>
              <a:t>Cadila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Pharmaceuticals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Rajeev </a:t>
            </a:r>
            <a:r>
              <a:rPr sz="3000" spc="-10" dirty="0">
                <a:latin typeface="Carlito"/>
                <a:cs typeface="Carlito"/>
              </a:rPr>
              <a:t>Srinivasan </a:t>
            </a:r>
            <a:r>
              <a:rPr sz="3000" dirty="0">
                <a:latin typeface="Carlito"/>
                <a:cs typeface="Carlito"/>
              </a:rPr>
              <a:t>– Asian </a:t>
            </a:r>
            <a:r>
              <a:rPr sz="3000" spc="-5" dirty="0">
                <a:latin typeface="Carlito"/>
                <a:cs typeface="Carlito"/>
              </a:rPr>
              <a:t>School </a:t>
            </a:r>
            <a:r>
              <a:rPr sz="3000" dirty="0">
                <a:latin typeface="Carlito"/>
                <a:cs typeface="Carlito"/>
              </a:rPr>
              <a:t>of Business,  </a:t>
            </a:r>
            <a:r>
              <a:rPr sz="3000" spc="-10" dirty="0">
                <a:latin typeface="Carlito"/>
                <a:cs typeface="Carlito"/>
              </a:rPr>
              <a:t>Thiruvananthapuram,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TN</a:t>
            </a:r>
            <a:endParaRPr sz="30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Narendra </a:t>
            </a:r>
            <a:r>
              <a:rPr sz="3000" dirty="0">
                <a:latin typeface="Carlito"/>
                <a:cs typeface="Carlito"/>
              </a:rPr>
              <a:t>K </a:t>
            </a:r>
            <a:r>
              <a:rPr sz="3000" spc="-10" dirty="0">
                <a:latin typeface="Carlito"/>
                <a:cs typeface="Carlito"/>
              </a:rPr>
              <a:t>Sabharwal </a:t>
            </a:r>
            <a:r>
              <a:rPr sz="3000" dirty="0">
                <a:latin typeface="Carlito"/>
                <a:cs typeface="Carlito"/>
              </a:rPr>
              <a:t>– </a:t>
            </a:r>
            <a:r>
              <a:rPr sz="3000" spc="-10" dirty="0">
                <a:latin typeface="Carlito"/>
                <a:cs typeface="Carlito"/>
              </a:rPr>
              <a:t>Rtd. </a:t>
            </a:r>
            <a:r>
              <a:rPr sz="3000" dirty="0">
                <a:latin typeface="Carlito"/>
                <a:cs typeface="Carlito"/>
              </a:rPr>
              <a:t>DDG of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WIPO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250" y="169875"/>
            <a:ext cx="2096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1F487C"/>
                </a:solidFill>
              </a:rPr>
              <a:t>EPILOGUE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64794"/>
            <a:ext cx="8074025" cy="54476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59"/>
              </a:spcBef>
            </a:pPr>
            <a:r>
              <a:rPr sz="3000" dirty="0">
                <a:solidFill>
                  <a:srgbClr val="C00000"/>
                </a:solidFill>
                <a:latin typeface="Times New Roman"/>
                <a:cs typeface="Times New Roman"/>
              </a:rPr>
              <a:t>Rome </a:t>
            </a:r>
            <a:r>
              <a:rPr sz="3000" spc="-5" dirty="0">
                <a:solidFill>
                  <a:srgbClr val="C00000"/>
                </a:solidFill>
                <a:latin typeface="Times New Roman"/>
                <a:cs typeface="Times New Roman"/>
              </a:rPr>
              <a:t>was </a:t>
            </a:r>
            <a:r>
              <a:rPr sz="3000" dirty="0">
                <a:solidFill>
                  <a:srgbClr val="C00000"/>
                </a:solidFill>
                <a:latin typeface="Times New Roman"/>
                <a:cs typeface="Times New Roman"/>
              </a:rPr>
              <a:t>not </a:t>
            </a:r>
            <a:r>
              <a:rPr sz="3000" spc="-5" dirty="0">
                <a:solidFill>
                  <a:srgbClr val="C00000"/>
                </a:solidFill>
                <a:latin typeface="Times New Roman"/>
                <a:cs typeface="Times New Roman"/>
              </a:rPr>
              <a:t>built </a:t>
            </a:r>
            <a:r>
              <a:rPr sz="3000" dirty="0">
                <a:solidFill>
                  <a:srgbClr val="C00000"/>
                </a:solidFill>
                <a:latin typeface="Times New Roman"/>
                <a:cs typeface="Times New Roman"/>
              </a:rPr>
              <a:t>in a</a:t>
            </a:r>
            <a:r>
              <a:rPr sz="3000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C00000"/>
                </a:solidFill>
                <a:latin typeface="Times New Roman"/>
                <a:cs typeface="Times New Roman"/>
              </a:rPr>
              <a:t>day.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720"/>
              </a:spcBef>
            </a:pPr>
            <a:r>
              <a:rPr sz="3000" spc="-5" dirty="0">
                <a:latin typeface="Times New Roman"/>
                <a:cs typeface="Times New Roman"/>
              </a:rPr>
              <a:t>Any physical </a:t>
            </a:r>
            <a:r>
              <a:rPr sz="3000" dirty="0">
                <a:latin typeface="Times New Roman"/>
                <a:cs typeface="Times New Roman"/>
              </a:rPr>
              <a:t>process, </a:t>
            </a:r>
            <a:r>
              <a:rPr sz="3000" spc="-5" dirty="0">
                <a:latin typeface="Times New Roman"/>
                <a:cs typeface="Times New Roman"/>
              </a:rPr>
              <a:t>including </a:t>
            </a:r>
            <a:r>
              <a:rPr sz="3000" dirty="0">
                <a:latin typeface="Times New Roman"/>
                <a:cs typeface="Times New Roman"/>
              </a:rPr>
              <a:t>development, </a:t>
            </a:r>
            <a:r>
              <a:rPr sz="3000" spc="-5" dirty="0">
                <a:latin typeface="Times New Roman"/>
                <a:cs typeface="Times New Roman"/>
              </a:rPr>
              <a:t>has  to </a:t>
            </a:r>
            <a:r>
              <a:rPr sz="3000" dirty="0">
                <a:latin typeface="Times New Roman"/>
                <a:cs typeface="Times New Roman"/>
              </a:rPr>
              <a:t>absorb </a:t>
            </a:r>
            <a:r>
              <a:rPr sz="3000" spc="-5" dirty="0">
                <a:latin typeface="Times New Roman"/>
                <a:cs typeface="Times New Roman"/>
              </a:rPr>
              <a:t>some </a:t>
            </a:r>
            <a:r>
              <a:rPr sz="3000" dirty="0">
                <a:latin typeface="Times New Roman"/>
                <a:cs typeface="Times New Roman"/>
              </a:rPr>
              <a:t>finite time before taking a shape. </a:t>
            </a:r>
            <a:r>
              <a:rPr sz="3000" spc="-240" dirty="0">
                <a:latin typeface="Times New Roman"/>
                <a:cs typeface="Times New Roman"/>
              </a:rPr>
              <a:t>We  </a:t>
            </a:r>
            <a:r>
              <a:rPr sz="3000" dirty="0">
                <a:latin typeface="Times New Roman"/>
                <a:cs typeface="Times New Roman"/>
              </a:rPr>
              <a:t>made a good </a:t>
            </a:r>
            <a:r>
              <a:rPr sz="3000" spc="-5" dirty="0">
                <a:latin typeface="Times New Roman"/>
                <a:cs typeface="Times New Roman"/>
              </a:rPr>
              <a:t>start </a:t>
            </a:r>
            <a:r>
              <a:rPr sz="3000" dirty="0">
                <a:latin typeface="Times New Roman"/>
                <a:cs typeface="Times New Roman"/>
              </a:rPr>
              <a:t>by keeping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place some very  useful systems and </a:t>
            </a:r>
            <a:r>
              <a:rPr sz="3000" spc="-5" dirty="0">
                <a:latin typeface="Times New Roman"/>
                <a:cs typeface="Times New Roman"/>
              </a:rPr>
              <a:t>policies. </a:t>
            </a:r>
            <a:r>
              <a:rPr sz="3000" dirty="0">
                <a:latin typeface="Times New Roman"/>
                <a:cs typeface="Times New Roman"/>
              </a:rPr>
              <a:t>(as per need at Global  </a:t>
            </a:r>
            <a:r>
              <a:rPr sz="3000" spc="-5" dirty="0">
                <a:latin typeface="Times New Roman"/>
                <a:cs typeface="Times New Roman"/>
              </a:rPr>
              <a:t>level)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645"/>
              </a:spcBef>
            </a:pPr>
            <a:r>
              <a:rPr sz="3000" spc="-5" dirty="0">
                <a:latin typeface="Times New Roman"/>
                <a:cs typeface="Times New Roman"/>
              </a:rPr>
              <a:t>Based on our </a:t>
            </a:r>
            <a:r>
              <a:rPr sz="3000" dirty="0">
                <a:latin typeface="Times New Roman"/>
                <a:cs typeface="Times New Roman"/>
              </a:rPr>
              <a:t>history we </a:t>
            </a:r>
            <a:r>
              <a:rPr sz="3000" spc="-5" dirty="0">
                <a:latin typeface="Times New Roman"/>
                <a:cs typeface="Times New Roman"/>
              </a:rPr>
              <a:t>were HARES, but does  present </a:t>
            </a:r>
            <a:r>
              <a:rPr sz="3000" dirty="0">
                <a:latin typeface="Times New Roman"/>
                <a:cs typeface="Times New Roman"/>
              </a:rPr>
              <a:t>Indian </a:t>
            </a:r>
            <a:r>
              <a:rPr sz="3000" spc="-5" dirty="0">
                <a:latin typeface="Times New Roman"/>
                <a:cs typeface="Times New Roman"/>
              </a:rPr>
              <a:t>local organisations </a:t>
            </a:r>
            <a:r>
              <a:rPr sz="3000" dirty="0">
                <a:latin typeface="Times New Roman"/>
                <a:cs typeface="Times New Roman"/>
              </a:rPr>
              <a:t>IP </a:t>
            </a:r>
            <a:r>
              <a:rPr sz="3000" spc="-5" dirty="0">
                <a:latin typeface="Times New Roman"/>
                <a:cs typeface="Times New Roman"/>
              </a:rPr>
              <a:t>registrations  </a:t>
            </a:r>
            <a:r>
              <a:rPr sz="3000" dirty="0">
                <a:latin typeface="Times New Roman"/>
                <a:cs typeface="Times New Roman"/>
              </a:rPr>
              <a:t>prove it? Hope </a:t>
            </a:r>
            <a:r>
              <a:rPr sz="3000" spc="-5" dirty="0">
                <a:latin typeface="Times New Roman"/>
                <a:cs typeface="Times New Roman"/>
              </a:rPr>
              <a:t>our </a:t>
            </a:r>
            <a:r>
              <a:rPr sz="3000" dirty="0">
                <a:latin typeface="Times New Roman"/>
                <a:cs typeface="Times New Roman"/>
              </a:rPr>
              <a:t>friendlyfoes doesnot overtake  </a:t>
            </a:r>
            <a:r>
              <a:rPr sz="3000" spc="-5" dirty="0">
                <a:latin typeface="Times New Roman"/>
                <a:cs typeface="Times New Roman"/>
              </a:rPr>
              <a:t>us. </a:t>
            </a:r>
            <a:r>
              <a:rPr sz="3000" spc="-60" dirty="0">
                <a:latin typeface="Times New Roman"/>
                <a:cs typeface="Times New Roman"/>
              </a:rPr>
              <a:t>Work </a:t>
            </a:r>
            <a:r>
              <a:rPr sz="3000" spc="-40" dirty="0">
                <a:latin typeface="Times New Roman"/>
                <a:cs typeface="Times New Roman"/>
              </a:rPr>
              <a:t>SMART </a:t>
            </a:r>
            <a:r>
              <a:rPr sz="3000" dirty="0">
                <a:latin typeface="Times New Roman"/>
                <a:cs typeface="Times New Roman"/>
              </a:rPr>
              <a:t>than </a:t>
            </a:r>
            <a:r>
              <a:rPr sz="3000" spc="-5" dirty="0">
                <a:latin typeface="Times New Roman"/>
                <a:cs typeface="Times New Roman"/>
              </a:rPr>
              <a:t>hard. </a:t>
            </a:r>
            <a:r>
              <a:rPr sz="3000" dirty="0">
                <a:latin typeface="Times New Roman"/>
                <a:cs typeface="Times New Roman"/>
              </a:rPr>
              <a:t>Knowledge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spc="-30" dirty="0">
                <a:latin typeface="Times New Roman"/>
                <a:cs typeface="Times New Roman"/>
              </a:rPr>
              <a:t>Power.  </a:t>
            </a:r>
            <a:r>
              <a:rPr sz="3000" spc="-120" dirty="0">
                <a:latin typeface="Times New Roman"/>
                <a:cs typeface="Times New Roman"/>
              </a:rPr>
              <a:t>We </a:t>
            </a:r>
            <a:r>
              <a:rPr sz="300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Knowledge Economy </a:t>
            </a:r>
            <a:r>
              <a:rPr sz="3000" spc="-5" dirty="0">
                <a:latin typeface="Times New Roman"/>
                <a:cs typeface="Times New Roman"/>
              </a:rPr>
              <a:t>days.</a:t>
            </a:r>
            <a:r>
              <a:rPr sz="3000" spc="1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Hence,</a:t>
            </a:r>
            <a:endParaRPr sz="3000">
              <a:latin typeface="Times New Roman"/>
              <a:cs typeface="Times New Roman"/>
            </a:endParaRPr>
          </a:p>
          <a:p>
            <a:pPr marL="562610">
              <a:lnSpc>
                <a:spcPct val="100000"/>
              </a:lnSpc>
              <a:spcBef>
                <a:spcPts val="360"/>
              </a:spcBef>
            </a:pPr>
            <a:r>
              <a:rPr sz="3000" spc="-95" dirty="0">
                <a:solidFill>
                  <a:srgbClr val="FF0000"/>
                </a:solidFill>
                <a:latin typeface="Times New Roman"/>
                <a:cs typeface="Times New Roman"/>
              </a:rPr>
              <a:t>AWAKE</a:t>
            </a:r>
            <a:r>
              <a:rPr sz="3000" spc="-95" dirty="0"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001F5F"/>
                </a:solidFill>
                <a:latin typeface="Times New Roman"/>
                <a:cs typeface="Times New Roman"/>
              </a:rPr>
              <a:t>Re</a:t>
            </a:r>
            <a:r>
              <a:rPr sz="3000" dirty="0">
                <a:solidFill>
                  <a:srgbClr val="00AF50"/>
                </a:solidFill>
                <a:latin typeface="Times New Roman"/>
                <a:cs typeface="Times New Roman"/>
              </a:rPr>
              <a:t>Search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006FC0"/>
                </a:solidFill>
                <a:latin typeface="Times New Roman"/>
                <a:cs typeface="Times New Roman"/>
              </a:rPr>
              <a:t>IPR </a:t>
            </a:r>
            <a:r>
              <a:rPr sz="3000" spc="-5" dirty="0">
                <a:latin typeface="Times New Roman"/>
                <a:cs typeface="Times New Roman"/>
              </a:rPr>
              <a:t>(spread) it</a:t>
            </a:r>
            <a:r>
              <a:rPr sz="3000" spc="114" dirty="0">
                <a:latin typeface="Times New Roman"/>
                <a:cs typeface="Times New Roman"/>
              </a:rPr>
              <a:t> </a:t>
            </a:r>
            <a:r>
              <a:rPr sz="3000" spc="-95" dirty="0">
                <a:latin typeface="Times New Roman"/>
                <a:cs typeface="Times New Roman"/>
              </a:rPr>
              <a:t>FAST.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24144" y="117347"/>
            <a:ext cx="3240024" cy="1440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65</a:t>
            </a:fld>
            <a:endParaRPr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8508" y="278384"/>
            <a:ext cx="40468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1F487C"/>
                </a:solidFill>
              </a:rPr>
              <a:t>THINGS-TO-DO:</a:t>
            </a:r>
            <a:r>
              <a:rPr spc="-30" dirty="0">
                <a:solidFill>
                  <a:srgbClr val="1F487C"/>
                </a:solidFill>
              </a:rPr>
              <a:t> </a:t>
            </a:r>
            <a:r>
              <a:rPr spc="-5" dirty="0">
                <a:solidFill>
                  <a:srgbClr val="1F487C"/>
                </a:solidFill>
              </a:rPr>
              <a:t>IPR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1668" y="1191767"/>
            <a:ext cx="8473440" cy="4546600"/>
            <a:chOff x="391668" y="1191767"/>
            <a:chExt cx="8473440" cy="4546600"/>
          </a:xfrm>
        </p:grpSpPr>
        <p:sp>
          <p:nvSpPr>
            <p:cNvPr id="4" name="object 4"/>
            <p:cNvSpPr/>
            <p:nvPr/>
          </p:nvSpPr>
          <p:spPr>
            <a:xfrm>
              <a:off x="396240" y="1196339"/>
              <a:ext cx="8464295" cy="45369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1196339"/>
              <a:ext cx="8464550" cy="4537075"/>
            </a:xfrm>
            <a:custGeom>
              <a:avLst/>
              <a:gdLst/>
              <a:ahLst/>
              <a:cxnLst/>
              <a:rect l="l" t="t" r="r" b="b"/>
              <a:pathLst>
                <a:path w="8464550" h="4537075">
                  <a:moveTo>
                    <a:pt x="0" y="361950"/>
                  </a:moveTo>
                  <a:lnTo>
                    <a:pt x="3304" y="312835"/>
                  </a:lnTo>
                  <a:lnTo>
                    <a:pt x="12931" y="265729"/>
                  </a:lnTo>
                  <a:lnTo>
                    <a:pt x="28448" y="221063"/>
                  </a:lnTo>
                  <a:lnTo>
                    <a:pt x="49424" y="179267"/>
                  </a:lnTo>
                  <a:lnTo>
                    <a:pt x="75428" y="140773"/>
                  </a:lnTo>
                  <a:lnTo>
                    <a:pt x="106029" y="106013"/>
                  </a:lnTo>
                  <a:lnTo>
                    <a:pt x="140794" y="75417"/>
                  </a:lnTo>
                  <a:lnTo>
                    <a:pt x="179293" y="49417"/>
                  </a:lnTo>
                  <a:lnTo>
                    <a:pt x="221095" y="28444"/>
                  </a:lnTo>
                  <a:lnTo>
                    <a:pt x="265768" y="12929"/>
                  </a:lnTo>
                  <a:lnTo>
                    <a:pt x="312880" y="3304"/>
                  </a:lnTo>
                  <a:lnTo>
                    <a:pt x="362000" y="0"/>
                  </a:lnTo>
                  <a:lnTo>
                    <a:pt x="8102345" y="0"/>
                  </a:lnTo>
                  <a:lnTo>
                    <a:pt x="8151460" y="3304"/>
                  </a:lnTo>
                  <a:lnTo>
                    <a:pt x="8198566" y="12929"/>
                  </a:lnTo>
                  <a:lnTo>
                    <a:pt x="8243232" y="28444"/>
                  </a:lnTo>
                  <a:lnTo>
                    <a:pt x="8285028" y="49417"/>
                  </a:lnTo>
                  <a:lnTo>
                    <a:pt x="8323522" y="75417"/>
                  </a:lnTo>
                  <a:lnTo>
                    <a:pt x="8358282" y="106013"/>
                  </a:lnTo>
                  <a:lnTo>
                    <a:pt x="8388878" y="140773"/>
                  </a:lnTo>
                  <a:lnTo>
                    <a:pt x="8414878" y="179267"/>
                  </a:lnTo>
                  <a:lnTo>
                    <a:pt x="8435851" y="221063"/>
                  </a:lnTo>
                  <a:lnTo>
                    <a:pt x="8451366" y="265729"/>
                  </a:lnTo>
                  <a:lnTo>
                    <a:pt x="8460991" y="312835"/>
                  </a:lnTo>
                  <a:lnTo>
                    <a:pt x="8464295" y="361950"/>
                  </a:lnTo>
                  <a:lnTo>
                    <a:pt x="8464295" y="4174998"/>
                  </a:lnTo>
                  <a:lnTo>
                    <a:pt x="8460991" y="4224112"/>
                  </a:lnTo>
                  <a:lnTo>
                    <a:pt x="8451366" y="4271218"/>
                  </a:lnTo>
                  <a:lnTo>
                    <a:pt x="8435851" y="4315884"/>
                  </a:lnTo>
                  <a:lnTo>
                    <a:pt x="8414878" y="4357680"/>
                  </a:lnTo>
                  <a:lnTo>
                    <a:pt x="8388878" y="4396174"/>
                  </a:lnTo>
                  <a:lnTo>
                    <a:pt x="8358282" y="4430934"/>
                  </a:lnTo>
                  <a:lnTo>
                    <a:pt x="8323522" y="4461530"/>
                  </a:lnTo>
                  <a:lnTo>
                    <a:pt x="8285028" y="4487530"/>
                  </a:lnTo>
                  <a:lnTo>
                    <a:pt x="8243232" y="4508503"/>
                  </a:lnTo>
                  <a:lnTo>
                    <a:pt x="8198566" y="4524018"/>
                  </a:lnTo>
                  <a:lnTo>
                    <a:pt x="8151460" y="4533643"/>
                  </a:lnTo>
                  <a:lnTo>
                    <a:pt x="8102345" y="4536948"/>
                  </a:lnTo>
                  <a:lnTo>
                    <a:pt x="362000" y="4536948"/>
                  </a:lnTo>
                  <a:lnTo>
                    <a:pt x="312880" y="4533643"/>
                  </a:lnTo>
                  <a:lnTo>
                    <a:pt x="265768" y="4524018"/>
                  </a:lnTo>
                  <a:lnTo>
                    <a:pt x="221095" y="4508503"/>
                  </a:lnTo>
                  <a:lnTo>
                    <a:pt x="179293" y="4487530"/>
                  </a:lnTo>
                  <a:lnTo>
                    <a:pt x="140794" y="4461530"/>
                  </a:lnTo>
                  <a:lnTo>
                    <a:pt x="106029" y="4430934"/>
                  </a:lnTo>
                  <a:lnTo>
                    <a:pt x="75428" y="4396174"/>
                  </a:lnTo>
                  <a:lnTo>
                    <a:pt x="49424" y="4357680"/>
                  </a:lnTo>
                  <a:lnTo>
                    <a:pt x="28448" y="4315884"/>
                  </a:lnTo>
                  <a:lnTo>
                    <a:pt x="12931" y="4271218"/>
                  </a:lnTo>
                  <a:lnTo>
                    <a:pt x="3304" y="4224112"/>
                  </a:lnTo>
                  <a:lnTo>
                    <a:pt x="0" y="4174998"/>
                  </a:lnTo>
                  <a:lnTo>
                    <a:pt x="0" y="361950"/>
                  </a:lnTo>
                  <a:close/>
                </a:path>
              </a:pathLst>
            </a:custGeom>
            <a:ln w="9144">
              <a:solidFill>
                <a:srgbClr val="CC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marR="35560" indent="-46672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dirty="0"/>
              <a:t>Prepare a </a:t>
            </a:r>
            <a:r>
              <a:rPr spc="-5" dirty="0"/>
              <a:t>new IPR </a:t>
            </a:r>
            <a:r>
              <a:rPr dirty="0"/>
              <a:t>policy and </a:t>
            </a:r>
            <a:r>
              <a:rPr spc="-5" dirty="0"/>
              <a:t>suggest </a:t>
            </a:r>
            <a:r>
              <a:rPr dirty="0"/>
              <a:t>legal </a:t>
            </a:r>
            <a:r>
              <a:rPr spc="-5" dirty="0"/>
              <a:t>means </a:t>
            </a:r>
            <a:r>
              <a:rPr dirty="0"/>
              <a:t>to</a:t>
            </a:r>
            <a:r>
              <a:rPr spc="-80" dirty="0"/>
              <a:t> </a:t>
            </a:r>
            <a:r>
              <a:rPr dirty="0"/>
              <a:t>handle  </a:t>
            </a:r>
            <a:r>
              <a:rPr spc="-5" dirty="0"/>
              <a:t>undue pressure exerted by other</a:t>
            </a:r>
            <a:r>
              <a:rPr spc="5" dirty="0"/>
              <a:t> </a:t>
            </a:r>
            <a:r>
              <a:rPr spc="-5" dirty="0"/>
              <a:t>countries</a:t>
            </a:r>
          </a:p>
          <a:p>
            <a:pPr marL="492759" indent="-457200">
              <a:lnSpc>
                <a:spcPct val="100000"/>
              </a:lnSpc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spc="-5" dirty="0"/>
              <a:t>Develop a pool of </a:t>
            </a:r>
            <a:r>
              <a:rPr dirty="0"/>
              <a:t>Think </a:t>
            </a:r>
            <a:r>
              <a:rPr spc="-35" dirty="0"/>
              <a:t>Tanks </a:t>
            </a:r>
            <a:r>
              <a:rPr spc="-5" dirty="0"/>
              <a:t>and well </a:t>
            </a:r>
            <a:r>
              <a:rPr dirty="0"/>
              <a:t>trained </a:t>
            </a:r>
            <a:r>
              <a:rPr spc="-5" dirty="0"/>
              <a:t>HR on</a:t>
            </a:r>
            <a:r>
              <a:rPr spc="-60" dirty="0"/>
              <a:t> </a:t>
            </a:r>
            <a:r>
              <a:rPr spc="-5" dirty="0"/>
              <a:t>IPRs</a:t>
            </a:r>
          </a:p>
          <a:p>
            <a:pPr marL="492759" indent="-457200">
              <a:lnSpc>
                <a:spcPct val="100000"/>
              </a:lnSpc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spc="-5" dirty="0"/>
              <a:t>Deploy sufficient facilities (hardware and</a:t>
            </a:r>
            <a:r>
              <a:rPr spc="-50" dirty="0"/>
              <a:t> </a:t>
            </a:r>
            <a:r>
              <a:rPr dirty="0"/>
              <a:t>software)</a:t>
            </a:r>
          </a:p>
          <a:p>
            <a:pPr marL="501650" marR="1028700" indent="-466725">
              <a:lnSpc>
                <a:spcPct val="100000"/>
              </a:lnSpc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dirty="0"/>
              <a:t>Create </a:t>
            </a:r>
            <a:r>
              <a:rPr spc="-5" dirty="0"/>
              <a:t>environment </a:t>
            </a:r>
            <a:r>
              <a:rPr dirty="0"/>
              <a:t>for generating </a:t>
            </a:r>
            <a:r>
              <a:rPr spc="-5" dirty="0"/>
              <a:t>IPs </a:t>
            </a:r>
            <a:r>
              <a:rPr dirty="0"/>
              <a:t>for </a:t>
            </a:r>
            <a:r>
              <a:rPr spc="-5" dirty="0"/>
              <a:t>growth</a:t>
            </a:r>
            <a:r>
              <a:rPr spc="-90" dirty="0"/>
              <a:t> </a:t>
            </a:r>
            <a:r>
              <a:rPr dirty="0"/>
              <a:t>of  trade </a:t>
            </a:r>
            <a:r>
              <a:rPr spc="-5" dirty="0"/>
              <a:t>and industry and </a:t>
            </a:r>
            <a:r>
              <a:rPr dirty="0"/>
              <a:t>well </a:t>
            </a:r>
            <a:r>
              <a:rPr spc="-5" dirty="0"/>
              <a:t>being of the</a:t>
            </a:r>
            <a:r>
              <a:rPr spc="-50" dirty="0"/>
              <a:t> </a:t>
            </a:r>
            <a:r>
              <a:rPr spc="-20" dirty="0"/>
              <a:t>society.</a:t>
            </a:r>
          </a:p>
          <a:p>
            <a:pPr marL="455930" indent="-42100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pc="-5" dirty="0"/>
              <a:t>Fix </a:t>
            </a:r>
            <a:r>
              <a:rPr spc="-10" dirty="0"/>
              <a:t>targets </a:t>
            </a:r>
            <a:r>
              <a:rPr spc="-5" dirty="0"/>
              <a:t>and </a:t>
            </a:r>
            <a:r>
              <a:rPr dirty="0"/>
              <a:t>goals </a:t>
            </a:r>
            <a:r>
              <a:rPr spc="-5" dirty="0"/>
              <a:t>by Industry (academic,</a:t>
            </a:r>
            <a:r>
              <a:rPr spc="-30" dirty="0"/>
              <a:t> </a:t>
            </a:r>
            <a:r>
              <a:rPr spc="-5" dirty="0"/>
              <a:t>Industrial)</a:t>
            </a:r>
          </a:p>
          <a:p>
            <a:pPr marL="455930" indent="-421005">
              <a:lnSpc>
                <a:spcPct val="100000"/>
              </a:lnSpc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pc="-5" dirty="0"/>
              <a:t>Show </a:t>
            </a:r>
            <a:r>
              <a:rPr dirty="0"/>
              <a:t>benefits </a:t>
            </a:r>
            <a:r>
              <a:rPr spc="-5" dirty="0"/>
              <a:t>of </a:t>
            </a:r>
            <a:r>
              <a:rPr dirty="0"/>
              <a:t>tax </a:t>
            </a:r>
            <a:r>
              <a:rPr spc="-5" dirty="0"/>
              <a:t>holiday/ </a:t>
            </a:r>
            <a:r>
              <a:rPr dirty="0"/>
              <a:t>incentives </a:t>
            </a:r>
            <a:r>
              <a:rPr spc="-5" dirty="0"/>
              <a:t>or</a:t>
            </a:r>
            <a:r>
              <a:rPr spc="-110" dirty="0"/>
              <a:t> </a:t>
            </a:r>
            <a:r>
              <a:rPr spc="-5" dirty="0"/>
              <a:t>evasions</a:t>
            </a:r>
          </a:p>
          <a:p>
            <a:pPr marL="424180" marR="180340" indent="-388620">
              <a:lnSpc>
                <a:spcPct val="100000"/>
              </a:lnSpc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dirty="0"/>
              <a:t>	</a:t>
            </a:r>
            <a:r>
              <a:rPr spc="-5" dirty="0"/>
              <a:t>Register </a:t>
            </a:r>
            <a:r>
              <a:rPr dirty="0"/>
              <a:t>/notify </a:t>
            </a:r>
            <a:r>
              <a:rPr spc="-5" dirty="0"/>
              <a:t>Ancient </a:t>
            </a:r>
            <a:r>
              <a:rPr dirty="0"/>
              <a:t>Indian unregistered </a:t>
            </a:r>
            <a:r>
              <a:rPr spc="-5" dirty="0"/>
              <a:t>IPRs thru  </a:t>
            </a:r>
            <a:r>
              <a:rPr dirty="0"/>
              <a:t>local panchayats/ </a:t>
            </a:r>
            <a:r>
              <a:rPr spc="-5" dirty="0"/>
              <a:t>municipalities/ courts/ </a:t>
            </a:r>
            <a:r>
              <a:rPr dirty="0"/>
              <a:t>libraries/</a:t>
            </a:r>
            <a:r>
              <a:rPr spc="-135" dirty="0"/>
              <a:t> </a:t>
            </a:r>
            <a:r>
              <a:rPr spc="-10" dirty="0"/>
              <a:t>museums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66</a:t>
            </a:fld>
            <a:endParaRPr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1225" y="353694"/>
            <a:ext cx="4783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>
                <a:solidFill>
                  <a:srgbClr val="4F81BC"/>
                </a:solidFill>
              </a:rPr>
              <a:t>References </a:t>
            </a:r>
            <a:r>
              <a:rPr spc="-10" dirty="0">
                <a:solidFill>
                  <a:srgbClr val="4F81BC"/>
                </a:solidFill>
              </a:rPr>
              <a:t>(Indian</a:t>
            </a:r>
            <a:r>
              <a:rPr dirty="0">
                <a:solidFill>
                  <a:srgbClr val="4F81BC"/>
                </a:solidFill>
              </a:rPr>
              <a:t> </a:t>
            </a:r>
            <a:r>
              <a:rPr spc="-5" dirty="0">
                <a:solidFill>
                  <a:srgbClr val="4F81BC"/>
                </a:solidFill>
              </a:rPr>
              <a:t>IPR)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5193" y="1263776"/>
            <a:ext cx="4025900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Organisations:</a:t>
            </a:r>
            <a:endParaRPr sz="1400">
              <a:latin typeface="Times New Roman"/>
              <a:cs typeface="Times New Roman"/>
            </a:endParaRPr>
          </a:p>
          <a:p>
            <a:pPr marL="12700" marR="126238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Central Board of Excise and </a:t>
            </a:r>
            <a:r>
              <a:rPr sz="1400" spc="-5" dirty="0">
                <a:latin typeface="Times New Roman"/>
                <a:cs typeface="Times New Roman"/>
              </a:rPr>
              <a:t>Customs  Competition Commission </a:t>
            </a:r>
            <a:r>
              <a:rPr sz="1400" dirty="0">
                <a:latin typeface="Times New Roman"/>
                <a:cs typeface="Times New Roman"/>
              </a:rPr>
              <a:t>of India  Confederation of Indian Industry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(CII)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Controller General of Patents, Designs and </a:t>
            </a:r>
            <a:r>
              <a:rPr sz="1400" spc="-10" dirty="0">
                <a:latin typeface="Times New Roman"/>
                <a:cs typeface="Times New Roman"/>
              </a:rPr>
              <a:t>Trade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Marks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Copyright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Office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Indian IPR </a:t>
            </a:r>
            <a:r>
              <a:rPr sz="1400" spc="-5" dirty="0">
                <a:latin typeface="Times New Roman"/>
                <a:cs typeface="Times New Roman"/>
              </a:rPr>
              <a:t>Foundation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(NIPO)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7853" y="1477137"/>
            <a:ext cx="257365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  <a:hlinkClick r:id="rId2"/>
              </a:rPr>
              <a:t>http://www.cbec.gov.in/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  <a:hlinkClick r:id="rId3"/>
              </a:rPr>
              <a:t>http</a:t>
            </a:r>
            <a:r>
              <a:rPr sz="1400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//ww</a:t>
            </a:r>
            <a:r>
              <a:rPr sz="1400" spc="-105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dirty="0">
                <a:latin typeface="Times New Roman"/>
                <a:cs typeface="Times New Roman"/>
                <a:hlinkClick r:id="rId3"/>
              </a:rPr>
              <a:t>.n</a:t>
            </a:r>
            <a:r>
              <a:rPr sz="1400" spc="5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dirty="0">
                <a:latin typeface="Times New Roman"/>
                <a:cs typeface="Times New Roman"/>
                <a:hlinkClick r:id="rId3"/>
              </a:rPr>
              <a:t>.o</a:t>
            </a:r>
            <a:r>
              <a:rPr sz="1400" spc="-35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g</a:t>
            </a:r>
            <a:r>
              <a:rPr sz="1400" dirty="0">
                <a:latin typeface="Times New Roman"/>
                <a:cs typeface="Times New Roman"/>
                <a:hlinkClick r:id="rId3"/>
              </a:rPr>
              <a:t>.in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pl</a:t>
            </a:r>
            <a:r>
              <a:rPr sz="1400" dirty="0">
                <a:latin typeface="Times New Roman"/>
                <a:cs typeface="Times New Roman"/>
                <a:hlinkClick r:id="rId3"/>
              </a:rPr>
              <a:t>a</a:t>
            </a:r>
            <a:r>
              <a:rPr sz="1400" spc="-1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dirty="0">
                <a:latin typeface="Times New Roman"/>
                <a:cs typeface="Times New Roman"/>
                <a:hlinkClick r:id="rId3"/>
              </a:rPr>
              <a:t>s7.htm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  <a:hlinkClick r:id="rId4"/>
              </a:rPr>
              <a:t>http://www.ciionline.org/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5"/>
              </a:rPr>
              <a:t>http://www.patentoffice.nic.in/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  <a:hlinkClick r:id="rId6"/>
              </a:rPr>
              <a:t>http://copyright.gov.in/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  <a:hlinkClick r:id="rId7"/>
              </a:rPr>
              <a:t>http://www.nipo.org.in/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193" y="2971038"/>
            <a:ext cx="335534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5" dirty="0">
                <a:latin typeface="Times New Roman"/>
                <a:cs typeface="Times New Roman"/>
              </a:rPr>
              <a:t>Laws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Procedures: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Domain </a:t>
            </a:r>
            <a:r>
              <a:rPr sz="1400" spc="-10" dirty="0">
                <a:latin typeface="Times New Roman"/>
                <a:cs typeface="Times New Roman"/>
              </a:rPr>
              <a:t>Name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Registration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Draft </a:t>
            </a:r>
            <a:r>
              <a:rPr sz="1400" dirty="0">
                <a:latin typeface="Times New Roman"/>
                <a:cs typeface="Times New Roman"/>
              </a:rPr>
              <a:t>Manual of Patent Practice and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Procedure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7853" y="3184398"/>
            <a:ext cx="17722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  <a:hlinkClick r:id="rId8"/>
              </a:rPr>
              <a:t>http://www.inregistry.in/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3453" y="3611117"/>
            <a:ext cx="434975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9"/>
              </a:rPr>
              <a:t>http://ipindia.nic.in/ipr/patent/DraftPatent_Manual_2008.pdf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  <a:hlinkClick r:id="rId10"/>
              </a:rPr>
              <a:t>http://www.patentoffice.nic.in/ipr/design/designs_filing.pdf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193" y="3824173"/>
            <a:ext cx="28289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55900" algn="l"/>
              </a:tabLst>
            </a:pPr>
            <a:r>
              <a:rPr sz="1400" spc="-10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uideli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esign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strati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	`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IP </a:t>
            </a:r>
            <a:r>
              <a:rPr sz="1400" spc="-5" dirty="0">
                <a:latin typeface="Times New Roman"/>
                <a:cs typeface="Times New Roman"/>
              </a:rPr>
              <a:t>Environment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0260" y="4038091"/>
            <a:ext cx="5597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11"/>
              </a:rPr>
              <a:t>http://www.iprights.com/cms/templates/articles.aspx?articleid=324&amp;zoneid=2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193" y="4464811"/>
            <a:ext cx="777684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latin typeface="Times New Roman"/>
                <a:cs typeface="Times New Roman"/>
              </a:rPr>
              <a:t>Texts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India’s </a:t>
            </a:r>
            <a:r>
              <a:rPr sz="1400" b="1" spc="-5" dirty="0">
                <a:latin typeface="Times New Roman"/>
                <a:cs typeface="Times New Roman"/>
              </a:rPr>
              <a:t>IPR </a:t>
            </a:r>
            <a:r>
              <a:rPr sz="1400" b="1" spc="5" dirty="0">
                <a:latin typeface="Times New Roman"/>
                <a:cs typeface="Times New Roman"/>
              </a:rPr>
              <a:t>Laws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639570">
              <a:lnSpc>
                <a:spcPct val="100000"/>
              </a:lnSpc>
              <a:tabLst>
                <a:tab pos="3670300" algn="l"/>
              </a:tabLst>
            </a:pPr>
            <a:r>
              <a:rPr sz="1400" dirty="0">
                <a:latin typeface="Times New Roman"/>
                <a:cs typeface="Times New Roman"/>
              </a:rPr>
              <a:t>Pate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ra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Mar</a:t>
            </a:r>
            <a:r>
              <a:rPr sz="1400" spc="5" dirty="0">
                <a:latin typeface="Times New Roman"/>
                <a:cs typeface="Times New Roman"/>
              </a:rPr>
              <a:t>k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5" dirty="0">
                <a:latin typeface="Times New Roman"/>
                <a:cs typeface="Times New Roman"/>
                <a:hlinkClick r:id="rId12"/>
              </a:rPr>
              <a:t>http</a:t>
            </a:r>
            <a:r>
              <a:rPr sz="1400" dirty="0">
                <a:latin typeface="Times New Roman"/>
                <a:cs typeface="Times New Roman"/>
                <a:hlinkClick r:id="rId12"/>
              </a:rPr>
              <a:t>: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//ww</a:t>
            </a:r>
            <a:r>
              <a:rPr sz="1400" spc="-105" dirty="0">
                <a:latin typeface="Times New Roman"/>
                <a:cs typeface="Times New Roman"/>
                <a:hlinkClick r:id="rId12"/>
              </a:rPr>
              <a:t>w</a:t>
            </a:r>
            <a:r>
              <a:rPr sz="1400" dirty="0">
                <a:latin typeface="Times New Roman"/>
                <a:cs typeface="Times New Roman"/>
                <a:hlinkClick r:id="rId12"/>
              </a:rPr>
              <a:t>.n</a:t>
            </a:r>
            <a:r>
              <a:rPr sz="1400" spc="5" dirty="0">
                <a:latin typeface="Times New Roman"/>
                <a:cs typeface="Times New Roman"/>
                <a:hlinkClick r:id="rId12"/>
              </a:rPr>
              <a:t>i</a:t>
            </a:r>
            <a:r>
              <a:rPr sz="1400" dirty="0">
                <a:latin typeface="Times New Roman"/>
                <a:cs typeface="Times New Roman"/>
                <a:hlinkClick r:id="rId12"/>
              </a:rPr>
              <a:t>p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o</a:t>
            </a:r>
            <a:r>
              <a:rPr sz="1400" dirty="0">
                <a:latin typeface="Times New Roman"/>
                <a:cs typeface="Times New Roman"/>
                <a:hlinkClick r:id="rId12"/>
              </a:rPr>
              <a:t>.o</a:t>
            </a:r>
            <a:r>
              <a:rPr sz="1400" spc="-35" dirty="0">
                <a:latin typeface="Times New Roman"/>
                <a:cs typeface="Times New Roman"/>
                <a:hlinkClick r:id="rId12"/>
              </a:rPr>
              <a:t>r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g</a:t>
            </a:r>
            <a:r>
              <a:rPr sz="1400" dirty="0">
                <a:latin typeface="Times New Roman"/>
                <a:cs typeface="Times New Roman"/>
                <a:hlinkClick r:id="rId12"/>
              </a:rPr>
              <a:t>.in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/</a:t>
            </a:r>
            <a:r>
              <a:rPr sz="1400" dirty="0">
                <a:latin typeface="Times New Roman"/>
                <a:cs typeface="Times New Roman"/>
                <a:hlinkClick r:id="rId12"/>
              </a:rPr>
              <a:t>i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pl</a:t>
            </a:r>
            <a:r>
              <a:rPr sz="1400" dirty="0">
                <a:latin typeface="Times New Roman"/>
                <a:cs typeface="Times New Roman"/>
                <a:hlinkClick r:id="rId12"/>
              </a:rPr>
              <a:t>a</a:t>
            </a:r>
            <a:r>
              <a:rPr sz="1400" spc="-10" dirty="0">
                <a:latin typeface="Times New Roman"/>
                <a:cs typeface="Times New Roman"/>
                <a:hlinkClick r:id="rId12"/>
              </a:rPr>
              <a:t>w</a:t>
            </a:r>
            <a:r>
              <a:rPr sz="1400" dirty="0">
                <a:latin typeface="Times New Roman"/>
                <a:cs typeface="Times New Roman"/>
                <a:hlinkClick r:id="rId12"/>
              </a:rPr>
              <a:t>s.htm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Industrial </a:t>
            </a:r>
            <a:r>
              <a:rPr sz="1400" dirty="0">
                <a:latin typeface="Times New Roman"/>
                <a:cs typeface="Times New Roman"/>
              </a:rPr>
              <a:t>Designs, Geographical Indications, </a:t>
            </a:r>
            <a:r>
              <a:rPr sz="1400" spc="-5" dirty="0">
                <a:latin typeface="Times New Roman"/>
                <a:cs typeface="Times New Roman"/>
              </a:rPr>
              <a:t>Copyright </a:t>
            </a:r>
            <a:r>
              <a:rPr sz="1400" dirty="0">
                <a:latin typeface="Times New Roman"/>
                <a:cs typeface="Times New Roman"/>
              </a:rPr>
              <a:t>and Unfair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Competition:</a:t>
            </a:r>
            <a:endParaRPr sz="1400">
              <a:latin typeface="Times New Roman"/>
              <a:cs typeface="Times New Roman"/>
            </a:endParaRPr>
          </a:p>
          <a:p>
            <a:pPr marL="4585335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  <a:hlinkClick r:id="rId13"/>
              </a:rPr>
              <a:t>http://www.nipo.org.in/iplawsmn2.htm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Biological </a:t>
            </a:r>
            <a:r>
              <a:rPr sz="1400" spc="-15" dirty="0">
                <a:latin typeface="Times New Roman"/>
                <a:cs typeface="Times New Roman"/>
              </a:rPr>
              <a:t>Diversity, </a:t>
            </a:r>
            <a:r>
              <a:rPr sz="1400" dirty="0">
                <a:latin typeface="Times New Roman"/>
                <a:cs typeface="Times New Roman"/>
              </a:rPr>
              <a:t>Plant </a:t>
            </a:r>
            <a:r>
              <a:rPr sz="1400" spc="-25" dirty="0">
                <a:latin typeface="Times New Roman"/>
                <a:cs typeface="Times New Roman"/>
              </a:rPr>
              <a:t>Variety </a:t>
            </a:r>
            <a:r>
              <a:rPr sz="1400" dirty="0">
                <a:latin typeface="Times New Roman"/>
                <a:cs typeface="Times New Roman"/>
              </a:rPr>
              <a:t>Protection, and </a:t>
            </a:r>
            <a:r>
              <a:rPr sz="1400" spc="-5" dirty="0">
                <a:latin typeface="Times New Roman"/>
                <a:cs typeface="Times New Roman"/>
              </a:rPr>
              <a:t>Semiconductors </a:t>
            </a:r>
            <a:r>
              <a:rPr sz="1400" spc="5" dirty="0">
                <a:latin typeface="Times New Roman"/>
                <a:cs typeface="Times New Roman"/>
              </a:rPr>
              <a:t>&amp; </a:t>
            </a:r>
            <a:r>
              <a:rPr sz="1400" dirty="0">
                <a:latin typeface="Times New Roman"/>
                <a:cs typeface="Times New Roman"/>
              </a:rPr>
              <a:t>Integrated Circuits </a:t>
            </a:r>
            <a:r>
              <a:rPr sz="1400" spc="-5" dirty="0">
                <a:latin typeface="Times New Roman"/>
                <a:cs typeface="Times New Roman"/>
              </a:rPr>
              <a:t>Layouts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Protection:</a:t>
            </a:r>
            <a:endParaRPr sz="1400">
              <a:latin typeface="Times New Roman"/>
              <a:cs typeface="Times New Roman"/>
            </a:endParaRPr>
          </a:p>
          <a:p>
            <a:pPr marL="458533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  <a:hlinkClick r:id="rId14"/>
              </a:rPr>
              <a:t>http://www.nipo.org.in/iplawsmn3.htm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029" y="169875"/>
            <a:ext cx="8019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>
                <a:solidFill>
                  <a:srgbClr val="00AFEF"/>
                </a:solidFill>
              </a:rPr>
              <a:t>References </a:t>
            </a:r>
            <a:r>
              <a:rPr spc="-15" dirty="0">
                <a:solidFill>
                  <a:srgbClr val="00AFEF"/>
                </a:solidFill>
              </a:rPr>
              <a:t>(General </a:t>
            </a:r>
            <a:r>
              <a:rPr spc="-5" dirty="0">
                <a:solidFill>
                  <a:srgbClr val="00AFEF"/>
                </a:solidFill>
              </a:rPr>
              <a:t>and</a:t>
            </a:r>
            <a:r>
              <a:rPr spc="-15" dirty="0">
                <a:solidFill>
                  <a:srgbClr val="00AFEF"/>
                </a:solidFill>
              </a:rPr>
              <a:t> </a:t>
            </a:r>
            <a:r>
              <a:rPr spc="-10" dirty="0">
                <a:solidFill>
                  <a:srgbClr val="00AFEF"/>
                </a:solidFill>
              </a:rPr>
              <a:t>International)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08380"/>
            <a:ext cx="7797800" cy="6108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4585335" algn="l"/>
              </a:tabLst>
            </a:pPr>
            <a:r>
              <a:rPr sz="1600" b="1" spc="-5" dirty="0">
                <a:latin typeface="Carlito"/>
                <a:cs typeface="Carlito"/>
              </a:rPr>
              <a:t>Collection of </a:t>
            </a:r>
            <a:r>
              <a:rPr sz="1600" b="1" spc="-10" dirty="0">
                <a:latin typeface="Carlito"/>
                <a:cs typeface="Carlito"/>
              </a:rPr>
              <a:t>Laws </a:t>
            </a:r>
            <a:r>
              <a:rPr sz="1600" b="1" spc="-15" dirty="0">
                <a:latin typeface="Carlito"/>
                <a:cs typeface="Carlito"/>
              </a:rPr>
              <a:t>for </a:t>
            </a:r>
            <a:r>
              <a:rPr sz="1600" b="1" spc="-5" dirty="0">
                <a:latin typeface="Carlito"/>
                <a:cs typeface="Carlito"/>
              </a:rPr>
              <a:t>Electronic</a:t>
            </a:r>
            <a:r>
              <a:rPr sz="1600" b="1" spc="10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Access</a:t>
            </a:r>
            <a:r>
              <a:rPr sz="1600" b="1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(CLEA)	</a:t>
            </a:r>
            <a:r>
              <a:rPr sz="1600" spc="-15" dirty="0">
                <a:latin typeface="Carlito"/>
                <a:cs typeface="Carlito"/>
                <a:hlinkClick r:id="rId2"/>
              </a:rPr>
              <a:t>http://www.wipo.int/clea/en/index.jsp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b="1" spc="-10" dirty="0">
                <a:latin typeface="Carlito"/>
                <a:cs typeface="Carlito"/>
              </a:rPr>
              <a:t>Copyright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93974"/>
            <a:ext cx="1626235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spc="-10" dirty="0">
                <a:latin typeface="Carlito"/>
                <a:cs typeface="Carlito"/>
              </a:rPr>
              <a:t>Berne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Convention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10" dirty="0">
                <a:latin typeface="Carlito"/>
                <a:cs typeface="Carlito"/>
              </a:rPr>
              <a:t>Copyright </a:t>
            </a:r>
            <a:r>
              <a:rPr sz="1600" dirty="0">
                <a:latin typeface="Carlito"/>
                <a:cs typeface="Carlito"/>
              </a:rPr>
              <a:t>in </a:t>
            </a:r>
            <a:r>
              <a:rPr sz="1600" spc="-5" dirty="0">
                <a:latin typeface="Carlito"/>
                <a:cs typeface="Carlito"/>
              </a:rPr>
              <a:t>the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UK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994" y="1393974"/>
            <a:ext cx="5743575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spc="-10" dirty="0">
                <a:latin typeface="Carlito"/>
                <a:cs typeface="Carlito"/>
                <a:hlinkClick r:id="rId3"/>
              </a:rPr>
              <a:t>http://www.copyrightservice.co.uk/copyright/p08_berne_convention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20" dirty="0">
                <a:latin typeface="Carlito"/>
                <a:cs typeface="Carlito"/>
                <a:hlinkClick r:id="rId4"/>
              </a:rPr>
              <a:t>http://www.ipo.gov.uk/copy.htm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979193"/>
            <a:ext cx="2779395" cy="11963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10" dirty="0">
                <a:latin typeface="Carlito"/>
                <a:cs typeface="Carlito"/>
              </a:rPr>
              <a:t>Copyright </a:t>
            </a:r>
            <a:r>
              <a:rPr sz="1600" spc="-5" dirty="0">
                <a:latin typeface="Carlito"/>
                <a:cs typeface="Carlito"/>
              </a:rPr>
              <a:t>Licensing Agency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(CLA)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b="1" spc="-10" dirty="0">
                <a:latin typeface="Carlito"/>
                <a:cs typeface="Carlito"/>
              </a:rPr>
              <a:t>Designs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Carlito"/>
                <a:cs typeface="Carlito"/>
              </a:rPr>
              <a:t>Designs </a:t>
            </a:r>
            <a:r>
              <a:rPr sz="1600" dirty="0">
                <a:latin typeface="Carlito"/>
                <a:cs typeface="Carlito"/>
              </a:rPr>
              <a:t>in </a:t>
            </a:r>
            <a:r>
              <a:rPr sz="1600" spc="-5" dirty="0">
                <a:latin typeface="Carlito"/>
                <a:cs typeface="Carlito"/>
              </a:rPr>
              <a:t>the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UK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10" dirty="0">
                <a:latin typeface="Carlito"/>
                <a:cs typeface="Carlito"/>
              </a:rPr>
              <a:t>Unregistered Community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Designs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4175" y="2028570"/>
            <a:ext cx="18573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rlito"/>
                <a:cs typeface="Carlito"/>
                <a:hlinkClick r:id="rId5"/>
              </a:rPr>
              <a:t>http://www.cla.co.uk/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4175" y="2564409"/>
            <a:ext cx="380301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spc="-15" dirty="0">
                <a:latin typeface="Carlito"/>
                <a:cs typeface="Carlito"/>
                <a:hlinkClick r:id="rId6"/>
              </a:rPr>
              <a:t>http://www.ipo.gov.uk/design.htm 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  <a:hlinkClick r:id="rId7"/>
              </a:rPr>
              <a:t>http://www.hindlelowther.com/design11.htm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149371"/>
            <a:ext cx="7374255" cy="6115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spc="-10" dirty="0">
                <a:latin typeface="Carlito"/>
                <a:cs typeface="Carlito"/>
              </a:rPr>
              <a:t>International IPR Organisations, </a:t>
            </a:r>
            <a:r>
              <a:rPr sz="1600" b="1" spc="-15" dirty="0">
                <a:latin typeface="Carlito"/>
                <a:cs typeface="Carlito"/>
              </a:rPr>
              <a:t>Systems </a:t>
            </a:r>
            <a:r>
              <a:rPr sz="1600" b="1" spc="-5" dirty="0">
                <a:latin typeface="Carlito"/>
                <a:cs typeface="Carlito"/>
              </a:rPr>
              <a:t>and</a:t>
            </a:r>
            <a:r>
              <a:rPr sz="1600" b="1" spc="110" dirty="0">
                <a:latin typeface="Carlito"/>
                <a:cs typeface="Carlito"/>
              </a:rPr>
              <a:t> </a:t>
            </a:r>
            <a:r>
              <a:rPr sz="1600" b="1" spc="-20" dirty="0">
                <a:latin typeface="Carlito"/>
                <a:cs typeface="Carlito"/>
              </a:rPr>
              <a:t>Treaties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670300" algn="l"/>
              </a:tabLst>
            </a:pPr>
            <a:r>
              <a:rPr sz="1600" b="1" spc="-10" dirty="0">
                <a:latin typeface="Carlito"/>
                <a:cs typeface="Carlito"/>
              </a:rPr>
              <a:t>Community </a:t>
            </a:r>
            <a:r>
              <a:rPr sz="1600" b="1" spc="-30" dirty="0">
                <a:latin typeface="Carlito"/>
                <a:cs typeface="Carlito"/>
              </a:rPr>
              <a:t>Trade</a:t>
            </a:r>
            <a:r>
              <a:rPr sz="1600" b="1" spc="7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Marks</a:t>
            </a:r>
            <a:r>
              <a:rPr sz="1600" b="1" spc="2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(CTM)	</a:t>
            </a:r>
            <a:r>
              <a:rPr sz="1600" spc="-10" dirty="0">
                <a:latin typeface="Carlito"/>
                <a:cs typeface="Carlito"/>
                <a:hlinkClick r:id="rId8"/>
              </a:rPr>
              <a:t>http://oami.europa.eu/en/mark/default.htm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735095"/>
            <a:ext cx="190690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b="1" spc="-10" dirty="0">
                <a:latin typeface="Carlito"/>
                <a:cs typeface="Carlito"/>
              </a:rPr>
              <a:t>Overview </a:t>
            </a:r>
            <a:r>
              <a:rPr sz="1600" b="1" spc="-15" dirty="0">
                <a:latin typeface="Carlito"/>
                <a:cs typeface="Carlito"/>
              </a:rPr>
              <a:t>by </a:t>
            </a:r>
            <a:r>
              <a:rPr sz="1600" b="1" spc="-20" dirty="0">
                <a:latin typeface="Carlito"/>
                <a:cs typeface="Carlito"/>
              </a:rPr>
              <a:t>ipr.co.uk:  </a:t>
            </a:r>
            <a:r>
              <a:rPr sz="1600" b="1" spc="-5" dirty="0">
                <a:latin typeface="Carlito"/>
                <a:cs typeface="Carlito"/>
              </a:rPr>
              <a:t>UK-IPO: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78582" y="3735095"/>
            <a:ext cx="579310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7785" marR="5080" indent="-1315720">
              <a:lnSpc>
                <a:spcPct val="120000"/>
              </a:lnSpc>
              <a:spcBef>
                <a:spcPts val="100"/>
              </a:spcBef>
            </a:pPr>
            <a:r>
              <a:rPr sz="1600" spc="-15" dirty="0">
                <a:latin typeface="Carlito"/>
                <a:cs typeface="Carlito"/>
                <a:hlinkClick r:id="rId9"/>
              </a:rPr>
              <a:t>http://www.ipr.co.uk/IP_conventions/community_trade_marks.html 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  <a:hlinkClick r:id="rId10"/>
              </a:rPr>
              <a:t>http://www.ipo.gov.uk/abroad/abroad-tmeurope.htm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369689"/>
            <a:ext cx="81527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70300" algn="l"/>
              </a:tabLst>
            </a:pPr>
            <a:r>
              <a:rPr sz="1600" b="1" spc="-10" dirty="0">
                <a:latin typeface="Carlito"/>
                <a:cs typeface="Carlito"/>
              </a:rPr>
              <a:t>European </a:t>
            </a:r>
            <a:r>
              <a:rPr sz="1600" b="1" spc="-20" dirty="0">
                <a:latin typeface="Carlito"/>
                <a:cs typeface="Carlito"/>
              </a:rPr>
              <a:t>Patent</a:t>
            </a:r>
            <a:r>
              <a:rPr sz="1600" b="1" spc="5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Convention</a:t>
            </a:r>
            <a:r>
              <a:rPr sz="1600" b="1" spc="2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(EPC)	</a:t>
            </a:r>
            <a:r>
              <a:rPr sz="1600" spc="-10" dirty="0">
                <a:latin typeface="Carlito"/>
                <a:cs typeface="Carlito"/>
                <a:hlinkClick r:id="rId11"/>
              </a:rPr>
              <a:t>http://www.epo.org/patents/law/legal-texts/epc.html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613298"/>
            <a:ext cx="1983739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b="1" spc="-50" dirty="0">
                <a:latin typeface="Carlito"/>
                <a:cs typeface="Carlito"/>
              </a:rPr>
              <a:t>Text </a:t>
            </a:r>
            <a:r>
              <a:rPr sz="1600" b="1" spc="-5" dirty="0">
                <a:latin typeface="Carlito"/>
                <a:cs typeface="Carlito"/>
              </a:rPr>
              <a:t>of </a:t>
            </a:r>
            <a:r>
              <a:rPr sz="1600" b="1" spc="-10" dirty="0">
                <a:latin typeface="Carlito"/>
                <a:cs typeface="Carlito"/>
              </a:rPr>
              <a:t>the</a:t>
            </a:r>
            <a:r>
              <a:rPr sz="1600" b="1" spc="2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Convention: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Carlito"/>
                <a:cs typeface="Carlito"/>
              </a:rPr>
              <a:t>Hague </a:t>
            </a:r>
            <a:r>
              <a:rPr sz="1600" b="1" spc="-10" dirty="0">
                <a:latin typeface="Carlito"/>
                <a:cs typeface="Carlito"/>
              </a:rPr>
              <a:t>Agreement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9775" y="4613298"/>
            <a:ext cx="553974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spc="-10" dirty="0">
                <a:latin typeface="Carlito"/>
                <a:cs typeface="Carlito"/>
                <a:hlinkClick r:id="rId12"/>
              </a:rPr>
              <a:t>http://www.european-patent-office.org/legal/epc/e/contents.html</a:t>
            </a:r>
            <a:endParaRPr sz="16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385"/>
              </a:spcBef>
            </a:pPr>
            <a:r>
              <a:rPr sz="1600" spc="-10" dirty="0">
                <a:latin typeface="Carlito"/>
                <a:cs typeface="Carlito"/>
                <a:hlinkClick r:id="rId13"/>
              </a:rPr>
              <a:t>http://www.wipo.int/hague/en/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5198567"/>
            <a:ext cx="415734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b="1" spc="-10" dirty="0">
                <a:latin typeface="Carlito"/>
                <a:cs typeface="Carlito"/>
              </a:rPr>
              <a:t>International Anti-Counterfeiting </a:t>
            </a:r>
            <a:r>
              <a:rPr sz="1600" b="1" spc="-5" dirty="0">
                <a:latin typeface="Carlito"/>
                <a:cs typeface="Carlito"/>
              </a:rPr>
              <a:t>Coalition </a:t>
            </a:r>
            <a:r>
              <a:rPr sz="1600" b="1" spc="-10" dirty="0">
                <a:latin typeface="Carlito"/>
                <a:cs typeface="Carlito"/>
              </a:rPr>
              <a:t>(IACC)  International Intellectual Property Institute (IIPI)  </a:t>
            </a:r>
            <a:r>
              <a:rPr sz="1600" b="1" spc="-5" dirty="0">
                <a:latin typeface="Carlito"/>
                <a:cs typeface="Carlito"/>
              </a:rPr>
              <a:t>Madrid</a:t>
            </a:r>
            <a:r>
              <a:rPr sz="1600" b="1" spc="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Protocol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8828" y="5198567"/>
            <a:ext cx="275971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spc="-10" dirty="0">
                <a:latin typeface="Carlito"/>
                <a:cs typeface="Carlito"/>
                <a:hlinkClick r:id="rId14"/>
              </a:rPr>
              <a:t>http://www.iacc.org/contact.php 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  <a:hlinkClick r:id="rId15"/>
              </a:rPr>
              <a:t>http://iipi.org/ 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  <a:hlinkClick r:id="rId16"/>
              </a:rPr>
              <a:t>http://www.wipo.int/madrid/en/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6125667"/>
            <a:ext cx="7574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55900" algn="l"/>
              </a:tabLst>
            </a:pPr>
            <a:r>
              <a:rPr sz="1600" b="1" spc="-10" dirty="0">
                <a:latin typeface="Carlito"/>
                <a:cs typeface="Carlito"/>
              </a:rPr>
              <a:t>TRIPS	</a:t>
            </a:r>
            <a:r>
              <a:rPr sz="1600" spc="-10" dirty="0">
                <a:latin typeface="Carlito"/>
                <a:cs typeface="Carlito"/>
                <a:hlinkClick r:id="rId17"/>
              </a:rPr>
              <a:t>http://www.wto.org/english/tratop_e/trips_e/trips_e.htm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69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GRASSE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5578" y="2673576"/>
            <a:ext cx="7153275" cy="135826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3200" spc="-15" dirty="0">
                <a:latin typeface="Carlito"/>
                <a:cs typeface="Carlito"/>
              </a:rPr>
              <a:t>Positive, </a:t>
            </a:r>
            <a:r>
              <a:rPr sz="3200" spc="-10" dirty="0">
                <a:latin typeface="Carlito"/>
                <a:cs typeface="Carlito"/>
              </a:rPr>
              <a:t>developmental </a:t>
            </a:r>
            <a:r>
              <a:rPr sz="3200" dirty="0">
                <a:latin typeface="Carlito"/>
                <a:cs typeface="Carlito"/>
              </a:rPr>
              <a:t>Ideas </a:t>
            </a:r>
            <a:r>
              <a:rPr sz="3200" spc="-15" dirty="0">
                <a:latin typeface="Carlito"/>
                <a:cs typeface="Carlito"/>
              </a:rPr>
              <a:t>are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welcome</a:t>
            </a:r>
            <a:endParaRPr sz="3200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  <a:spcBef>
                <a:spcPts val="1025"/>
              </a:spcBef>
            </a:pPr>
            <a:r>
              <a:rPr sz="4000" spc="-10" dirty="0">
                <a:solidFill>
                  <a:srgbClr val="00AFEF"/>
                </a:solidFill>
                <a:latin typeface="Times New Roman"/>
                <a:cs typeface="Times New Roman"/>
              </a:rPr>
              <a:t>THANK</a:t>
            </a:r>
            <a:r>
              <a:rPr sz="4000" spc="-13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00AFEF"/>
                </a:solidFill>
                <a:latin typeface="Times New Roman"/>
                <a:cs typeface="Times New Roman"/>
              </a:rPr>
              <a:t>YOU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976" y="245110"/>
            <a:ext cx="5623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4F81BC"/>
                </a:solidFill>
              </a:rPr>
              <a:t>Constitutional </a:t>
            </a:r>
            <a:r>
              <a:rPr spc="-5" dirty="0">
                <a:solidFill>
                  <a:srgbClr val="4F81BC"/>
                </a:solidFill>
              </a:rPr>
              <a:t>aspects of</a:t>
            </a:r>
            <a:r>
              <a:rPr spc="-40" dirty="0">
                <a:solidFill>
                  <a:srgbClr val="4F81BC"/>
                </a:solidFill>
              </a:rPr>
              <a:t> </a:t>
            </a:r>
            <a:r>
              <a:rPr spc="-5" dirty="0">
                <a:solidFill>
                  <a:srgbClr val="4F81BC"/>
                </a:solidFill>
              </a:rPr>
              <a:t>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133602"/>
            <a:ext cx="8098790" cy="47872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68300" marR="17780" indent="-342900" algn="just">
              <a:lnSpc>
                <a:spcPts val="2380"/>
              </a:lnSpc>
              <a:spcBef>
                <a:spcPts val="390"/>
              </a:spcBef>
              <a:buFont typeface="Arial"/>
              <a:buChar char="•"/>
              <a:tabLst>
                <a:tab pos="368300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Constitution </a:t>
            </a:r>
            <a:r>
              <a:rPr sz="2200" dirty="0">
                <a:latin typeface="Times New Roman"/>
                <a:cs typeface="Times New Roman"/>
              </a:rPr>
              <a:t>plays </a:t>
            </a:r>
            <a:r>
              <a:rPr sz="2200" spc="-10" dirty="0">
                <a:latin typeface="Times New Roman"/>
                <a:cs typeface="Times New Roman"/>
              </a:rPr>
              <a:t>an </a:t>
            </a:r>
            <a:r>
              <a:rPr sz="2200" spc="-5" dirty="0">
                <a:latin typeface="Times New Roman"/>
                <a:cs typeface="Times New Roman"/>
              </a:rPr>
              <a:t>important part in helping courts </a:t>
            </a:r>
            <a:r>
              <a:rPr sz="2200" spc="-10" dirty="0">
                <a:latin typeface="Times New Roman"/>
                <a:cs typeface="Times New Roman"/>
              </a:rPr>
              <a:t>and  </a:t>
            </a:r>
            <a:r>
              <a:rPr sz="2200" spc="-5" dirty="0">
                <a:latin typeface="Times New Roman"/>
                <a:cs typeface="Times New Roman"/>
              </a:rPr>
              <a:t>legislature arrive at and justify a balance between conflicting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rights.</a:t>
            </a:r>
            <a:endParaRPr sz="2200">
              <a:latin typeface="Times New Roman"/>
              <a:cs typeface="Times New Roman"/>
            </a:endParaRPr>
          </a:p>
          <a:p>
            <a:pPr marL="368300" marR="17780" indent="-342900" algn="just">
              <a:lnSpc>
                <a:spcPct val="90000"/>
              </a:lnSpc>
              <a:spcBef>
                <a:spcPts val="489"/>
              </a:spcBef>
              <a:buFont typeface="Arial"/>
              <a:buChar char="•"/>
              <a:tabLst>
                <a:tab pos="368300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US Constitution specifically protects the intellectual property  [Article </a:t>
            </a:r>
            <a:r>
              <a:rPr sz="2200" dirty="0">
                <a:latin typeface="Times New Roman"/>
                <a:cs typeface="Times New Roman"/>
              </a:rPr>
              <a:t>1(8)] </a:t>
            </a:r>
            <a:r>
              <a:rPr sz="2200" spc="-1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specifically providing </a:t>
            </a:r>
            <a:r>
              <a:rPr sz="2200" spc="-60" dirty="0">
                <a:latin typeface="Times New Roman"/>
                <a:cs typeface="Times New Roman"/>
              </a:rPr>
              <a:t>“To </a:t>
            </a:r>
            <a:r>
              <a:rPr sz="2200" spc="-5" dirty="0">
                <a:latin typeface="Times New Roman"/>
                <a:cs typeface="Times New Roman"/>
              </a:rPr>
              <a:t>promote the progress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science and arts,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securing for limited times to authors and  </a:t>
            </a:r>
            <a:r>
              <a:rPr sz="2200" dirty="0">
                <a:latin typeface="Times New Roman"/>
                <a:cs typeface="Times New Roman"/>
              </a:rPr>
              <a:t>inventors </a:t>
            </a:r>
            <a:r>
              <a:rPr sz="2200" spc="-5" dirty="0">
                <a:latin typeface="Times New Roman"/>
                <a:cs typeface="Times New Roman"/>
              </a:rPr>
              <a:t>the exclusive right to their respective </a:t>
            </a:r>
            <a:r>
              <a:rPr sz="2200" dirty="0">
                <a:latin typeface="Times New Roman"/>
                <a:cs typeface="Times New Roman"/>
              </a:rPr>
              <a:t>writings </a:t>
            </a:r>
            <a:r>
              <a:rPr sz="2200" spc="-10" dirty="0">
                <a:latin typeface="Times New Roman"/>
                <a:cs typeface="Times New Roman"/>
              </a:rPr>
              <a:t>and  </a:t>
            </a:r>
            <a:r>
              <a:rPr sz="2200" spc="-5" dirty="0">
                <a:latin typeface="Times New Roman"/>
                <a:cs typeface="Times New Roman"/>
              </a:rPr>
              <a:t>discoveries”.</a:t>
            </a:r>
            <a:endParaRPr sz="2200">
              <a:latin typeface="Times New Roman"/>
              <a:cs typeface="Times New Roman"/>
            </a:endParaRPr>
          </a:p>
          <a:p>
            <a:pPr marL="368300" marR="19685" indent="-342900" algn="just">
              <a:lnSpc>
                <a:spcPct val="90000"/>
              </a:lnSpc>
              <a:spcBef>
                <a:spcPts val="525"/>
              </a:spcBef>
              <a:buFont typeface="Arial"/>
              <a:buChar char="•"/>
              <a:tabLst>
                <a:tab pos="368300" algn="l"/>
              </a:tabLst>
            </a:pPr>
            <a:r>
              <a:rPr sz="2200" dirty="0">
                <a:latin typeface="Times New Roman"/>
                <a:cs typeface="Times New Roman"/>
              </a:rPr>
              <a:t>Though </a:t>
            </a:r>
            <a:r>
              <a:rPr sz="2200" spc="-5" dirty="0">
                <a:latin typeface="Times New Roman"/>
                <a:cs typeface="Times New Roman"/>
              </a:rPr>
              <a:t>there is no such intellectual property clause in the Indian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Constitution, </a:t>
            </a:r>
            <a:r>
              <a:rPr sz="2200" spc="-5" dirty="0">
                <a:latin typeface="Times New Roman"/>
                <a:cs typeface="Times New Roman"/>
              </a:rPr>
              <a:t>there </a:t>
            </a:r>
            <a:r>
              <a:rPr sz="2200" dirty="0">
                <a:latin typeface="Times New Roman"/>
                <a:cs typeface="Times New Roman"/>
              </a:rPr>
              <a:t>are no </a:t>
            </a:r>
            <a:r>
              <a:rPr sz="2200" spc="-5" dirty="0">
                <a:latin typeface="Times New Roman"/>
                <a:cs typeface="Times New Roman"/>
              </a:rPr>
              <a:t>constitutional restrictions </a:t>
            </a:r>
            <a:r>
              <a:rPr sz="2200" spc="-1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the power </a:t>
            </a:r>
            <a:r>
              <a:rPr sz="2200" spc="-20" dirty="0">
                <a:latin typeface="Times New Roman"/>
                <a:cs typeface="Times New Roman"/>
              </a:rPr>
              <a:t>to  </a:t>
            </a:r>
            <a:r>
              <a:rPr sz="2200" spc="-5" dirty="0">
                <a:latin typeface="Times New Roman"/>
                <a:cs typeface="Times New Roman"/>
              </a:rPr>
              <a:t>make laws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intellectual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property.</a:t>
            </a:r>
            <a:endParaRPr sz="2200">
              <a:latin typeface="Times New Roman"/>
              <a:cs typeface="Times New Roman"/>
            </a:endParaRPr>
          </a:p>
          <a:p>
            <a:pPr marL="368300" marR="17780" indent="-342900" algn="just">
              <a:lnSpc>
                <a:spcPct val="90000"/>
              </a:lnSpc>
              <a:spcBef>
                <a:spcPts val="530"/>
              </a:spcBef>
              <a:buFont typeface="Arial"/>
              <a:buChar char="•"/>
              <a:tabLst>
                <a:tab pos="368300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Constitution </a:t>
            </a:r>
            <a:r>
              <a:rPr sz="2200" dirty="0">
                <a:latin typeface="Times New Roman"/>
                <a:cs typeface="Times New Roman"/>
              </a:rPr>
              <a:t>(44</a:t>
            </a:r>
            <a:r>
              <a:rPr sz="2175" baseline="24904" dirty="0">
                <a:latin typeface="Times New Roman"/>
                <a:cs typeface="Times New Roman"/>
              </a:rPr>
              <a:t>th </a:t>
            </a:r>
            <a:r>
              <a:rPr sz="2200" spc="-5" dirty="0">
                <a:latin typeface="Times New Roman"/>
                <a:cs typeface="Times New Roman"/>
              </a:rPr>
              <a:t>Amendment) Act, 1978, struck </a:t>
            </a:r>
            <a:r>
              <a:rPr sz="2200" spc="-15" dirty="0">
                <a:latin typeface="Times New Roman"/>
                <a:cs typeface="Times New Roman"/>
              </a:rPr>
              <a:t>off </a:t>
            </a:r>
            <a:r>
              <a:rPr sz="2200" spc="-5" dirty="0">
                <a:latin typeface="Times New Roman"/>
                <a:cs typeface="Times New Roman"/>
              </a:rPr>
              <a:t>the right to  </a:t>
            </a:r>
            <a:r>
              <a:rPr sz="2200" dirty="0">
                <a:latin typeface="Times New Roman"/>
                <a:cs typeface="Times New Roman"/>
              </a:rPr>
              <a:t>property </a:t>
            </a:r>
            <a:r>
              <a:rPr sz="2200" spc="-5" dirty="0">
                <a:latin typeface="Times New Roman"/>
                <a:cs typeface="Times New Roman"/>
              </a:rPr>
              <a:t>from the </a:t>
            </a:r>
            <a:r>
              <a:rPr sz="2200" dirty="0">
                <a:latin typeface="Times New Roman"/>
                <a:cs typeface="Times New Roman"/>
              </a:rPr>
              <a:t>fundamental </a:t>
            </a:r>
            <a:r>
              <a:rPr sz="2200" spc="-5" dirty="0">
                <a:latin typeface="Times New Roman"/>
                <a:cs typeface="Times New Roman"/>
              </a:rPr>
              <a:t>rights. </a:t>
            </a:r>
            <a:r>
              <a:rPr sz="2200" spc="-15" dirty="0">
                <a:latin typeface="Times New Roman"/>
                <a:cs typeface="Times New Roman"/>
              </a:rPr>
              <a:t>However, </a:t>
            </a:r>
            <a:r>
              <a:rPr sz="2200" dirty="0">
                <a:latin typeface="Times New Roman"/>
                <a:cs typeface="Times New Roman"/>
              </a:rPr>
              <a:t>property </a:t>
            </a:r>
            <a:r>
              <a:rPr sz="2200" spc="-5" dirty="0">
                <a:latin typeface="Times New Roman"/>
                <a:cs typeface="Times New Roman"/>
              </a:rPr>
              <a:t>was made  a legal </a:t>
            </a:r>
            <a:r>
              <a:rPr sz="2200" dirty="0">
                <a:latin typeface="Times New Roman"/>
                <a:cs typeface="Times New Roman"/>
              </a:rPr>
              <a:t>right </a:t>
            </a:r>
            <a:r>
              <a:rPr sz="2200" spc="-5" dirty="0">
                <a:latin typeface="Times New Roman"/>
                <a:cs typeface="Times New Roman"/>
              </a:rPr>
              <a:t>and was put under </a:t>
            </a:r>
            <a:r>
              <a:rPr sz="2200" dirty="0">
                <a:latin typeface="Times New Roman"/>
                <a:cs typeface="Times New Roman"/>
              </a:rPr>
              <a:t>Article </a:t>
            </a:r>
            <a:r>
              <a:rPr sz="2200" spc="-5" dirty="0">
                <a:latin typeface="Times New Roman"/>
                <a:cs typeface="Times New Roman"/>
              </a:rPr>
              <a:t>300A in </a:t>
            </a:r>
            <a:r>
              <a:rPr sz="2200" dirty="0">
                <a:latin typeface="Times New Roman"/>
                <a:cs typeface="Times New Roman"/>
              </a:rPr>
              <a:t>the ‘Right </a:t>
            </a:r>
            <a:r>
              <a:rPr sz="2200" spc="-20" dirty="0">
                <a:latin typeface="Times New Roman"/>
                <a:cs typeface="Times New Roman"/>
              </a:rPr>
              <a:t>to  </a:t>
            </a:r>
            <a:r>
              <a:rPr sz="2200" dirty="0">
                <a:latin typeface="Times New Roman"/>
                <a:cs typeface="Times New Roman"/>
              </a:rPr>
              <a:t>Property’, </a:t>
            </a:r>
            <a:r>
              <a:rPr sz="2200" spc="-5" dirty="0">
                <a:latin typeface="Times New Roman"/>
                <a:cs typeface="Times New Roman"/>
              </a:rPr>
              <a:t>which says </a:t>
            </a:r>
            <a:r>
              <a:rPr sz="2200" spc="-10" dirty="0">
                <a:latin typeface="Times New Roman"/>
                <a:cs typeface="Times New Roman"/>
              </a:rPr>
              <a:t>“no </a:t>
            </a:r>
            <a:r>
              <a:rPr sz="2200" spc="-5" dirty="0">
                <a:latin typeface="Times New Roman"/>
                <a:cs typeface="Times New Roman"/>
              </a:rPr>
              <a:t>person shall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deprived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his property  save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authority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law”.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4877" y="60447"/>
            <a:ext cx="2715260" cy="11182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4000" spc="-40" dirty="0">
                <a:solidFill>
                  <a:srgbClr val="00AFEF"/>
                </a:solidFill>
                <a:latin typeface="Carlito"/>
                <a:cs typeface="Carlito"/>
              </a:rPr>
              <a:t>Types </a:t>
            </a:r>
            <a:r>
              <a:rPr sz="4000" spc="-5" dirty="0">
                <a:solidFill>
                  <a:srgbClr val="00AFEF"/>
                </a:solidFill>
                <a:latin typeface="Carlito"/>
                <a:cs typeface="Carlito"/>
              </a:rPr>
              <a:t>of</a:t>
            </a:r>
            <a:r>
              <a:rPr sz="4000" spc="-3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00AFEF"/>
                </a:solidFill>
                <a:latin typeface="Carlito"/>
                <a:cs typeface="Carlito"/>
              </a:rPr>
              <a:t>IPRs</a:t>
            </a:r>
            <a:endParaRPr sz="4000">
              <a:latin typeface="Carlito"/>
              <a:cs typeface="Carlito"/>
            </a:endParaRPr>
          </a:p>
          <a:p>
            <a:pPr marL="109220">
              <a:lnSpc>
                <a:spcPct val="100000"/>
              </a:lnSpc>
              <a:spcBef>
                <a:spcPts val="350"/>
              </a:spcBef>
            </a:pPr>
            <a:r>
              <a:rPr sz="2400" dirty="0">
                <a:latin typeface="Times New Roman"/>
                <a:cs typeface="Times New Roman"/>
              </a:rPr>
              <a:t>Intellectual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Property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665223"/>
            <a:ext cx="2319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Industrial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Property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7889" y="1665223"/>
            <a:ext cx="3569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Copyrights and related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rights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1150" y="2887444"/>
          <a:ext cx="8487409" cy="517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536">
                <a:tc>
                  <a:txBody>
                    <a:bodyPr/>
                    <a:lstStyle/>
                    <a:p>
                      <a:pPr marR="38735" algn="ctr">
                        <a:lnSpc>
                          <a:spcPts val="17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Industrial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Patents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Trademarks Trade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Secrets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7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Geographical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Layout Designs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173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Plant varieties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36">
                <a:tc>
                  <a:txBody>
                    <a:bodyPr/>
                    <a:lstStyle/>
                    <a:p>
                      <a:pPr marR="61594" algn="ctr">
                        <a:lnSpc>
                          <a:spcPts val="1845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Designs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ts val="1845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marks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845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Indications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845"/>
                        </a:lnSpc>
                        <a:spcBef>
                          <a:spcPts val="9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Semi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Conductor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ICs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845"/>
                        </a:lnSpc>
                        <a:spcBef>
                          <a:spcPts val="9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Farmer’s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rights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44538" y="1988820"/>
            <a:ext cx="8240395" cy="864869"/>
            <a:chOff x="344538" y="1988820"/>
            <a:chExt cx="8240395" cy="864869"/>
          </a:xfrm>
        </p:grpSpPr>
        <p:sp>
          <p:nvSpPr>
            <p:cNvPr id="7" name="object 7"/>
            <p:cNvSpPr/>
            <p:nvPr/>
          </p:nvSpPr>
          <p:spPr>
            <a:xfrm>
              <a:off x="396239" y="2421636"/>
              <a:ext cx="8136890" cy="5715"/>
            </a:xfrm>
            <a:custGeom>
              <a:avLst/>
              <a:gdLst/>
              <a:ahLst/>
              <a:cxnLst/>
              <a:rect l="l" t="t" r="r" b="b"/>
              <a:pathLst>
                <a:path w="8136890" h="5714">
                  <a:moveTo>
                    <a:pt x="0" y="0"/>
                  </a:moveTo>
                  <a:lnTo>
                    <a:pt x="8136889" y="5206"/>
                  </a:lnTo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538" y="1988819"/>
              <a:ext cx="8240395" cy="864869"/>
            </a:xfrm>
            <a:custGeom>
              <a:avLst/>
              <a:gdLst/>
              <a:ahLst/>
              <a:cxnLst/>
              <a:rect l="l" t="t" r="r" b="b"/>
              <a:pathLst>
                <a:path w="8240395" h="864869">
                  <a:moveTo>
                    <a:pt x="103403" y="774827"/>
                  </a:moveTo>
                  <a:lnTo>
                    <a:pt x="102387" y="770890"/>
                  </a:lnTo>
                  <a:lnTo>
                    <a:pt x="96316" y="767334"/>
                  </a:lnTo>
                  <a:lnTo>
                    <a:pt x="92430" y="768350"/>
                  </a:lnTo>
                  <a:lnTo>
                    <a:pt x="58051" y="827303"/>
                  </a:lnTo>
                  <a:lnTo>
                    <a:pt x="58051" y="445008"/>
                  </a:lnTo>
                  <a:lnTo>
                    <a:pt x="45351" y="445008"/>
                  </a:lnTo>
                  <a:lnTo>
                    <a:pt x="45351" y="827303"/>
                  </a:lnTo>
                  <a:lnTo>
                    <a:pt x="10972" y="768350"/>
                  </a:lnTo>
                  <a:lnTo>
                    <a:pt x="7086" y="767334"/>
                  </a:lnTo>
                  <a:lnTo>
                    <a:pt x="1028" y="770890"/>
                  </a:lnTo>
                  <a:lnTo>
                    <a:pt x="0" y="774827"/>
                  </a:lnTo>
                  <a:lnTo>
                    <a:pt x="51701" y="863473"/>
                  </a:lnTo>
                  <a:lnTo>
                    <a:pt x="59105" y="850773"/>
                  </a:lnTo>
                  <a:lnTo>
                    <a:pt x="103403" y="774827"/>
                  </a:lnTo>
                  <a:close/>
                </a:path>
                <a:path w="8240395" h="864869">
                  <a:moveTo>
                    <a:pt x="463067" y="343408"/>
                  </a:moveTo>
                  <a:lnTo>
                    <a:pt x="462051" y="339598"/>
                  </a:lnTo>
                  <a:lnTo>
                    <a:pt x="455980" y="336042"/>
                  </a:lnTo>
                  <a:lnTo>
                    <a:pt x="452094" y="337058"/>
                  </a:lnTo>
                  <a:lnTo>
                    <a:pt x="417715" y="396011"/>
                  </a:lnTo>
                  <a:lnTo>
                    <a:pt x="411353" y="406908"/>
                  </a:lnTo>
                  <a:lnTo>
                    <a:pt x="417703" y="396011"/>
                  </a:lnTo>
                  <a:lnTo>
                    <a:pt x="417715" y="0"/>
                  </a:lnTo>
                  <a:lnTo>
                    <a:pt x="405015" y="0"/>
                  </a:lnTo>
                  <a:lnTo>
                    <a:pt x="405015" y="396011"/>
                  </a:lnTo>
                  <a:lnTo>
                    <a:pt x="370636" y="337058"/>
                  </a:lnTo>
                  <a:lnTo>
                    <a:pt x="366750" y="336042"/>
                  </a:lnTo>
                  <a:lnTo>
                    <a:pt x="360692" y="339598"/>
                  </a:lnTo>
                  <a:lnTo>
                    <a:pt x="359664" y="343408"/>
                  </a:lnTo>
                  <a:lnTo>
                    <a:pt x="411365" y="432054"/>
                  </a:lnTo>
                  <a:lnTo>
                    <a:pt x="418693" y="419481"/>
                  </a:lnTo>
                  <a:lnTo>
                    <a:pt x="463067" y="343408"/>
                  </a:lnTo>
                  <a:close/>
                </a:path>
                <a:path w="8240395" h="864869">
                  <a:moveTo>
                    <a:pt x="1110754" y="776224"/>
                  </a:moveTo>
                  <a:lnTo>
                    <a:pt x="1109738" y="772414"/>
                  </a:lnTo>
                  <a:lnTo>
                    <a:pt x="1103642" y="768858"/>
                  </a:lnTo>
                  <a:lnTo>
                    <a:pt x="1099832" y="769874"/>
                  </a:lnTo>
                  <a:lnTo>
                    <a:pt x="1065415" y="828878"/>
                  </a:lnTo>
                  <a:lnTo>
                    <a:pt x="1065415" y="432816"/>
                  </a:lnTo>
                  <a:lnTo>
                    <a:pt x="1052715" y="432816"/>
                  </a:lnTo>
                  <a:lnTo>
                    <a:pt x="1052715" y="828878"/>
                  </a:lnTo>
                  <a:lnTo>
                    <a:pt x="1018298" y="769874"/>
                  </a:lnTo>
                  <a:lnTo>
                    <a:pt x="1014488" y="768858"/>
                  </a:lnTo>
                  <a:lnTo>
                    <a:pt x="1008392" y="772414"/>
                  </a:lnTo>
                  <a:lnTo>
                    <a:pt x="1007376" y="776224"/>
                  </a:lnTo>
                  <a:lnTo>
                    <a:pt x="1059065" y="864870"/>
                  </a:lnTo>
                  <a:lnTo>
                    <a:pt x="1066393" y="852297"/>
                  </a:lnTo>
                  <a:lnTo>
                    <a:pt x="1110754" y="776224"/>
                  </a:lnTo>
                  <a:close/>
                </a:path>
                <a:path w="8240395" h="864869">
                  <a:moveTo>
                    <a:pt x="2046490" y="775081"/>
                  </a:moveTo>
                  <a:lnTo>
                    <a:pt x="2045474" y="771144"/>
                  </a:lnTo>
                  <a:lnTo>
                    <a:pt x="2039378" y="767588"/>
                  </a:lnTo>
                  <a:lnTo>
                    <a:pt x="2035568" y="768604"/>
                  </a:lnTo>
                  <a:lnTo>
                    <a:pt x="2001151" y="827608"/>
                  </a:lnTo>
                  <a:lnTo>
                    <a:pt x="2001151" y="441960"/>
                  </a:lnTo>
                  <a:lnTo>
                    <a:pt x="1988451" y="441960"/>
                  </a:lnTo>
                  <a:lnTo>
                    <a:pt x="1988451" y="827608"/>
                  </a:lnTo>
                  <a:lnTo>
                    <a:pt x="1954034" y="768604"/>
                  </a:lnTo>
                  <a:lnTo>
                    <a:pt x="1950224" y="767588"/>
                  </a:lnTo>
                  <a:lnTo>
                    <a:pt x="1944128" y="771144"/>
                  </a:lnTo>
                  <a:lnTo>
                    <a:pt x="1943112" y="775081"/>
                  </a:lnTo>
                  <a:lnTo>
                    <a:pt x="1994801" y="863727"/>
                  </a:lnTo>
                  <a:lnTo>
                    <a:pt x="2002129" y="851154"/>
                  </a:lnTo>
                  <a:lnTo>
                    <a:pt x="2046490" y="775081"/>
                  </a:lnTo>
                  <a:close/>
                </a:path>
                <a:path w="8240395" h="864869">
                  <a:moveTo>
                    <a:pt x="3127006" y="765937"/>
                  </a:moveTo>
                  <a:lnTo>
                    <a:pt x="3125990" y="762000"/>
                  </a:lnTo>
                  <a:lnTo>
                    <a:pt x="3119894" y="758444"/>
                  </a:lnTo>
                  <a:lnTo>
                    <a:pt x="3116084" y="759460"/>
                  </a:lnTo>
                  <a:lnTo>
                    <a:pt x="3081667" y="818464"/>
                  </a:lnTo>
                  <a:lnTo>
                    <a:pt x="3081667" y="432816"/>
                  </a:lnTo>
                  <a:lnTo>
                    <a:pt x="3068967" y="432816"/>
                  </a:lnTo>
                  <a:lnTo>
                    <a:pt x="3068967" y="818464"/>
                  </a:lnTo>
                  <a:lnTo>
                    <a:pt x="3034550" y="759460"/>
                  </a:lnTo>
                  <a:lnTo>
                    <a:pt x="3030740" y="758444"/>
                  </a:lnTo>
                  <a:lnTo>
                    <a:pt x="3024644" y="762000"/>
                  </a:lnTo>
                  <a:lnTo>
                    <a:pt x="3023628" y="765937"/>
                  </a:lnTo>
                  <a:lnTo>
                    <a:pt x="3075317" y="854583"/>
                  </a:lnTo>
                  <a:lnTo>
                    <a:pt x="3082645" y="842010"/>
                  </a:lnTo>
                  <a:lnTo>
                    <a:pt x="3127006" y="765937"/>
                  </a:lnTo>
                  <a:close/>
                </a:path>
                <a:path w="8240395" h="864869">
                  <a:moveTo>
                    <a:pt x="4422406" y="765937"/>
                  </a:moveTo>
                  <a:lnTo>
                    <a:pt x="4421390" y="762000"/>
                  </a:lnTo>
                  <a:lnTo>
                    <a:pt x="4415294" y="758444"/>
                  </a:lnTo>
                  <a:lnTo>
                    <a:pt x="4411484" y="759460"/>
                  </a:lnTo>
                  <a:lnTo>
                    <a:pt x="4377067" y="818464"/>
                  </a:lnTo>
                  <a:lnTo>
                    <a:pt x="4377067" y="432816"/>
                  </a:lnTo>
                  <a:lnTo>
                    <a:pt x="4364367" y="432816"/>
                  </a:lnTo>
                  <a:lnTo>
                    <a:pt x="4364367" y="818464"/>
                  </a:lnTo>
                  <a:lnTo>
                    <a:pt x="4329950" y="759460"/>
                  </a:lnTo>
                  <a:lnTo>
                    <a:pt x="4326140" y="758444"/>
                  </a:lnTo>
                  <a:lnTo>
                    <a:pt x="4320044" y="762000"/>
                  </a:lnTo>
                  <a:lnTo>
                    <a:pt x="4319028" y="765937"/>
                  </a:lnTo>
                  <a:lnTo>
                    <a:pt x="4370717" y="854583"/>
                  </a:lnTo>
                  <a:lnTo>
                    <a:pt x="4378045" y="842010"/>
                  </a:lnTo>
                  <a:lnTo>
                    <a:pt x="4422406" y="765937"/>
                  </a:lnTo>
                  <a:close/>
                </a:path>
                <a:path w="8240395" h="864869">
                  <a:moveTo>
                    <a:pt x="5790958" y="765937"/>
                  </a:moveTo>
                  <a:lnTo>
                    <a:pt x="5789942" y="762000"/>
                  </a:lnTo>
                  <a:lnTo>
                    <a:pt x="5783846" y="758444"/>
                  </a:lnTo>
                  <a:lnTo>
                    <a:pt x="5780036" y="759460"/>
                  </a:lnTo>
                  <a:lnTo>
                    <a:pt x="5745619" y="818464"/>
                  </a:lnTo>
                  <a:lnTo>
                    <a:pt x="5745619" y="432816"/>
                  </a:lnTo>
                  <a:lnTo>
                    <a:pt x="5732919" y="432816"/>
                  </a:lnTo>
                  <a:lnTo>
                    <a:pt x="5732919" y="818464"/>
                  </a:lnTo>
                  <a:lnTo>
                    <a:pt x="5698502" y="759460"/>
                  </a:lnTo>
                  <a:lnTo>
                    <a:pt x="5694692" y="758444"/>
                  </a:lnTo>
                  <a:lnTo>
                    <a:pt x="5688596" y="762000"/>
                  </a:lnTo>
                  <a:lnTo>
                    <a:pt x="5687580" y="765937"/>
                  </a:lnTo>
                  <a:lnTo>
                    <a:pt x="5739269" y="854583"/>
                  </a:lnTo>
                  <a:lnTo>
                    <a:pt x="5746597" y="842010"/>
                  </a:lnTo>
                  <a:lnTo>
                    <a:pt x="5790958" y="765937"/>
                  </a:lnTo>
                  <a:close/>
                </a:path>
                <a:path w="8240395" h="864869">
                  <a:moveTo>
                    <a:pt x="8240027" y="765937"/>
                  </a:moveTo>
                  <a:lnTo>
                    <a:pt x="8239011" y="762000"/>
                  </a:lnTo>
                  <a:lnTo>
                    <a:pt x="8232915" y="758444"/>
                  </a:lnTo>
                  <a:lnTo>
                    <a:pt x="8229105" y="759460"/>
                  </a:lnTo>
                  <a:lnTo>
                    <a:pt x="8194688" y="818464"/>
                  </a:lnTo>
                  <a:lnTo>
                    <a:pt x="8194688" y="432816"/>
                  </a:lnTo>
                  <a:lnTo>
                    <a:pt x="8181988" y="432816"/>
                  </a:lnTo>
                  <a:lnTo>
                    <a:pt x="8181988" y="818464"/>
                  </a:lnTo>
                  <a:lnTo>
                    <a:pt x="8147571" y="759460"/>
                  </a:lnTo>
                  <a:lnTo>
                    <a:pt x="8143761" y="758444"/>
                  </a:lnTo>
                  <a:lnTo>
                    <a:pt x="8137665" y="762000"/>
                  </a:lnTo>
                  <a:lnTo>
                    <a:pt x="8136649" y="765937"/>
                  </a:lnTo>
                  <a:lnTo>
                    <a:pt x="8188338" y="854583"/>
                  </a:lnTo>
                  <a:lnTo>
                    <a:pt x="8195665" y="842010"/>
                  </a:lnTo>
                  <a:lnTo>
                    <a:pt x="8240027" y="76593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04202" y="560831"/>
            <a:ext cx="6943725" cy="1228725"/>
            <a:chOff x="704202" y="560831"/>
            <a:chExt cx="6943725" cy="1228725"/>
          </a:xfrm>
        </p:grpSpPr>
        <p:sp>
          <p:nvSpPr>
            <p:cNvPr id="10" name="object 10"/>
            <p:cNvSpPr/>
            <p:nvPr/>
          </p:nvSpPr>
          <p:spPr>
            <a:xfrm>
              <a:off x="755904" y="1484376"/>
              <a:ext cx="6859905" cy="0"/>
            </a:xfrm>
            <a:custGeom>
              <a:avLst/>
              <a:gdLst/>
              <a:ahLst/>
              <a:cxnLst/>
              <a:rect l="l" t="t" r="r" b="b"/>
              <a:pathLst>
                <a:path w="6859905">
                  <a:moveTo>
                    <a:pt x="0" y="0"/>
                  </a:moveTo>
                  <a:lnTo>
                    <a:pt x="6859905" y="0"/>
                  </a:lnTo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4202" y="1124711"/>
              <a:ext cx="6943725" cy="664845"/>
            </a:xfrm>
            <a:custGeom>
              <a:avLst/>
              <a:gdLst/>
              <a:ahLst/>
              <a:cxnLst/>
              <a:rect l="l" t="t" r="r" b="b"/>
              <a:pathLst>
                <a:path w="6943725" h="664844">
                  <a:moveTo>
                    <a:pt x="103403" y="559054"/>
                  </a:moveTo>
                  <a:lnTo>
                    <a:pt x="102387" y="555244"/>
                  </a:lnTo>
                  <a:lnTo>
                    <a:pt x="96316" y="551688"/>
                  </a:lnTo>
                  <a:lnTo>
                    <a:pt x="92430" y="552704"/>
                  </a:lnTo>
                  <a:lnTo>
                    <a:pt x="58051" y="611657"/>
                  </a:lnTo>
                  <a:lnTo>
                    <a:pt x="51689" y="622554"/>
                  </a:lnTo>
                  <a:lnTo>
                    <a:pt x="58039" y="611657"/>
                  </a:lnTo>
                  <a:lnTo>
                    <a:pt x="58051" y="359664"/>
                  </a:lnTo>
                  <a:lnTo>
                    <a:pt x="45351" y="359664"/>
                  </a:lnTo>
                  <a:lnTo>
                    <a:pt x="45351" y="611657"/>
                  </a:lnTo>
                  <a:lnTo>
                    <a:pt x="10972" y="552704"/>
                  </a:lnTo>
                  <a:lnTo>
                    <a:pt x="7086" y="551688"/>
                  </a:lnTo>
                  <a:lnTo>
                    <a:pt x="1028" y="555244"/>
                  </a:lnTo>
                  <a:lnTo>
                    <a:pt x="0" y="559054"/>
                  </a:lnTo>
                  <a:lnTo>
                    <a:pt x="51701" y="647700"/>
                  </a:lnTo>
                  <a:lnTo>
                    <a:pt x="59029" y="635127"/>
                  </a:lnTo>
                  <a:lnTo>
                    <a:pt x="103403" y="559054"/>
                  </a:lnTo>
                  <a:close/>
                </a:path>
                <a:path w="6943725" h="664844">
                  <a:moveTo>
                    <a:pt x="3776230" y="271399"/>
                  </a:moveTo>
                  <a:lnTo>
                    <a:pt x="3775214" y="267589"/>
                  </a:lnTo>
                  <a:lnTo>
                    <a:pt x="3769118" y="264033"/>
                  </a:lnTo>
                  <a:lnTo>
                    <a:pt x="3765308" y="265049"/>
                  </a:lnTo>
                  <a:lnTo>
                    <a:pt x="3730891" y="324053"/>
                  </a:lnTo>
                  <a:lnTo>
                    <a:pt x="3724541" y="334937"/>
                  </a:lnTo>
                  <a:lnTo>
                    <a:pt x="3719080" y="344297"/>
                  </a:lnTo>
                  <a:lnTo>
                    <a:pt x="3724529" y="334937"/>
                  </a:lnTo>
                  <a:lnTo>
                    <a:pt x="3730879" y="324053"/>
                  </a:lnTo>
                  <a:lnTo>
                    <a:pt x="3730891" y="0"/>
                  </a:lnTo>
                  <a:lnTo>
                    <a:pt x="3718191" y="0"/>
                  </a:lnTo>
                  <a:lnTo>
                    <a:pt x="3718191" y="324053"/>
                  </a:lnTo>
                  <a:lnTo>
                    <a:pt x="3683774" y="265049"/>
                  </a:lnTo>
                  <a:lnTo>
                    <a:pt x="3679964" y="264033"/>
                  </a:lnTo>
                  <a:lnTo>
                    <a:pt x="3673868" y="267589"/>
                  </a:lnTo>
                  <a:lnTo>
                    <a:pt x="3672852" y="271399"/>
                  </a:lnTo>
                  <a:lnTo>
                    <a:pt x="3724541" y="360045"/>
                  </a:lnTo>
                  <a:lnTo>
                    <a:pt x="3731869" y="347472"/>
                  </a:lnTo>
                  <a:lnTo>
                    <a:pt x="3776230" y="271399"/>
                  </a:lnTo>
                  <a:close/>
                </a:path>
                <a:path w="6943725" h="664844">
                  <a:moveTo>
                    <a:pt x="6943103" y="575818"/>
                  </a:moveTo>
                  <a:lnTo>
                    <a:pt x="6942087" y="572008"/>
                  </a:lnTo>
                  <a:lnTo>
                    <a:pt x="6935991" y="568452"/>
                  </a:lnTo>
                  <a:lnTo>
                    <a:pt x="6932181" y="569468"/>
                  </a:lnTo>
                  <a:lnTo>
                    <a:pt x="6897764" y="628472"/>
                  </a:lnTo>
                  <a:lnTo>
                    <a:pt x="6891414" y="639356"/>
                  </a:lnTo>
                  <a:lnTo>
                    <a:pt x="6885953" y="648716"/>
                  </a:lnTo>
                  <a:lnTo>
                    <a:pt x="6891401" y="639356"/>
                  </a:lnTo>
                  <a:lnTo>
                    <a:pt x="6897751" y="628472"/>
                  </a:lnTo>
                  <a:lnTo>
                    <a:pt x="6897764" y="376428"/>
                  </a:lnTo>
                  <a:lnTo>
                    <a:pt x="6885064" y="376428"/>
                  </a:lnTo>
                  <a:lnTo>
                    <a:pt x="6885064" y="628472"/>
                  </a:lnTo>
                  <a:lnTo>
                    <a:pt x="6850647" y="569468"/>
                  </a:lnTo>
                  <a:lnTo>
                    <a:pt x="6846837" y="568452"/>
                  </a:lnTo>
                  <a:lnTo>
                    <a:pt x="6840741" y="572008"/>
                  </a:lnTo>
                  <a:lnTo>
                    <a:pt x="6839725" y="575818"/>
                  </a:lnTo>
                  <a:lnTo>
                    <a:pt x="6891414" y="664464"/>
                  </a:lnTo>
                  <a:lnTo>
                    <a:pt x="6898741" y="651891"/>
                  </a:lnTo>
                  <a:lnTo>
                    <a:pt x="6943103" y="57581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25311" y="560831"/>
              <a:ext cx="591312" cy="9235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51459" y="3429000"/>
            <a:ext cx="4032885" cy="2952115"/>
            <a:chOff x="251459" y="3429000"/>
            <a:chExt cx="4032885" cy="2952115"/>
          </a:xfrm>
        </p:grpSpPr>
        <p:sp>
          <p:nvSpPr>
            <p:cNvPr id="14" name="object 14"/>
            <p:cNvSpPr/>
            <p:nvPr/>
          </p:nvSpPr>
          <p:spPr>
            <a:xfrm>
              <a:off x="251459" y="3429000"/>
              <a:ext cx="1008888" cy="29519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96083" y="4154423"/>
              <a:ext cx="853440" cy="21549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60192" y="3861816"/>
              <a:ext cx="1200911" cy="10789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34867" y="5052060"/>
              <a:ext cx="1149095" cy="100431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7195" y="3646931"/>
              <a:ext cx="1865376" cy="4297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337022" y="4289561"/>
            <a:ext cx="651730" cy="1948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67600" y="4628388"/>
            <a:ext cx="1280159" cy="16809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92826" y="3668344"/>
            <a:ext cx="5467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003399"/>
                </a:solidFill>
                <a:latin typeface="Times New Roman"/>
                <a:cs typeface="Times New Roman"/>
              </a:rPr>
              <a:t>®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4908" y="3744925"/>
            <a:ext cx="5314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C0504D"/>
                </a:solidFill>
                <a:latin typeface="Arial"/>
                <a:cs typeface="Arial"/>
              </a:rPr>
              <a:t>©</a:t>
            </a:r>
            <a:endParaRPr sz="5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74796" y="5037226"/>
            <a:ext cx="6978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C0504D"/>
                </a:solidFill>
                <a:latin typeface="Times New Roman"/>
                <a:cs typeface="Times New Roman"/>
              </a:rPr>
              <a:t>™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55591" y="4724400"/>
            <a:ext cx="1510284" cy="16215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75759" y="3585971"/>
            <a:ext cx="1476756" cy="10668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5984747" y="3563111"/>
            <a:ext cx="1972310" cy="2889885"/>
            <a:chOff x="5984747" y="3563111"/>
            <a:chExt cx="1972310" cy="2889885"/>
          </a:xfrm>
        </p:grpSpPr>
        <p:sp>
          <p:nvSpPr>
            <p:cNvPr id="27" name="object 27"/>
            <p:cNvSpPr/>
            <p:nvPr/>
          </p:nvSpPr>
          <p:spPr>
            <a:xfrm>
              <a:off x="6193535" y="3563111"/>
              <a:ext cx="1763267" cy="10896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84747" y="4652772"/>
              <a:ext cx="1467611" cy="179984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8905" y="206502"/>
            <a:ext cx="2266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F487C"/>
                </a:solidFill>
              </a:rPr>
              <a:t>IPR in</a:t>
            </a:r>
            <a:r>
              <a:rPr spc="-75" dirty="0">
                <a:solidFill>
                  <a:srgbClr val="1F487C"/>
                </a:solidFill>
              </a:rPr>
              <a:t> </a:t>
            </a:r>
            <a:r>
              <a:rPr spc="-15" dirty="0">
                <a:solidFill>
                  <a:srgbClr val="1F487C"/>
                </a:solidFill>
              </a:rPr>
              <a:t>brief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640" y="2848039"/>
            <a:ext cx="806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840" y="1167510"/>
            <a:ext cx="8161655" cy="49091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93700" marR="5588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937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Industrial Designs: </a:t>
            </a:r>
            <a:r>
              <a:rPr sz="1800" dirty="0">
                <a:latin typeface="Times New Roman"/>
                <a:cs typeface="Times New Roman"/>
              </a:rPr>
              <a:t>Design deals with </a:t>
            </a:r>
            <a:r>
              <a:rPr sz="1800" spc="-5" dirty="0">
                <a:latin typeface="Times New Roman"/>
                <a:cs typeface="Times New Roman"/>
              </a:rPr>
              <a:t>features, </a:t>
            </a:r>
            <a:r>
              <a:rPr sz="1800" dirty="0">
                <a:latin typeface="Times New Roman"/>
                <a:cs typeface="Times New Roman"/>
              </a:rPr>
              <a:t>shapes, </a:t>
            </a:r>
            <a:r>
              <a:rPr sz="1800" spc="-5" dirty="0">
                <a:latin typeface="Times New Roman"/>
                <a:cs typeface="Times New Roman"/>
              </a:rPr>
              <a:t>patterns, </a:t>
            </a:r>
            <a:r>
              <a:rPr sz="1800" dirty="0">
                <a:latin typeface="Times New Roman"/>
                <a:cs typeface="Times New Roman"/>
              </a:rPr>
              <a:t>etc., applied to an  article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industrial process, manual or mechanical. Eg., chair </a:t>
            </a:r>
            <a:r>
              <a:rPr sz="1800" dirty="0">
                <a:latin typeface="Times New Roman"/>
                <a:cs typeface="Times New Roman"/>
              </a:rPr>
              <a:t>is a </a:t>
            </a:r>
            <a:r>
              <a:rPr sz="1800" spc="-5" dirty="0">
                <a:latin typeface="Times New Roman"/>
                <a:cs typeface="Times New Roman"/>
              </a:rPr>
              <a:t>utility item.  </a:t>
            </a:r>
            <a:r>
              <a:rPr sz="1800" spc="-10" dirty="0">
                <a:latin typeface="Times New Roman"/>
                <a:cs typeface="Times New Roman"/>
              </a:rPr>
              <a:t>However, </a:t>
            </a:r>
            <a:r>
              <a:rPr sz="1800" dirty="0">
                <a:latin typeface="Times New Roman"/>
                <a:cs typeface="Times New Roman"/>
              </a:rPr>
              <a:t>chair </a:t>
            </a:r>
            <a:r>
              <a:rPr sz="1800" spc="-5" dirty="0">
                <a:latin typeface="Times New Roman"/>
                <a:cs typeface="Times New Roman"/>
              </a:rPr>
              <a:t>itself </a:t>
            </a:r>
            <a:r>
              <a:rPr sz="1800" dirty="0">
                <a:latin typeface="Times New Roman"/>
                <a:cs typeface="Times New Roman"/>
              </a:rPr>
              <a:t>does not </a:t>
            </a:r>
            <a:r>
              <a:rPr sz="1800" spc="-5" dirty="0">
                <a:latin typeface="Times New Roman"/>
                <a:cs typeface="Times New Roman"/>
              </a:rPr>
              <a:t>qualify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10" dirty="0">
                <a:latin typeface="Times New Roman"/>
                <a:cs typeface="Times New Roman"/>
              </a:rPr>
              <a:t>IPR, </a:t>
            </a:r>
            <a:r>
              <a:rPr sz="1800" spc="-5" dirty="0">
                <a:latin typeface="Times New Roman"/>
                <a:cs typeface="Times New Roman"/>
              </a:rPr>
              <a:t>but its special carvings, embossing  </a:t>
            </a:r>
            <a:r>
              <a:rPr sz="1800" dirty="0">
                <a:latin typeface="Times New Roman"/>
                <a:cs typeface="Times New Roman"/>
              </a:rPr>
              <a:t>etc.,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done </a:t>
            </a:r>
            <a:r>
              <a:rPr sz="1800" spc="-5" dirty="0">
                <a:latin typeface="Times New Roman"/>
                <a:cs typeface="Times New Roman"/>
              </a:rPr>
              <a:t>which increases </a:t>
            </a:r>
            <a:r>
              <a:rPr sz="1800" dirty="0">
                <a:latin typeface="Times New Roman"/>
                <a:cs typeface="Times New Roman"/>
              </a:rPr>
              <a:t>the value of </a:t>
            </a:r>
            <a:r>
              <a:rPr sz="1800" spc="-5" dirty="0">
                <a:latin typeface="Times New Roman"/>
                <a:cs typeface="Times New Roman"/>
              </a:rPr>
              <a:t>chair though </a:t>
            </a:r>
            <a:r>
              <a:rPr sz="1800" spc="-25" dirty="0">
                <a:latin typeface="Times New Roman"/>
                <a:cs typeface="Times New Roman"/>
              </a:rPr>
              <a:t>it’s </a:t>
            </a:r>
            <a:r>
              <a:rPr sz="1800" spc="-5" dirty="0">
                <a:latin typeface="Times New Roman"/>
                <a:cs typeface="Times New Roman"/>
              </a:rPr>
              <a:t>utility </a:t>
            </a:r>
            <a:r>
              <a:rPr sz="1800" dirty="0">
                <a:latin typeface="Times New Roman"/>
                <a:cs typeface="Times New Roman"/>
              </a:rPr>
              <a:t>remains </a:t>
            </a:r>
            <a:r>
              <a:rPr sz="1800" spc="-5" dirty="0">
                <a:latin typeface="Times New Roman"/>
                <a:cs typeface="Times New Roman"/>
              </a:rPr>
              <a:t>same, </a:t>
            </a:r>
            <a:r>
              <a:rPr sz="1800" spc="-10" dirty="0">
                <a:latin typeface="Times New Roman"/>
                <a:cs typeface="Times New Roman"/>
              </a:rPr>
              <a:t>it  </a:t>
            </a:r>
            <a:r>
              <a:rPr sz="1800" dirty="0">
                <a:latin typeface="Times New Roman"/>
                <a:cs typeface="Times New Roman"/>
              </a:rPr>
              <a:t>becomes </a:t>
            </a:r>
            <a:r>
              <a:rPr sz="1800" spc="-5" dirty="0">
                <a:latin typeface="Times New Roman"/>
                <a:cs typeface="Times New Roman"/>
              </a:rPr>
              <a:t>eligible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IPR </a:t>
            </a:r>
            <a:r>
              <a:rPr sz="1800" dirty="0">
                <a:latin typeface="Times New Roman"/>
                <a:cs typeface="Times New Roman"/>
              </a:rPr>
              <a:t>under </a:t>
            </a:r>
            <a:r>
              <a:rPr sz="1800" spc="-5" dirty="0">
                <a:latin typeface="Times New Roman"/>
                <a:cs typeface="Times New Roman"/>
              </a:rPr>
              <a:t>Designs Act. Designs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1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registered </a:t>
            </a:r>
            <a:r>
              <a:rPr sz="1800" dirty="0">
                <a:latin typeface="Times New Roman"/>
                <a:cs typeface="Times New Roman"/>
              </a:rPr>
              <a:t>based on </a:t>
            </a:r>
            <a:r>
              <a:rPr sz="1800" spc="-5" dirty="0">
                <a:latin typeface="Times New Roman"/>
                <a:cs typeface="Times New Roman"/>
              </a:rPr>
              <a:t>its  </a:t>
            </a:r>
            <a:r>
              <a:rPr sz="1800" spc="-10" dirty="0">
                <a:latin typeface="Times New Roman"/>
                <a:cs typeface="Times New Roman"/>
              </a:rPr>
              <a:t>originality, </a:t>
            </a:r>
            <a:r>
              <a:rPr sz="1800" dirty="0">
                <a:latin typeface="Times New Roman"/>
                <a:cs typeface="Times New Roman"/>
              </a:rPr>
              <a:t>henceforth they can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® or registered, with registration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number.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93700" marR="55244" algn="just">
              <a:lnSpc>
                <a:spcPct val="80000"/>
              </a:lnSpc>
            </a:pPr>
            <a:r>
              <a:rPr sz="1800" b="1" spc="-5" dirty="0">
                <a:latin typeface="Times New Roman"/>
                <a:cs typeface="Times New Roman"/>
              </a:rPr>
              <a:t>Patents: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monopoly right granted </a:t>
            </a:r>
            <a:r>
              <a:rPr sz="1800" dirty="0">
                <a:latin typeface="Times New Roman"/>
                <a:cs typeface="Times New Roman"/>
              </a:rPr>
              <a:t>to a </a:t>
            </a:r>
            <a:r>
              <a:rPr sz="1800" spc="-5" dirty="0">
                <a:latin typeface="Times New Roman"/>
                <a:cs typeface="Times New Roman"/>
              </a:rPr>
              <a:t>person, </a:t>
            </a:r>
            <a:r>
              <a:rPr sz="1800" dirty="0">
                <a:latin typeface="Times New Roman"/>
                <a:cs typeface="Times New Roman"/>
              </a:rPr>
              <a:t>who </a:t>
            </a:r>
            <a:r>
              <a:rPr sz="1800" spc="-5" dirty="0">
                <a:latin typeface="Times New Roman"/>
                <a:cs typeface="Times New Roman"/>
              </a:rPr>
              <a:t>invented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new </a:t>
            </a:r>
            <a:r>
              <a:rPr sz="1800" dirty="0">
                <a:latin typeface="Times New Roman"/>
                <a:cs typeface="Times New Roman"/>
              </a:rPr>
              <a:t>product or  process </a:t>
            </a:r>
            <a:r>
              <a:rPr sz="1800" spc="-5" dirty="0">
                <a:latin typeface="Times New Roman"/>
                <a:cs typeface="Times New Roman"/>
              </a:rPr>
              <a:t>of making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article, for 20years </a:t>
            </a:r>
            <a:r>
              <a:rPr sz="1800" dirty="0">
                <a:latin typeface="Times New Roman"/>
                <a:cs typeface="Times New Roman"/>
              </a:rPr>
              <a:t>under the </a:t>
            </a:r>
            <a:r>
              <a:rPr sz="1800" spc="-5" dirty="0">
                <a:latin typeface="Times New Roman"/>
                <a:cs typeface="Times New Roman"/>
              </a:rPr>
              <a:t>Indian Patens </a:t>
            </a:r>
            <a:r>
              <a:rPr sz="1800" dirty="0">
                <a:latin typeface="Times New Roman"/>
                <a:cs typeface="Times New Roman"/>
              </a:rPr>
              <a:t>Act, </a:t>
            </a:r>
            <a:r>
              <a:rPr sz="1800" spc="-5" dirty="0">
                <a:latin typeface="Times New Roman"/>
                <a:cs typeface="Times New Roman"/>
              </a:rPr>
              <a:t>1970, and  </a:t>
            </a:r>
            <a:r>
              <a:rPr sz="1800" dirty="0">
                <a:latin typeface="Times New Roman"/>
                <a:cs typeface="Times New Roman"/>
              </a:rPr>
              <a:t>can be renewed after expiration of period. The </a:t>
            </a:r>
            <a:r>
              <a:rPr sz="1800" spc="-5" dirty="0">
                <a:latin typeface="Times New Roman"/>
                <a:cs typeface="Times New Roman"/>
              </a:rPr>
              <a:t>inventor has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file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patent first,  </a:t>
            </a:r>
            <a:r>
              <a:rPr sz="1800" dirty="0">
                <a:latin typeface="Times New Roman"/>
                <a:cs typeface="Times New Roman"/>
              </a:rPr>
              <a:t>and then </a:t>
            </a:r>
            <a:r>
              <a:rPr sz="1800" spc="-5" dirty="0">
                <a:latin typeface="Times New Roman"/>
                <a:cs typeface="Times New Roman"/>
              </a:rPr>
              <a:t>make his/ </a:t>
            </a:r>
            <a:r>
              <a:rPr sz="1800" dirty="0">
                <a:latin typeface="Times New Roman"/>
                <a:cs typeface="Times New Roman"/>
              </a:rPr>
              <a:t>her </a:t>
            </a:r>
            <a:r>
              <a:rPr sz="1800" spc="-5" dirty="0">
                <a:latin typeface="Times New Roman"/>
                <a:cs typeface="Times New Roman"/>
              </a:rPr>
              <a:t>invention </a:t>
            </a:r>
            <a:r>
              <a:rPr sz="1800" dirty="0">
                <a:latin typeface="Times New Roman"/>
                <a:cs typeface="Times New Roman"/>
              </a:rPr>
              <a:t>to public. </a:t>
            </a: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patent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to be </a:t>
            </a:r>
            <a:r>
              <a:rPr sz="1800" spc="-5" dirty="0">
                <a:latin typeface="Times New Roman"/>
                <a:cs typeface="Times New Roman"/>
              </a:rPr>
              <a:t>applied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each  </a:t>
            </a:r>
            <a:r>
              <a:rPr sz="1800" dirty="0">
                <a:latin typeface="Times New Roman"/>
                <a:cs typeface="Times New Roman"/>
              </a:rPr>
              <a:t>country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inventor,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claim his </a:t>
            </a:r>
            <a:r>
              <a:rPr sz="1800" dirty="0">
                <a:latin typeface="Times New Roman"/>
                <a:cs typeface="Times New Roman"/>
              </a:rPr>
              <a:t>rights in </a:t>
            </a:r>
            <a:r>
              <a:rPr sz="1800" spc="-5" dirty="0">
                <a:latin typeface="Times New Roman"/>
                <a:cs typeface="Times New Roman"/>
              </a:rPr>
              <a:t>that </a:t>
            </a:r>
            <a:r>
              <a:rPr sz="1800" spc="-15" dirty="0">
                <a:latin typeface="Times New Roman"/>
                <a:cs typeface="Times New Roman"/>
              </a:rPr>
              <a:t>country. </a:t>
            </a:r>
            <a:r>
              <a:rPr sz="1800" dirty="0">
                <a:latin typeface="Times New Roman"/>
                <a:cs typeface="Times New Roman"/>
              </a:rPr>
              <a:t>Eg: </a:t>
            </a: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group of </a:t>
            </a:r>
            <a:r>
              <a:rPr sz="1800" spc="-5" dirty="0">
                <a:latin typeface="Times New Roman"/>
                <a:cs typeface="Times New Roman"/>
              </a:rPr>
              <a:t>scientists  </a:t>
            </a:r>
            <a:r>
              <a:rPr sz="1800" dirty="0">
                <a:latin typeface="Times New Roman"/>
                <a:cs typeface="Times New Roman"/>
              </a:rPr>
              <a:t>working </a:t>
            </a:r>
            <a:r>
              <a:rPr sz="1800" spc="-5" dirty="0">
                <a:latin typeface="Times New Roman"/>
                <a:cs typeface="Times New Roman"/>
              </a:rPr>
              <a:t>on new drug development in Himalaya Drugs for some </a:t>
            </a:r>
            <a:r>
              <a:rPr sz="1800" spc="-20" dirty="0">
                <a:latin typeface="Times New Roman"/>
                <a:cs typeface="Times New Roman"/>
              </a:rPr>
              <a:t>salary. </a:t>
            </a:r>
            <a:r>
              <a:rPr sz="1800" spc="-5" dirty="0">
                <a:latin typeface="Times New Roman"/>
                <a:cs typeface="Times New Roman"/>
              </a:rPr>
              <a:t>The patent  of the drug developed is given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Himalaya Drugs, </a:t>
            </a:r>
            <a:r>
              <a:rPr sz="1800" dirty="0">
                <a:latin typeface="Times New Roman"/>
                <a:cs typeface="Times New Roman"/>
              </a:rPr>
              <a:t>but </a:t>
            </a:r>
            <a:r>
              <a:rPr sz="1800" spc="-5" dirty="0">
                <a:latin typeface="Times New Roman"/>
                <a:cs typeface="Times New Roman"/>
              </a:rPr>
              <a:t>not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 scientists. The  </a:t>
            </a:r>
            <a:r>
              <a:rPr sz="1800" dirty="0">
                <a:latin typeface="Times New Roman"/>
                <a:cs typeface="Times New Roman"/>
              </a:rPr>
              <a:t>drug </a:t>
            </a:r>
            <a:r>
              <a:rPr sz="1800" spc="-5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have </a:t>
            </a:r>
            <a:r>
              <a:rPr sz="1800" spc="-5" dirty="0">
                <a:latin typeface="Times New Roman"/>
                <a:cs typeface="Times New Roman"/>
              </a:rPr>
              <a:t>many </a:t>
            </a:r>
            <a:r>
              <a:rPr sz="1800" dirty="0">
                <a:latin typeface="Times New Roman"/>
                <a:cs typeface="Times New Roman"/>
              </a:rPr>
              <a:t>patents like </a:t>
            </a:r>
            <a:r>
              <a:rPr sz="1800" spc="-5" dirty="0">
                <a:latin typeface="Times New Roman"/>
                <a:cs typeface="Times New Roman"/>
              </a:rPr>
              <a:t>composition, process, </a:t>
            </a:r>
            <a:r>
              <a:rPr sz="1800" dirty="0">
                <a:latin typeface="Times New Roman"/>
                <a:cs typeface="Times New Roman"/>
              </a:rPr>
              <a:t>and product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etc.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393700" marR="55880" indent="-342900" algn="just">
              <a:lnSpc>
                <a:spcPts val="1730"/>
              </a:lnSpc>
              <a:spcBef>
                <a:spcPts val="5"/>
              </a:spcBef>
              <a:buFont typeface="Arial"/>
              <a:buChar char="•"/>
              <a:tabLst>
                <a:tab pos="393700" algn="l"/>
              </a:tabLst>
            </a:pPr>
            <a:r>
              <a:rPr sz="1800" b="1" spc="-15" dirty="0">
                <a:latin typeface="Times New Roman"/>
                <a:cs typeface="Times New Roman"/>
              </a:rPr>
              <a:t>Trademarks: </a:t>
            </a:r>
            <a:r>
              <a:rPr sz="1800" spc="-10" dirty="0">
                <a:latin typeface="Times New Roman"/>
                <a:cs typeface="Times New Roman"/>
              </a:rPr>
              <a:t>Trademark </a:t>
            </a:r>
            <a:r>
              <a:rPr sz="1800" dirty="0">
                <a:latin typeface="Times New Roman"/>
                <a:cs typeface="Times New Roman"/>
              </a:rPr>
              <a:t>can be a word, name, </a:t>
            </a:r>
            <a:r>
              <a:rPr sz="1800" spc="-5" dirty="0">
                <a:latin typeface="Times New Roman"/>
                <a:cs typeface="Times New Roman"/>
              </a:rPr>
              <a:t>brand, symbol, </a:t>
            </a:r>
            <a:r>
              <a:rPr sz="1800" dirty="0">
                <a:latin typeface="Times New Roman"/>
                <a:cs typeface="Times New Roman"/>
              </a:rPr>
              <a:t>label </a:t>
            </a:r>
            <a:r>
              <a:rPr sz="1800" spc="-5" dirty="0">
                <a:latin typeface="Times New Roman"/>
                <a:cs typeface="Times New Roman"/>
              </a:rPr>
              <a:t>etc., </a:t>
            </a:r>
            <a:r>
              <a:rPr sz="1800" dirty="0">
                <a:latin typeface="Times New Roman"/>
                <a:cs typeface="Times New Roman"/>
              </a:rPr>
              <a:t>used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  </a:t>
            </a:r>
            <a:r>
              <a:rPr sz="1800" spc="-5" dirty="0">
                <a:latin typeface="Times New Roman"/>
                <a:cs typeface="Times New Roman"/>
              </a:rPr>
              <a:t>company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create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unique identity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their product. </a:t>
            </a:r>
            <a:r>
              <a:rPr sz="1800" spc="-10" dirty="0">
                <a:latin typeface="Times New Roman"/>
                <a:cs typeface="Times New Roman"/>
              </a:rPr>
              <a:t>Trademark </a:t>
            </a:r>
            <a:r>
              <a:rPr sz="1800" dirty="0">
                <a:latin typeface="Times New Roman"/>
                <a:cs typeface="Times New Roman"/>
              </a:rPr>
              <a:t>can be </a:t>
            </a:r>
            <a:r>
              <a:rPr sz="1800" spc="-5" dirty="0">
                <a:latin typeface="Times New Roman"/>
                <a:cs typeface="Times New Roman"/>
              </a:rPr>
              <a:t>registered,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then use </a:t>
            </a:r>
            <a:r>
              <a:rPr sz="1800" dirty="0">
                <a:latin typeface="Times New Roman"/>
                <a:cs typeface="Times New Roman"/>
              </a:rPr>
              <a:t>™ ®. </a:t>
            </a:r>
            <a:r>
              <a:rPr sz="1800" spc="-5" dirty="0">
                <a:latin typeface="Times New Roman"/>
                <a:cs typeface="Times New Roman"/>
              </a:rPr>
              <a:t>The registration </a:t>
            </a:r>
            <a:r>
              <a:rPr sz="1800" dirty="0">
                <a:latin typeface="Times New Roman"/>
                <a:cs typeface="Times New Roman"/>
              </a:rPr>
              <a:t>validity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for 7 </a:t>
            </a:r>
            <a:r>
              <a:rPr sz="1800" spc="-5" dirty="0">
                <a:latin typeface="Times New Roman"/>
                <a:cs typeface="Times New Roman"/>
              </a:rPr>
              <a:t>years and renewable </a:t>
            </a:r>
            <a:r>
              <a:rPr sz="1800" dirty="0">
                <a:latin typeface="Times New Roman"/>
                <a:cs typeface="Times New Roman"/>
              </a:rPr>
              <a:t>after  </a:t>
            </a:r>
            <a:r>
              <a:rPr sz="1800" spc="-20" dirty="0">
                <a:latin typeface="Times New Roman"/>
                <a:cs typeface="Times New Roman"/>
              </a:rPr>
              <a:t>expiry.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India,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governed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5" dirty="0">
                <a:latin typeface="Times New Roman"/>
                <a:cs typeface="Times New Roman"/>
              </a:rPr>
              <a:t>Trade </a:t>
            </a:r>
            <a:r>
              <a:rPr sz="1800" spc="-5" dirty="0">
                <a:latin typeface="Times New Roman"/>
                <a:cs typeface="Times New Roman"/>
              </a:rPr>
              <a:t>and Merchandise Marks </a:t>
            </a:r>
            <a:r>
              <a:rPr sz="1800" dirty="0">
                <a:latin typeface="Times New Roman"/>
                <a:cs typeface="Times New Roman"/>
              </a:rPr>
              <a:t>Act, </a:t>
            </a:r>
            <a:r>
              <a:rPr sz="1800" spc="-5" dirty="0">
                <a:latin typeface="Times New Roman"/>
                <a:cs typeface="Times New Roman"/>
              </a:rPr>
              <a:t>1958,  </a:t>
            </a:r>
            <a:r>
              <a:rPr sz="1800" dirty="0">
                <a:latin typeface="Times New Roman"/>
                <a:cs typeface="Times New Roman"/>
              </a:rPr>
              <a:t>which </a:t>
            </a:r>
            <a:r>
              <a:rPr sz="1800" spc="-5" dirty="0">
                <a:latin typeface="Times New Roman"/>
                <a:cs typeface="Times New Roman"/>
              </a:rPr>
              <a:t>came </a:t>
            </a:r>
            <a:r>
              <a:rPr sz="1800" dirty="0">
                <a:latin typeface="Times New Roman"/>
                <a:cs typeface="Times New Roman"/>
              </a:rPr>
              <a:t>into force on 25</a:t>
            </a:r>
            <a:r>
              <a:rPr sz="1800" baseline="25462" dirty="0">
                <a:latin typeface="Times New Roman"/>
                <a:cs typeface="Times New Roman"/>
              </a:rPr>
              <a:t>th </a:t>
            </a:r>
            <a:r>
              <a:rPr sz="1800" spc="-25" dirty="0">
                <a:latin typeface="Times New Roman"/>
                <a:cs typeface="Times New Roman"/>
              </a:rPr>
              <a:t>Nov.,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1959.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19" y="2276855"/>
            <a:ext cx="853440" cy="72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04" y="4792979"/>
            <a:ext cx="772668" cy="795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604" y="79247"/>
            <a:ext cx="2366772" cy="1092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5</a:t>
            </a:r>
            <a:r>
              <a:rPr spc="5" dirty="0"/>
              <a:t>/</a:t>
            </a:r>
            <a:r>
              <a:rPr dirty="0"/>
              <a:t>29/2014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Madhusudan Rao</a:t>
            </a:r>
            <a:r>
              <a:rPr spc="-60" dirty="0"/>
              <a:t> </a:t>
            </a:r>
            <a:r>
              <a:rPr spc="-50" dirty="0"/>
              <a:t>.D.V.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10526</Words>
  <Application>Microsoft Office PowerPoint</Application>
  <PresentationFormat>On-screen Show (4:3)</PresentationFormat>
  <Paragraphs>747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Calibri</vt:lpstr>
      <vt:lpstr>Carlito</vt:lpstr>
      <vt:lpstr>Times New Roman</vt:lpstr>
      <vt:lpstr>Verdana</vt:lpstr>
      <vt:lpstr>Wingdings</vt:lpstr>
      <vt:lpstr>Office Theme</vt:lpstr>
      <vt:lpstr>Intellectual Property Rights (IPR)</vt:lpstr>
      <vt:lpstr>Acknowledgements</vt:lpstr>
      <vt:lpstr>Chapter Questions</vt:lpstr>
      <vt:lpstr>If you don’t see a problem with this question,  you need this class!</vt:lpstr>
      <vt:lpstr>What is meant by IPRs?</vt:lpstr>
      <vt:lpstr>Nature of Intellectual Property Rights</vt:lpstr>
      <vt:lpstr>Constitutional aspects of IP</vt:lpstr>
      <vt:lpstr>PowerPoint Presentation</vt:lpstr>
      <vt:lpstr>IPR in brief</vt:lpstr>
      <vt:lpstr>IPR in brief..</vt:lpstr>
      <vt:lpstr>IP RIGHTS</vt:lpstr>
      <vt:lpstr>INDUSTRIAL DESIGNS</vt:lpstr>
      <vt:lpstr>INDUSTRIAL DESIGN..</vt:lpstr>
      <vt:lpstr>PATENTS</vt:lpstr>
      <vt:lpstr>Patents contd..</vt:lpstr>
      <vt:lpstr>Types of Patents</vt:lpstr>
      <vt:lpstr>Patents contd..</vt:lpstr>
      <vt:lpstr>Patents contd..</vt:lpstr>
      <vt:lpstr>Patents contd...</vt:lpstr>
      <vt:lpstr>Patents contd….</vt:lpstr>
      <vt:lpstr>Patents contd…..</vt:lpstr>
      <vt:lpstr>Patents contd…...</vt:lpstr>
      <vt:lpstr>Patents PROTECT Inventions</vt:lpstr>
      <vt:lpstr>Pathway to a Patent</vt:lpstr>
      <vt:lpstr>Patents -Infringement</vt:lpstr>
      <vt:lpstr>Patents –Infringement..</vt:lpstr>
      <vt:lpstr>Patents –Infringement…</vt:lpstr>
      <vt:lpstr>Certificate of PATENT</vt:lpstr>
      <vt:lpstr>PowerPoint Presentation</vt:lpstr>
      <vt:lpstr>Unit Objectives</vt:lpstr>
      <vt:lpstr>Trade Marks</vt:lpstr>
      <vt:lpstr>TRADE MARKS</vt:lpstr>
      <vt:lpstr>TRADE MARKS TERMS EXPLANATION</vt:lpstr>
      <vt:lpstr>TRADE MARKS TERMS EXPLANATION.</vt:lpstr>
      <vt:lpstr>PowerPoint Presentation</vt:lpstr>
      <vt:lpstr>REFUSAL GROUNDS FOR REGISTRATION</vt:lpstr>
      <vt:lpstr>TRADEMARK REGISTRATION..</vt:lpstr>
      <vt:lpstr>Trademarks &amp; Service Marks</vt:lpstr>
      <vt:lpstr>Trademark Infringement, Counterfeiting and Dilution</vt:lpstr>
      <vt:lpstr>Trade Secrets</vt:lpstr>
      <vt:lpstr>PowerPoint Presentation</vt:lpstr>
      <vt:lpstr>GEOGRAPHICAL INDICATIONS</vt:lpstr>
      <vt:lpstr>GEOGRAPHICAL INDICATIONS..</vt:lpstr>
      <vt:lpstr>Layout Designs of Semi-conductor ICs</vt:lpstr>
      <vt:lpstr>Layout Designs of Semi-conductor ICs</vt:lpstr>
      <vt:lpstr>PLANT VARIETIES</vt:lpstr>
      <vt:lpstr>COPYRIGHT</vt:lpstr>
      <vt:lpstr>COPYRIGHT CONTD..</vt:lpstr>
      <vt:lpstr>COPYRIGHT CONTD…</vt:lpstr>
      <vt:lpstr>COPYRIGHT CONTD….</vt:lpstr>
      <vt:lpstr>COPYRIGHT CONTD..…</vt:lpstr>
      <vt:lpstr>COPYRIGHT CONTD…...</vt:lpstr>
      <vt:lpstr>COPYRIGHT CONTD……..</vt:lpstr>
      <vt:lpstr>COPYRIGHT - OWNERSHIP</vt:lpstr>
      <vt:lpstr>COPYRIGHT – OWNESHIP : EXCEPTIONS</vt:lpstr>
      <vt:lpstr>INFRINGEMENT OF COPYRIGHT</vt:lpstr>
      <vt:lpstr>INFRINGEMENT OF COPYRIGHT ..</vt:lpstr>
      <vt:lpstr>INFRINGEMENT OF COPYRIGHT…</vt:lpstr>
      <vt:lpstr>Quiz</vt:lpstr>
      <vt:lpstr>Examples of IPRs Infringement</vt:lpstr>
      <vt:lpstr>Examples of IPRs Infringement</vt:lpstr>
      <vt:lpstr>CASE STUDIES</vt:lpstr>
      <vt:lpstr>Growth in filings in two blocks of four years</vt:lpstr>
      <vt:lpstr>Present Indian THINK TANKS on IPR</vt:lpstr>
      <vt:lpstr>EPILOGUE</vt:lpstr>
      <vt:lpstr>THINGS-TO-DO: IPR</vt:lpstr>
      <vt:lpstr>References (Indian IPR)</vt:lpstr>
      <vt:lpstr>References (General and International)</vt:lpstr>
      <vt:lpstr>GRASSE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Rights (IPR)</dc:title>
  <cp:lastModifiedBy>lipsasamal90@gmail.com</cp:lastModifiedBy>
  <cp:revision>1</cp:revision>
  <dcterms:created xsi:type="dcterms:W3CDTF">2021-05-06T16:57:37Z</dcterms:created>
  <dcterms:modified xsi:type="dcterms:W3CDTF">2021-05-06T16:59:51Z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2021-05-06T00:00:00Z</vt:filetime>
  </property>
</Properties>
</file>