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0" r:id="rId1"/>
    <p:sldMasterId id="2147483742" r:id="rId2"/>
  </p:sldMasterIdLst>
  <p:notesMasterIdLst>
    <p:notesMasterId r:id="rId35"/>
  </p:notesMasterIdLst>
  <p:handoutMasterIdLst>
    <p:handoutMasterId r:id="rId36"/>
  </p:handoutMasterIdLst>
  <p:sldIdLst>
    <p:sldId id="364" r:id="rId3"/>
    <p:sldId id="257" r:id="rId4"/>
    <p:sldId id="34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258" r:id="rId13"/>
    <p:sldId id="259" r:id="rId14"/>
    <p:sldId id="327" r:id="rId15"/>
    <p:sldId id="260" r:id="rId16"/>
    <p:sldId id="274" r:id="rId17"/>
    <p:sldId id="321" r:id="rId18"/>
    <p:sldId id="275" r:id="rId19"/>
    <p:sldId id="323" r:id="rId20"/>
    <p:sldId id="330" r:id="rId21"/>
    <p:sldId id="319" r:id="rId22"/>
    <p:sldId id="276" r:id="rId23"/>
    <p:sldId id="343" r:id="rId24"/>
    <p:sldId id="325" r:id="rId25"/>
    <p:sldId id="312" r:id="rId26"/>
    <p:sldId id="313" r:id="rId27"/>
    <p:sldId id="314" r:id="rId28"/>
    <p:sldId id="324" r:id="rId29"/>
    <p:sldId id="315" r:id="rId30"/>
    <p:sldId id="322" r:id="rId31"/>
    <p:sldId id="336" r:id="rId32"/>
    <p:sldId id="335" r:id="rId33"/>
    <p:sldId id="359" r:id="rId34"/>
  </p:sldIdLst>
  <p:sldSz cx="12192000" cy="6858000"/>
  <p:notesSz cx="6861175" cy="91471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2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886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00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44988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3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85763" y="687388"/>
            <a:ext cx="60896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613893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6CEF-B642-472B-8A1C-590AEEF8A5F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6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CFEE-48BA-466B-A404-BA4593E6FD0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1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FC1E-ED1D-4A05-86EE-24BA03AC6FE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6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EC91A6-FDBB-493B-86F9-B7861876ACE5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43C4B-129C-4D20-A018-DB4ECC33E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0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B7FB7-F340-4F1F-9A29-510FBE585B5B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D4B8-344E-4F23-8ABB-0E098E961F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6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D82F8-5C45-4335-8ADA-4A1A29985457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0A49-6A7F-43C4-A8F3-17F1272A9E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4B1D2-FE3B-488C-97DF-F2989423D99D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2B352-F344-4187-9229-6EC6EDD9E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2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CF0FF-C53F-4FEE-AC96-298F3218E548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27ED1-ED9A-48CA-9697-D977968F07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15893-1E6E-4D1C-A01D-86401913EA77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EAD09-5094-488E-899F-B7A1CE155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96DA8-1B9D-4C74-9FFC-0A43F2032753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BE365-702C-4631-AF93-86AB2D4DEC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18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10708-CF69-448A-B45F-343DF73E434B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E6609-BF0E-45A4-A201-B1809372E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6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94A-1640-4733-B9BD-84E08176325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54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2DD25-7814-4451-8BFB-69AF1D362715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BC811-08F5-4459-936A-1383E7677D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1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AB923-9FFF-48C4-9B9B-CE23BC737BDB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195A3-C1B9-48BF-B585-5C7F45166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83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888D2-4777-4679-8A5D-FDC8D33B923F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AB99D-88A5-4D5E-B7F2-435C83A457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6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E0D89-D892-4E40-A25C-5F4ABDEA04D4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D4560-DFFE-4D44-970A-AF9C61754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75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8FEC3E-5142-48CA-BD82-D11BC1D1E846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A9456-A710-40F7-B09F-2621401E89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45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70FB0-5AFF-426B-A039-80E78B9D9EC4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5F2F7-ACE1-4DAD-A050-F883DC301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6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2B5AE-4192-4271-9A6B-B81438C0DEAC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4C57A-0647-4ECC-A0E7-B56D4C3F30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4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7DBBA-82B4-48D0-B690-54DC5347BC10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4E5E-F4C0-48A5-BF83-2243DE76F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07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8922D-6D3C-4375-A2B6-542889242AD1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758F1-9946-475A-A68A-09002CCC4D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36C2-0B46-4CB6-A04A-9006DFC054A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5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67-A2E9-45CF-9DA0-5F6A62D0EA6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3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7F52-8326-41F6-B69E-24B3351D5B8D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4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FAB3-03A1-4E75-9B96-5CBEE1BE47C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3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F26B-971C-4535-BDF8-68AF7EB05F8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D6D9-213E-42CC-8FEB-A76E00319BF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1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D88-7D2A-4D9B-8D5A-AE0598B8BC7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3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27E359-E8A5-41EB-B38A-25AB3FB01753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044F89-C527-474B-BF8A-5A95EAA52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0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627E359-E8A5-41EB-B38A-25AB3FB01753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044F89-C527-474B-BF8A-5A95EAA52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3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BCAAF-3DF5-4C27-8377-A3069477272F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6149886" y="2195219"/>
            <a:ext cx="4451332" cy="2166836"/>
          </a:xfrm>
        </p:spPr>
        <p:txBody>
          <a:bodyPr anchor="b">
            <a:norm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Industrial </a:t>
            </a:r>
            <a:r>
              <a:rPr lang="en-US" sz="2700" b="1" dirty="0">
                <a:solidFill>
                  <a:schemeClr val="bg1"/>
                </a:solidFill>
              </a:rPr>
              <a:t>Automation</a:t>
            </a:r>
            <a:r>
              <a:rPr lang="en-IN" b="1" dirty="0">
                <a:solidFill>
                  <a:schemeClr val="bg1"/>
                </a:solidFill>
              </a:rPr>
              <a:t/>
            </a:r>
            <a:br>
              <a:rPr lang="en-IN" b="1" dirty="0">
                <a:solidFill>
                  <a:schemeClr val="bg1"/>
                </a:solidFill>
              </a:rPr>
            </a:b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4001" y="857250"/>
            <a:ext cx="4629587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0" y="857250"/>
            <a:ext cx="451811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1418EE2-015D-4ED1-BAFB-8B8AFAF00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3" y="1224153"/>
            <a:ext cx="2419248" cy="33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0214" y="247650"/>
            <a:ext cx="7697787" cy="1276350"/>
          </a:xfrm>
        </p:spPr>
        <p:txBody>
          <a:bodyPr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Advantages of PLCs</a:t>
            </a:r>
            <a:br>
              <a:rPr lang="en-US" sz="3200" b="1" u="sng">
                <a:solidFill>
                  <a:srgbClr val="66FF33"/>
                </a:solidFill>
              </a:rPr>
            </a:br>
            <a:r>
              <a:rPr lang="en-US" sz="3200" b="1" u="sng">
                <a:solidFill>
                  <a:srgbClr val="66FF33"/>
                </a:solidFill>
              </a:rPr>
              <a:t/>
            </a:r>
            <a:br>
              <a:rPr lang="en-US" sz="3200" b="1" u="sng">
                <a:solidFill>
                  <a:srgbClr val="66FF33"/>
                </a:solidFill>
              </a:rPr>
            </a:br>
            <a:r>
              <a:rPr lang="en-US" sz="3200" b="1" u="sng">
                <a:solidFill>
                  <a:srgbClr val="FF0000"/>
                </a:solidFill>
              </a:rPr>
              <a:t>MOORE’s LAW</a:t>
            </a:r>
            <a:endParaRPr lang="en-US" sz="7200" b="1" u="sng">
              <a:solidFill>
                <a:srgbClr val="FF00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33601" y="2286000"/>
            <a:ext cx="654057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Reduced space </a:t>
            </a:r>
          </a:p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Energy saving</a:t>
            </a:r>
          </a:p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Ease of maintenance </a:t>
            </a:r>
          </a:p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Economical </a:t>
            </a:r>
          </a:p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Greater life &amp; reliability </a:t>
            </a:r>
          </a:p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Tremendous flexibility</a:t>
            </a:r>
          </a:p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Shorter project time</a:t>
            </a:r>
          </a:p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Easier storage, archiving and documentation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81000"/>
            <a:ext cx="73152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Industrial Automation Components  …</a:t>
            </a:r>
            <a:endParaRPr lang="en-US" sz="3600" b="1">
              <a:solidFill>
                <a:srgbClr val="66FF33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895600"/>
            <a:ext cx="5867400" cy="2209800"/>
          </a:xfrm>
        </p:spPr>
        <p:txBody>
          <a:bodyPr rtlCol="0">
            <a:normAutofit/>
          </a:bodyPr>
          <a:lstStyle/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z="3200" b="1">
                <a:solidFill>
                  <a:schemeClr val="hlink"/>
                </a:solidFill>
              </a:rPr>
              <a:t>Field Instruments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z="3200" b="1">
                <a:solidFill>
                  <a:schemeClr val="hlink"/>
                </a:solidFill>
              </a:rPr>
              <a:t>Control Hardware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z="3200" b="1">
                <a:solidFill>
                  <a:schemeClr val="hlink"/>
                </a:solidFill>
              </a:rPr>
              <a:t>Control Software</a:t>
            </a:r>
            <a:endParaRPr lang="en-US" sz="2600" b="1">
              <a:solidFill>
                <a:schemeClr val="hlink"/>
              </a:solidFill>
            </a:endParaRP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sz="26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"/>
          <p:cNvSpPr>
            <a:spLocks noChangeArrowheads="1"/>
          </p:cNvSpPr>
          <p:nvPr/>
        </p:nvSpPr>
        <p:spPr bwMode="auto">
          <a:xfrm>
            <a:off x="4973638" y="6019800"/>
            <a:ext cx="3733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sz="2400">
              <a:latin typeface="Book Antiqua" panose="02040602050305030304" pitchFamily="18" charset="0"/>
            </a:endParaRPr>
          </a:p>
        </p:txBody>
      </p:sp>
      <p:sp>
        <p:nvSpPr>
          <p:cNvPr id="16387" name="AutoShape 8"/>
          <p:cNvSpPr>
            <a:spLocks noChangeArrowheads="1"/>
          </p:cNvSpPr>
          <p:nvPr/>
        </p:nvSpPr>
        <p:spPr bwMode="auto">
          <a:xfrm>
            <a:off x="6584950" y="5257800"/>
            <a:ext cx="304800" cy="825500"/>
          </a:xfrm>
          <a:prstGeom prst="upArrow">
            <a:avLst>
              <a:gd name="adj1" fmla="val 50000"/>
              <a:gd name="adj2" fmla="val 135404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4973639" y="6019801"/>
            <a:ext cx="3835987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</a:rPr>
              <a:t>Sensors Placed in the field</a:t>
            </a:r>
            <a:endParaRPr lang="en-US" sz="2600" b="1" i="1">
              <a:latin typeface="Times New Roman" panose="02020603050405020304" pitchFamily="18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971800" y="685800"/>
            <a:ext cx="7696200" cy="7810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200" b="1" i="1" u="sng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Automation : Typical installation  . . .</a:t>
            </a:r>
            <a:r>
              <a:rPr lang="en-US" sz="3200" b="1" u="sng">
                <a:solidFill>
                  <a:srgbClr val="66FF33"/>
                </a:solidFill>
                <a:latin typeface="Times New Roman" panose="02020603050405020304" pitchFamily="18" charset="0"/>
              </a:rPr>
              <a:t> .</a:t>
            </a:r>
            <a:r>
              <a:rPr lang="en-US" sz="3200" u="sng">
                <a:solidFill>
                  <a:srgbClr val="66FF33"/>
                </a:solidFill>
                <a:latin typeface="Times New Roman" panose="02020603050405020304" pitchFamily="18" charset="0"/>
              </a:rPr>
              <a:t/>
            </a:r>
            <a:br>
              <a:rPr lang="en-US" sz="3200" u="sng">
                <a:solidFill>
                  <a:srgbClr val="66FF33"/>
                </a:solidFill>
                <a:latin typeface="Times New Roman" panose="02020603050405020304" pitchFamily="18" charset="0"/>
              </a:rPr>
            </a:br>
            <a:endParaRPr lang="en-US" sz="1800">
              <a:solidFill>
                <a:srgbClr val="66FF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Rectangle 21"/>
          <p:cNvSpPr>
            <a:spLocks noChangeArrowheads="1"/>
          </p:cNvSpPr>
          <p:nvPr/>
        </p:nvSpPr>
        <p:spPr bwMode="auto">
          <a:xfrm>
            <a:off x="4897438" y="4724400"/>
            <a:ext cx="3733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sz="2400">
              <a:latin typeface="Book Antiqua" panose="02040602050305030304" pitchFamily="18" charset="0"/>
            </a:endParaRPr>
          </a:p>
        </p:txBody>
      </p:sp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5751514" y="4724401"/>
            <a:ext cx="2050241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</a:rPr>
              <a:t>Junction Box</a:t>
            </a:r>
            <a:endParaRPr lang="en-US" sz="2600" b="1" i="1">
              <a:latin typeface="Times New Roman" panose="02020603050405020304" pitchFamily="18" charset="0"/>
            </a:endParaRPr>
          </a:p>
        </p:txBody>
      </p:sp>
      <p:sp>
        <p:nvSpPr>
          <p:cNvPr id="16392" name="Rectangle 23"/>
          <p:cNvSpPr>
            <a:spLocks noChangeArrowheads="1"/>
          </p:cNvSpPr>
          <p:nvPr/>
        </p:nvSpPr>
        <p:spPr bwMode="auto">
          <a:xfrm>
            <a:off x="6965951" y="5410200"/>
            <a:ext cx="1349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 i="1">
                <a:solidFill>
                  <a:srgbClr val="FFFF00"/>
                </a:solidFill>
                <a:latin typeface="Times New Roman" panose="02020603050405020304" pitchFamily="18" charset="0"/>
              </a:rPr>
              <a:t>Field Cabling</a:t>
            </a:r>
            <a:r>
              <a:rPr lang="en-US" sz="26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393" name="AutoShape 26"/>
          <p:cNvSpPr>
            <a:spLocks noChangeArrowheads="1"/>
          </p:cNvSpPr>
          <p:nvPr/>
        </p:nvSpPr>
        <p:spPr bwMode="auto">
          <a:xfrm>
            <a:off x="6562725" y="3898900"/>
            <a:ext cx="304800" cy="825500"/>
          </a:xfrm>
          <a:prstGeom prst="upArrow">
            <a:avLst>
              <a:gd name="adj1" fmla="val 50000"/>
              <a:gd name="adj2" fmla="val 135404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Rectangle 27"/>
          <p:cNvSpPr>
            <a:spLocks noChangeArrowheads="1"/>
          </p:cNvSpPr>
          <p:nvPr/>
        </p:nvSpPr>
        <p:spPr bwMode="auto">
          <a:xfrm>
            <a:off x="4897438" y="2743200"/>
            <a:ext cx="3733800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sz="2400">
              <a:latin typeface="Book Antiqua" panose="02040602050305030304" pitchFamily="18" charset="0"/>
            </a:endParaRPr>
          </a:p>
        </p:txBody>
      </p:sp>
      <p:sp>
        <p:nvSpPr>
          <p:cNvPr id="16395" name="Rectangle 28"/>
          <p:cNvSpPr>
            <a:spLocks noChangeArrowheads="1"/>
          </p:cNvSpPr>
          <p:nvPr/>
        </p:nvSpPr>
        <p:spPr bwMode="auto">
          <a:xfrm>
            <a:off x="4897439" y="3429001"/>
            <a:ext cx="2123979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</a:rPr>
              <a:t>Control Panel</a:t>
            </a:r>
            <a:endParaRPr lang="en-US" sz="2600" b="1" i="1">
              <a:latin typeface="Times New Roman" panose="02020603050405020304" pitchFamily="18" charset="0"/>
            </a:endParaRPr>
          </a:p>
        </p:txBody>
      </p:sp>
      <p:sp>
        <p:nvSpPr>
          <p:cNvPr id="16396" name="Rectangle 29"/>
          <p:cNvSpPr>
            <a:spLocks noChangeArrowheads="1"/>
          </p:cNvSpPr>
          <p:nvPr/>
        </p:nvSpPr>
        <p:spPr bwMode="auto">
          <a:xfrm>
            <a:off x="5354638" y="2971800"/>
            <a:ext cx="27432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sz="2400">
              <a:latin typeface="Book Antiqua" panose="02040602050305030304" pitchFamily="18" charset="0"/>
            </a:endParaRPr>
          </a:p>
        </p:txBody>
      </p:sp>
      <p:sp>
        <p:nvSpPr>
          <p:cNvPr id="16397" name="Rectangle 30"/>
          <p:cNvSpPr>
            <a:spLocks noChangeArrowheads="1"/>
          </p:cNvSpPr>
          <p:nvPr/>
        </p:nvSpPr>
        <p:spPr bwMode="auto">
          <a:xfrm>
            <a:off x="5430838" y="2971801"/>
            <a:ext cx="2717090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i="1">
                <a:solidFill>
                  <a:schemeClr val="bg2"/>
                </a:solidFill>
                <a:latin typeface="Times New Roman" panose="02020603050405020304" pitchFamily="18" charset="0"/>
              </a:rPr>
              <a:t>Control Hardware</a:t>
            </a:r>
            <a:endParaRPr lang="en-US" sz="26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AutoShape 31"/>
          <p:cNvSpPr>
            <a:spLocks noChangeArrowheads="1"/>
          </p:cNvSpPr>
          <p:nvPr/>
        </p:nvSpPr>
        <p:spPr bwMode="auto">
          <a:xfrm>
            <a:off x="6573838" y="1917700"/>
            <a:ext cx="304800" cy="825500"/>
          </a:xfrm>
          <a:prstGeom prst="upArrow">
            <a:avLst>
              <a:gd name="adj1" fmla="val 50000"/>
              <a:gd name="adj2" fmla="val 135404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9" name="Rectangle 32"/>
          <p:cNvSpPr>
            <a:spLocks noChangeArrowheads="1"/>
          </p:cNvSpPr>
          <p:nvPr/>
        </p:nvSpPr>
        <p:spPr bwMode="auto">
          <a:xfrm>
            <a:off x="4886325" y="1384300"/>
            <a:ext cx="3733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sz="2400">
              <a:latin typeface="Book Antiqua" panose="02040602050305030304" pitchFamily="18" charset="0"/>
            </a:endParaRPr>
          </a:p>
        </p:txBody>
      </p:sp>
      <p:sp>
        <p:nvSpPr>
          <p:cNvPr id="16400" name="Rectangle 33"/>
          <p:cNvSpPr>
            <a:spLocks noChangeArrowheads="1"/>
          </p:cNvSpPr>
          <p:nvPr/>
        </p:nvSpPr>
        <p:spPr bwMode="auto">
          <a:xfrm>
            <a:off x="5524501" y="1384300"/>
            <a:ext cx="2562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</a:rPr>
              <a:t>SCADA Software</a:t>
            </a:r>
            <a:endParaRPr lang="en-US" sz="2600" b="1" i="1">
              <a:latin typeface="Times New Roman" panose="02020603050405020304" pitchFamily="18" charset="0"/>
            </a:endParaRPr>
          </a:p>
        </p:txBody>
      </p:sp>
      <p:sp>
        <p:nvSpPr>
          <p:cNvPr id="16401" name="Rectangle 34"/>
          <p:cNvSpPr>
            <a:spLocks noChangeArrowheads="1"/>
          </p:cNvSpPr>
          <p:nvPr/>
        </p:nvSpPr>
        <p:spPr bwMode="auto">
          <a:xfrm>
            <a:off x="6954839" y="2070101"/>
            <a:ext cx="2056653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 i="1">
                <a:solidFill>
                  <a:srgbClr val="FFFF00"/>
                </a:solidFill>
                <a:latin typeface="Times New Roman" panose="02020603050405020304" pitchFamily="18" charset="0"/>
              </a:rPr>
              <a:t>Communication Cable</a:t>
            </a:r>
            <a:r>
              <a:rPr lang="en-US" sz="26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402" name="Rectangle 35"/>
          <p:cNvSpPr>
            <a:spLocks noChangeArrowheads="1"/>
          </p:cNvSpPr>
          <p:nvPr/>
        </p:nvSpPr>
        <p:spPr bwMode="auto">
          <a:xfrm>
            <a:off x="7019926" y="4038600"/>
            <a:ext cx="1349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 i="1">
                <a:solidFill>
                  <a:srgbClr val="FFFF00"/>
                </a:solidFill>
                <a:latin typeface="Times New Roman" panose="02020603050405020304" pitchFamily="18" charset="0"/>
              </a:rPr>
              <a:t>Field Cabling</a:t>
            </a:r>
            <a:r>
              <a:rPr lang="en-US" sz="2600" b="1" i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6403" name="Picture 36" descr="C:\Program Files\Opera\Cache4\opr001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124618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37" descr="C:\Program Files\Opera\Cache4\opr0013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89588"/>
            <a:ext cx="9144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38" descr="C:\Program Files\Opera\Cache4\opr0013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622926"/>
            <a:ext cx="8683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2438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02114" y="6019800"/>
            <a:ext cx="5322887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sz="2400">
              <a:latin typeface="Book Antiqua" panose="02040602050305030304" pitchFamily="18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451600" y="5257800"/>
            <a:ext cx="304800" cy="825500"/>
          </a:xfrm>
          <a:prstGeom prst="upArrow">
            <a:avLst>
              <a:gd name="adj1" fmla="val 50000"/>
              <a:gd name="adj2" fmla="val 135404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191001" y="6019800"/>
            <a:ext cx="53879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</a:rPr>
              <a:t>Smart Transmitters Placed in the field</a:t>
            </a:r>
            <a:endParaRPr lang="en-US" sz="2600" b="1" i="1">
              <a:latin typeface="Times New Roman" panose="02020603050405020304" pitchFamily="18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971800" y="685800"/>
            <a:ext cx="7696200" cy="7810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200" b="1" i="1" u="sng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Automation : Advanced Technology . . .</a:t>
            </a:r>
            <a:r>
              <a:rPr lang="en-US" sz="3200" b="1" u="sng">
                <a:solidFill>
                  <a:srgbClr val="66FF33"/>
                </a:solidFill>
                <a:latin typeface="Times New Roman" panose="02020603050405020304" pitchFamily="18" charset="0"/>
              </a:rPr>
              <a:t> .</a:t>
            </a:r>
            <a:r>
              <a:rPr lang="en-US" sz="3200" u="sng">
                <a:solidFill>
                  <a:srgbClr val="66FF33"/>
                </a:solidFill>
                <a:latin typeface="Times New Roman" panose="02020603050405020304" pitchFamily="18" charset="0"/>
              </a:rPr>
              <a:t/>
            </a:r>
            <a:br>
              <a:rPr lang="en-US" sz="3200" u="sng">
                <a:solidFill>
                  <a:srgbClr val="66FF33"/>
                </a:solidFill>
                <a:latin typeface="Times New Roman" panose="02020603050405020304" pitchFamily="18" charset="0"/>
              </a:rPr>
            </a:br>
            <a:endParaRPr lang="en-US" sz="1800">
              <a:solidFill>
                <a:srgbClr val="66FF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029200" y="4724400"/>
            <a:ext cx="3733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sz="2400">
              <a:latin typeface="Book Antiqua" panose="02040602050305030304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437189" y="4724401"/>
            <a:ext cx="2893421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</a:rPr>
              <a:t>Field Bus Scanners</a:t>
            </a:r>
            <a:endParaRPr lang="en-US" sz="2600" b="1" i="1">
              <a:latin typeface="Times New Roman" panose="02020603050405020304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810375" y="5486400"/>
            <a:ext cx="1279196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 i="1">
                <a:solidFill>
                  <a:srgbClr val="FFFF00"/>
                </a:solidFill>
                <a:latin typeface="Times New Roman" panose="02020603050405020304" pitchFamily="18" charset="0"/>
              </a:rPr>
              <a:t>Field Cabling</a:t>
            </a:r>
            <a:endParaRPr lang="en-US" sz="2600" b="1" i="1">
              <a:latin typeface="Times New Roman" panose="02020603050405020304" pitchFamily="18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6477000" y="3898900"/>
            <a:ext cx="304800" cy="825500"/>
          </a:xfrm>
          <a:prstGeom prst="upArrow">
            <a:avLst>
              <a:gd name="adj1" fmla="val 50000"/>
              <a:gd name="adj2" fmla="val 135404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4735513" y="2743200"/>
            <a:ext cx="3733800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sz="2400">
              <a:latin typeface="Book Antiqua" panose="02040602050305030304" pitchFamily="18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735514" y="3429001"/>
            <a:ext cx="2123979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</a:rPr>
              <a:t>Control Panel</a:t>
            </a:r>
            <a:endParaRPr lang="en-US" sz="2600" b="1" i="1">
              <a:latin typeface="Times New Roman" panose="02020603050405020304" pitchFamily="18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192713" y="2971800"/>
            <a:ext cx="27432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sz="2400">
              <a:latin typeface="Book Antiqua" panose="02040602050305030304" pitchFamily="18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268913" y="2971801"/>
            <a:ext cx="2717090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i="1">
                <a:solidFill>
                  <a:schemeClr val="bg2"/>
                </a:solidFill>
                <a:latin typeface="Times New Roman" panose="02020603050405020304" pitchFamily="18" charset="0"/>
              </a:rPr>
              <a:t>Control Hardware</a:t>
            </a:r>
            <a:endParaRPr lang="en-US" sz="26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6497638" y="1917700"/>
            <a:ext cx="304800" cy="825500"/>
          </a:xfrm>
          <a:prstGeom prst="upArrow">
            <a:avLst>
              <a:gd name="adj1" fmla="val 50000"/>
              <a:gd name="adj2" fmla="val 135404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3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810125" y="1384300"/>
            <a:ext cx="3733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sz="2400">
              <a:latin typeface="Book Antiqua" panose="02040602050305030304" pitchFamily="18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448301" y="1384300"/>
            <a:ext cx="2562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</a:rPr>
              <a:t>SCADA Software</a:t>
            </a:r>
            <a:endParaRPr lang="en-US" sz="2600" b="1" i="1">
              <a:latin typeface="Times New Roman" panose="02020603050405020304" pitchFamily="18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6878639" y="2070101"/>
            <a:ext cx="2056653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 i="1">
                <a:solidFill>
                  <a:srgbClr val="FFFF00"/>
                </a:solidFill>
                <a:latin typeface="Times New Roman" panose="02020603050405020304" pitchFamily="18" charset="0"/>
              </a:rPr>
              <a:t>Communication Cable</a:t>
            </a:r>
            <a:r>
              <a:rPr lang="en-US" sz="26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858000" y="4038600"/>
            <a:ext cx="1747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 i="1">
                <a:solidFill>
                  <a:srgbClr val="FFFF00"/>
                </a:solidFill>
                <a:latin typeface="Times New Roman" panose="02020603050405020304" pitchFamily="18" charset="0"/>
              </a:rPr>
              <a:t>Field Bus Network</a:t>
            </a:r>
            <a:r>
              <a:rPr lang="en-US" sz="2600" b="1" i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7427" name="Picture 19" descr="C:\Program Files\Opera\Cache4\opr001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124618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C:\Program Files\Opera\Cache4\opr0013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89588"/>
            <a:ext cx="9144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 descr="C:\Program Files\Opera\Cache4\opr0013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5622926"/>
            <a:ext cx="8683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2438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72390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Sensors ( Field Instruments )</a:t>
            </a:r>
            <a:endParaRPr lang="en-US" sz="3600" b="1" u="sng">
              <a:solidFill>
                <a:schemeClr val="accent1"/>
              </a:solidFill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525588" y="1981200"/>
            <a:ext cx="9142412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Sensors with transmitters are the field devices placed in the field who actually sense the parameter and send the analog signal to the control hardware.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The analog signals used are Ohm (RTD), mV (Thermocouple), 4-20 mA, +/-10 V, etc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80010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Widely used Sensors ( Field Instruments )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52600" y="1828800"/>
            <a:ext cx="8915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 	RTD : Output in Ohms (Temperature)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	Thermocouples  : Output in mV (Temperature)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	Pressure Transmitters : 4-20mA, 0-10 V …..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	Flow Transmitter : 4-20mA, 0-10 V …..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	Level Transmitter : 4-20mA, 0-10 V …..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	Conductivity meter : 4-20mA, 0-10 V …..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	Density meter : 4-20mA, 0-10 V …..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	pH transmitter : 4-20mA, 0-10 V …..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rgbClr val="FFFF66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And Many more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rgbClr val="FFFF66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81000"/>
            <a:ext cx="81534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Leading Manufacturers in Sensors </a:t>
            </a:r>
            <a:br>
              <a:rPr lang="en-US" sz="3200" b="1" u="sng">
                <a:solidFill>
                  <a:srgbClr val="66FF33"/>
                </a:solidFill>
              </a:rPr>
            </a:br>
            <a:r>
              <a:rPr lang="en-US" sz="3200" b="1" u="sng">
                <a:solidFill>
                  <a:srgbClr val="66FF33"/>
                </a:solidFill>
              </a:rPr>
              <a:t>( Field Instruments 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52600" y="2514600"/>
            <a:ext cx="8915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Fisher Rosemount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Yokogawa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Anderson &amp; Housers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Radix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ToshBro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rgbClr val="FFFF66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rgbClr val="FFFF66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rgbClr val="FFFF66"/>
                </a:solidFill>
                <a:latin typeface="Book Antiqua" panose="02040602050305030304" pitchFamily="18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81000"/>
            <a:ext cx="51816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Control hardware</a:t>
            </a:r>
            <a:endParaRPr lang="en-US" sz="3600" b="1" u="sng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52600" y="2286000"/>
            <a:ext cx="8915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Standalone PID Controllers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chemeClr val="hlink"/>
              </a:solidFill>
              <a:latin typeface="Book Antiqua" panose="020406020503050303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Programmable logic controllers (PLC)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chemeClr val="hlink"/>
              </a:solidFill>
              <a:latin typeface="Book Antiqua" panose="020406020503050303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 Distributed Control System </a:t>
            </a:r>
          </a:p>
        </p:txBody>
      </p:sp>
      <p:pic>
        <p:nvPicPr>
          <p:cNvPr id="21508" name="Picture 4" descr="C:\y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:\ab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429000"/>
            <a:ext cx="1809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304800"/>
            <a:ext cx="67056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Standalone PID Controllers</a:t>
            </a:r>
            <a:endParaRPr lang="en-US" sz="3600" b="1" u="sng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52600" y="2057400"/>
            <a:ext cx="8458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These are the independent small hardware units which caters requirement of closed loop controls in the process.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chemeClr val="hlink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These hardware can be installed in field or in control room.  These hardware can be connected on the network.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chemeClr val="hlink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Currently the controllers are available with 100s of segment and programming patterns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2590800" y="381000"/>
            <a:ext cx="81534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Typical Installations using PID Controllers</a:t>
            </a:r>
          </a:p>
        </p:txBody>
      </p:sp>
      <p:sp>
        <p:nvSpPr>
          <p:cNvPr id="23555" name="Rectangle 2051"/>
          <p:cNvSpPr>
            <a:spLocks noChangeArrowheads="1"/>
          </p:cNvSpPr>
          <p:nvPr/>
        </p:nvSpPr>
        <p:spPr bwMode="auto">
          <a:xfrm>
            <a:off x="2819400" y="3733800"/>
            <a:ext cx="8458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chemeClr val="hlink"/>
              </a:solidFill>
              <a:latin typeface="Book Antiqua" panose="02040602050305030304" pitchFamily="18" charset="0"/>
            </a:endParaRPr>
          </a:p>
        </p:txBody>
      </p:sp>
      <p:pic>
        <p:nvPicPr>
          <p:cNvPr id="23556" name="Picture 2053" descr="C:\y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2819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052" descr="C:\y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819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054" descr="C:\y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055" descr="C:\y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4724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056" descr="C:\y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724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Line 2057"/>
          <p:cNvSpPr>
            <a:spLocks noChangeShapeType="1"/>
          </p:cNvSpPr>
          <p:nvPr/>
        </p:nvSpPr>
        <p:spPr bwMode="auto">
          <a:xfrm>
            <a:off x="3486150" y="4191000"/>
            <a:ext cx="55816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62" name="Line 2059"/>
          <p:cNvSpPr>
            <a:spLocks noChangeShapeType="1"/>
          </p:cNvSpPr>
          <p:nvPr/>
        </p:nvSpPr>
        <p:spPr bwMode="auto">
          <a:xfrm flipV="1">
            <a:off x="4705350" y="3657600"/>
            <a:ext cx="0" cy="53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63" name="Line 2060"/>
          <p:cNvSpPr>
            <a:spLocks noChangeShapeType="1"/>
          </p:cNvSpPr>
          <p:nvPr/>
        </p:nvSpPr>
        <p:spPr bwMode="auto">
          <a:xfrm flipV="1">
            <a:off x="6858000" y="3657600"/>
            <a:ext cx="0" cy="53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64" name="Line 2061"/>
          <p:cNvSpPr>
            <a:spLocks noChangeShapeType="1"/>
          </p:cNvSpPr>
          <p:nvPr/>
        </p:nvSpPr>
        <p:spPr bwMode="auto">
          <a:xfrm flipV="1">
            <a:off x="9048750" y="3657600"/>
            <a:ext cx="0" cy="53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65" name="Line 2062"/>
          <p:cNvSpPr>
            <a:spLocks noChangeShapeType="1"/>
          </p:cNvSpPr>
          <p:nvPr/>
        </p:nvSpPr>
        <p:spPr bwMode="auto">
          <a:xfrm flipV="1">
            <a:off x="5772150" y="4191000"/>
            <a:ext cx="0" cy="53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66" name="Line 2063"/>
          <p:cNvSpPr>
            <a:spLocks noChangeShapeType="1"/>
          </p:cNvSpPr>
          <p:nvPr/>
        </p:nvSpPr>
        <p:spPr bwMode="auto">
          <a:xfrm flipV="1">
            <a:off x="8134350" y="4191000"/>
            <a:ext cx="0" cy="53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23567" name="Picture 2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362200"/>
            <a:ext cx="1357313" cy="11049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Picture 20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1"/>
            <a:ext cx="457200" cy="4349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9" name="Line 2066"/>
          <p:cNvSpPr>
            <a:spLocks noChangeShapeType="1"/>
          </p:cNvSpPr>
          <p:nvPr/>
        </p:nvSpPr>
        <p:spPr bwMode="auto">
          <a:xfrm>
            <a:off x="2590800" y="3505200"/>
            <a:ext cx="0" cy="68580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70" name="Line 2067"/>
          <p:cNvSpPr>
            <a:spLocks noChangeShapeType="1"/>
          </p:cNvSpPr>
          <p:nvPr/>
        </p:nvSpPr>
        <p:spPr bwMode="auto">
          <a:xfrm>
            <a:off x="2590800" y="4191000"/>
            <a:ext cx="53340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71" name="Text Box 2068"/>
          <p:cNvSpPr txBox="1">
            <a:spLocks noChangeArrowheads="1"/>
          </p:cNvSpPr>
          <p:nvPr/>
        </p:nvSpPr>
        <p:spPr bwMode="auto">
          <a:xfrm>
            <a:off x="2057400" y="3886201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000">
                <a:latin typeface="Arial" panose="020B0604020202020204" pitchFamily="34" charset="0"/>
              </a:rPr>
              <a:t>RS-232</a:t>
            </a:r>
          </a:p>
        </p:txBody>
      </p:sp>
      <p:sp>
        <p:nvSpPr>
          <p:cNvPr id="23572" name="Text Box 2070"/>
          <p:cNvSpPr txBox="1">
            <a:spLocks noChangeArrowheads="1"/>
          </p:cNvSpPr>
          <p:nvPr/>
        </p:nvSpPr>
        <p:spPr bwMode="auto">
          <a:xfrm>
            <a:off x="5410200" y="2209800"/>
            <a:ext cx="243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>
                <a:latin typeface="Arial" panose="020B0604020202020204" pitchFamily="34" charset="0"/>
              </a:rPr>
              <a:t>Controllers placed in field</a:t>
            </a:r>
          </a:p>
        </p:txBody>
      </p:sp>
      <p:sp>
        <p:nvSpPr>
          <p:cNvPr id="23573" name="Text Box 2071"/>
          <p:cNvSpPr txBox="1">
            <a:spLocks noChangeArrowheads="1"/>
          </p:cNvSpPr>
          <p:nvPr/>
        </p:nvSpPr>
        <p:spPr bwMode="auto">
          <a:xfrm>
            <a:off x="3810000" y="4267201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000">
                <a:latin typeface="Arial" panose="020B0604020202020204" pitchFamily="34" charset="0"/>
              </a:rPr>
              <a:t>RS-485 Bus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0214" y="247650"/>
            <a:ext cx="6249987" cy="127635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66FF33"/>
                </a:solidFill>
              </a:rPr>
              <a:t>Industrial Automation</a:t>
            </a:r>
            <a:endParaRPr lang="en-US" sz="7200" b="1" u="sng" dirty="0">
              <a:solidFill>
                <a:srgbClr val="FFFF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47963" y="1851026"/>
            <a:ext cx="6565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Automation is encompassing virtually every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walk of life.</a:t>
            </a:r>
            <a:r>
              <a:rPr 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59076" y="3222625"/>
            <a:ext cx="6678613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Automation solutions are required right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agricultural to space technology.</a:t>
            </a:r>
            <a:r>
              <a:rPr lang="en-US" sz="36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22575" y="4695826"/>
            <a:ext cx="65992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Plant Automation is the necessity for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manufacturing industry to survive in today’s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globally competitive market</a:t>
            </a:r>
            <a:r>
              <a:rPr 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  <p:bldP spid="512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514600" y="381000"/>
            <a:ext cx="81534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Leading Manufacturers in PID Controllers</a:t>
            </a:r>
          </a:p>
        </p:txBody>
      </p:sp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1752600" y="2057400"/>
            <a:ext cx="8458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Yokogawa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ABB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Moore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Eurotherm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ASCON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Chino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Bells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Fuji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304800"/>
            <a:ext cx="68580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Programmable Logic Controllers </a:t>
            </a:r>
            <a:endParaRPr lang="en-US" sz="3600" b="1" u="sng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05000" y="1828800"/>
            <a:ext cx="8458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chemeClr val="hlink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Now  a days PLCs are the most widely used control hardware in control applications. The applications ranges from standalone system for CNC machines to Hot swappable Redundant System for Critical Process Control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chemeClr val="hlink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194"/>
          <p:cNvSpPr>
            <a:spLocks noGrp="1" noChangeArrowheads="1"/>
          </p:cNvSpPr>
          <p:nvPr>
            <p:ph type="ctrTitle"/>
          </p:nvPr>
        </p:nvSpPr>
        <p:spPr>
          <a:xfrm>
            <a:off x="2438400" y="304800"/>
            <a:ext cx="68580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What Constitutes A PLC  ?</a:t>
            </a:r>
            <a:endParaRPr lang="en-US" sz="3600" b="1" u="sng">
              <a:solidFill>
                <a:schemeClr val="accent1"/>
              </a:solidFill>
            </a:endParaRPr>
          </a:p>
        </p:txBody>
      </p:sp>
      <p:sp>
        <p:nvSpPr>
          <p:cNvPr id="26627" name="Rectangle 8195"/>
          <p:cNvSpPr>
            <a:spLocks noChangeArrowheads="1"/>
          </p:cNvSpPr>
          <p:nvPr/>
        </p:nvSpPr>
        <p:spPr bwMode="auto">
          <a:xfrm>
            <a:off x="1752600" y="1219200"/>
            <a:ext cx="8915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chemeClr val="hlink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The PLC is programmed interface between the field I/p element like limit switches, sensors, push button and the final control elements like actuator, solenoid/control valves, drives, hooters etc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sz="2600" b="1">
              <a:solidFill>
                <a:schemeClr val="hlink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PLC consist of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	Input Module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	CPU with Processor and Program memory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	Output module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	Bus System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	Power Supply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4" y="2378076"/>
            <a:ext cx="360203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41501" y="2420939"/>
            <a:ext cx="20669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8 Analog Inputs 1 Analog Output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28801" y="3868739"/>
            <a:ext cx="17875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Up/Down Fast Counter</a:t>
            </a:r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828801" y="5164138"/>
            <a:ext cx="20034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Up Counter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362701" y="1709738"/>
            <a:ext cx="3984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Programming Terminal PC Connection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768601" y="5684839"/>
            <a:ext cx="32480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Unitelway Port for connection of up to 5 Slaves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994401" y="6091238"/>
            <a:ext cx="34258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PCMCIA memory expansion port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7124701" y="5672138"/>
            <a:ext cx="32099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PCMCIA communications port</a:t>
            </a:r>
          </a:p>
        </p:txBody>
      </p:sp>
      <p:sp>
        <p:nvSpPr>
          <p:cNvPr id="27658" name="Arc 10"/>
          <p:cNvSpPr>
            <a:spLocks/>
          </p:cNvSpPr>
          <p:nvPr/>
        </p:nvSpPr>
        <p:spPr bwMode="auto">
          <a:xfrm>
            <a:off x="3841750" y="2978150"/>
            <a:ext cx="1035050" cy="285750"/>
          </a:xfrm>
          <a:custGeom>
            <a:avLst/>
            <a:gdLst>
              <a:gd name="T0" fmla="*/ 2147483646 w 21600"/>
              <a:gd name="T1" fmla="*/ 50009346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59" name="Arc 11"/>
          <p:cNvSpPr>
            <a:spLocks/>
          </p:cNvSpPr>
          <p:nvPr/>
        </p:nvSpPr>
        <p:spPr bwMode="auto">
          <a:xfrm>
            <a:off x="3249613" y="3938588"/>
            <a:ext cx="1631950" cy="2524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3446850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60" name="Arc 12"/>
          <p:cNvSpPr>
            <a:spLocks/>
          </p:cNvSpPr>
          <p:nvPr/>
        </p:nvSpPr>
        <p:spPr bwMode="auto">
          <a:xfrm>
            <a:off x="3744914" y="4624388"/>
            <a:ext cx="1158875" cy="6207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51258149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61" name="Arc 13"/>
          <p:cNvSpPr>
            <a:spLocks/>
          </p:cNvSpPr>
          <p:nvPr/>
        </p:nvSpPr>
        <p:spPr bwMode="auto">
          <a:xfrm>
            <a:off x="5238751" y="3911600"/>
            <a:ext cx="989013" cy="1773238"/>
          </a:xfrm>
          <a:custGeom>
            <a:avLst/>
            <a:gdLst>
              <a:gd name="T0" fmla="*/ 0 w 21600"/>
              <a:gd name="T1" fmla="*/ 2147483646 h 21600"/>
              <a:gd name="T2" fmla="*/ 2070112863 w 21600"/>
              <a:gd name="T3" fmla="*/ 0 h 21600"/>
              <a:gd name="T4" fmla="*/ 2073473538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62" name="Arc 14"/>
          <p:cNvSpPr>
            <a:spLocks/>
          </p:cNvSpPr>
          <p:nvPr/>
        </p:nvSpPr>
        <p:spPr bwMode="auto">
          <a:xfrm>
            <a:off x="6164264" y="4910138"/>
            <a:ext cx="388937" cy="1135062"/>
          </a:xfrm>
          <a:custGeom>
            <a:avLst/>
            <a:gdLst>
              <a:gd name="T0" fmla="*/ 126104413 w 21600"/>
              <a:gd name="T1" fmla="*/ 2147483646 h 21600"/>
              <a:gd name="T2" fmla="*/ 0 w 21600"/>
              <a:gd name="T3" fmla="*/ 0 h 21600"/>
              <a:gd name="T4" fmla="*/ 126104413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63" name="Arc 15"/>
          <p:cNvSpPr>
            <a:spLocks/>
          </p:cNvSpPr>
          <p:nvPr/>
        </p:nvSpPr>
        <p:spPr bwMode="auto">
          <a:xfrm>
            <a:off x="6405564" y="4875214"/>
            <a:ext cx="744537" cy="841375"/>
          </a:xfrm>
          <a:custGeom>
            <a:avLst/>
            <a:gdLst>
              <a:gd name="T0" fmla="*/ 884608986 w 21600"/>
              <a:gd name="T1" fmla="*/ 1276619028 h 21600"/>
              <a:gd name="T2" fmla="*/ 0 w 21600"/>
              <a:gd name="T3" fmla="*/ 0 h 21600"/>
              <a:gd name="T4" fmla="*/ 88460898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64" name="Arc 16"/>
          <p:cNvSpPr>
            <a:spLocks/>
          </p:cNvSpPr>
          <p:nvPr/>
        </p:nvSpPr>
        <p:spPr bwMode="auto">
          <a:xfrm>
            <a:off x="6305550" y="1962150"/>
            <a:ext cx="311150" cy="1657350"/>
          </a:xfrm>
          <a:custGeom>
            <a:avLst/>
            <a:gdLst>
              <a:gd name="T0" fmla="*/ 0 w 21600"/>
              <a:gd name="T1" fmla="*/ 2147483646 h 21600"/>
              <a:gd name="T2" fmla="*/ 64236802 w 21600"/>
              <a:gd name="T3" fmla="*/ 0 h 21600"/>
              <a:gd name="T4" fmla="*/ 64565714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7135813" y="5111751"/>
            <a:ext cx="113506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</a:rPr>
              <a:t>TSX37-22</a:t>
            </a:r>
          </a:p>
        </p:txBody>
      </p:sp>
      <p:sp>
        <p:nvSpPr>
          <p:cNvPr id="27666" name="Arc 18"/>
          <p:cNvSpPr>
            <a:spLocks/>
          </p:cNvSpPr>
          <p:nvPr/>
        </p:nvSpPr>
        <p:spPr bwMode="auto">
          <a:xfrm>
            <a:off x="4648200" y="2082800"/>
            <a:ext cx="1276350" cy="11811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630613" y="1758951"/>
            <a:ext cx="2514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Built in display for I/O (in-rack, AS-i) and Diag</a:t>
            </a:r>
          </a:p>
        </p:txBody>
      </p:sp>
      <p:sp>
        <p:nvSpPr>
          <p:cNvPr id="27668" name="Arc 21"/>
          <p:cNvSpPr>
            <a:spLocks/>
          </p:cNvSpPr>
          <p:nvPr/>
        </p:nvSpPr>
        <p:spPr bwMode="auto">
          <a:xfrm flipV="1">
            <a:off x="6983413" y="3695701"/>
            <a:ext cx="2278062" cy="74613"/>
          </a:xfrm>
          <a:custGeom>
            <a:avLst/>
            <a:gdLst>
              <a:gd name="T0" fmla="*/ 0 w 21600"/>
              <a:gd name="T1" fmla="*/ 890299 h 21600"/>
              <a:gd name="T2" fmla="*/ 2147483646 w 21600"/>
              <a:gd name="T3" fmla="*/ 0 h 21600"/>
              <a:gd name="T4" fmla="*/ 2147483646 w 21600"/>
              <a:gd name="T5" fmla="*/ 89029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9296400" y="3657601"/>
            <a:ext cx="16764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I/O Modules</a:t>
            </a:r>
          </a:p>
        </p:txBody>
      </p:sp>
      <p:sp>
        <p:nvSpPr>
          <p:cNvPr id="27670" name="Arc 24"/>
          <p:cNvSpPr>
            <a:spLocks/>
          </p:cNvSpPr>
          <p:nvPr/>
        </p:nvSpPr>
        <p:spPr bwMode="auto">
          <a:xfrm>
            <a:off x="7440613" y="3892550"/>
            <a:ext cx="1828800" cy="381000"/>
          </a:xfrm>
          <a:custGeom>
            <a:avLst/>
            <a:gdLst>
              <a:gd name="T0" fmla="*/ 0 w 21600"/>
              <a:gd name="T1" fmla="*/ 118540689 h 21600"/>
              <a:gd name="T2" fmla="*/ 2147483646 w 21600"/>
              <a:gd name="T3" fmla="*/ 0 h 21600"/>
              <a:gd name="T4" fmla="*/ 2147483646 w 21600"/>
              <a:gd name="T5" fmla="*/ 1185406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71" name="Arc 25"/>
          <p:cNvSpPr>
            <a:spLocks/>
          </p:cNvSpPr>
          <p:nvPr/>
        </p:nvSpPr>
        <p:spPr bwMode="auto">
          <a:xfrm>
            <a:off x="7975601" y="3970338"/>
            <a:ext cx="1370013" cy="303212"/>
          </a:xfrm>
          <a:custGeom>
            <a:avLst/>
            <a:gdLst>
              <a:gd name="T0" fmla="*/ 0 w 21600"/>
              <a:gd name="T1" fmla="*/ 59749146 h 21600"/>
              <a:gd name="T2" fmla="*/ 2147483646 w 21600"/>
              <a:gd name="T3" fmla="*/ 0 h 21600"/>
              <a:gd name="T4" fmla="*/ 2147483646 w 21600"/>
              <a:gd name="T5" fmla="*/ 597491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72" name="Rectangle 26"/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7086600" cy="1276350"/>
          </a:xfrm>
        </p:spPr>
        <p:txBody>
          <a:bodyPr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Configuration of PLC : Modicon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04800"/>
            <a:ext cx="64008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Configuration of PLC : Siemens</a:t>
            </a:r>
            <a:endParaRPr lang="en-US" sz="3600" b="1" u="sng">
              <a:solidFill>
                <a:schemeClr val="accent1"/>
              </a:solidFill>
            </a:endParaRPr>
          </a:p>
        </p:txBody>
      </p:sp>
      <p:pic>
        <p:nvPicPr>
          <p:cNvPr id="28675" name="Picture 3" descr="C:\s7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5081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01" y="3048001"/>
            <a:ext cx="20669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CPU </a:t>
            </a:r>
          </a:p>
        </p:txBody>
      </p:sp>
      <p:sp>
        <p:nvSpPr>
          <p:cNvPr id="28677" name="Arc 5"/>
          <p:cNvSpPr>
            <a:spLocks/>
          </p:cNvSpPr>
          <p:nvPr/>
        </p:nvSpPr>
        <p:spPr bwMode="auto">
          <a:xfrm>
            <a:off x="2590800" y="3200400"/>
            <a:ext cx="1568450" cy="76200"/>
          </a:xfrm>
          <a:custGeom>
            <a:avLst/>
            <a:gdLst>
              <a:gd name="T0" fmla="*/ 2147483646 w 21600"/>
              <a:gd name="T1" fmla="*/ 948327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524001" y="3962401"/>
            <a:ext cx="20669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External Power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Supply </a:t>
            </a:r>
          </a:p>
        </p:txBody>
      </p:sp>
      <p:sp>
        <p:nvSpPr>
          <p:cNvPr id="28679" name="Arc 8"/>
          <p:cNvSpPr>
            <a:spLocks/>
          </p:cNvSpPr>
          <p:nvPr/>
        </p:nvSpPr>
        <p:spPr bwMode="auto">
          <a:xfrm>
            <a:off x="2362200" y="4419600"/>
            <a:ext cx="1568450" cy="228600"/>
          </a:xfrm>
          <a:custGeom>
            <a:avLst/>
            <a:gdLst>
              <a:gd name="T0" fmla="*/ 2147483646 w 21600"/>
              <a:gd name="T1" fmla="*/ 25604788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80" name="Arc 9"/>
          <p:cNvSpPr>
            <a:spLocks/>
          </p:cNvSpPr>
          <p:nvPr/>
        </p:nvSpPr>
        <p:spPr bwMode="auto">
          <a:xfrm flipV="1">
            <a:off x="4724401" y="3694113"/>
            <a:ext cx="4537075" cy="188912"/>
          </a:xfrm>
          <a:custGeom>
            <a:avLst/>
            <a:gdLst>
              <a:gd name="T0" fmla="*/ 0 w 21600"/>
              <a:gd name="T1" fmla="*/ 14576705 h 21506"/>
              <a:gd name="T2" fmla="*/ 2147483646 w 21600"/>
              <a:gd name="T3" fmla="*/ 0 h 21506"/>
              <a:gd name="T4" fmla="*/ 2147483646 w 21600"/>
              <a:gd name="T5" fmla="*/ 14576705 h 215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06" fill="none" extrusionOk="0">
                <a:moveTo>
                  <a:pt x="0" y="21505"/>
                </a:moveTo>
                <a:cubicBezTo>
                  <a:pt x="0" y="10358"/>
                  <a:pt x="8483" y="1041"/>
                  <a:pt x="19583" y="0"/>
                </a:cubicBezTo>
              </a:path>
              <a:path w="21600" h="21506" stroke="0" extrusionOk="0">
                <a:moveTo>
                  <a:pt x="0" y="21505"/>
                </a:moveTo>
                <a:cubicBezTo>
                  <a:pt x="0" y="10358"/>
                  <a:pt x="8483" y="1041"/>
                  <a:pt x="19583" y="0"/>
                </a:cubicBezTo>
                <a:lnTo>
                  <a:pt x="21600" y="21506"/>
                </a:lnTo>
                <a:lnTo>
                  <a:pt x="0" y="21505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81" name="Arc 10"/>
          <p:cNvSpPr>
            <a:spLocks/>
          </p:cNvSpPr>
          <p:nvPr/>
        </p:nvSpPr>
        <p:spPr bwMode="auto">
          <a:xfrm>
            <a:off x="5410200" y="3892550"/>
            <a:ext cx="3505200" cy="381000"/>
          </a:xfrm>
          <a:custGeom>
            <a:avLst/>
            <a:gdLst>
              <a:gd name="T0" fmla="*/ 0 w 21600"/>
              <a:gd name="T1" fmla="*/ 118540689 h 21600"/>
              <a:gd name="T2" fmla="*/ 2147483646 w 21600"/>
              <a:gd name="T3" fmla="*/ 0 h 21600"/>
              <a:gd name="T4" fmla="*/ 2147483646 w 21600"/>
              <a:gd name="T5" fmla="*/ 1185406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82" name="Arc 11"/>
          <p:cNvSpPr>
            <a:spLocks/>
          </p:cNvSpPr>
          <p:nvPr/>
        </p:nvSpPr>
        <p:spPr bwMode="auto">
          <a:xfrm>
            <a:off x="5791201" y="4038601"/>
            <a:ext cx="2233613" cy="303213"/>
          </a:xfrm>
          <a:custGeom>
            <a:avLst/>
            <a:gdLst>
              <a:gd name="T0" fmla="*/ 0 w 21600"/>
              <a:gd name="T1" fmla="*/ 59749736 h 21600"/>
              <a:gd name="T2" fmla="*/ 2147483646 w 21600"/>
              <a:gd name="T3" fmla="*/ 0 h 21600"/>
              <a:gd name="T4" fmla="*/ 2147483646 w 21600"/>
              <a:gd name="T5" fmla="*/ 5974973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8915401" y="3733801"/>
            <a:ext cx="20669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I/O Modules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63" descr="C:\slc5new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2667000" y="304800"/>
            <a:ext cx="7620000" cy="1143000"/>
          </a:xfrm>
        </p:spPr>
        <p:txBody>
          <a:bodyPr anchor="ctr"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Configuration of PLC : Allen Bradley</a:t>
            </a:r>
            <a:endParaRPr lang="en-US" sz="3600" b="1" u="sng">
              <a:solidFill>
                <a:schemeClr val="accent1"/>
              </a:solidFill>
            </a:endParaRPr>
          </a:p>
        </p:txBody>
      </p:sp>
      <p:sp>
        <p:nvSpPr>
          <p:cNvPr id="29700" name="Rectangle 2055"/>
          <p:cNvSpPr>
            <a:spLocks noChangeArrowheads="1"/>
          </p:cNvSpPr>
          <p:nvPr/>
        </p:nvSpPr>
        <p:spPr bwMode="auto">
          <a:xfrm>
            <a:off x="1905000" y="3048001"/>
            <a:ext cx="15240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CPU </a:t>
            </a:r>
          </a:p>
        </p:txBody>
      </p:sp>
      <p:sp>
        <p:nvSpPr>
          <p:cNvPr id="29701" name="Arc 2056"/>
          <p:cNvSpPr>
            <a:spLocks/>
          </p:cNvSpPr>
          <p:nvPr/>
        </p:nvSpPr>
        <p:spPr bwMode="auto">
          <a:xfrm>
            <a:off x="2595563" y="3200400"/>
            <a:ext cx="3021012" cy="76200"/>
          </a:xfrm>
          <a:custGeom>
            <a:avLst/>
            <a:gdLst>
              <a:gd name="T0" fmla="*/ 2147483646 w 41615"/>
              <a:gd name="T1" fmla="*/ 356591 h 21600"/>
              <a:gd name="T2" fmla="*/ 0 w 41615"/>
              <a:gd name="T3" fmla="*/ 0 h 21600"/>
              <a:gd name="T4" fmla="*/ 2147483646 w 4161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615" h="21600" fill="none" extrusionOk="0">
                <a:moveTo>
                  <a:pt x="41614" y="8121"/>
                </a:moveTo>
                <a:cubicBezTo>
                  <a:pt x="38308" y="16269"/>
                  <a:pt x="30393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41615" h="21600" stroke="0" extrusionOk="0">
                <a:moveTo>
                  <a:pt x="41614" y="8121"/>
                </a:moveTo>
                <a:cubicBezTo>
                  <a:pt x="38308" y="16269"/>
                  <a:pt x="30393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41614" y="8121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2" name="Rectangle 2057"/>
          <p:cNvSpPr>
            <a:spLocks noChangeArrowheads="1"/>
          </p:cNvSpPr>
          <p:nvPr/>
        </p:nvSpPr>
        <p:spPr bwMode="auto">
          <a:xfrm>
            <a:off x="1524001" y="3962401"/>
            <a:ext cx="20669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Power Supply </a:t>
            </a:r>
          </a:p>
        </p:txBody>
      </p:sp>
      <p:sp>
        <p:nvSpPr>
          <p:cNvPr id="29703" name="Arc 2058"/>
          <p:cNvSpPr>
            <a:spLocks/>
          </p:cNvSpPr>
          <p:nvPr/>
        </p:nvSpPr>
        <p:spPr bwMode="auto">
          <a:xfrm>
            <a:off x="2971800" y="4114800"/>
            <a:ext cx="1568450" cy="228600"/>
          </a:xfrm>
          <a:custGeom>
            <a:avLst/>
            <a:gdLst>
              <a:gd name="T0" fmla="*/ 2147483646 w 21600"/>
              <a:gd name="T1" fmla="*/ 25604788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4" name="Arc 2064"/>
          <p:cNvSpPr>
            <a:spLocks/>
          </p:cNvSpPr>
          <p:nvPr/>
        </p:nvSpPr>
        <p:spPr bwMode="auto">
          <a:xfrm flipV="1">
            <a:off x="6130926" y="3617914"/>
            <a:ext cx="3470275" cy="192087"/>
          </a:xfrm>
          <a:custGeom>
            <a:avLst/>
            <a:gdLst>
              <a:gd name="T0" fmla="*/ 0 w 21600"/>
              <a:gd name="T1" fmla="*/ 15324087 h 21506"/>
              <a:gd name="T2" fmla="*/ 2147483646 w 21600"/>
              <a:gd name="T3" fmla="*/ 0 h 21506"/>
              <a:gd name="T4" fmla="*/ 2147483646 w 21600"/>
              <a:gd name="T5" fmla="*/ 15324087 h 215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06" fill="none" extrusionOk="0">
                <a:moveTo>
                  <a:pt x="0" y="21505"/>
                </a:moveTo>
                <a:cubicBezTo>
                  <a:pt x="0" y="10358"/>
                  <a:pt x="8483" y="1041"/>
                  <a:pt x="19583" y="0"/>
                </a:cubicBezTo>
              </a:path>
              <a:path w="21600" h="21506" stroke="0" extrusionOk="0">
                <a:moveTo>
                  <a:pt x="0" y="21505"/>
                </a:moveTo>
                <a:cubicBezTo>
                  <a:pt x="0" y="10358"/>
                  <a:pt x="8483" y="1041"/>
                  <a:pt x="19583" y="0"/>
                </a:cubicBezTo>
                <a:lnTo>
                  <a:pt x="21600" y="21506"/>
                </a:lnTo>
                <a:lnTo>
                  <a:pt x="0" y="21505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5" name="Arc 2065"/>
          <p:cNvSpPr>
            <a:spLocks/>
          </p:cNvSpPr>
          <p:nvPr/>
        </p:nvSpPr>
        <p:spPr bwMode="auto">
          <a:xfrm>
            <a:off x="6816726" y="3816350"/>
            <a:ext cx="2403475" cy="381000"/>
          </a:xfrm>
          <a:custGeom>
            <a:avLst/>
            <a:gdLst>
              <a:gd name="T0" fmla="*/ 0 w 21600"/>
              <a:gd name="T1" fmla="*/ 118540689 h 21600"/>
              <a:gd name="T2" fmla="*/ 2147483646 w 21600"/>
              <a:gd name="T3" fmla="*/ 0 h 21600"/>
              <a:gd name="T4" fmla="*/ 2147483646 w 21600"/>
              <a:gd name="T5" fmla="*/ 1185406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6" name="Arc 2066"/>
          <p:cNvSpPr>
            <a:spLocks/>
          </p:cNvSpPr>
          <p:nvPr/>
        </p:nvSpPr>
        <p:spPr bwMode="auto">
          <a:xfrm>
            <a:off x="7197726" y="3886200"/>
            <a:ext cx="2022475" cy="304800"/>
          </a:xfrm>
          <a:custGeom>
            <a:avLst/>
            <a:gdLst>
              <a:gd name="T0" fmla="*/ 0 w 21600"/>
              <a:gd name="T1" fmla="*/ 60692834 h 21600"/>
              <a:gd name="T2" fmla="*/ 2147483646 w 21600"/>
              <a:gd name="T3" fmla="*/ 0 h 21600"/>
              <a:gd name="T4" fmla="*/ 2147483646 w 21600"/>
              <a:gd name="T5" fmla="*/ 606928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7" name="Rectangle 2067"/>
          <p:cNvSpPr>
            <a:spLocks noChangeArrowheads="1"/>
          </p:cNvSpPr>
          <p:nvPr/>
        </p:nvSpPr>
        <p:spPr bwMode="auto">
          <a:xfrm>
            <a:off x="9296401" y="3733801"/>
            <a:ext cx="20669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I/O Modules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1028"/>
          <p:cNvSpPr>
            <a:spLocks noChangeArrowheads="1"/>
          </p:cNvSpPr>
          <p:nvPr/>
        </p:nvSpPr>
        <p:spPr bwMode="auto">
          <a:xfrm>
            <a:off x="2514600" y="304800"/>
            <a:ext cx="563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 algn="ctr">
              <a:defRPr/>
            </a:pPr>
            <a:r>
              <a:rPr lang="en-US" sz="3200" b="1" u="sng">
                <a:solidFill>
                  <a:srgbClr val="66FF33"/>
                </a:solidFill>
              </a:rPr>
              <a:t>Distributed I/O Modules </a:t>
            </a:r>
            <a:endParaRPr lang="en-US" sz="3600" b="1" u="sng">
              <a:solidFill>
                <a:schemeClr val="accent1"/>
              </a:solidFill>
            </a:endParaRPr>
          </a:p>
        </p:txBody>
      </p:sp>
      <p:sp>
        <p:nvSpPr>
          <p:cNvPr id="30723" name="Rectangle 1029"/>
          <p:cNvSpPr>
            <a:spLocks noChangeArrowheads="1"/>
          </p:cNvSpPr>
          <p:nvPr/>
        </p:nvSpPr>
        <p:spPr bwMode="auto">
          <a:xfrm>
            <a:off x="3581401" y="5884863"/>
            <a:ext cx="24114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612" tIns="36512" rIns="74612" bIns="36512">
            <a:spAutoFit/>
          </a:bodyPr>
          <a:lstStyle>
            <a:lvl1pPr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Book Antiqua" panose="02040602050305030304" pitchFamily="18" charset="0"/>
              </a:rPr>
              <a:t>Distributed I/O modules</a:t>
            </a:r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30724" name="Rectangle 1030"/>
          <p:cNvSpPr>
            <a:spLocks noChangeArrowheads="1"/>
          </p:cNvSpPr>
          <p:nvPr/>
        </p:nvSpPr>
        <p:spPr bwMode="auto">
          <a:xfrm>
            <a:off x="2916239" y="1946275"/>
            <a:ext cx="542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612" tIns="36512" rIns="74612" bIns="36512">
            <a:spAutoFit/>
          </a:bodyPr>
          <a:lstStyle>
            <a:lvl1pPr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</a:rPr>
              <a:t>PLC</a:t>
            </a:r>
          </a:p>
        </p:txBody>
      </p:sp>
      <p:pic>
        <p:nvPicPr>
          <p:cNvPr id="30725" name="Picture 103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362201"/>
            <a:ext cx="176371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103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4" y="5114926"/>
            <a:ext cx="6826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103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6" y="5114926"/>
            <a:ext cx="6826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103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4" y="5114926"/>
            <a:ext cx="6826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9" name="Freeform 1035"/>
          <p:cNvSpPr>
            <a:spLocks/>
          </p:cNvSpPr>
          <p:nvPr/>
        </p:nvSpPr>
        <p:spPr bwMode="auto">
          <a:xfrm>
            <a:off x="3986214" y="3352800"/>
            <a:ext cx="4929187" cy="1373188"/>
          </a:xfrm>
          <a:custGeom>
            <a:avLst/>
            <a:gdLst>
              <a:gd name="T0" fmla="*/ 0 w 3201"/>
              <a:gd name="T1" fmla="*/ 0 h 721"/>
              <a:gd name="T2" fmla="*/ 0 w 3201"/>
              <a:gd name="T3" fmla="*/ 2147483646 h 721"/>
              <a:gd name="T4" fmla="*/ 2147483646 w 3201"/>
              <a:gd name="T5" fmla="*/ 2147483646 h 7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01" h="721">
                <a:moveTo>
                  <a:pt x="0" y="0"/>
                </a:moveTo>
                <a:lnTo>
                  <a:pt x="0" y="720"/>
                </a:lnTo>
                <a:lnTo>
                  <a:pt x="3200" y="720"/>
                </a:lnTo>
              </a:path>
            </a:pathLst>
          </a:custGeom>
          <a:noFill/>
          <a:ln w="50800" cap="rnd" cmpd="sng">
            <a:solidFill>
              <a:srgbClr val="FF003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730" name="Line 1036"/>
          <p:cNvSpPr>
            <a:spLocks noChangeShapeType="1"/>
          </p:cNvSpPr>
          <p:nvPr/>
        </p:nvSpPr>
        <p:spPr bwMode="auto">
          <a:xfrm flipV="1">
            <a:off x="4217988" y="4762500"/>
            <a:ext cx="0" cy="355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731" name="Line 1037"/>
          <p:cNvSpPr>
            <a:spLocks noChangeShapeType="1"/>
          </p:cNvSpPr>
          <p:nvPr/>
        </p:nvSpPr>
        <p:spPr bwMode="auto">
          <a:xfrm flipV="1">
            <a:off x="5360988" y="4762500"/>
            <a:ext cx="0" cy="355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732" name="Line 1038"/>
          <p:cNvSpPr>
            <a:spLocks noChangeShapeType="1"/>
          </p:cNvSpPr>
          <p:nvPr/>
        </p:nvSpPr>
        <p:spPr bwMode="auto">
          <a:xfrm flipV="1">
            <a:off x="6515100" y="4775200"/>
            <a:ext cx="0" cy="355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30733" name="Picture 10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6" y="5029201"/>
            <a:ext cx="6826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4" name="Line 1040"/>
          <p:cNvSpPr>
            <a:spLocks noChangeShapeType="1"/>
          </p:cNvSpPr>
          <p:nvPr/>
        </p:nvSpPr>
        <p:spPr bwMode="auto">
          <a:xfrm flipV="1">
            <a:off x="8915400" y="4724400"/>
            <a:ext cx="0" cy="355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735" name="Arc 1041"/>
          <p:cNvSpPr>
            <a:spLocks/>
          </p:cNvSpPr>
          <p:nvPr/>
        </p:nvSpPr>
        <p:spPr bwMode="auto">
          <a:xfrm flipV="1">
            <a:off x="4038601" y="3276601"/>
            <a:ext cx="2278063" cy="74613"/>
          </a:xfrm>
          <a:custGeom>
            <a:avLst/>
            <a:gdLst>
              <a:gd name="T0" fmla="*/ 0 w 21600"/>
              <a:gd name="T1" fmla="*/ 890299 h 21600"/>
              <a:gd name="T2" fmla="*/ 2147483646 w 21600"/>
              <a:gd name="T3" fmla="*/ 0 h 21600"/>
              <a:gd name="T4" fmla="*/ 2147483646 w 21600"/>
              <a:gd name="T5" fmla="*/ 89029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713"/>
                  <a:pt x="9603" y="60"/>
                  <a:pt x="21490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736" name="Rectangle 1042"/>
          <p:cNvSpPr>
            <a:spLocks noChangeArrowheads="1"/>
          </p:cNvSpPr>
          <p:nvPr/>
        </p:nvSpPr>
        <p:spPr bwMode="auto">
          <a:xfrm>
            <a:off x="6324601" y="3200400"/>
            <a:ext cx="2327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612" tIns="36512" rIns="74612" bIns="36512">
            <a:spAutoFit/>
          </a:bodyPr>
          <a:lstStyle>
            <a:lvl1pPr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Book Antiqua" panose="02040602050305030304" pitchFamily="18" charset="0"/>
              </a:rPr>
              <a:t>Distributed I/O scanner</a:t>
            </a:r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30737" name="Rectangle 1043"/>
          <p:cNvSpPr>
            <a:spLocks noChangeArrowheads="1"/>
          </p:cNvSpPr>
          <p:nvPr/>
        </p:nvSpPr>
        <p:spPr bwMode="auto">
          <a:xfrm>
            <a:off x="4191000" y="4343400"/>
            <a:ext cx="25225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612" tIns="36512" rIns="74612" bIns="36512">
            <a:spAutoFit/>
          </a:bodyPr>
          <a:lstStyle>
            <a:lvl1pPr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6175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617538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Book Antiqua" panose="02040602050305030304" pitchFamily="18" charset="0"/>
              </a:rPr>
              <a:t>Data Communication Bus </a:t>
            </a:r>
            <a:endParaRPr 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828800" y="1905000"/>
            <a:ext cx="9144000" cy="4451350"/>
            <a:chOff x="244" y="1180"/>
            <a:chExt cx="4912" cy="2559"/>
          </a:xfrm>
        </p:grpSpPr>
        <p:pic>
          <p:nvPicPr>
            <p:cNvPr id="31748" name="Picture 3" descr="E:\RFFBUSDC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" y="2562"/>
              <a:ext cx="9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9" name="Picture 4" descr="E:\RFFBUSDC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2562"/>
              <a:ext cx="9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" y="2632"/>
              <a:ext cx="612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1180"/>
              <a:ext cx="612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2" name="Freeform 7"/>
            <p:cNvSpPr>
              <a:spLocks/>
            </p:cNvSpPr>
            <p:nvPr/>
          </p:nvSpPr>
          <p:spPr bwMode="auto">
            <a:xfrm>
              <a:off x="658" y="2062"/>
              <a:ext cx="371" cy="1645"/>
            </a:xfrm>
            <a:custGeom>
              <a:avLst/>
              <a:gdLst>
                <a:gd name="T0" fmla="*/ 0 w 371"/>
                <a:gd name="T1" fmla="*/ 0 h 1601"/>
                <a:gd name="T2" fmla="*/ 0 w 371"/>
                <a:gd name="T3" fmla="*/ 268 h 1601"/>
                <a:gd name="T4" fmla="*/ 370 w 371"/>
                <a:gd name="T5" fmla="*/ 268 h 1601"/>
                <a:gd name="T6" fmla="*/ 370 w 371"/>
                <a:gd name="T7" fmla="*/ 1735 h 1601"/>
                <a:gd name="T8" fmla="*/ 0 w 371"/>
                <a:gd name="T9" fmla="*/ 1735 h 1601"/>
                <a:gd name="T10" fmla="*/ 0 w 371"/>
                <a:gd name="T11" fmla="*/ 1516 h 16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1" h="1601">
                  <a:moveTo>
                    <a:pt x="0" y="0"/>
                  </a:moveTo>
                  <a:lnTo>
                    <a:pt x="0" y="247"/>
                  </a:lnTo>
                  <a:lnTo>
                    <a:pt x="370" y="247"/>
                  </a:lnTo>
                  <a:lnTo>
                    <a:pt x="370" y="1600"/>
                  </a:lnTo>
                  <a:lnTo>
                    <a:pt x="0" y="1600"/>
                  </a:lnTo>
                  <a:lnTo>
                    <a:pt x="0" y="1398"/>
                  </a:lnTo>
                </a:path>
              </a:pathLst>
            </a:custGeom>
            <a:noFill/>
            <a:ln w="25400" cap="rnd" cmpd="sng">
              <a:solidFill>
                <a:srgbClr val="063DE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753" name="Freeform 8"/>
            <p:cNvSpPr>
              <a:spLocks/>
            </p:cNvSpPr>
            <p:nvPr/>
          </p:nvSpPr>
          <p:spPr bwMode="auto">
            <a:xfrm>
              <a:off x="607" y="2082"/>
              <a:ext cx="530" cy="1657"/>
            </a:xfrm>
            <a:custGeom>
              <a:avLst/>
              <a:gdLst>
                <a:gd name="T0" fmla="*/ 0 w 530"/>
                <a:gd name="T1" fmla="*/ 0 h 1657"/>
                <a:gd name="T2" fmla="*/ 0 w 530"/>
                <a:gd name="T3" fmla="*/ 183 h 1657"/>
                <a:gd name="T4" fmla="*/ 529 w 530"/>
                <a:gd name="T5" fmla="*/ 183 h 1657"/>
                <a:gd name="T6" fmla="*/ 529 w 530"/>
                <a:gd name="T7" fmla="*/ 1600 h 1657"/>
                <a:gd name="T8" fmla="*/ 529 w 530"/>
                <a:gd name="T9" fmla="*/ 1656 h 1657"/>
                <a:gd name="T10" fmla="*/ 0 w 530"/>
                <a:gd name="T11" fmla="*/ 1656 h 1657"/>
                <a:gd name="T12" fmla="*/ 0 w 530"/>
                <a:gd name="T13" fmla="*/ 1426 h 1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0" h="1657">
                  <a:moveTo>
                    <a:pt x="0" y="0"/>
                  </a:moveTo>
                  <a:lnTo>
                    <a:pt x="0" y="183"/>
                  </a:lnTo>
                  <a:lnTo>
                    <a:pt x="529" y="183"/>
                  </a:lnTo>
                  <a:lnTo>
                    <a:pt x="529" y="1600"/>
                  </a:lnTo>
                  <a:lnTo>
                    <a:pt x="529" y="1656"/>
                  </a:lnTo>
                  <a:lnTo>
                    <a:pt x="0" y="1656"/>
                  </a:lnTo>
                  <a:lnTo>
                    <a:pt x="0" y="1426"/>
                  </a:lnTo>
                </a:path>
              </a:pathLst>
            </a:custGeom>
            <a:noFill/>
            <a:ln w="25400" cap="rnd" cmpd="sng">
              <a:solidFill>
                <a:srgbClr val="063DE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754" name="Freeform 9"/>
            <p:cNvSpPr>
              <a:spLocks/>
            </p:cNvSpPr>
            <p:nvPr/>
          </p:nvSpPr>
          <p:spPr bwMode="auto">
            <a:xfrm>
              <a:off x="776" y="2067"/>
              <a:ext cx="510" cy="1482"/>
            </a:xfrm>
            <a:custGeom>
              <a:avLst/>
              <a:gdLst>
                <a:gd name="T0" fmla="*/ 0 w 465"/>
                <a:gd name="T1" fmla="*/ 0 h 1466"/>
                <a:gd name="T2" fmla="*/ 0 w 465"/>
                <a:gd name="T3" fmla="*/ 91 h 1466"/>
                <a:gd name="T4" fmla="*/ 612 w 465"/>
                <a:gd name="T5" fmla="*/ 91 h 1466"/>
                <a:gd name="T6" fmla="*/ 612 w 465"/>
                <a:gd name="T7" fmla="*/ 1513 h 1466"/>
                <a:gd name="T8" fmla="*/ 0 w 465"/>
                <a:gd name="T9" fmla="*/ 1513 h 1466"/>
                <a:gd name="T10" fmla="*/ 0 w 465"/>
                <a:gd name="T11" fmla="*/ 1462 h 14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5" h="1466">
                  <a:moveTo>
                    <a:pt x="0" y="0"/>
                  </a:moveTo>
                  <a:lnTo>
                    <a:pt x="0" y="88"/>
                  </a:lnTo>
                  <a:lnTo>
                    <a:pt x="464" y="88"/>
                  </a:lnTo>
                  <a:lnTo>
                    <a:pt x="464" y="1465"/>
                  </a:lnTo>
                  <a:lnTo>
                    <a:pt x="0" y="1465"/>
                  </a:lnTo>
                  <a:lnTo>
                    <a:pt x="0" y="1415"/>
                  </a:lnTo>
                </a:path>
              </a:pathLst>
            </a:custGeom>
            <a:noFill/>
            <a:ln w="25400" cap="rnd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755" name="Line 10"/>
            <p:cNvSpPr>
              <a:spLocks noChangeShapeType="1"/>
            </p:cNvSpPr>
            <p:nvPr/>
          </p:nvSpPr>
          <p:spPr bwMode="auto">
            <a:xfrm>
              <a:off x="2222" y="2433"/>
              <a:ext cx="2698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56" name="Line 11"/>
            <p:cNvSpPr>
              <a:spLocks noChangeShapeType="1"/>
            </p:cNvSpPr>
            <p:nvPr/>
          </p:nvSpPr>
          <p:spPr bwMode="auto">
            <a:xfrm flipV="1">
              <a:off x="2218" y="2415"/>
              <a:ext cx="0" cy="133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>
              <a:off x="2465" y="2446"/>
              <a:ext cx="0" cy="214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 flipH="1">
              <a:off x="2519" y="2359"/>
              <a:ext cx="4" cy="304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59" name="Rectangle 14"/>
            <p:cNvSpPr>
              <a:spLocks noChangeArrowheads="1"/>
            </p:cNvSpPr>
            <p:nvPr/>
          </p:nvSpPr>
          <p:spPr bwMode="auto">
            <a:xfrm>
              <a:off x="4046" y="2437"/>
              <a:ext cx="111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775" tIns="52388" rIns="104775" bIns="52388">
              <a:spAutoFit/>
            </a:bodyPr>
            <a:lstStyle>
              <a:lvl1pPr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hlink"/>
                  </a:solidFill>
                  <a:latin typeface="Arial" panose="020B0604020202020204" pitchFamily="34" charset="0"/>
                </a:rPr>
                <a:t>Remote </a:t>
              </a:r>
              <a:br>
                <a:rPr lang="en-US" sz="1400" b="1">
                  <a:solidFill>
                    <a:schemeClr val="hlink"/>
                  </a:solidFill>
                  <a:latin typeface="Arial" panose="020B0604020202020204" pitchFamily="34" charset="0"/>
                </a:rPr>
              </a:br>
              <a:r>
                <a:rPr lang="en-US" sz="1400" b="1">
                  <a:solidFill>
                    <a:schemeClr val="hlink"/>
                  </a:solidFill>
                  <a:latin typeface="Arial" panose="020B0604020202020204" pitchFamily="34" charset="0"/>
                </a:rPr>
                <a:t>I/O Network</a:t>
              </a:r>
              <a:r>
                <a:rPr lang="en-US" sz="1600" b="1">
                  <a:solidFill>
                    <a:srgbClr val="063DE8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1760" name="Rectangle 15"/>
            <p:cNvSpPr>
              <a:spLocks noChangeArrowheads="1"/>
            </p:cNvSpPr>
            <p:nvPr/>
          </p:nvSpPr>
          <p:spPr bwMode="auto">
            <a:xfrm>
              <a:off x="1001" y="2483"/>
              <a:ext cx="39" cy="102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31761" name="Line 16"/>
            <p:cNvSpPr>
              <a:spLocks noChangeShapeType="1"/>
            </p:cNvSpPr>
            <p:nvPr/>
          </p:nvSpPr>
          <p:spPr bwMode="auto">
            <a:xfrm flipV="1">
              <a:off x="1151" y="2353"/>
              <a:ext cx="3752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62" name="Rectangle 17"/>
            <p:cNvSpPr>
              <a:spLocks noChangeArrowheads="1"/>
            </p:cNvSpPr>
            <p:nvPr/>
          </p:nvSpPr>
          <p:spPr bwMode="auto">
            <a:xfrm>
              <a:off x="1117" y="2310"/>
              <a:ext cx="31" cy="94"/>
            </a:xfrm>
            <a:prstGeom prst="rect">
              <a:avLst/>
            </a:prstGeom>
            <a:solidFill>
              <a:srgbClr val="063DE8"/>
            </a:solidFill>
            <a:ln w="25400">
              <a:solidFill>
                <a:srgbClr val="063D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31763" name="Line 18"/>
            <p:cNvSpPr>
              <a:spLocks noChangeShapeType="1"/>
            </p:cNvSpPr>
            <p:nvPr/>
          </p:nvSpPr>
          <p:spPr bwMode="auto">
            <a:xfrm>
              <a:off x="1015" y="2535"/>
              <a:ext cx="1190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64" name="Rectangle 19"/>
            <p:cNvSpPr>
              <a:spLocks noChangeArrowheads="1"/>
            </p:cNvSpPr>
            <p:nvPr/>
          </p:nvSpPr>
          <p:spPr bwMode="auto">
            <a:xfrm>
              <a:off x="2494" y="2330"/>
              <a:ext cx="56" cy="37"/>
            </a:xfrm>
            <a:prstGeom prst="rect">
              <a:avLst/>
            </a:prstGeom>
            <a:solidFill>
              <a:srgbClr val="063DE8"/>
            </a:solidFill>
            <a:ln w="25400">
              <a:solidFill>
                <a:srgbClr val="063D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31765" name="Rectangle 20"/>
            <p:cNvSpPr>
              <a:spLocks noChangeArrowheads="1"/>
            </p:cNvSpPr>
            <p:nvPr/>
          </p:nvSpPr>
          <p:spPr bwMode="auto">
            <a:xfrm>
              <a:off x="2433" y="2414"/>
              <a:ext cx="54" cy="37"/>
            </a:xfrm>
            <a:prstGeom prst="rect">
              <a:avLst/>
            </a:prstGeom>
            <a:solidFill>
              <a:srgbClr val="063DE8"/>
            </a:solidFill>
            <a:ln w="25400">
              <a:solidFill>
                <a:srgbClr val="063D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31766" name="Line 21"/>
            <p:cNvSpPr>
              <a:spLocks noChangeShapeType="1"/>
            </p:cNvSpPr>
            <p:nvPr/>
          </p:nvSpPr>
          <p:spPr bwMode="auto">
            <a:xfrm flipH="1">
              <a:off x="3367" y="2435"/>
              <a:ext cx="4" cy="198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67" name="Line 22"/>
            <p:cNvSpPr>
              <a:spLocks noChangeShapeType="1"/>
            </p:cNvSpPr>
            <p:nvPr/>
          </p:nvSpPr>
          <p:spPr bwMode="auto">
            <a:xfrm flipH="1">
              <a:off x="3425" y="2339"/>
              <a:ext cx="0" cy="328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68" name="Rectangle 23"/>
            <p:cNvSpPr>
              <a:spLocks noChangeArrowheads="1"/>
            </p:cNvSpPr>
            <p:nvPr/>
          </p:nvSpPr>
          <p:spPr bwMode="auto">
            <a:xfrm>
              <a:off x="3401" y="2324"/>
              <a:ext cx="56" cy="38"/>
            </a:xfrm>
            <a:prstGeom prst="rect">
              <a:avLst/>
            </a:prstGeom>
            <a:solidFill>
              <a:srgbClr val="063DE8"/>
            </a:solidFill>
            <a:ln w="25400">
              <a:solidFill>
                <a:srgbClr val="063D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31769" name="Rectangle 24"/>
            <p:cNvSpPr>
              <a:spLocks noChangeArrowheads="1"/>
            </p:cNvSpPr>
            <p:nvPr/>
          </p:nvSpPr>
          <p:spPr bwMode="auto">
            <a:xfrm>
              <a:off x="3338" y="2409"/>
              <a:ext cx="55" cy="37"/>
            </a:xfrm>
            <a:prstGeom prst="rect">
              <a:avLst/>
            </a:prstGeom>
            <a:solidFill>
              <a:srgbClr val="063DE8"/>
            </a:solidFill>
            <a:ln w="25400">
              <a:solidFill>
                <a:srgbClr val="063D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31770" name="Rectangle 25"/>
            <p:cNvSpPr>
              <a:spLocks noChangeArrowheads="1"/>
            </p:cNvSpPr>
            <p:nvPr/>
          </p:nvSpPr>
          <p:spPr bwMode="auto">
            <a:xfrm>
              <a:off x="358" y="2273"/>
              <a:ext cx="67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775" tIns="52388" rIns="104775" bIns="52388">
              <a:spAutoFit/>
            </a:bodyPr>
            <a:lstStyle>
              <a:lvl1pPr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hlink"/>
                  </a:solidFill>
                  <a:latin typeface="Arial" panose="020B0604020202020204" pitchFamily="34" charset="0"/>
                </a:rPr>
                <a:t>SPLITTERS</a:t>
              </a:r>
              <a:r>
                <a:rPr lang="en-US" sz="1100" b="1">
                  <a:solidFill>
                    <a:schemeClr val="hlink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1771" name="Rectangle 26"/>
            <p:cNvSpPr>
              <a:spLocks noChangeArrowheads="1"/>
            </p:cNvSpPr>
            <p:nvPr/>
          </p:nvSpPr>
          <p:spPr bwMode="auto">
            <a:xfrm>
              <a:off x="1249" y="2765"/>
              <a:ext cx="98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775" tIns="52388" rIns="104775" bIns="52388">
              <a:spAutoFit/>
            </a:bodyPr>
            <a:lstStyle>
              <a:lvl1pPr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hlink"/>
                  </a:solidFill>
                  <a:latin typeface="Arial" panose="020B0604020202020204" pitchFamily="34" charset="0"/>
                </a:rPr>
                <a:t>FIBER OPTIC LINK</a:t>
              </a:r>
              <a:r>
                <a:rPr lang="en-US" sz="1100" b="1">
                  <a:solidFill>
                    <a:srgbClr val="00CC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1772" name="Rectangle 27"/>
            <p:cNvSpPr>
              <a:spLocks noChangeArrowheads="1"/>
            </p:cNvSpPr>
            <p:nvPr/>
          </p:nvSpPr>
          <p:spPr bwMode="auto">
            <a:xfrm>
              <a:off x="3477" y="2120"/>
              <a:ext cx="39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775" tIns="52388" rIns="104775" bIns="52388">
              <a:spAutoFit/>
            </a:bodyPr>
            <a:lstStyle>
              <a:lvl1pPr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hlink"/>
                  </a:solidFill>
                  <a:latin typeface="Arial" panose="020B0604020202020204" pitchFamily="34" charset="0"/>
                </a:rPr>
                <a:t>TAPS </a:t>
              </a:r>
            </a:p>
          </p:txBody>
        </p:sp>
        <p:sp>
          <p:nvSpPr>
            <p:cNvPr id="31773" name="Rectangle 28"/>
            <p:cNvSpPr>
              <a:spLocks noChangeArrowheads="1"/>
            </p:cNvSpPr>
            <p:nvPr/>
          </p:nvSpPr>
          <p:spPr bwMode="auto">
            <a:xfrm rot="21559622">
              <a:off x="2838" y="3387"/>
              <a:ext cx="76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775" tIns="52388" rIns="104775" bIns="52388">
              <a:spAutoFit/>
            </a:bodyPr>
            <a:lstStyle>
              <a:lvl1pPr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1033463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1033463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Arial" panose="020B0604020202020204" pitchFamily="34" charset="0"/>
                </a:rPr>
                <a:t>Remote I/O</a:t>
              </a:r>
            </a:p>
          </p:txBody>
        </p:sp>
      </p:grpSp>
      <p:sp>
        <p:nvSpPr>
          <p:cNvPr id="31747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0" y="457200"/>
            <a:ext cx="7620000" cy="990600"/>
          </a:xfrm>
        </p:spPr>
        <p:txBody>
          <a:bodyPr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Hot Redundant System Configuration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514600" y="304800"/>
            <a:ext cx="563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 algn="ctr">
              <a:defRPr/>
            </a:pPr>
            <a:r>
              <a:rPr lang="en-US" sz="3200" b="1" u="sng">
                <a:solidFill>
                  <a:srgbClr val="66FF33"/>
                </a:solidFill>
              </a:rPr>
              <a:t>Networking of PLCs </a:t>
            </a:r>
            <a:endParaRPr lang="en-US" sz="3600" b="1" u="sng">
              <a:solidFill>
                <a:schemeClr val="accent1"/>
              </a:solidFill>
            </a:endParaRPr>
          </a:p>
        </p:txBody>
      </p:sp>
      <p:pic>
        <p:nvPicPr>
          <p:cNvPr id="32771" name="Picture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590800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772" name="Object 11"/>
          <p:cNvGraphicFramePr>
            <a:graphicFrameLocks noChangeAspect="1"/>
          </p:cNvGraphicFramePr>
          <p:nvPr/>
        </p:nvGraphicFramePr>
        <p:xfrm>
          <a:off x="3243263" y="2819400"/>
          <a:ext cx="7159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Photo Editor Photo" r:id="rId4" imgW="3895385" imgH="3913846" progId="MSPhotoEd.3">
                  <p:embed/>
                </p:oleObj>
              </mc:Choice>
              <mc:Fallback>
                <p:oleObj name="Photo Editor Photo" r:id="rId4" imgW="3895385" imgH="3913846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516" t="5231" r="8925" b="7178"/>
                      <a:stretch>
                        <a:fillRect/>
                      </a:stretch>
                    </p:blipFill>
                    <p:spPr bwMode="auto">
                      <a:xfrm>
                        <a:off x="3243263" y="2819400"/>
                        <a:ext cx="7159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Line 12"/>
          <p:cNvSpPr>
            <a:spLocks noChangeShapeType="1"/>
          </p:cNvSpPr>
          <p:nvPr/>
        </p:nvSpPr>
        <p:spPr bwMode="auto">
          <a:xfrm>
            <a:off x="4456113" y="2286000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2774" name="Group 13"/>
          <p:cNvGrpSpPr>
            <a:grpSpLocks/>
          </p:cNvGrpSpPr>
          <p:nvPr/>
        </p:nvGrpSpPr>
        <p:grpSpPr bwMode="auto">
          <a:xfrm>
            <a:off x="5094288" y="1882776"/>
            <a:ext cx="412750" cy="982663"/>
            <a:chOff x="3142" y="2674"/>
            <a:chExt cx="260" cy="619"/>
          </a:xfrm>
        </p:grpSpPr>
        <p:sp>
          <p:nvSpPr>
            <p:cNvPr id="32794" name="Freeform 14"/>
            <p:cNvSpPr>
              <a:spLocks/>
            </p:cNvSpPr>
            <p:nvPr/>
          </p:nvSpPr>
          <p:spPr bwMode="auto">
            <a:xfrm>
              <a:off x="3142" y="2674"/>
              <a:ext cx="258" cy="619"/>
            </a:xfrm>
            <a:custGeom>
              <a:avLst/>
              <a:gdLst>
                <a:gd name="T0" fmla="*/ 26 w 258"/>
                <a:gd name="T1" fmla="*/ 10 h 619"/>
                <a:gd name="T2" fmla="*/ 55 w 258"/>
                <a:gd name="T3" fmla="*/ 40 h 619"/>
                <a:gd name="T4" fmla="*/ 87 w 258"/>
                <a:gd name="T5" fmla="*/ 79 h 619"/>
                <a:gd name="T6" fmla="*/ 112 w 258"/>
                <a:gd name="T7" fmla="*/ 121 h 619"/>
                <a:gd name="T8" fmla="*/ 140 w 258"/>
                <a:gd name="T9" fmla="*/ 169 h 619"/>
                <a:gd name="T10" fmla="*/ 165 w 258"/>
                <a:gd name="T11" fmla="*/ 221 h 619"/>
                <a:gd name="T12" fmla="*/ 186 w 258"/>
                <a:gd name="T13" fmla="*/ 284 h 619"/>
                <a:gd name="T14" fmla="*/ 202 w 258"/>
                <a:gd name="T15" fmla="*/ 340 h 619"/>
                <a:gd name="T16" fmla="*/ 207 w 258"/>
                <a:gd name="T17" fmla="*/ 399 h 619"/>
                <a:gd name="T18" fmla="*/ 201 w 258"/>
                <a:gd name="T19" fmla="*/ 453 h 619"/>
                <a:gd name="T20" fmla="*/ 189 w 258"/>
                <a:gd name="T21" fmla="*/ 486 h 619"/>
                <a:gd name="T22" fmla="*/ 175 w 258"/>
                <a:gd name="T23" fmla="*/ 512 h 619"/>
                <a:gd name="T24" fmla="*/ 257 w 258"/>
                <a:gd name="T25" fmla="*/ 556 h 619"/>
                <a:gd name="T26" fmla="*/ 197 w 258"/>
                <a:gd name="T27" fmla="*/ 567 h 619"/>
                <a:gd name="T28" fmla="*/ 133 w 258"/>
                <a:gd name="T29" fmla="*/ 585 h 619"/>
                <a:gd name="T30" fmla="*/ 90 w 258"/>
                <a:gd name="T31" fmla="*/ 618 h 619"/>
                <a:gd name="T32" fmla="*/ 66 w 258"/>
                <a:gd name="T33" fmla="*/ 582 h 619"/>
                <a:gd name="T34" fmla="*/ 47 w 258"/>
                <a:gd name="T35" fmla="*/ 520 h 619"/>
                <a:gd name="T36" fmla="*/ 24 w 258"/>
                <a:gd name="T37" fmla="*/ 476 h 619"/>
                <a:gd name="T38" fmla="*/ 83 w 258"/>
                <a:gd name="T39" fmla="*/ 486 h 619"/>
                <a:gd name="T40" fmla="*/ 105 w 258"/>
                <a:gd name="T41" fmla="*/ 445 h 619"/>
                <a:gd name="T42" fmla="*/ 118 w 258"/>
                <a:gd name="T43" fmla="*/ 395 h 619"/>
                <a:gd name="T44" fmla="*/ 122 w 258"/>
                <a:gd name="T45" fmla="*/ 337 h 619"/>
                <a:gd name="T46" fmla="*/ 117 w 258"/>
                <a:gd name="T47" fmla="*/ 263 h 619"/>
                <a:gd name="T48" fmla="*/ 101 w 258"/>
                <a:gd name="T49" fmla="*/ 199 h 619"/>
                <a:gd name="T50" fmla="*/ 93 w 258"/>
                <a:gd name="T51" fmla="*/ 168 h 619"/>
                <a:gd name="T52" fmla="*/ 83 w 258"/>
                <a:gd name="T53" fmla="*/ 142 h 619"/>
                <a:gd name="T54" fmla="*/ 66 w 258"/>
                <a:gd name="T55" fmla="*/ 103 h 619"/>
                <a:gd name="T56" fmla="*/ 53 w 258"/>
                <a:gd name="T57" fmla="*/ 76 h 619"/>
                <a:gd name="T58" fmla="*/ 39 w 258"/>
                <a:gd name="T59" fmla="*/ 52 h 619"/>
                <a:gd name="T60" fmla="*/ 21 w 258"/>
                <a:gd name="T61" fmla="*/ 26 h 619"/>
                <a:gd name="T62" fmla="*/ 0 w 258"/>
                <a:gd name="T63" fmla="*/ 0 h 6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619">
                  <a:moveTo>
                    <a:pt x="0" y="0"/>
                  </a:moveTo>
                  <a:lnTo>
                    <a:pt x="26" y="10"/>
                  </a:lnTo>
                  <a:lnTo>
                    <a:pt x="42" y="27"/>
                  </a:lnTo>
                  <a:lnTo>
                    <a:pt x="55" y="40"/>
                  </a:lnTo>
                  <a:lnTo>
                    <a:pt x="70" y="58"/>
                  </a:lnTo>
                  <a:lnTo>
                    <a:pt x="87" y="79"/>
                  </a:lnTo>
                  <a:lnTo>
                    <a:pt x="97" y="97"/>
                  </a:lnTo>
                  <a:lnTo>
                    <a:pt x="112" y="121"/>
                  </a:lnTo>
                  <a:lnTo>
                    <a:pt x="127" y="146"/>
                  </a:lnTo>
                  <a:lnTo>
                    <a:pt x="140" y="169"/>
                  </a:lnTo>
                  <a:lnTo>
                    <a:pt x="155" y="199"/>
                  </a:lnTo>
                  <a:lnTo>
                    <a:pt x="165" y="221"/>
                  </a:lnTo>
                  <a:lnTo>
                    <a:pt x="175" y="251"/>
                  </a:lnTo>
                  <a:lnTo>
                    <a:pt x="186" y="284"/>
                  </a:lnTo>
                  <a:lnTo>
                    <a:pt x="196" y="316"/>
                  </a:lnTo>
                  <a:lnTo>
                    <a:pt x="202" y="340"/>
                  </a:lnTo>
                  <a:lnTo>
                    <a:pt x="205" y="373"/>
                  </a:lnTo>
                  <a:lnTo>
                    <a:pt x="207" y="399"/>
                  </a:lnTo>
                  <a:lnTo>
                    <a:pt x="205" y="426"/>
                  </a:lnTo>
                  <a:lnTo>
                    <a:pt x="201" y="453"/>
                  </a:lnTo>
                  <a:lnTo>
                    <a:pt x="197" y="469"/>
                  </a:lnTo>
                  <a:lnTo>
                    <a:pt x="189" y="486"/>
                  </a:lnTo>
                  <a:lnTo>
                    <a:pt x="182" y="499"/>
                  </a:lnTo>
                  <a:lnTo>
                    <a:pt x="175" y="512"/>
                  </a:lnTo>
                  <a:lnTo>
                    <a:pt x="168" y="520"/>
                  </a:lnTo>
                  <a:lnTo>
                    <a:pt x="257" y="556"/>
                  </a:lnTo>
                  <a:lnTo>
                    <a:pt x="229" y="560"/>
                  </a:lnTo>
                  <a:lnTo>
                    <a:pt x="197" y="567"/>
                  </a:lnTo>
                  <a:lnTo>
                    <a:pt x="165" y="574"/>
                  </a:lnTo>
                  <a:lnTo>
                    <a:pt x="133" y="585"/>
                  </a:lnTo>
                  <a:lnTo>
                    <a:pt x="114" y="595"/>
                  </a:lnTo>
                  <a:lnTo>
                    <a:pt x="90" y="618"/>
                  </a:lnTo>
                  <a:lnTo>
                    <a:pt x="70" y="610"/>
                  </a:lnTo>
                  <a:lnTo>
                    <a:pt x="66" y="582"/>
                  </a:lnTo>
                  <a:lnTo>
                    <a:pt x="60" y="553"/>
                  </a:lnTo>
                  <a:lnTo>
                    <a:pt x="47" y="520"/>
                  </a:lnTo>
                  <a:lnTo>
                    <a:pt x="34" y="493"/>
                  </a:lnTo>
                  <a:lnTo>
                    <a:pt x="24" y="476"/>
                  </a:lnTo>
                  <a:lnTo>
                    <a:pt x="8" y="455"/>
                  </a:lnTo>
                  <a:lnTo>
                    <a:pt x="83" y="486"/>
                  </a:lnTo>
                  <a:lnTo>
                    <a:pt x="96" y="465"/>
                  </a:lnTo>
                  <a:lnTo>
                    <a:pt x="105" y="445"/>
                  </a:lnTo>
                  <a:lnTo>
                    <a:pt x="112" y="420"/>
                  </a:lnTo>
                  <a:lnTo>
                    <a:pt x="118" y="395"/>
                  </a:lnTo>
                  <a:lnTo>
                    <a:pt x="119" y="364"/>
                  </a:lnTo>
                  <a:lnTo>
                    <a:pt x="122" y="337"/>
                  </a:lnTo>
                  <a:lnTo>
                    <a:pt x="120" y="297"/>
                  </a:lnTo>
                  <a:lnTo>
                    <a:pt x="117" y="263"/>
                  </a:lnTo>
                  <a:lnTo>
                    <a:pt x="110" y="233"/>
                  </a:lnTo>
                  <a:lnTo>
                    <a:pt x="101" y="199"/>
                  </a:lnTo>
                  <a:lnTo>
                    <a:pt x="97" y="183"/>
                  </a:lnTo>
                  <a:lnTo>
                    <a:pt x="93" y="168"/>
                  </a:lnTo>
                  <a:lnTo>
                    <a:pt x="89" y="156"/>
                  </a:lnTo>
                  <a:lnTo>
                    <a:pt x="83" y="142"/>
                  </a:lnTo>
                  <a:lnTo>
                    <a:pt x="74" y="119"/>
                  </a:lnTo>
                  <a:lnTo>
                    <a:pt x="66" y="103"/>
                  </a:lnTo>
                  <a:lnTo>
                    <a:pt x="60" y="90"/>
                  </a:lnTo>
                  <a:lnTo>
                    <a:pt x="53" y="76"/>
                  </a:lnTo>
                  <a:lnTo>
                    <a:pt x="45" y="63"/>
                  </a:lnTo>
                  <a:lnTo>
                    <a:pt x="39" y="52"/>
                  </a:lnTo>
                  <a:lnTo>
                    <a:pt x="31" y="40"/>
                  </a:lnTo>
                  <a:lnTo>
                    <a:pt x="21" y="26"/>
                  </a:lnTo>
                  <a:lnTo>
                    <a:pt x="10" y="12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795" name="Freeform 15"/>
            <p:cNvSpPr>
              <a:spLocks/>
            </p:cNvSpPr>
            <p:nvPr/>
          </p:nvSpPr>
          <p:spPr bwMode="auto">
            <a:xfrm>
              <a:off x="3166" y="2684"/>
              <a:ext cx="236" cy="609"/>
            </a:xfrm>
            <a:custGeom>
              <a:avLst/>
              <a:gdLst>
                <a:gd name="T0" fmla="*/ 0 w 236"/>
                <a:gd name="T1" fmla="*/ 0 h 609"/>
                <a:gd name="T2" fmla="*/ 19 w 236"/>
                <a:gd name="T3" fmla="*/ 16 h 609"/>
                <a:gd name="T4" fmla="*/ 34 w 236"/>
                <a:gd name="T5" fmla="*/ 28 h 609"/>
                <a:gd name="T6" fmla="*/ 46 w 236"/>
                <a:gd name="T7" fmla="*/ 40 h 609"/>
                <a:gd name="T8" fmla="*/ 60 w 236"/>
                <a:gd name="T9" fmla="*/ 55 h 609"/>
                <a:gd name="T10" fmla="*/ 78 w 236"/>
                <a:gd name="T11" fmla="*/ 76 h 609"/>
                <a:gd name="T12" fmla="*/ 94 w 236"/>
                <a:gd name="T13" fmla="*/ 96 h 609"/>
                <a:gd name="T14" fmla="*/ 110 w 236"/>
                <a:gd name="T15" fmla="*/ 121 h 609"/>
                <a:gd name="T16" fmla="*/ 124 w 236"/>
                <a:gd name="T17" fmla="*/ 144 h 609"/>
                <a:gd name="T18" fmla="*/ 137 w 236"/>
                <a:gd name="T19" fmla="*/ 168 h 609"/>
                <a:gd name="T20" fmla="*/ 151 w 236"/>
                <a:gd name="T21" fmla="*/ 198 h 609"/>
                <a:gd name="T22" fmla="*/ 160 w 236"/>
                <a:gd name="T23" fmla="*/ 219 h 609"/>
                <a:gd name="T24" fmla="*/ 170 w 236"/>
                <a:gd name="T25" fmla="*/ 249 h 609"/>
                <a:gd name="T26" fmla="*/ 181 w 236"/>
                <a:gd name="T27" fmla="*/ 282 h 609"/>
                <a:gd name="T28" fmla="*/ 191 w 236"/>
                <a:gd name="T29" fmla="*/ 314 h 609"/>
                <a:gd name="T30" fmla="*/ 197 w 236"/>
                <a:gd name="T31" fmla="*/ 338 h 609"/>
                <a:gd name="T32" fmla="*/ 200 w 236"/>
                <a:gd name="T33" fmla="*/ 370 h 609"/>
                <a:gd name="T34" fmla="*/ 200 w 236"/>
                <a:gd name="T35" fmla="*/ 397 h 609"/>
                <a:gd name="T36" fmla="*/ 199 w 236"/>
                <a:gd name="T37" fmla="*/ 424 h 609"/>
                <a:gd name="T38" fmla="*/ 195 w 236"/>
                <a:gd name="T39" fmla="*/ 451 h 609"/>
                <a:gd name="T40" fmla="*/ 191 w 236"/>
                <a:gd name="T41" fmla="*/ 466 h 609"/>
                <a:gd name="T42" fmla="*/ 183 w 236"/>
                <a:gd name="T43" fmla="*/ 484 h 609"/>
                <a:gd name="T44" fmla="*/ 176 w 236"/>
                <a:gd name="T45" fmla="*/ 497 h 609"/>
                <a:gd name="T46" fmla="*/ 170 w 236"/>
                <a:gd name="T47" fmla="*/ 510 h 609"/>
                <a:gd name="T48" fmla="*/ 161 w 236"/>
                <a:gd name="T49" fmla="*/ 518 h 609"/>
                <a:gd name="T50" fmla="*/ 235 w 236"/>
                <a:gd name="T51" fmla="*/ 548 h 609"/>
                <a:gd name="T52" fmla="*/ 207 w 236"/>
                <a:gd name="T53" fmla="*/ 553 h 609"/>
                <a:gd name="T54" fmla="*/ 180 w 236"/>
                <a:gd name="T55" fmla="*/ 559 h 609"/>
                <a:gd name="T56" fmla="*/ 146 w 236"/>
                <a:gd name="T57" fmla="*/ 567 h 609"/>
                <a:gd name="T58" fmla="*/ 116 w 236"/>
                <a:gd name="T59" fmla="*/ 579 h 609"/>
                <a:gd name="T60" fmla="*/ 90 w 236"/>
                <a:gd name="T61" fmla="*/ 591 h 609"/>
                <a:gd name="T62" fmla="*/ 65 w 236"/>
                <a:gd name="T63" fmla="*/ 608 h 609"/>
                <a:gd name="T64" fmla="*/ 61 w 236"/>
                <a:gd name="T65" fmla="*/ 580 h 609"/>
                <a:gd name="T66" fmla="*/ 55 w 236"/>
                <a:gd name="T67" fmla="*/ 551 h 609"/>
                <a:gd name="T68" fmla="*/ 43 w 236"/>
                <a:gd name="T69" fmla="*/ 519 h 609"/>
                <a:gd name="T70" fmla="*/ 30 w 236"/>
                <a:gd name="T71" fmla="*/ 492 h 609"/>
                <a:gd name="T72" fmla="*/ 21 w 236"/>
                <a:gd name="T73" fmla="*/ 475 h 609"/>
                <a:gd name="T74" fmla="*/ 4 w 236"/>
                <a:gd name="T75" fmla="*/ 455 h 609"/>
                <a:gd name="T76" fmla="*/ 78 w 236"/>
                <a:gd name="T77" fmla="*/ 484 h 609"/>
                <a:gd name="T78" fmla="*/ 91 w 236"/>
                <a:gd name="T79" fmla="*/ 463 h 609"/>
                <a:gd name="T80" fmla="*/ 101 w 236"/>
                <a:gd name="T81" fmla="*/ 443 h 609"/>
                <a:gd name="T82" fmla="*/ 108 w 236"/>
                <a:gd name="T83" fmla="*/ 418 h 609"/>
                <a:gd name="T84" fmla="*/ 113 w 236"/>
                <a:gd name="T85" fmla="*/ 393 h 609"/>
                <a:gd name="T86" fmla="*/ 115 w 236"/>
                <a:gd name="T87" fmla="*/ 363 h 609"/>
                <a:gd name="T88" fmla="*/ 117 w 236"/>
                <a:gd name="T89" fmla="*/ 336 h 609"/>
                <a:gd name="T90" fmla="*/ 116 w 236"/>
                <a:gd name="T91" fmla="*/ 296 h 609"/>
                <a:gd name="T92" fmla="*/ 112 w 236"/>
                <a:gd name="T93" fmla="*/ 262 h 609"/>
                <a:gd name="T94" fmla="*/ 107 w 236"/>
                <a:gd name="T95" fmla="*/ 232 h 609"/>
                <a:gd name="T96" fmla="*/ 98 w 236"/>
                <a:gd name="T97" fmla="*/ 198 h 609"/>
                <a:gd name="T98" fmla="*/ 94 w 236"/>
                <a:gd name="T99" fmla="*/ 183 h 609"/>
                <a:gd name="T100" fmla="*/ 90 w 236"/>
                <a:gd name="T101" fmla="*/ 167 h 609"/>
                <a:gd name="T102" fmla="*/ 86 w 236"/>
                <a:gd name="T103" fmla="*/ 155 h 609"/>
                <a:gd name="T104" fmla="*/ 81 w 236"/>
                <a:gd name="T105" fmla="*/ 142 h 609"/>
                <a:gd name="T106" fmla="*/ 72 w 236"/>
                <a:gd name="T107" fmla="*/ 118 h 609"/>
                <a:gd name="T108" fmla="*/ 64 w 236"/>
                <a:gd name="T109" fmla="*/ 102 h 609"/>
                <a:gd name="T110" fmla="*/ 58 w 236"/>
                <a:gd name="T111" fmla="*/ 89 h 609"/>
                <a:gd name="T112" fmla="*/ 51 w 236"/>
                <a:gd name="T113" fmla="*/ 76 h 609"/>
                <a:gd name="T114" fmla="*/ 43 w 236"/>
                <a:gd name="T115" fmla="*/ 63 h 609"/>
                <a:gd name="T116" fmla="*/ 38 w 236"/>
                <a:gd name="T117" fmla="*/ 52 h 609"/>
                <a:gd name="T118" fmla="*/ 30 w 236"/>
                <a:gd name="T119" fmla="*/ 40 h 609"/>
                <a:gd name="T120" fmla="*/ 20 w 236"/>
                <a:gd name="T121" fmla="*/ 26 h 609"/>
                <a:gd name="T122" fmla="*/ 10 w 236"/>
                <a:gd name="T123" fmla="*/ 13 h 609"/>
                <a:gd name="T124" fmla="*/ 0 w 236"/>
                <a:gd name="T125" fmla="*/ 0 h 6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36" h="609">
                  <a:moveTo>
                    <a:pt x="0" y="0"/>
                  </a:moveTo>
                  <a:lnTo>
                    <a:pt x="19" y="16"/>
                  </a:lnTo>
                  <a:lnTo>
                    <a:pt x="34" y="28"/>
                  </a:lnTo>
                  <a:lnTo>
                    <a:pt x="46" y="40"/>
                  </a:lnTo>
                  <a:lnTo>
                    <a:pt x="60" y="55"/>
                  </a:lnTo>
                  <a:lnTo>
                    <a:pt x="78" y="76"/>
                  </a:lnTo>
                  <a:lnTo>
                    <a:pt x="94" y="96"/>
                  </a:lnTo>
                  <a:lnTo>
                    <a:pt x="110" y="121"/>
                  </a:lnTo>
                  <a:lnTo>
                    <a:pt x="124" y="144"/>
                  </a:lnTo>
                  <a:lnTo>
                    <a:pt x="137" y="168"/>
                  </a:lnTo>
                  <a:lnTo>
                    <a:pt x="151" y="198"/>
                  </a:lnTo>
                  <a:lnTo>
                    <a:pt x="160" y="219"/>
                  </a:lnTo>
                  <a:lnTo>
                    <a:pt x="170" y="249"/>
                  </a:lnTo>
                  <a:lnTo>
                    <a:pt x="181" y="282"/>
                  </a:lnTo>
                  <a:lnTo>
                    <a:pt x="191" y="314"/>
                  </a:lnTo>
                  <a:lnTo>
                    <a:pt x="197" y="338"/>
                  </a:lnTo>
                  <a:lnTo>
                    <a:pt x="200" y="370"/>
                  </a:lnTo>
                  <a:lnTo>
                    <a:pt x="200" y="397"/>
                  </a:lnTo>
                  <a:lnTo>
                    <a:pt x="199" y="424"/>
                  </a:lnTo>
                  <a:lnTo>
                    <a:pt x="195" y="451"/>
                  </a:lnTo>
                  <a:lnTo>
                    <a:pt x="191" y="466"/>
                  </a:lnTo>
                  <a:lnTo>
                    <a:pt x="183" y="484"/>
                  </a:lnTo>
                  <a:lnTo>
                    <a:pt x="176" y="497"/>
                  </a:lnTo>
                  <a:lnTo>
                    <a:pt x="170" y="510"/>
                  </a:lnTo>
                  <a:lnTo>
                    <a:pt x="161" y="518"/>
                  </a:lnTo>
                  <a:lnTo>
                    <a:pt x="235" y="548"/>
                  </a:lnTo>
                  <a:lnTo>
                    <a:pt x="207" y="553"/>
                  </a:lnTo>
                  <a:lnTo>
                    <a:pt x="180" y="559"/>
                  </a:lnTo>
                  <a:lnTo>
                    <a:pt x="146" y="567"/>
                  </a:lnTo>
                  <a:lnTo>
                    <a:pt x="116" y="579"/>
                  </a:lnTo>
                  <a:lnTo>
                    <a:pt x="90" y="591"/>
                  </a:lnTo>
                  <a:lnTo>
                    <a:pt x="65" y="608"/>
                  </a:lnTo>
                  <a:lnTo>
                    <a:pt x="61" y="580"/>
                  </a:lnTo>
                  <a:lnTo>
                    <a:pt x="55" y="551"/>
                  </a:lnTo>
                  <a:lnTo>
                    <a:pt x="43" y="519"/>
                  </a:lnTo>
                  <a:lnTo>
                    <a:pt x="30" y="492"/>
                  </a:lnTo>
                  <a:lnTo>
                    <a:pt x="21" y="475"/>
                  </a:lnTo>
                  <a:lnTo>
                    <a:pt x="4" y="455"/>
                  </a:lnTo>
                  <a:lnTo>
                    <a:pt x="78" y="484"/>
                  </a:lnTo>
                  <a:lnTo>
                    <a:pt x="91" y="463"/>
                  </a:lnTo>
                  <a:lnTo>
                    <a:pt x="101" y="443"/>
                  </a:lnTo>
                  <a:lnTo>
                    <a:pt x="108" y="418"/>
                  </a:lnTo>
                  <a:lnTo>
                    <a:pt x="113" y="393"/>
                  </a:lnTo>
                  <a:lnTo>
                    <a:pt x="115" y="363"/>
                  </a:lnTo>
                  <a:lnTo>
                    <a:pt x="117" y="336"/>
                  </a:lnTo>
                  <a:lnTo>
                    <a:pt x="116" y="296"/>
                  </a:lnTo>
                  <a:lnTo>
                    <a:pt x="112" y="262"/>
                  </a:lnTo>
                  <a:lnTo>
                    <a:pt x="107" y="232"/>
                  </a:lnTo>
                  <a:lnTo>
                    <a:pt x="98" y="198"/>
                  </a:lnTo>
                  <a:lnTo>
                    <a:pt x="94" y="183"/>
                  </a:lnTo>
                  <a:lnTo>
                    <a:pt x="90" y="167"/>
                  </a:lnTo>
                  <a:lnTo>
                    <a:pt x="86" y="155"/>
                  </a:lnTo>
                  <a:lnTo>
                    <a:pt x="81" y="142"/>
                  </a:lnTo>
                  <a:lnTo>
                    <a:pt x="72" y="118"/>
                  </a:lnTo>
                  <a:lnTo>
                    <a:pt x="64" y="102"/>
                  </a:lnTo>
                  <a:lnTo>
                    <a:pt x="58" y="89"/>
                  </a:lnTo>
                  <a:lnTo>
                    <a:pt x="51" y="76"/>
                  </a:lnTo>
                  <a:lnTo>
                    <a:pt x="43" y="63"/>
                  </a:lnTo>
                  <a:lnTo>
                    <a:pt x="38" y="52"/>
                  </a:lnTo>
                  <a:lnTo>
                    <a:pt x="30" y="40"/>
                  </a:lnTo>
                  <a:lnTo>
                    <a:pt x="20" y="26"/>
                  </a:lnTo>
                  <a:lnTo>
                    <a:pt x="10" y="13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2775" name="Picture 1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676401"/>
            <a:ext cx="9556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6" name="Line 18"/>
          <p:cNvSpPr>
            <a:spLocks noChangeShapeType="1"/>
          </p:cNvSpPr>
          <p:nvPr/>
        </p:nvSpPr>
        <p:spPr bwMode="auto">
          <a:xfrm>
            <a:off x="3559175" y="2495551"/>
            <a:ext cx="0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777" name="Line 19"/>
          <p:cNvSpPr>
            <a:spLocks noChangeShapeType="1"/>
          </p:cNvSpPr>
          <p:nvPr/>
        </p:nvSpPr>
        <p:spPr bwMode="auto">
          <a:xfrm>
            <a:off x="4737100" y="2513014"/>
            <a:ext cx="0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2778" name="Group 20"/>
          <p:cNvGrpSpPr>
            <a:grpSpLocks/>
          </p:cNvGrpSpPr>
          <p:nvPr/>
        </p:nvGrpSpPr>
        <p:grpSpPr bwMode="auto">
          <a:xfrm>
            <a:off x="3167063" y="2122488"/>
            <a:ext cx="1123950" cy="679450"/>
            <a:chOff x="1928" y="2825"/>
            <a:chExt cx="708" cy="428"/>
          </a:xfrm>
        </p:grpSpPr>
        <p:sp>
          <p:nvSpPr>
            <p:cNvPr id="32792" name="Freeform 21"/>
            <p:cNvSpPr>
              <a:spLocks/>
            </p:cNvSpPr>
            <p:nvPr/>
          </p:nvSpPr>
          <p:spPr bwMode="auto">
            <a:xfrm>
              <a:off x="1934" y="2825"/>
              <a:ext cx="702" cy="428"/>
            </a:xfrm>
            <a:custGeom>
              <a:avLst/>
              <a:gdLst>
                <a:gd name="T0" fmla="*/ 656 w 702"/>
                <a:gd name="T1" fmla="*/ 0 h 428"/>
                <a:gd name="T2" fmla="*/ 595 w 702"/>
                <a:gd name="T3" fmla="*/ 13 h 428"/>
                <a:gd name="T4" fmla="*/ 525 w 702"/>
                <a:gd name="T5" fmla="*/ 33 h 428"/>
                <a:gd name="T6" fmla="*/ 462 w 702"/>
                <a:gd name="T7" fmla="*/ 56 h 428"/>
                <a:gd name="T8" fmla="*/ 394 w 702"/>
                <a:gd name="T9" fmla="*/ 83 h 428"/>
                <a:gd name="T10" fmla="*/ 328 w 702"/>
                <a:gd name="T11" fmla="*/ 114 h 428"/>
                <a:gd name="T12" fmla="*/ 259 w 702"/>
                <a:gd name="T13" fmla="*/ 153 h 428"/>
                <a:gd name="T14" fmla="*/ 203 w 702"/>
                <a:gd name="T15" fmla="*/ 190 h 428"/>
                <a:gd name="T16" fmla="*/ 164 w 702"/>
                <a:gd name="T17" fmla="*/ 232 h 428"/>
                <a:gd name="T18" fmla="*/ 141 w 702"/>
                <a:gd name="T19" fmla="*/ 274 h 428"/>
                <a:gd name="T20" fmla="*/ 141 w 702"/>
                <a:gd name="T21" fmla="*/ 301 h 428"/>
                <a:gd name="T22" fmla="*/ 148 w 702"/>
                <a:gd name="T23" fmla="*/ 324 h 428"/>
                <a:gd name="T24" fmla="*/ 0 w 702"/>
                <a:gd name="T25" fmla="*/ 333 h 428"/>
                <a:gd name="T26" fmla="*/ 84 w 702"/>
                <a:gd name="T27" fmla="*/ 358 h 428"/>
                <a:gd name="T28" fmla="*/ 170 w 702"/>
                <a:gd name="T29" fmla="*/ 390 h 428"/>
                <a:gd name="T30" fmla="*/ 218 w 702"/>
                <a:gd name="T31" fmla="*/ 427 h 428"/>
                <a:gd name="T32" fmla="*/ 275 w 702"/>
                <a:gd name="T33" fmla="*/ 408 h 428"/>
                <a:gd name="T34" fmla="*/ 338 w 702"/>
                <a:gd name="T35" fmla="*/ 368 h 428"/>
                <a:gd name="T36" fmla="*/ 397 w 702"/>
                <a:gd name="T37" fmla="*/ 342 h 428"/>
                <a:gd name="T38" fmla="*/ 303 w 702"/>
                <a:gd name="T39" fmla="*/ 332 h 428"/>
                <a:gd name="T40" fmla="*/ 292 w 702"/>
                <a:gd name="T41" fmla="*/ 295 h 428"/>
                <a:gd name="T42" fmla="*/ 301 w 702"/>
                <a:gd name="T43" fmla="*/ 255 h 428"/>
                <a:gd name="T44" fmla="*/ 328 w 702"/>
                <a:gd name="T45" fmla="*/ 212 h 428"/>
                <a:gd name="T46" fmla="*/ 377 w 702"/>
                <a:gd name="T47" fmla="*/ 160 h 428"/>
                <a:gd name="T48" fmla="*/ 436 w 702"/>
                <a:gd name="T49" fmla="*/ 116 h 428"/>
                <a:gd name="T50" fmla="*/ 465 w 702"/>
                <a:gd name="T51" fmla="*/ 96 h 428"/>
                <a:gd name="T52" fmla="*/ 495 w 702"/>
                <a:gd name="T53" fmla="*/ 80 h 428"/>
                <a:gd name="T54" fmla="*/ 543 w 702"/>
                <a:gd name="T55" fmla="*/ 56 h 428"/>
                <a:gd name="T56" fmla="*/ 578 w 702"/>
                <a:gd name="T57" fmla="*/ 40 h 428"/>
                <a:gd name="T58" fmla="*/ 613 w 702"/>
                <a:gd name="T59" fmla="*/ 27 h 428"/>
                <a:gd name="T60" fmla="*/ 655 w 702"/>
                <a:gd name="T61" fmla="*/ 13 h 428"/>
                <a:gd name="T62" fmla="*/ 701 w 702"/>
                <a:gd name="T63" fmla="*/ 0 h 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02" h="428">
                  <a:moveTo>
                    <a:pt x="701" y="0"/>
                  </a:moveTo>
                  <a:lnTo>
                    <a:pt x="656" y="0"/>
                  </a:lnTo>
                  <a:lnTo>
                    <a:pt x="622" y="7"/>
                  </a:lnTo>
                  <a:lnTo>
                    <a:pt x="595" y="13"/>
                  </a:lnTo>
                  <a:lnTo>
                    <a:pt x="562" y="22"/>
                  </a:lnTo>
                  <a:lnTo>
                    <a:pt x="525" y="33"/>
                  </a:lnTo>
                  <a:lnTo>
                    <a:pt x="500" y="43"/>
                  </a:lnTo>
                  <a:lnTo>
                    <a:pt x="462" y="56"/>
                  </a:lnTo>
                  <a:lnTo>
                    <a:pt x="426" y="69"/>
                  </a:lnTo>
                  <a:lnTo>
                    <a:pt x="394" y="83"/>
                  </a:lnTo>
                  <a:lnTo>
                    <a:pt x="354" y="100"/>
                  </a:lnTo>
                  <a:lnTo>
                    <a:pt x="328" y="114"/>
                  </a:lnTo>
                  <a:lnTo>
                    <a:pt x="295" y="133"/>
                  </a:lnTo>
                  <a:lnTo>
                    <a:pt x="259" y="153"/>
                  </a:lnTo>
                  <a:lnTo>
                    <a:pt x="227" y="174"/>
                  </a:lnTo>
                  <a:lnTo>
                    <a:pt x="203" y="190"/>
                  </a:lnTo>
                  <a:lnTo>
                    <a:pt x="180" y="213"/>
                  </a:lnTo>
                  <a:lnTo>
                    <a:pt x="164" y="232"/>
                  </a:lnTo>
                  <a:lnTo>
                    <a:pt x="151" y="252"/>
                  </a:lnTo>
                  <a:lnTo>
                    <a:pt x="141" y="274"/>
                  </a:lnTo>
                  <a:lnTo>
                    <a:pt x="140" y="286"/>
                  </a:lnTo>
                  <a:lnTo>
                    <a:pt x="141" y="301"/>
                  </a:lnTo>
                  <a:lnTo>
                    <a:pt x="145" y="313"/>
                  </a:lnTo>
                  <a:lnTo>
                    <a:pt x="148" y="324"/>
                  </a:lnTo>
                  <a:lnTo>
                    <a:pt x="154" y="333"/>
                  </a:lnTo>
                  <a:lnTo>
                    <a:pt x="0" y="333"/>
                  </a:lnTo>
                  <a:lnTo>
                    <a:pt x="39" y="344"/>
                  </a:lnTo>
                  <a:lnTo>
                    <a:pt x="84" y="358"/>
                  </a:lnTo>
                  <a:lnTo>
                    <a:pt x="129" y="373"/>
                  </a:lnTo>
                  <a:lnTo>
                    <a:pt x="170" y="390"/>
                  </a:lnTo>
                  <a:lnTo>
                    <a:pt x="194" y="403"/>
                  </a:lnTo>
                  <a:lnTo>
                    <a:pt x="218" y="427"/>
                  </a:lnTo>
                  <a:lnTo>
                    <a:pt x="253" y="427"/>
                  </a:lnTo>
                  <a:lnTo>
                    <a:pt x="275" y="408"/>
                  </a:lnTo>
                  <a:lnTo>
                    <a:pt x="301" y="388"/>
                  </a:lnTo>
                  <a:lnTo>
                    <a:pt x="338" y="368"/>
                  </a:lnTo>
                  <a:lnTo>
                    <a:pt x="374" y="352"/>
                  </a:lnTo>
                  <a:lnTo>
                    <a:pt x="397" y="342"/>
                  </a:lnTo>
                  <a:lnTo>
                    <a:pt x="434" y="332"/>
                  </a:lnTo>
                  <a:lnTo>
                    <a:pt x="303" y="332"/>
                  </a:lnTo>
                  <a:lnTo>
                    <a:pt x="295" y="313"/>
                  </a:lnTo>
                  <a:lnTo>
                    <a:pt x="292" y="295"/>
                  </a:lnTo>
                  <a:lnTo>
                    <a:pt x="295" y="275"/>
                  </a:lnTo>
                  <a:lnTo>
                    <a:pt x="301" y="255"/>
                  </a:lnTo>
                  <a:lnTo>
                    <a:pt x="315" y="232"/>
                  </a:lnTo>
                  <a:lnTo>
                    <a:pt x="328" y="212"/>
                  </a:lnTo>
                  <a:lnTo>
                    <a:pt x="352" y="183"/>
                  </a:lnTo>
                  <a:lnTo>
                    <a:pt x="377" y="160"/>
                  </a:lnTo>
                  <a:lnTo>
                    <a:pt x="403" y="139"/>
                  </a:lnTo>
                  <a:lnTo>
                    <a:pt x="436" y="116"/>
                  </a:lnTo>
                  <a:lnTo>
                    <a:pt x="451" y="106"/>
                  </a:lnTo>
                  <a:lnTo>
                    <a:pt x="465" y="96"/>
                  </a:lnTo>
                  <a:lnTo>
                    <a:pt x="480" y="88"/>
                  </a:lnTo>
                  <a:lnTo>
                    <a:pt x="495" y="80"/>
                  </a:lnTo>
                  <a:lnTo>
                    <a:pt x="521" y="65"/>
                  </a:lnTo>
                  <a:lnTo>
                    <a:pt x="543" y="56"/>
                  </a:lnTo>
                  <a:lnTo>
                    <a:pt x="560" y="48"/>
                  </a:lnTo>
                  <a:lnTo>
                    <a:pt x="578" y="40"/>
                  </a:lnTo>
                  <a:lnTo>
                    <a:pt x="597" y="33"/>
                  </a:lnTo>
                  <a:lnTo>
                    <a:pt x="613" y="27"/>
                  </a:lnTo>
                  <a:lnTo>
                    <a:pt x="632" y="20"/>
                  </a:lnTo>
                  <a:lnTo>
                    <a:pt x="655" y="13"/>
                  </a:lnTo>
                  <a:lnTo>
                    <a:pt x="678" y="6"/>
                  </a:lnTo>
                  <a:lnTo>
                    <a:pt x="701" y="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793" name="Freeform 22"/>
            <p:cNvSpPr>
              <a:spLocks/>
            </p:cNvSpPr>
            <p:nvPr/>
          </p:nvSpPr>
          <p:spPr bwMode="auto">
            <a:xfrm>
              <a:off x="1928" y="2825"/>
              <a:ext cx="665" cy="428"/>
            </a:xfrm>
            <a:custGeom>
              <a:avLst/>
              <a:gdLst>
                <a:gd name="T0" fmla="*/ 664 w 665"/>
                <a:gd name="T1" fmla="*/ 0 h 428"/>
                <a:gd name="T2" fmla="*/ 627 w 665"/>
                <a:gd name="T3" fmla="*/ 6 h 428"/>
                <a:gd name="T4" fmla="*/ 597 w 665"/>
                <a:gd name="T5" fmla="*/ 11 h 428"/>
                <a:gd name="T6" fmla="*/ 571 w 665"/>
                <a:gd name="T7" fmla="*/ 16 h 428"/>
                <a:gd name="T8" fmla="*/ 542 w 665"/>
                <a:gd name="T9" fmla="*/ 23 h 428"/>
                <a:gd name="T10" fmla="*/ 503 w 665"/>
                <a:gd name="T11" fmla="*/ 33 h 428"/>
                <a:gd name="T12" fmla="*/ 467 w 665"/>
                <a:gd name="T13" fmla="*/ 43 h 428"/>
                <a:gd name="T14" fmla="*/ 430 w 665"/>
                <a:gd name="T15" fmla="*/ 56 h 428"/>
                <a:gd name="T16" fmla="*/ 395 w 665"/>
                <a:gd name="T17" fmla="*/ 70 h 428"/>
                <a:gd name="T18" fmla="*/ 363 w 665"/>
                <a:gd name="T19" fmla="*/ 83 h 428"/>
                <a:gd name="T20" fmla="*/ 324 w 665"/>
                <a:gd name="T21" fmla="*/ 101 h 428"/>
                <a:gd name="T22" fmla="*/ 298 w 665"/>
                <a:gd name="T23" fmla="*/ 114 h 428"/>
                <a:gd name="T24" fmla="*/ 266 w 665"/>
                <a:gd name="T25" fmla="*/ 133 h 428"/>
                <a:gd name="T26" fmla="*/ 231 w 665"/>
                <a:gd name="T27" fmla="*/ 154 h 428"/>
                <a:gd name="T28" fmla="*/ 199 w 665"/>
                <a:gd name="T29" fmla="*/ 175 h 428"/>
                <a:gd name="T30" fmla="*/ 176 w 665"/>
                <a:gd name="T31" fmla="*/ 191 h 428"/>
                <a:gd name="T32" fmla="*/ 154 w 665"/>
                <a:gd name="T33" fmla="*/ 213 h 428"/>
                <a:gd name="T34" fmla="*/ 138 w 665"/>
                <a:gd name="T35" fmla="*/ 232 h 428"/>
                <a:gd name="T36" fmla="*/ 125 w 665"/>
                <a:gd name="T37" fmla="*/ 253 h 428"/>
                <a:gd name="T38" fmla="*/ 115 w 665"/>
                <a:gd name="T39" fmla="*/ 274 h 428"/>
                <a:gd name="T40" fmla="*/ 114 w 665"/>
                <a:gd name="T41" fmla="*/ 286 h 428"/>
                <a:gd name="T42" fmla="*/ 115 w 665"/>
                <a:gd name="T43" fmla="*/ 301 h 428"/>
                <a:gd name="T44" fmla="*/ 118 w 665"/>
                <a:gd name="T45" fmla="*/ 313 h 428"/>
                <a:gd name="T46" fmla="*/ 122 w 665"/>
                <a:gd name="T47" fmla="*/ 324 h 428"/>
                <a:gd name="T48" fmla="*/ 128 w 665"/>
                <a:gd name="T49" fmla="*/ 333 h 428"/>
                <a:gd name="T50" fmla="*/ 0 w 665"/>
                <a:gd name="T51" fmla="*/ 333 h 428"/>
                <a:gd name="T52" fmla="*/ 40 w 665"/>
                <a:gd name="T53" fmla="*/ 345 h 428"/>
                <a:gd name="T54" fmla="*/ 77 w 665"/>
                <a:gd name="T55" fmla="*/ 357 h 428"/>
                <a:gd name="T56" fmla="*/ 125 w 665"/>
                <a:gd name="T57" fmla="*/ 373 h 428"/>
                <a:gd name="T58" fmla="*/ 163 w 665"/>
                <a:gd name="T59" fmla="*/ 391 h 428"/>
                <a:gd name="T60" fmla="*/ 195 w 665"/>
                <a:gd name="T61" fmla="*/ 407 h 428"/>
                <a:gd name="T62" fmla="*/ 224 w 665"/>
                <a:gd name="T63" fmla="*/ 427 h 428"/>
                <a:gd name="T64" fmla="*/ 247 w 665"/>
                <a:gd name="T65" fmla="*/ 408 h 428"/>
                <a:gd name="T66" fmla="*/ 273 w 665"/>
                <a:gd name="T67" fmla="*/ 388 h 428"/>
                <a:gd name="T68" fmla="*/ 308 w 665"/>
                <a:gd name="T69" fmla="*/ 368 h 428"/>
                <a:gd name="T70" fmla="*/ 343 w 665"/>
                <a:gd name="T71" fmla="*/ 352 h 428"/>
                <a:gd name="T72" fmla="*/ 366 w 665"/>
                <a:gd name="T73" fmla="*/ 342 h 428"/>
                <a:gd name="T74" fmla="*/ 403 w 665"/>
                <a:gd name="T75" fmla="*/ 332 h 428"/>
                <a:gd name="T76" fmla="*/ 274 w 665"/>
                <a:gd name="T77" fmla="*/ 332 h 428"/>
                <a:gd name="T78" fmla="*/ 266 w 665"/>
                <a:gd name="T79" fmla="*/ 313 h 428"/>
                <a:gd name="T80" fmla="*/ 263 w 665"/>
                <a:gd name="T81" fmla="*/ 295 h 428"/>
                <a:gd name="T82" fmla="*/ 266 w 665"/>
                <a:gd name="T83" fmla="*/ 275 h 428"/>
                <a:gd name="T84" fmla="*/ 273 w 665"/>
                <a:gd name="T85" fmla="*/ 255 h 428"/>
                <a:gd name="T86" fmla="*/ 285 w 665"/>
                <a:gd name="T87" fmla="*/ 232 h 428"/>
                <a:gd name="T88" fmla="*/ 298 w 665"/>
                <a:gd name="T89" fmla="*/ 212 h 428"/>
                <a:gd name="T90" fmla="*/ 322 w 665"/>
                <a:gd name="T91" fmla="*/ 183 h 428"/>
                <a:gd name="T92" fmla="*/ 346 w 665"/>
                <a:gd name="T93" fmla="*/ 160 h 428"/>
                <a:gd name="T94" fmla="*/ 372 w 665"/>
                <a:gd name="T95" fmla="*/ 139 h 428"/>
                <a:gd name="T96" fmla="*/ 404 w 665"/>
                <a:gd name="T97" fmla="*/ 117 h 428"/>
                <a:gd name="T98" fmla="*/ 419 w 665"/>
                <a:gd name="T99" fmla="*/ 106 h 428"/>
                <a:gd name="T100" fmla="*/ 433 w 665"/>
                <a:gd name="T101" fmla="*/ 97 h 428"/>
                <a:gd name="T102" fmla="*/ 447 w 665"/>
                <a:gd name="T103" fmla="*/ 88 h 428"/>
                <a:gd name="T104" fmla="*/ 462 w 665"/>
                <a:gd name="T105" fmla="*/ 80 h 428"/>
                <a:gd name="T106" fmla="*/ 488 w 665"/>
                <a:gd name="T107" fmla="*/ 66 h 428"/>
                <a:gd name="T108" fmla="*/ 509 w 665"/>
                <a:gd name="T109" fmla="*/ 56 h 428"/>
                <a:gd name="T110" fmla="*/ 526 w 665"/>
                <a:gd name="T111" fmla="*/ 48 h 428"/>
                <a:gd name="T112" fmla="*/ 544 w 665"/>
                <a:gd name="T113" fmla="*/ 41 h 428"/>
                <a:gd name="T114" fmla="*/ 562 w 665"/>
                <a:gd name="T115" fmla="*/ 33 h 428"/>
                <a:gd name="T116" fmla="*/ 578 w 665"/>
                <a:gd name="T117" fmla="*/ 27 h 428"/>
                <a:gd name="T118" fmla="*/ 597 w 665"/>
                <a:gd name="T119" fmla="*/ 20 h 428"/>
                <a:gd name="T120" fmla="*/ 620 w 665"/>
                <a:gd name="T121" fmla="*/ 13 h 428"/>
                <a:gd name="T122" fmla="*/ 641 w 665"/>
                <a:gd name="T123" fmla="*/ 6 h 428"/>
                <a:gd name="T124" fmla="*/ 664 w 665"/>
                <a:gd name="T125" fmla="*/ 0 h 4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5" h="428">
                  <a:moveTo>
                    <a:pt x="664" y="0"/>
                  </a:moveTo>
                  <a:lnTo>
                    <a:pt x="627" y="6"/>
                  </a:lnTo>
                  <a:lnTo>
                    <a:pt x="597" y="11"/>
                  </a:lnTo>
                  <a:lnTo>
                    <a:pt x="571" y="16"/>
                  </a:lnTo>
                  <a:lnTo>
                    <a:pt x="542" y="23"/>
                  </a:lnTo>
                  <a:lnTo>
                    <a:pt x="503" y="33"/>
                  </a:lnTo>
                  <a:lnTo>
                    <a:pt x="467" y="43"/>
                  </a:lnTo>
                  <a:lnTo>
                    <a:pt x="430" y="56"/>
                  </a:lnTo>
                  <a:lnTo>
                    <a:pt x="395" y="70"/>
                  </a:lnTo>
                  <a:lnTo>
                    <a:pt x="363" y="83"/>
                  </a:lnTo>
                  <a:lnTo>
                    <a:pt x="324" y="101"/>
                  </a:lnTo>
                  <a:lnTo>
                    <a:pt x="298" y="114"/>
                  </a:lnTo>
                  <a:lnTo>
                    <a:pt x="266" y="133"/>
                  </a:lnTo>
                  <a:lnTo>
                    <a:pt x="231" y="154"/>
                  </a:lnTo>
                  <a:lnTo>
                    <a:pt x="199" y="175"/>
                  </a:lnTo>
                  <a:lnTo>
                    <a:pt x="176" y="191"/>
                  </a:lnTo>
                  <a:lnTo>
                    <a:pt x="154" y="213"/>
                  </a:lnTo>
                  <a:lnTo>
                    <a:pt x="138" y="232"/>
                  </a:lnTo>
                  <a:lnTo>
                    <a:pt x="125" y="253"/>
                  </a:lnTo>
                  <a:lnTo>
                    <a:pt x="115" y="274"/>
                  </a:lnTo>
                  <a:lnTo>
                    <a:pt x="114" y="286"/>
                  </a:lnTo>
                  <a:lnTo>
                    <a:pt x="115" y="301"/>
                  </a:lnTo>
                  <a:lnTo>
                    <a:pt x="118" y="313"/>
                  </a:lnTo>
                  <a:lnTo>
                    <a:pt x="122" y="324"/>
                  </a:lnTo>
                  <a:lnTo>
                    <a:pt x="128" y="333"/>
                  </a:lnTo>
                  <a:lnTo>
                    <a:pt x="0" y="333"/>
                  </a:lnTo>
                  <a:lnTo>
                    <a:pt x="40" y="345"/>
                  </a:lnTo>
                  <a:lnTo>
                    <a:pt x="77" y="357"/>
                  </a:lnTo>
                  <a:lnTo>
                    <a:pt x="125" y="373"/>
                  </a:lnTo>
                  <a:lnTo>
                    <a:pt x="163" y="391"/>
                  </a:lnTo>
                  <a:lnTo>
                    <a:pt x="195" y="407"/>
                  </a:lnTo>
                  <a:lnTo>
                    <a:pt x="224" y="427"/>
                  </a:lnTo>
                  <a:lnTo>
                    <a:pt x="247" y="408"/>
                  </a:lnTo>
                  <a:lnTo>
                    <a:pt x="273" y="388"/>
                  </a:lnTo>
                  <a:lnTo>
                    <a:pt x="308" y="368"/>
                  </a:lnTo>
                  <a:lnTo>
                    <a:pt x="343" y="352"/>
                  </a:lnTo>
                  <a:lnTo>
                    <a:pt x="366" y="342"/>
                  </a:lnTo>
                  <a:lnTo>
                    <a:pt x="403" y="332"/>
                  </a:lnTo>
                  <a:lnTo>
                    <a:pt x="274" y="332"/>
                  </a:lnTo>
                  <a:lnTo>
                    <a:pt x="266" y="313"/>
                  </a:lnTo>
                  <a:lnTo>
                    <a:pt x="263" y="295"/>
                  </a:lnTo>
                  <a:lnTo>
                    <a:pt x="266" y="275"/>
                  </a:lnTo>
                  <a:lnTo>
                    <a:pt x="273" y="255"/>
                  </a:lnTo>
                  <a:lnTo>
                    <a:pt x="285" y="232"/>
                  </a:lnTo>
                  <a:lnTo>
                    <a:pt x="298" y="212"/>
                  </a:lnTo>
                  <a:lnTo>
                    <a:pt x="322" y="183"/>
                  </a:lnTo>
                  <a:lnTo>
                    <a:pt x="346" y="160"/>
                  </a:lnTo>
                  <a:lnTo>
                    <a:pt x="372" y="139"/>
                  </a:lnTo>
                  <a:lnTo>
                    <a:pt x="404" y="117"/>
                  </a:lnTo>
                  <a:lnTo>
                    <a:pt x="419" y="106"/>
                  </a:lnTo>
                  <a:lnTo>
                    <a:pt x="433" y="97"/>
                  </a:lnTo>
                  <a:lnTo>
                    <a:pt x="447" y="88"/>
                  </a:lnTo>
                  <a:lnTo>
                    <a:pt x="462" y="80"/>
                  </a:lnTo>
                  <a:lnTo>
                    <a:pt x="488" y="66"/>
                  </a:lnTo>
                  <a:lnTo>
                    <a:pt x="509" y="56"/>
                  </a:lnTo>
                  <a:lnTo>
                    <a:pt x="526" y="48"/>
                  </a:lnTo>
                  <a:lnTo>
                    <a:pt x="544" y="41"/>
                  </a:lnTo>
                  <a:lnTo>
                    <a:pt x="562" y="33"/>
                  </a:lnTo>
                  <a:lnTo>
                    <a:pt x="578" y="27"/>
                  </a:lnTo>
                  <a:lnTo>
                    <a:pt x="597" y="20"/>
                  </a:lnTo>
                  <a:lnTo>
                    <a:pt x="620" y="13"/>
                  </a:lnTo>
                  <a:lnTo>
                    <a:pt x="641" y="6"/>
                  </a:lnTo>
                  <a:lnTo>
                    <a:pt x="664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aphicFrame>
        <p:nvGraphicFramePr>
          <p:cNvPr id="32779" name="Object 2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38913" y="2838450"/>
          <a:ext cx="8112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Dessin Designer 3.1" r:id="rId7" imgW="1042416" imgH="505968" progId="Designer">
                  <p:embed/>
                </p:oleObj>
              </mc:Choice>
              <mc:Fallback>
                <p:oleObj name="Dessin Designer 3.1" r:id="rId7" imgW="1042416" imgH="505968" progId="Designer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2838450"/>
                        <a:ext cx="8112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80" name="Picture 2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9" y="2874963"/>
            <a:ext cx="655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1" name="Line 25"/>
          <p:cNvSpPr>
            <a:spLocks noChangeShapeType="1"/>
          </p:cNvSpPr>
          <p:nvPr/>
        </p:nvSpPr>
        <p:spPr bwMode="auto">
          <a:xfrm>
            <a:off x="3078163" y="2514600"/>
            <a:ext cx="610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782" name="Line 27"/>
          <p:cNvSpPr>
            <a:spLocks noChangeShapeType="1"/>
          </p:cNvSpPr>
          <p:nvPr/>
        </p:nvSpPr>
        <p:spPr bwMode="auto">
          <a:xfrm>
            <a:off x="7939088" y="2520950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783" name="Line 28"/>
          <p:cNvSpPr>
            <a:spLocks noChangeShapeType="1"/>
          </p:cNvSpPr>
          <p:nvPr/>
        </p:nvSpPr>
        <p:spPr bwMode="auto">
          <a:xfrm>
            <a:off x="7054850" y="2520950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2784" name="Group 33"/>
          <p:cNvGrpSpPr>
            <a:grpSpLocks/>
          </p:cNvGrpSpPr>
          <p:nvPr/>
        </p:nvGrpSpPr>
        <p:grpSpPr bwMode="auto">
          <a:xfrm>
            <a:off x="3602039" y="3155951"/>
            <a:ext cx="1036637" cy="392113"/>
            <a:chOff x="2202" y="3476"/>
            <a:chExt cx="653" cy="247"/>
          </a:xfrm>
        </p:grpSpPr>
        <p:sp>
          <p:nvSpPr>
            <p:cNvPr id="32790" name="Freeform 34"/>
            <p:cNvSpPr>
              <a:spLocks/>
            </p:cNvSpPr>
            <p:nvPr/>
          </p:nvSpPr>
          <p:spPr bwMode="auto">
            <a:xfrm>
              <a:off x="2202" y="3476"/>
              <a:ext cx="653" cy="245"/>
            </a:xfrm>
            <a:custGeom>
              <a:avLst/>
              <a:gdLst>
                <a:gd name="T0" fmla="*/ 641 w 653"/>
                <a:gd name="T1" fmla="*/ 24 h 245"/>
                <a:gd name="T2" fmla="*/ 610 w 653"/>
                <a:gd name="T3" fmla="*/ 52 h 245"/>
                <a:gd name="T4" fmla="*/ 569 w 653"/>
                <a:gd name="T5" fmla="*/ 82 h 245"/>
                <a:gd name="T6" fmla="*/ 524 w 653"/>
                <a:gd name="T7" fmla="*/ 107 h 245"/>
                <a:gd name="T8" fmla="*/ 474 w 653"/>
                <a:gd name="T9" fmla="*/ 133 h 245"/>
                <a:gd name="T10" fmla="*/ 419 w 653"/>
                <a:gd name="T11" fmla="*/ 156 h 245"/>
                <a:gd name="T12" fmla="*/ 353 w 653"/>
                <a:gd name="T13" fmla="*/ 177 h 245"/>
                <a:gd name="T14" fmla="*/ 293 w 653"/>
                <a:gd name="T15" fmla="*/ 192 h 245"/>
                <a:gd name="T16" fmla="*/ 231 w 653"/>
                <a:gd name="T17" fmla="*/ 196 h 245"/>
                <a:gd name="T18" fmla="*/ 174 w 653"/>
                <a:gd name="T19" fmla="*/ 191 h 245"/>
                <a:gd name="T20" fmla="*/ 139 w 653"/>
                <a:gd name="T21" fmla="*/ 180 h 245"/>
                <a:gd name="T22" fmla="*/ 112 w 653"/>
                <a:gd name="T23" fmla="*/ 167 h 245"/>
                <a:gd name="T24" fmla="*/ 66 w 653"/>
                <a:gd name="T25" fmla="*/ 244 h 245"/>
                <a:gd name="T26" fmla="*/ 54 w 653"/>
                <a:gd name="T27" fmla="*/ 187 h 245"/>
                <a:gd name="T28" fmla="*/ 34 w 653"/>
                <a:gd name="T29" fmla="*/ 127 h 245"/>
                <a:gd name="T30" fmla="*/ 0 w 653"/>
                <a:gd name="T31" fmla="*/ 85 h 245"/>
                <a:gd name="T32" fmla="*/ 38 w 653"/>
                <a:gd name="T33" fmla="*/ 63 h 245"/>
                <a:gd name="T34" fmla="*/ 103 w 653"/>
                <a:gd name="T35" fmla="*/ 45 h 245"/>
                <a:gd name="T36" fmla="*/ 149 w 653"/>
                <a:gd name="T37" fmla="*/ 23 h 245"/>
                <a:gd name="T38" fmla="*/ 140 w 653"/>
                <a:gd name="T39" fmla="*/ 79 h 245"/>
                <a:gd name="T40" fmla="*/ 183 w 653"/>
                <a:gd name="T41" fmla="*/ 100 h 245"/>
                <a:gd name="T42" fmla="*/ 235 w 653"/>
                <a:gd name="T43" fmla="*/ 112 h 245"/>
                <a:gd name="T44" fmla="*/ 296 w 653"/>
                <a:gd name="T45" fmla="*/ 116 h 245"/>
                <a:gd name="T46" fmla="*/ 374 w 653"/>
                <a:gd name="T47" fmla="*/ 111 h 245"/>
                <a:gd name="T48" fmla="*/ 442 w 653"/>
                <a:gd name="T49" fmla="*/ 96 h 245"/>
                <a:gd name="T50" fmla="*/ 474 w 653"/>
                <a:gd name="T51" fmla="*/ 88 h 245"/>
                <a:gd name="T52" fmla="*/ 502 w 653"/>
                <a:gd name="T53" fmla="*/ 79 h 245"/>
                <a:gd name="T54" fmla="*/ 544 w 653"/>
                <a:gd name="T55" fmla="*/ 62 h 245"/>
                <a:gd name="T56" fmla="*/ 572 w 653"/>
                <a:gd name="T57" fmla="*/ 50 h 245"/>
                <a:gd name="T58" fmla="*/ 597 w 653"/>
                <a:gd name="T59" fmla="*/ 37 h 245"/>
                <a:gd name="T60" fmla="*/ 625 w 653"/>
                <a:gd name="T61" fmla="*/ 19 h 245"/>
                <a:gd name="T62" fmla="*/ 652 w 653"/>
                <a:gd name="T63" fmla="*/ 0 h 2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3" h="245">
                  <a:moveTo>
                    <a:pt x="652" y="0"/>
                  </a:moveTo>
                  <a:lnTo>
                    <a:pt x="641" y="24"/>
                  </a:lnTo>
                  <a:lnTo>
                    <a:pt x="624" y="40"/>
                  </a:lnTo>
                  <a:lnTo>
                    <a:pt x="610" y="52"/>
                  </a:lnTo>
                  <a:lnTo>
                    <a:pt x="591" y="67"/>
                  </a:lnTo>
                  <a:lnTo>
                    <a:pt x="569" y="82"/>
                  </a:lnTo>
                  <a:lnTo>
                    <a:pt x="550" y="92"/>
                  </a:lnTo>
                  <a:lnTo>
                    <a:pt x="524" y="107"/>
                  </a:lnTo>
                  <a:lnTo>
                    <a:pt x="498" y="121"/>
                  </a:lnTo>
                  <a:lnTo>
                    <a:pt x="474" y="133"/>
                  </a:lnTo>
                  <a:lnTo>
                    <a:pt x="442" y="147"/>
                  </a:lnTo>
                  <a:lnTo>
                    <a:pt x="419" y="156"/>
                  </a:lnTo>
                  <a:lnTo>
                    <a:pt x="387" y="166"/>
                  </a:lnTo>
                  <a:lnTo>
                    <a:pt x="353" y="177"/>
                  </a:lnTo>
                  <a:lnTo>
                    <a:pt x="319" y="186"/>
                  </a:lnTo>
                  <a:lnTo>
                    <a:pt x="293" y="192"/>
                  </a:lnTo>
                  <a:lnTo>
                    <a:pt x="259" y="195"/>
                  </a:lnTo>
                  <a:lnTo>
                    <a:pt x="231" y="196"/>
                  </a:lnTo>
                  <a:lnTo>
                    <a:pt x="203" y="195"/>
                  </a:lnTo>
                  <a:lnTo>
                    <a:pt x="174" y="191"/>
                  </a:lnTo>
                  <a:lnTo>
                    <a:pt x="158" y="187"/>
                  </a:lnTo>
                  <a:lnTo>
                    <a:pt x="139" y="180"/>
                  </a:lnTo>
                  <a:lnTo>
                    <a:pt x="125" y="173"/>
                  </a:lnTo>
                  <a:lnTo>
                    <a:pt x="112" y="167"/>
                  </a:lnTo>
                  <a:lnTo>
                    <a:pt x="103" y="159"/>
                  </a:lnTo>
                  <a:lnTo>
                    <a:pt x="66" y="244"/>
                  </a:lnTo>
                  <a:lnTo>
                    <a:pt x="61" y="217"/>
                  </a:lnTo>
                  <a:lnTo>
                    <a:pt x="54" y="187"/>
                  </a:lnTo>
                  <a:lnTo>
                    <a:pt x="46" y="157"/>
                  </a:lnTo>
                  <a:lnTo>
                    <a:pt x="34" y="127"/>
                  </a:lnTo>
                  <a:lnTo>
                    <a:pt x="24" y="108"/>
                  </a:lnTo>
                  <a:lnTo>
                    <a:pt x="0" y="85"/>
                  </a:lnTo>
                  <a:lnTo>
                    <a:pt x="9" y="67"/>
                  </a:lnTo>
                  <a:lnTo>
                    <a:pt x="38" y="63"/>
                  </a:lnTo>
                  <a:lnTo>
                    <a:pt x="69" y="57"/>
                  </a:lnTo>
                  <a:lnTo>
                    <a:pt x="103" y="45"/>
                  </a:lnTo>
                  <a:lnTo>
                    <a:pt x="132" y="32"/>
                  </a:lnTo>
                  <a:lnTo>
                    <a:pt x="149" y="23"/>
                  </a:lnTo>
                  <a:lnTo>
                    <a:pt x="171" y="8"/>
                  </a:lnTo>
                  <a:lnTo>
                    <a:pt x="140" y="79"/>
                  </a:lnTo>
                  <a:lnTo>
                    <a:pt x="162" y="91"/>
                  </a:lnTo>
                  <a:lnTo>
                    <a:pt x="183" y="100"/>
                  </a:lnTo>
                  <a:lnTo>
                    <a:pt x="209" y="107"/>
                  </a:lnTo>
                  <a:lnTo>
                    <a:pt x="235" y="112"/>
                  </a:lnTo>
                  <a:lnTo>
                    <a:pt x="268" y="113"/>
                  </a:lnTo>
                  <a:lnTo>
                    <a:pt x="296" y="116"/>
                  </a:lnTo>
                  <a:lnTo>
                    <a:pt x="338" y="114"/>
                  </a:lnTo>
                  <a:lnTo>
                    <a:pt x="374" y="111"/>
                  </a:lnTo>
                  <a:lnTo>
                    <a:pt x="406" y="105"/>
                  </a:lnTo>
                  <a:lnTo>
                    <a:pt x="442" y="96"/>
                  </a:lnTo>
                  <a:lnTo>
                    <a:pt x="459" y="92"/>
                  </a:lnTo>
                  <a:lnTo>
                    <a:pt x="474" y="88"/>
                  </a:lnTo>
                  <a:lnTo>
                    <a:pt x="488" y="84"/>
                  </a:lnTo>
                  <a:lnTo>
                    <a:pt x="502" y="79"/>
                  </a:lnTo>
                  <a:lnTo>
                    <a:pt x="526" y="70"/>
                  </a:lnTo>
                  <a:lnTo>
                    <a:pt x="544" y="62"/>
                  </a:lnTo>
                  <a:lnTo>
                    <a:pt x="557" y="57"/>
                  </a:lnTo>
                  <a:lnTo>
                    <a:pt x="572" y="50"/>
                  </a:lnTo>
                  <a:lnTo>
                    <a:pt x="585" y="43"/>
                  </a:lnTo>
                  <a:lnTo>
                    <a:pt x="597" y="37"/>
                  </a:lnTo>
                  <a:lnTo>
                    <a:pt x="610" y="29"/>
                  </a:lnTo>
                  <a:lnTo>
                    <a:pt x="625" y="19"/>
                  </a:lnTo>
                  <a:lnTo>
                    <a:pt x="639" y="10"/>
                  </a:lnTo>
                  <a:lnTo>
                    <a:pt x="652" y="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791" name="Freeform 35"/>
            <p:cNvSpPr>
              <a:spLocks/>
            </p:cNvSpPr>
            <p:nvPr/>
          </p:nvSpPr>
          <p:spPr bwMode="auto">
            <a:xfrm>
              <a:off x="2202" y="3499"/>
              <a:ext cx="643" cy="224"/>
            </a:xfrm>
            <a:custGeom>
              <a:avLst/>
              <a:gdLst>
                <a:gd name="T0" fmla="*/ 642 w 643"/>
                <a:gd name="T1" fmla="*/ 0 h 224"/>
                <a:gd name="T2" fmla="*/ 626 w 643"/>
                <a:gd name="T3" fmla="*/ 18 h 224"/>
                <a:gd name="T4" fmla="*/ 612 w 643"/>
                <a:gd name="T5" fmla="*/ 32 h 224"/>
                <a:gd name="T6" fmla="*/ 600 w 643"/>
                <a:gd name="T7" fmla="*/ 44 h 224"/>
                <a:gd name="T8" fmla="*/ 584 w 643"/>
                <a:gd name="T9" fmla="*/ 57 h 224"/>
                <a:gd name="T10" fmla="*/ 562 w 643"/>
                <a:gd name="T11" fmla="*/ 74 h 224"/>
                <a:gd name="T12" fmla="*/ 540 w 643"/>
                <a:gd name="T13" fmla="*/ 89 h 224"/>
                <a:gd name="T14" fmla="*/ 515 w 643"/>
                <a:gd name="T15" fmla="*/ 104 h 224"/>
                <a:gd name="T16" fmla="*/ 489 w 643"/>
                <a:gd name="T17" fmla="*/ 118 h 224"/>
                <a:gd name="T18" fmla="*/ 464 w 643"/>
                <a:gd name="T19" fmla="*/ 130 h 224"/>
                <a:gd name="T20" fmla="*/ 433 w 643"/>
                <a:gd name="T21" fmla="*/ 143 h 224"/>
                <a:gd name="T22" fmla="*/ 411 w 643"/>
                <a:gd name="T23" fmla="*/ 152 h 224"/>
                <a:gd name="T24" fmla="*/ 379 w 643"/>
                <a:gd name="T25" fmla="*/ 161 h 224"/>
                <a:gd name="T26" fmla="*/ 345 w 643"/>
                <a:gd name="T27" fmla="*/ 172 h 224"/>
                <a:gd name="T28" fmla="*/ 310 w 643"/>
                <a:gd name="T29" fmla="*/ 181 h 224"/>
                <a:gd name="T30" fmla="*/ 285 w 643"/>
                <a:gd name="T31" fmla="*/ 187 h 224"/>
                <a:gd name="T32" fmla="*/ 251 w 643"/>
                <a:gd name="T33" fmla="*/ 189 h 224"/>
                <a:gd name="T34" fmla="*/ 223 w 643"/>
                <a:gd name="T35" fmla="*/ 190 h 224"/>
                <a:gd name="T36" fmla="*/ 195 w 643"/>
                <a:gd name="T37" fmla="*/ 188 h 224"/>
                <a:gd name="T38" fmla="*/ 165 w 643"/>
                <a:gd name="T39" fmla="*/ 185 h 224"/>
                <a:gd name="T40" fmla="*/ 150 w 643"/>
                <a:gd name="T41" fmla="*/ 181 h 224"/>
                <a:gd name="T42" fmla="*/ 131 w 643"/>
                <a:gd name="T43" fmla="*/ 173 h 224"/>
                <a:gd name="T44" fmla="*/ 117 w 643"/>
                <a:gd name="T45" fmla="*/ 167 h 224"/>
                <a:gd name="T46" fmla="*/ 104 w 643"/>
                <a:gd name="T47" fmla="*/ 161 h 224"/>
                <a:gd name="T48" fmla="*/ 95 w 643"/>
                <a:gd name="T49" fmla="*/ 153 h 224"/>
                <a:gd name="T50" fmla="*/ 63 w 643"/>
                <a:gd name="T51" fmla="*/ 223 h 224"/>
                <a:gd name="T52" fmla="*/ 58 w 643"/>
                <a:gd name="T53" fmla="*/ 196 h 224"/>
                <a:gd name="T54" fmla="*/ 52 w 643"/>
                <a:gd name="T55" fmla="*/ 171 h 224"/>
                <a:gd name="T56" fmla="*/ 44 w 643"/>
                <a:gd name="T57" fmla="*/ 138 h 224"/>
                <a:gd name="T58" fmla="*/ 31 w 643"/>
                <a:gd name="T59" fmla="*/ 110 h 224"/>
                <a:gd name="T60" fmla="*/ 18 w 643"/>
                <a:gd name="T61" fmla="*/ 86 h 224"/>
                <a:gd name="T62" fmla="*/ 0 w 643"/>
                <a:gd name="T63" fmla="*/ 62 h 224"/>
                <a:gd name="T64" fmla="*/ 29 w 643"/>
                <a:gd name="T65" fmla="*/ 58 h 224"/>
                <a:gd name="T66" fmla="*/ 60 w 643"/>
                <a:gd name="T67" fmla="*/ 52 h 224"/>
                <a:gd name="T68" fmla="*/ 94 w 643"/>
                <a:gd name="T69" fmla="*/ 41 h 224"/>
                <a:gd name="T70" fmla="*/ 123 w 643"/>
                <a:gd name="T71" fmla="*/ 28 h 224"/>
                <a:gd name="T72" fmla="*/ 140 w 643"/>
                <a:gd name="T73" fmla="*/ 20 h 224"/>
                <a:gd name="T74" fmla="*/ 162 w 643"/>
                <a:gd name="T75" fmla="*/ 4 h 224"/>
                <a:gd name="T76" fmla="*/ 131 w 643"/>
                <a:gd name="T77" fmla="*/ 74 h 224"/>
                <a:gd name="T78" fmla="*/ 153 w 643"/>
                <a:gd name="T79" fmla="*/ 86 h 224"/>
                <a:gd name="T80" fmla="*/ 174 w 643"/>
                <a:gd name="T81" fmla="*/ 96 h 224"/>
                <a:gd name="T82" fmla="*/ 201 w 643"/>
                <a:gd name="T83" fmla="*/ 102 h 224"/>
                <a:gd name="T84" fmla="*/ 227 w 643"/>
                <a:gd name="T85" fmla="*/ 107 h 224"/>
                <a:gd name="T86" fmla="*/ 259 w 643"/>
                <a:gd name="T87" fmla="*/ 109 h 224"/>
                <a:gd name="T88" fmla="*/ 288 w 643"/>
                <a:gd name="T89" fmla="*/ 111 h 224"/>
                <a:gd name="T90" fmla="*/ 330 w 643"/>
                <a:gd name="T91" fmla="*/ 110 h 224"/>
                <a:gd name="T92" fmla="*/ 365 w 643"/>
                <a:gd name="T93" fmla="*/ 107 h 224"/>
                <a:gd name="T94" fmla="*/ 397 w 643"/>
                <a:gd name="T95" fmla="*/ 101 h 224"/>
                <a:gd name="T96" fmla="*/ 433 w 643"/>
                <a:gd name="T97" fmla="*/ 93 h 224"/>
                <a:gd name="T98" fmla="*/ 449 w 643"/>
                <a:gd name="T99" fmla="*/ 89 h 224"/>
                <a:gd name="T100" fmla="*/ 465 w 643"/>
                <a:gd name="T101" fmla="*/ 85 h 224"/>
                <a:gd name="T102" fmla="*/ 478 w 643"/>
                <a:gd name="T103" fmla="*/ 81 h 224"/>
                <a:gd name="T104" fmla="*/ 493 w 643"/>
                <a:gd name="T105" fmla="*/ 77 h 224"/>
                <a:gd name="T106" fmla="*/ 517 w 643"/>
                <a:gd name="T107" fmla="*/ 69 h 224"/>
                <a:gd name="T108" fmla="*/ 534 w 643"/>
                <a:gd name="T109" fmla="*/ 61 h 224"/>
                <a:gd name="T110" fmla="*/ 548 w 643"/>
                <a:gd name="T111" fmla="*/ 55 h 224"/>
                <a:gd name="T112" fmla="*/ 562 w 643"/>
                <a:gd name="T113" fmla="*/ 49 h 224"/>
                <a:gd name="T114" fmla="*/ 575 w 643"/>
                <a:gd name="T115" fmla="*/ 41 h 224"/>
                <a:gd name="T116" fmla="*/ 587 w 643"/>
                <a:gd name="T117" fmla="*/ 36 h 224"/>
                <a:gd name="T118" fmla="*/ 600 w 643"/>
                <a:gd name="T119" fmla="*/ 28 h 224"/>
                <a:gd name="T120" fmla="*/ 615 w 643"/>
                <a:gd name="T121" fmla="*/ 19 h 224"/>
                <a:gd name="T122" fmla="*/ 629 w 643"/>
                <a:gd name="T123" fmla="*/ 10 h 224"/>
                <a:gd name="T124" fmla="*/ 642 w 643"/>
                <a:gd name="T125" fmla="*/ 0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3" h="224">
                  <a:moveTo>
                    <a:pt x="642" y="0"/>
                  </a:moveTo>
                  <a:lnTo>
                    <a:pt x="626" y="18"/>
                  </a:lnTo>
                  <a:lnTo>
                    <a:pt x="612" y="32"/>
                  </a:lnTo>
                  <a:lnTo>
                    <a:pt x="600" y="44"/>
                  </a:lnTo>
                  <a:lnTo>
                    <a:pt x="584" y="57"/>
                  </a:lnTo>
                  <a:lnTo>
                    <a:pt x="562" y="74"/>
                  </a:lnTo>
                  <a:lnTo>
                    <a:pt x="540" y="89"/>
                  </a:lnTo>
                  <a:lnTo>
                    <a:pt x="515" y="104"/>
                  </a:lnTo>
                  <a:lnTo>
                    <a:pt x="489" y="118"/>
                  </a:lnTo>
                  <a:lnTo>
                    <a:pt x="464" y="130"/>
                  </a:lnTo>
                  <a:lnTo>
                    <a:pt x="433" y="143"/>
                  </a:lnTo>
                  <a:lnTo>
                    <a:pt x="411" y="152"/>
                  </a:lnTo>
                  <a:lnTo>
                    <a:pt x="379" y="161"/>
                  </a:lnTo>
                  <a:lnTo>
                    <a:pt x="345" y="172"/>
                  </a:lnTo>
                  <a:lnTo>
                    <a:pt x="310" y="181"/>
                  </a:lnTo>
                  <a:lnTo>
                    <a:pt x="285" y="187"/>
                  </a:lnTo>
                  <a:lnTo>
                    <a:pt x="251" y="189"/>
                  </a:lnTo>
                  <a:lnTo>
                    <a:pt x="223" y="190"/>
                  </a:lnTo>
                  <a:lnTo>
                    <a:pt x="195" y="188"/>
                  </a:lnTo>
                  <a:lnTo>
                    <a:pt x="165" y="185"/>
                  </a:lnTo>
                  <a:lnTo>
                    <a:pt x="150" y="181"/>
                  </a:lnTo>
                  <a:lnTo>
                    <a:pt x="131" y="173"/>
                  </a:lnTo>
                  <a:lnTo>
                    <a:pt x="117" y="167"/>
                  </a:lnTo>
                  <a:lnTo>
                    <a:pt x="104" y="161"/>
                  </a:lnTo>
                  <a:lnTo>
                    <a:pt x="95" y="153"/>
                  </a:lnTo>
                  <a:lnTo>
                    <a:pt x="63" y="223"/>
                  </a:lnTo>
                  <a:lnTo>
                    <a:pt x="58" y="196"/>
                  </a:lnTo>
                  <a:lnTo>
                    <a:pt x="52" y="171"/>
                  </a:lnTo>
                  <a:lnTo>
                    <a:pt x="44" y="138"/>
                  </a:lnTo>
                  <a:lnTo>
                    <a:pt x="31" y="110"/>
                  </a:lnTo>
                  <a:lnTo>
                    <a:pt x="18" y="86"/>
                  </a:lnTo>
                  <a:lnTo>
                    <a:pt x="0" y="62"/>
                  </a:lnTo>
                  <a:lnTo>
                    <a:pt x="29" y="58"/>
                  </a:lnTo>
                  <a:lnTo>
                    <a:pt x="60" y="52"/>
                  </a:lnTo>
                  <a:lnTo>
                    <a:pt x="94" y="41"/>
                  </a:lnTo>
                  <a:lnTo>
                    <a:pt x="123" y="28"/>
                  </a:lnTo>
                  <a:lnTo>
                    <a:pt x="140" y="20"/>
                  </a:lnTo>
                  <a:lnTo>
                    <a:pt x="162" y="4"/>
                  </a:lnTo>
                  <a:lnTo>
                    <a:pt x="131" y="74"/>
                  </a:lnTo>
                  <a:lnTo>
                    <a:pt x="153" y="86"/>
                  </a:lnTo>
                  <a:lnTo>
                    <a:pt x="174" y="96"/>
                  </a:lnTo>
                  <a:lnTo>
                    <a:pt x="201" y="102"/>
                  </a:lnTo>
                  <a:lnTo>
                    <a:pt x="227" y="107"/>
                  </a:lnTo>
                  <a:lnTo>
                    <a:pt x="259" y="109"/>
                  </a:lnTo>
                  <a:lnTo>
                    <a:pt x="288" y="111"/>
                  </a:lnTo>
                  <a:lnTo>
                    <a:pt x="330" y="110"/>
                  </a:lnTo>
                  <a:lnTo>
                    <a:pt x="365" y="107"/>
                  </a:lnTo>
                  <a:lnTo>
                    <a:pt x="397" y="101"/>
                  </a:lnTo>
                  <a:lnTo>
                    <a:pt x="433" y="93"/>
                  </a:lnTo>
                  <a:lnTo>
                    <a:pt x="449" y="89"/>
                  </a:lnTo>
                  <a:lnTo>
                    <a:pt x="465" y="85"/>
                  </a:lnTo>
                  <a:lnTo>
                    <a:pt x="478" y="81"/>
                  </a:lnTo>
                  <a:lnTo>
                    <a:pt x="493" y="77"/>
                  </a:lnTo>
                  <a:lnTo>
                    <a:pt x="517" y="69"/>
                  </a:lnTo>
                  <a:lnTo>
                    <a:pt x="534" y="61"/>
                  </a:lnTo>
                  <a:lnTo>
                    <a:pt x="548" y="55"/>
                  </a:lnTo>
                  <a:lnTo>
                    <a:pt x="562" y="49"/>
                  </a:lnTo>
                  <a:lnTo>
                    <a:pt x="575" y="41"/>
                  </a:lnTo>
                  <a:lnTo>
                    <a:pt x="587" y="36"/>
                  </a:lnTo>
                  <a:lnTo>
                    <a:pt x="600" y="28"/>
                  </a:lnTo>
                  <a:lnTo>
                    <a:pt x="615" y="19"/>
                  </a:lnTo>
                  <a:lnTo>
                    <a:pt x="629" y="10"/>
                  </a:lnTo>
                  <a:lnTo>
                    <a:pt x="642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2785" name="Group 36"/>
          <p:cNvGrpSpPr>
            <a:grpSpLocks/>
          </p:cNvGrpSpPr>
          <p:nvPr/>
        </p:nvGrpSpPr>
        <p:grpSpPr bwMode="auto">
          <a:xfrm>
            <a:off x="5048250" y="3022600"/>
            <a:ext cx="2305050" cy="788988"/>
            <a:chOff x="3113" y="3392"/>
            <a:chExt cx="1452" cy="497"/>
          </a:xfrm>
        </p:grpSpPr>
        <p:sp>
          <p:nvSpPr>
            <p:cNvPr id="32788" name="Freeform 37"/>
            <p:cNvSpPr>
              <a:spLocks/>
            </p:cNvSpPr>
            <p:nvPr/>
          </p:nvSpPr>
          <p:spPr bwMode="auto">
            <a:xfrm>
              <a:off x="3113" y="3392"/>
              <a:ext cx="1452" cy="493"/>
            </a:xfrm>
            <a:custGeom>
              <a:avLst/>
              <a:gdLst>
                <a:gd name="T0" fmla="*/ 19 w 1452"/>
                <a:gd name="T1" fmla="*/ 37 h 493"/>
                <a:gd name="T2" fmla="*/ 85 w 1452"/>
                <a:gd name="T3" fmla="*/ 84 h 493"/>
                <a:gd name="T4" fmla="*/ 171 w 1452"/>
                <a:gd name="T5" fmla="*/ 137 h 493"/>
                <a:gd name="T6" fmla="*/ 268 w 1452"/>
                <a:gd name="T7" fmla="*/ 182 h 493"/>
                <a:gd name="T8" fmla="*/ 377 w 1452"/>
                <a:gd name="T9" fmla="*/ 232 h 493"/>
                <a:gd name="T10" fmla="*/ 498 w 1452"/>
                <a:gd name="T11" fmla="*/ 279 h 493"/>
                <a:gd name="T12" fmla="*/ 641 w 1452"/>
                <a:gd name="T13" fmla="*/ 323 h 493"/>
                <a:gd name="T14" fmla="*/ 771 w 1452"/>
                <a:gd name="T15" fmla="*/ 359 h 493"/>
                <a:gd name="T16" fmla="*/ 911 w 1452"/>
                <a:gd name="T17" fmla="*/ 382 h 493"/>
                <a:gd name="T18" fmla="*/ 1040 w 1452"/>
                <a:gd name="T19" fmla="*/ 390 h 493"/>
                <a:gd name="T20" fmla="*/ 1121 w 1452"/>
                <a:gd name="T21" fmla="*/ 383 h 493"/>
                <a:gd name="T22" fmla="*/ 1185 w 1452"/>
                <a:gd name="T23" fmla="*/ 372 h 493"/>
                <a:gd name="T24" fmla="*/ 1275 w 1452"/>
                <a:gd name="T25" fmla="*/ 492 h 493"/>
                <a:gd name="T26" fmla="*/ 1312 w 1452"/>
                <a:gd name="T27" fmla="*/ 417 h 493"/>
                <a:gd name="T28" fmla="*/ 1367 w 1452"/>
                <a:gd name="T29" fmla="*/ 337 h 493"/>
                <a:gd name="T30" fmla="*/ 1451 w 1452"/>
                <a:gd name="T31" fmla="*/ 289 h 493"/>
                <a:gd name="T32" fmla="*/ 1369 w 1452"/>
                <a:gd name="T33" fmla="*/ 248 h 493"/>
                <a:gd name="T34" fmla="*/ 1226 w 1452"/>
                <a:gd name="T35" fmla="*/ 206 h 493"/>
                <a:gd name="T36" fmla="*/ 1127 w 1452"/>
                <a:gd name="T37" fmla="*/ 163 h 493"/>
                <a:gd name="T38" fmla="*/ 1138 w 1452"/>
                <a:gd name="T39" fmla="*/ 244 h 493"/>
                <a:gd name="T40" fmla="*/ 1037 w 1452"/>
                <a:gd name="T41" fmla="*/ 262 h 493"/>
                <a:gd name="T42" fmla="*/ 917 w 1452"/>
                <a:gd name="T43" fmla="*/ 264 h 493"/>
                <a:gd name="T44" fmla="*/ 778 w 1452"/>
                <a:gd name="T45" fmla="*/ 254 h 493"/>
                <a:gd name="T46" fmla="*/ 605 w 1452"/>
                <a:gd name="T47" fmla="*/ 226 h 493"/>
                <a:gd name="T48" fmla="*/ 456 w 1452"/>
                <a:gd name="T49" fmla="*/ 189 h 493"/>
                <a:gd name="T50" fmla="*/ 383 w 1452"/>
                <a:gd name="T51" fmla="*/ 169 h 493"/>
                <a:gd name="T52" fmla="*/ 322 w 1452"/>
                <a:gd name="T53" fmla="*/ 149 h 493"/>
                <a:gd name="T54" fmla="*/ 232 w 1452"/>
                <a:gd name="T55" fmla="*/ 115 h 493"/>
                <a:gd name="T56" fmla="*/ 170 w 1452"/>
                <a:gd name="T57" fmla="*/ 92 h 493"/>
                <a:gd name="T58" fmla="*/ 117 w 1452"/>
                <a:gd name="T59" fmla="*/ 66 h 493"/>
                <a:gd name="T60" fmla="*/ 57 w 1452"/>
                <a:gd name="T61" fmla="*/ 35 h 493"/>
                <a:gd name="T62" fmla="*/ 0 w 1452"/>
                <a:gd name="T63" fmla="*/ 0 h 4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52" h="493">
                  <a:moveTo>
                    <a:pt x="0" y="0"/>
                  </a:moveTo>
                  <a:lnTo>
                    <a:pt x="19" y="37"/>
                  </a:lnTo>
                  <a:lnTo>
                    <a:pt x="55" y="63"/>
                  </a:lnTo>
                  <a:lnTo>
                    <a:pt x="85" y="84"/>
                  </a:lnTo>
                  <a:lnTo>
                    <a:pt x="126" y="110"/>
                  </a:lnTo>
                  <a:lnTo>
                    <a:pt x="171" y="137"/>
                  </a:lnTo>
                  <a:lnTo>
                    <a:pt x="214" y="154"/>
                  </a:lnTo>
                  <a:lnTo>
                    <a:pt x="268" y="182"/>
                  </a:lnTo>
                  <a:lnTo>
                    <a:pt x="323" y="208"/>
                  </a:lnTo>
                  <a:lnTo>
                    <a:pt x="377" y="232"/>
                  </a:lnTo>
                  <a:lnTo>
                    <a:pt x="444" y="260"/>
                  </a:lnTo>
                  <a:lnTo>
                    <a:pt x="498" y="279"/>
                  </a:lnTo>
                  <a:lnTo>
                    <a:pt x="565" y="301"/>
                  </a:lnTo>
                  <a:lnTo>
                    <a:pt x="641" y="323"/>
                  </a:lnTo>
                  <a:lnTo>
                    <a:pt x="715" y="345"/>
                  </a:lnTo>
                  <a:lnTo>
                    <a:pt x="771" y="359"/>
                  </a:lnTo>
                  <a:lnTo>
                    <a:pt x="850" y="373"/>
                  </a:lnTo>
                  <a:lnTo>
                    <a:pt x="911" y="382"/>
                  </a:lnTo>
                  <a:lnTo>
                    <a:pt x="976" y="388"/>
                  </a:lnTo>
                  <a:lnTo>
                    <a:pt x="1040" y="390"/>
                  </a:lnTo>
                  <a:lnTo>
                    <a:pt x="1078" y="389"/>
                  </a:lnTo>
                  <a:lnTo>
                    <a:pt x="1121" y="383"/>
                  </a:lnTo>
                  <a:lnTo>
                    <a:pt x="1153" y="377"/>
                  </a:lnTo>
                  <a:lnTo>
                    <a:pt x="1185" y="372"/>
                  </a:lnTo>
                  <a:lnTo>
                    <a:pt x="1206" y="366"/>
                  </a:lnTo>
                  <a:lnTo>
                    <a:pt x="1275" y="492"/>
                  </a:lnTo>
                  <a:lnTo>
                    <a:pt x="1289" y="456"/>
                  </a:lnTo>
                  <a:lnTo>
                    <a:pt x="1312" y="417"/>
                  </a:lnTo>
                  <a:lnTo>
                    <a:pt x="1335" y="377"/>
                  </a:lnTo>
                  <a:lnTo>
                    <a:pt x="1367" y="337"/>
                  </a:lnTo>
                  <a:lnTo>
                    <a:pt x="1394" y="314"/>
                  </a:lnTo>
                  <a:lnTo>
                    <a:pt x="1451" y="289"/>
                  </a:lnTo>
                  <a:lnTo>
                    <a:pt x="1435" y="262"/>
                  </a:lnTo>
                  <a:lnTo>
                    <a:pt x="1369" y="248"/>
                  </a:lnTo>
                  <a:lnTo>
                    <a:pt x="1300" y="231"/>
                  </a:lnTo>
                  <a:lnTo>
                    <a:pt x="1226" y="206"/>
                  </a:lnTo>
                  <a:lnTo>
                    <a:pt x="1164" y="180"/>
                  </a:lnTo>
                  <a:lnTo>
                    <a:pt x="1127" y="163"/>
                  </a:lnTo>
                  <a:lnTo>
                    <a:pt x="1078" y="136"/>
                  </a:lnTo>
                  <a:lnTo>
                    <a:pt x="1138" y="244"/>
                  </a:lnTo>
                  <a:lnTo>
                    <a:pt x="1086" y="255"/>
                  </a:lnTo>
                  <a:lnTo>
                    <a:pt x="1037" y="262"/>
                  </a:lnTo>
                  <a:lnTo>
                    <a:pt x="977" y="264"/>
                  </a:lnTo>
                  <a:lnTo>
                    <a:pt x="917" y="264"/>
                  </a:lnTo>
                  <a:lnTo>
                    <a:pt x="844" y="258"/>
                  </a:lnTo>
                  <a:lnTo>
                    <a:pt x="778" y="254"/>
                  </a:lnTo>
                  <a:lnTo>
                    <a:pt x="685" y="241"/>
                  </a:lnTo>
                  <a:lnTo>
                    <a:pt x="605" y="226"/>
                  </a:lnTo>
                  <a:lnTo>
                    <a:pt x="534" y="209"/>
                  </a:lnTo>
                  <a:lnTo>
                    <a:pt x="456" y="189"/>
                  </a:lnTo>
                  <a:lnTo>
                    <a:pt x="418" y="178"/>
                  </a:lnTo>
                  <a:lnTo>
                    <a:pt x="383" y="169"/>
                  </a:lnTo>
                  <a:lnTo>
                    <a:pt x="354" y="159"/>
                  </a:lnTo>
                  <a:lnTo>
                    <a:pt x="322" y="149"/>
                  </a:lnTo>
                  <a:lnTo>
                    <a:pt x="270" y="131"/>
                  </a:lnTo>
                  <a:lnTo>
                    <a:pt x="232" y="115"/>
                  </a:lnTo>
                  <a:lnTo>
                    <a:pt x="202" y="104"/>
                  </a:lnTo>
                  <a:lnTo>
                    <a:pt x="170" y="92"/>
                  </a:lnTo>
                  <a:lnTo>
                    <a:pt x="142" y="77"/>
                  </a:lnTo>
                  <a:lnTo>
                    <a:pt x="117" y="66"/>
                  </a:lnTo>
                  <a:lnTo>
                    <a:pt x="88" y="52"/>
                  </a:lnTo>
                  <a:lnTo>
                    <a:pt x="57" y="35"/>
                  </a:lnTo>
                  <a:lnTo>
                    <a:pt x="26" y="17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789" name="Freeform 38"/>
            <p:cNvSpPr>
              <a:spLocks/>
            </p:cNvSpPr>
            <p:nvPr/>
          </p:nvSpPr>
          <p:spPr bwMode="auto">
            <a:xfrm>
              <a:off x="3133" y="3427"/>
              <a:ext cx="1432" cy="462"/>
            </a:xfrm>
            <a:custGeom>
              <a:avLst/>
              <a:gdLst>
                <a:gd name="T0" fmla="*/ 0 w 1432"/>
                <a:gd name="T1" fmla="*/ 0 h 462"/>
                <a:gd name="T2" fmla="*/ 32 w 1432"/>
                <a:gd name="T3" fmla="*/ 29 h 462"/>
                <a:gd name="T4" fmla="*/ 60 w 1432"/>
                <a:gd name="T5" fmla="*/ 52 h 462"/>
                <a:gd name="T6" fmla="*/ 86 w 1432"/>
                <a:gd name="T7" fmla="*/ 72 h 462"/>
                <a:gd name="T8" fmla="*/ 119 w 1432"/>
                <a:gd name="T9" fmla="*/ 93 h 462"/>
                <a:gd name="T10" fmla="*/ 166 w 1432"/>
                <a:gd name="T11" fmla="*/ 124 h 462"/>
                <a:gd name="T12" fmla="*/ 212 w 1432"/>
                <a:gd name="T13" fmla="*/ 150 h 462"/>
                <a:gd name="T14" fmla="*/ 266 w 1432"/>
                <a:gd name="T15" fmla="*/ 178 h 462"/>
                <a:gd name="T16" fmla="*/ 321 w 1432"/>
                <a:gd name="T17" fmla="*/ 203 h 462"/>
                <a:gd name="T18" fmla="*/ 375 w 1432"/>
                <a:gd name="T19" fmla="*/ 227 h 462"/>
                <a:gd name="T20" fmla="*/ 443 w 1432"/>
                <a:gd name="T21" fmla="*/ 254 h 462"/>
                <a:gd name="T22" fmla="*/ 491 w 1432"/>
                <a:gd name="T23" fmla="*/ 271 h 462"/>
                <a:gd name="T24" fmla="*/ 563 w 1432"/>
                <a:gd name="T25" fmla="*/ 292 h 462"/>
                <a:gd name="T26" fmla="*/ 637 w 1432"/>
                <a:gd name="T27" fmla="*/ 316 h 462"/>
                <a:gd name="T28" fmla="*/ 713 w 1432"/>
                <a:gd name="T29" fmla="*/ 338 h 462"/>
                <a:gd name="T30" fmla="*/ 769 w 1432"/>
                <a:gd name="T31" fmla="*/ 353 h 462"/>
                <a:gd name="T32" fmla="*/ 844 w 1432"/>
                <a:gd name="T33" fmla="*/ 366 h 462"/>
                <a:gd name="T34" fmla="*/ 907 w 1432"/>
                <a:gd name="T35" fmla="*/ 373 h 462"/>
                <a:gd name="T36" fmla="*/ 972 w 1432"/>
                <a:gd name="T37" fmla="*/ 379 h 462"/>
                <a:gd name="T38" fmla="*/ 1037 w 1432"/>
                <a:gd name="T39" fmla="*/ 381 h 462"/>
                <a:gd name="T40" fmla="*/ 1073 w 1432"/>
                <a:gd name="T41" fmla="*/ 379 h 462"/>
                <a:gd name="T42" fmla="*/ 1118 w 1432"/>
                <a:gd name="T43" fmla="*/ 374 h 462"/>
                <a:gd name="T44" fmla="*/ 1149 w 1432"/>
                <a:gd name="T45" fmla="*/ 368 h 462"/>
                <a:gd name="T46" fmla="*/ 1180 w 1432"/>
                <a:gd name="T47" fmla="*/ 364 h 462"/>
                <a:gd name="T48" fmla="*/ 1202 w 1432"/>
                <a:gd name="T49" fmla="*/ 355 h 462"/>
                <a:gd name="T50" fmla="*/ 1259 w 1432"/>
                <a:gd name="T51" fmla="*/ 461 h 462"/>
                <a:gd name="T52" fmla="*/ 1275 w 1432"/>
                <a:gd name="T53" fmla="*/ 425 h 462"/>
                <a:gd name="T54" fmla="*/ 1294 w 1432"/>
                <a:gd name="T55" fmla="*/ 391 h 462"/>
                <a:gd name="T56" fmla="*/ 1320 w 1432"/>
                <a:gd name="T57" fmla="*/ 349 h 462"/>
                <a:gd name="T58" fmla="*/ 1354 w 1432"/>
                <a:gd name="T59" fmla="*/ 313 h 462"/>
                <a:gd name="T60" fmla="*/ 1386 w 1432"/>
                <a:gd name="T61" fmla="*/ 282 h 462"/>
                <a:gd name="T62" fmla="*/ 1431 w 1432"/>
                <a:gd name="T63" fmla="*/ 253 h 462"/>
                <a:gd name="T64" fmla="*/ 1367 w 1432"/>
                <a:gd name="T65" fmla="*/ 240 h 462"/>
                <a:gd name="T66" fmla="*/ 1298 w 1432"/>
                <a:gd name="T67" fmla="*/ 225 h 462"/>
                <a:gd name="T68" fmla="*/ 1224 w 1432"/>
                <a:gd name="T69" fmla="*/ 201 h 462"/>
                <a:gd name="T70" fmla="*/ 1161 w 1432"/>
                <a:gd name="T71" fmla="*/ 175 h 462"/>
                <a:gd name="T72" fmla="*/ 1124 w 1432"/>
                <a:gd name="T73" fmla="*/ 159 h 462"/>
                <a:gd name="T74" fmla="*/ 1079 w 1432"/>
                <a:gd name="T75" fmla="*/ 131 h 462"/>
                <a:gd name="T76" fmla="*/ 1135 w 1432"/>
                <a:gd name="T77" fmla="*/ 236 h 462"/>
                <a:gd name="T78" fmla="*/ 1082 w 1432"/>
                <a:gd name="T79" fmla="*/ 247 h 462"/>
                <a:gd name="T80" fmla="*/ 1034 w 1432"/>
                <a:gd name="T81" fmla="*/ 256 h 462"/>
                <a:gd name="T82" fmla="*/ 973 w 1432"/>
                <a:gd name="T83" fmla="*/ 258 h 462"/>
                <a:gd name="T84" fmla="*/ 913 w 1432"/>
                <a:gd name="T85" fmla="*/ 257 h 462"/>
                <a:gd name="T86" fmla="*/ 841 w 1432"/>
                <a:gd name="T87" fmla="*/ 252 h 462"/>
                <a:gd name="T88" fmla="*/ 776 w 1432"/>
                <a:gd name="T89" fmla="*/ 247 h 462"/>
                <a:gd name="T90" fmla="*/ 682 w 1432"/>
                <a:gd name="T91" fmla="*/ 235 h 462"/>
                <a:gd name="T92" fmla="*/ 603 w 1432"/>
                <a:gd name="T93" fmla="*/ 221 h 462"/>
                <a:gd name="T94" fmla="*/ 533 w 1432"/>
                <a:gd name="T95" fmla="*/ 204 h 462"/>
                <a:gd name="T96" fmla="*/ 453 w 1432"/>
                <a:gd name="T97" fmla="*/ 184 h 462"/>
                <a:gd name="T98" fmla="*/ 417 w 1432"/>
                <a:gd name="T99" fmla="*/ 174 h 462"/>
                <a:gd name="T100" fmla="*/ 381 w 1432"/>
                <a:gd name="T101" fmla="*/ 164 h 462"/>
                <a:gd name="T102" fmla="*/ 352 w 1432"/>
                <a:gd name="T103" fmla="*/ 156 h 462"/>
                <a:gd name="T104" fmla="*/ 321 w 1432"/>
                <a:gd name="T105" fmla="*/ 146 h 462"/>
                <a:gd name="T106" fmla="*/ 267 w 1432"/>
                <a:gd name="T107" fmla="*/ 128 h 462"/>
                <a:gd name="T108" fmla="*/ 230 w 1432"/>
                <a:gd name="T109" fmla="*/ 113 h 462"/>
                <a:gd name="T110" fmla="*/ 199 w 1432"/>
                <a:gd name="T111" fmla="*/ 102 h 462"/>
                <a:gd name="T112" fmla="*/ 170 w 1432"/>
                <a:gd name="T113" fmla="*/ 89 h 462"/>
                <a:gd name="T114" fmla="*/ 141 w 1432"/>
                <a:gd name="T115" fmla="*/ 75 h 462"/>
                <a:gd name="T116" fmla="*/ 117 w 1432"/>
                <a:gd name="T117" fmla="*/ 65 h 462"/>
                <a:gd name="T118" fmla="*/ 88 w 1432"/>
                <a:gd name="T119" fmla="*/ 50 h 462"/>
                <a:gd name="T120" fmla="*/ 56 w 1432"/>
                <a:gd name="T121" fmla="*/ 33 h 462"/>
                <a:gd name="T122" fmla="*/ 27 w 1432"/>
                <a:gd name="T123" fmla="*/ 17 h 462"/>
                <a:gd name="T124" fmla="*/ 0 w 1432"/>
                <a:gd name="T125" fmla="*/ 0 h 4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32" h="462">
                  <a:moveTo>
                    <a:pt x="0" y="0"/>
                  </a:moveTo>
                  <a:lnTo>
                    <a:pt x="32" y="29"/>
                  </a:lnTo>
                  <a:lnTo>
                    <a:pt x="60" y="52"/>
                  </a:lnTo>
                  <a:lnTo>
                    <a:pt x="86" y="72"/>
                  </a:lnTo>
                  <a:lnTo>
                    <a:pt x="119" y="93"/>
                  </a:lnTo>
                  <a:lnTo>
                    <a:pt x="166" y="124"/>
                  </a:lnTo>
                  <a:lnTo>
                    <a:pt x="212" y="150"/>
                  </a:lnTo>
                  <a:lnTo>
                    <a:pt x="266" y="178"/>
                  </a:lnTo>
                  <a:lnTo>
                    <a:pt x="321" y="203"/>
                  </a:lnTo>
                  <a:lnTo>
                    <a:pt x="375" y="227"/>
                  </a:lnTo>
                  <a:lnTo>
                    <a:pt x="443" y="254"/>
                  </a:lnTo>
                  <a:lnTo>
                    <a:pt x="491" y="271"/>
                  </a:lnTo>
                  <a:lnTo>
                    <a:pt x="563" y="292"/>
                  </a:lnTo>
                  <a:lnTo>
                    <a:pt x="637" y="316"/>
                  </a:lnTo>
                  <a:lnTo>
                    <a:pt x="713" y="338"/>
                  </a:lnTo>
                  <a:lnTo>
                    <a:pt x="769" y="353"/>
                  </a:lnTo>
                  <a:lnTo>
                    <a:pt x="844" y="366"/>
                  </a:lnTo>
                  <a:lnTo>
                    <a:pt x="907" y="373"/>
                  </a:lnTo>
                  <a:lnTo>
                    <a:pt x="972" y="379"/>
                  </a:lnTo>
                  <a:lnTo>
                    <a:pt x="1037" y="381"/>
                  </a:lnTo>
                  <a:lnTo>
                    <a:pt x="1073" y="379"/>
                  </a:lnTo>
                  <a:lnTo>
                    <a:pt x="1118" y="374"/>
                  </a:lnTo>
                  <a:lnTo>
                    <a:pt x="1149" y="368"/>
                  </a:lnTo>
                  <a:lnTo>
                    <a:pt x="1180" y="364"/>
                  </a:lnTo>
                  <a:lnTo>
                    <a:pt x="1202" y="355"/>
                  </a:lnTo>
                  <a:lnTo>
                    <a:pt x="1259" y="461"/>
                  </a:lnTo>
                  <a:lnTo>
                    <a:pt x="1275" y="425"/>
                  </a:lnTo>
                  <a:lnTo>
                    <a:pt x="1294" y="391"/>
                  </a:lnTo>
                  <a:lnTo>
                    <a:pt x="1320" y="349"/>
                  </a:lnTo>
                  <a:lnTo>
                    <a:pt x="1354" y="313"/>
                  </a:lnTo>
                  <a:lnTo>
                    <a:pt x="1386" y="282"/>
                  </a:lnTo>
                  <a:lnTo>
                    <a:pt x="1431" y="253"/>
                  </a:lnTo>
                  <a:lnTo>
                    <a:pt x="1367" y="240"/>
                  </a:lnTo>
                  <a:lnTo>
                    <a:pt x="1298" y="225"/>
                  </a:lnTo>
                  <a:lnTo>
                    <a:pt x="1224" y="201"/>
                  </a:lnTo>
                  <a:lnTo>
                    <a:pt x="1161" y="175"/>
                  </a:lnTo>
                  <a:lnTo>
                    <a:pt x="1124" y="159"/>
                  </a:lnTo>
                  <a:lnTo>
                    <a:pt x="1079" y="131"/>
                  </a:lnTo>
                  <a:lnTo>
                    <a:pt x="1135" y="236"/>
                  </a:lnTo>
                  <a:lnTo>
                    <a:pt x="1082" y="247"/>
                  </a:lnTo>
                  <a:lnTo>
                    <a:pt x="1034" y="256"/>
                  </a:lnTo>
                  <a:lnTo>
                    <a:pt x="973" y="258"/>
                  </a:lnTo>
                  <a:lnTo>
                    <a:pt x="913" y="257"/>
                  </a:lnTo>
                  <a:lnTo>
                    <a:pt x="841" y="252"/>
                  </a:lnTo>
                  <a:lnTo>
                    <a:pt x="776" y="247"/>
                  </a:lnTo>
                  <a:lnTo>
                    <a:pt x="682" y="235"/>
                  </a:lnTo>
                  <a:lnTo>
                    <a:pt x="603" y="221"/>
                  </a:lnTo>
                  <a:lnTo>
                    <a:pt x="533" y="204"/>
                  </a:lnTo>
                  <a:lnTo>
                    <a:pt x="453" y="184"/>
                  </a:lnTo>
                  <a:lnTo>
                    <a:pt x="417" y="174"/>
                  </a:lnTo>
                  <a:lnTo>
                    <a:pt x="381" y="164"/>
                  </a:lnTo>
                  <a:lnTo>
                    <a:pt x="352" y="156"/>
                  </a:lnTo>
                  <a:lnTo>
                    <a:pt x="321" y="146"/>
                  </a:lnTo>
                  <a:lnTo>
                    <a:pt x="267" y="128"/>
                  </a:lnTo>
                  <a:lnTo>
                    <a:pt x="230" y="113"/>
                  </a:lnTo>
                  <a:lnTo>
                    <a:pt x="199" y="102"/>
                  </a:lnTo>
                  <a:lnTo>
                    <a:pt x="170" y="89"/>
                  </a:lnTo>
                  <a:lnTo>
                    <a:pt x="141" y="75"/>
                  </a:lnTo>
                  <a:lnTo>
                    <a:pt x="117" y="65"/>
                  </a:lnTo>
                  <a:lnTo>
                    <a:pt x="88" y="50"/>
                  </a:lnTo>
                  <a:lnTo>
                    <a:pt x="56" y="33"/>
                  </a:lnTo>
                  <a:lnTo>
                    <a:pt x="27" y="17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2786" name="Text Box 39"/>
          <p:cNvSpPr txBox="1">
            <a:spLocks noChangeArrowheads="1"/>
          </p:cNvSpPr>
          <p:nvPr/>
        </p:nvSpPr>
        <p:spPr bwMode="auto">
          <a:xfrm>
            <a:off x="3929064" y="1371600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</a:rPr>
              <a:t>Supervisory HMI</a:t>
            </a:r>
          </a:p>
        </p:txBody>
      </p:sp>
      <p:sp>
        <p:nvSpPr>
          <p:cNvPr id="32787" name="Rectangle 40"/>
          <p:cNvSpPr>
            <a:spLocks noChangeArrowheads="1"/>
          </p:cNvSpPr>
          <p:nvPr/>
        </p:nvSpPr>
        <p:spPr bwMode="auto">
          <a:xfrm>
            <a:off x="1752600" y="4495800"/>
            <a:ext cx="8915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Book Antiqua" panose="02040602050305030304" pitchFamily="18" charset="0"/>
              </a:rPr>
              <a:t> Modicon : Modbus +, Uniteleway, Ethernet</a:t>
            </a: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400" b="1">
                <a:solidFill>
                  <a:schemeClr val="hlink"/>
                </a:solidFill>
                <a:latin typeface="Book Antiqua" panose="02040602050305030304" pitchFamily="18" charset="0"/>
              </a:rPr>
              <a:t>Allen Bradley : DH+, DH485, Ethernet, Control Net, Devicenet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400" b="1">
                <a:solidFill>
                  <a:schemeClr val="hlink"/>
                </a:solidFill>
                <a:latin typeface="Book Antiqua" panose="02040602050305030304" pitchFamily="18" charset="0"/>
              </a:rPr>
              <a:t> Siemens : Sinec L1/L2/H1, Profibus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895600" y="3810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rgbClr val="66FF33"/>
                </a:solidFill>
              </a:rPr>
              <a:t> </a:t>
            </a:r>
            <a:r>
              <a:rPr lang="en-US" sz="3200" b="1" u="sng">
                <a:solidFill>
                  <a:srgbClr val="66FF33"/>
                </a:solidFill>
              </a:rPr>
              <a:t>Programming Languages in PLCs </a:t>
            </a:r>
            <a:endParaRPr lang="en-US" sz="3600" b="1" u="sng">
              <a:solidFill>
                <a:schemeClr val="accent1"/>
              </a:solidFill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286000" y="2514600"/>
            <a:ext cx="8382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 Ladder Logic  ( LAD/LD 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Structured Text ( ST)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Instruction List ( IL 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Sequential Function Chart ( SFC 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600" b="1">
                <a:solidFill>
                  <a:schemeClr val="hlink"/>
                </a:solidFill>
                <a:latin typeface="Book Antiqua" panose="02040602050305030304" pitchFamily="18" charset="0"/>
              </a:rPr>
              <a:t> Function Block Diagram ( FBD 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970214" y="247650"/>
            <a:ext cx="6249987" cy="127635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66FF33"/>
                </a:solidFill>
              </a:rPr>
              <a:t>What is Automation ?</a:t>
            </a:r>
            <a:endParaRPr lang="en-US" sz="7200" b="1" u="sng">
              <a:solidFill>
                <a:srgbClr val="FFFF00"/>
              </a:solidFill>
            </a:endParaRPr>
          </a:p>
        </p:txBody>
      </p:sp>
      <p:sp>
        <p:nvSpPr>
          <p:cNvPr id="119811" name="Text Box 2051"/>
          <p:cNvSpPr txBox="1">
            <a:spLocks noChangeArrowheads="1"/>
          </p:cNvSpPr>
          <p:nvPr/>
        </p:nvSpPr>
        <p:spPr bwMode="auto">
          <a:xfrm>
            <a:off x="1905001" y="1851025"/>
            <a:ext cx="82708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Automation is basically the delegation of human control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function to technical equipment for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Increasing Productivity</a:t>
            </a:r>
          </a:p>
          <a:p>
            <a:pPr algn="ctr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 Increasing Quality</a:t>
            </a:r>
          </a:p>
          <a:p>
            <a:pPr algn="ctr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 Reducing Cost</a:t>
            </a:r>
          </a:p>
          <a:p>
            <a:pPr algn="ctr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</a:rPr>
              <a:t> Increasing Safety in working conditions</a:t>
            </a:r>
            <a:endParaRPr lang="en-US" sz="32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0" y="381000"/>
            <a:ext cx="81534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 u="sng">
                <a:solidFill>
                  <a:srgbClr val="66FF33"/>
                </a:solidFill>
              </a:rPr>
              <a:t>Supervisory Control &amp; Data Acquisition Software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981200"/>
            <a:ext cx="7626350" cy="4027488"/>
          </a:xfrm>
        </p:spPr>
        <p:txBody>
          <a:bodyPr rtlCol="0">
            <a:normAutofit/>
          </a:bodyPr>
          <a:lstStyle/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mtClean="0">
                <a:solidFill>
                  <a:schemeClr val="hlink"/>
                </a:solidFill>
              </a:rPr>
              <a:t>Features of typical SCADA software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hlink"/>
                </a:solidFill>
              </a:rPr>
              <a:t>Dynamic process graphic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hlink"/>
                </a:solidFill>
              </a:rPr>
              <a:t>Real-time and Historical trending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hlink"/>
                </a:solidFill>
              </a:rPr>
              <a:t>Alarms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hlink"/>
                </a:solidFill>
              </a:rPr>
              <a:t>Recipe Management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hlink"/>
                </a:solidFill>
              </a:rPr>
              <a:t>Security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hlink"/>
                </a:solidFill>
              </a:rPr>
              <a:t>Device connectivity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hlink"/>
                </a:solidFill>
              </a:rPr>
              <a:t>Script for logic development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hlink"/>
                </a:solidFill>
              </a:rPr>
              <a:t>Database connectivity</a:t>
            </a:r>
          </a:p>
          <a:p>
            <a:pPr marL="342900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sz="3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81000"/>
            <a:ext cx="81534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 u="sng">
                <a:solidFill>
                  <a:srgbClr val="66FF33"/>
                </a:solidFill>
              </a:rPr>
              <a:t>Some of the Leading SCADA Software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1828800"/>
            <a:ext cx="4876800" cy="2514600"/>
          </a:xfr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z="2800">
                <a:solidFill>
                  <a:srgbClr val="FFFF00"/>
                </a:solidFill>
              </a:rPr>
              <a:t> Wonderware : InTouch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z="2800">
                <a:solidFill>
                  <a:srgbClr val="FFFF00"/>
                </a:solidFill>
              </a:rPr>
              <a:t> Intellution : Fix DMACS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z="2800">
                <a:solidFill>
                  <a:srgbClr val="FFFF00"/>
                </a:solidFill>
              </a:rPr>
              <a:t> Merz : Aspic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z="2800">
                <a:solidFill>
                  <a:srgbClr val="FFFF00"/>
                </a:solidFill>
              </a:rPr>
              <a:t> Allen Bradley : Rsview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z="2800">
                <a:solidFill>
                  <a:srgbClr val="FFFF00"/>
                </a:solidFill>
              </a:rPr>
              <a:t> Siemens : WinCC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z="2800">
                <a:solidFill>
                  <a:srgbClr val="FFFF00"/>
                </a:solidFill>
              </a:rPr>
              <a:t> GE Fanuc : Cimplicity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z="2800">
                <a:solidFill>
                  <a:srgbClr val="FFFF00"/>
                </a:solidFill>
              </a:rPr>
              <a:t> KPIT : ASTRA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800">
                <a:solidFill>
                  <a:srgbClr val="FFFF00"/>
                </a:solidFill>
              </a:rPr>
              <a:t> 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sz="2800">
              <a:solidFill>
                <a:srgbClr val="FFFF00"/>
              </a:solidFill>
            </a:endParaRP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sz="2800">
              <a:solidFill>
                <a:srgbClr val="FFFF00"/>
              </a:solidFill>
            </a:endParaRP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sz="2800">
              <a:solidFill>
                <a:srgbClr val="FFFF00"/>
              </a:solidFill>
            </a:endParaRP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endParaRPr lang="en-US" altLang="zh-TW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457200"/>
            <a:ext cx="67818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b="1" u="sng">
                <a:solidFill>
                  <a:srgbClr val="66FF33"/>
                </a:solidFill>
              </a:rPr>
              <a:t>Role of Engineers In </a:t>
            </a:r>
            <a:br>
              <a:rPr lang="en-US" sz="3600" b="1" u="sng">
                <a:solidFill>
                  <a:srgbClr val="66FF33"/>
                </a:solidFill>
              </a:rPr>
            </a:br>
            <a:r>
              <a:rPr lang="en-US" sz="3600" b="1" u="sng">
                <a:solidFill>
                  <a:srgbClr val="66FF33"/>
                </a:solidFill>
              </a:rPr>
              <a:t>Industrial Automation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438400"/>
            <a:ext cx="7772400" cy="2514600"/>
          </a:xfr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rgbClr val="FFFF00"/>
                </a:solidFill>
              </a:rPr>
              <a:t> Designing of the Automation system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rgbClr val="FFFF00"/>
                </a:solidFill>
              </a:rPr>
              <a:t> Erection and Commissioning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rgbClr val="FFFF00"/>
                </a:solidFill>
              </a:rPr>
              <a:t> Maintenance and Troubleshooting of existing system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Monotype Sorts" pitchFamily="2" charset="2"/>
              <a:buChar char="u"/>
              <a:defRPr/>
            </a:pPr>
            <a:endParaRPr lang="en-US" altLang="zh-TW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2970214" y="247650"/>
            <a:ext cx="6249987" cy="1276350"/>
          </a:xfrm>
        </p:spPr>
        <p:txBody>
          <a:bodyPr/>
          <a:lstStyle/>
          <a:p>
            <a:pPr eaLnBrk="1" hangingPunct="1"/>
            <a:r>
              <a:rPr lang="en-US" sz="3400" b="1" u="sng">
                <a:solidFill>
                  <a:srgbClr val="66FF33"/>
                </a:solidFill>
              </a:rPr>
              <a:t>History of Automation</a:t>
            </a:r>
            <a:endParaRPr lang="en-US" sz="7200" b="1" u="sng">
              <a:solidFill>
                <a:srgbClr val="FFFF00"/>
              </a:solidFill>
            </a:endParaRPr>
          </a:p>
        </p:txBody>
      </p:sp>
      <p:grpSp>
        <p:nvGrpSpPr>
          <p:cNvPr id="131075" name="Group 3075"/>
          <p:cNvGrpSpPr>
            <a:grpSpLocks/>
          </p:cNvGrpSpPr>
          <p:nvPr/>
        </p:nvGrpSpPr>
        <p:grpSpPr bwMode="auto">
          <a:xfrm>
            <a:off x="5867400" y="4419600"/>
            <a:ext cx="3048000" cy="533400"/>
            <a:chOff x="2736" y="2784"/>
            <a:chExt cx="1920" cy="336"/>
          </a:xfrm>
        </p:grpSpPr>
        <p:sp>
          <p:nvSpPr>
            <p:cNvPr id="8208" name="Rectangle 3076"/>
            <p:cNvSpPr>
              <a:spLocks noChangeArrowheads="1"/>
            </p:cNvSpPr>
            <p:nvPr/>
          </p:nvSpPr>
          <p:spPr bwMode="auto">
            <a:xfrm>
              <a:off x="2736" y="2784"/>
              <a:ext cx="1920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8209" name="Text Box 3077"/>
            <p:cNvSpPr txBox="1">
              <a:spLocks noChangeArrowheads="1"/>
            </p:cNvSpPr>
            <p:nvPr/>
          </p:nvSpPr>
          <p:spPr bwMode="auto">
            <a:xfrm>
              <a:off x="2789" y="2784"/>
              <a:ext cx="1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latin typeface="Book Antiqua" panose="02040602050305030304" pitchFamily="18" charset="0"/>
                </a:rPr>
                <a:t>Pneumatic Control</a:t>
              </a:r>
            </a:p>
          </p:txBody>
        </p:sp>
      </p:grpSp>
      <p:grpSp>
        <p:nvGrpSpPr>
          <p:cNvPr id="131078" name="Group 3078"/>
          <p:cNvGrpSpPr>
            <a:grpSpLocks/>
          </p:cNvGrpSpPr>
          <p:nvPr/>
        </p:nvGrpSpPr>
        <p:grpSpPr bwMode="auto">
          <a:xfrm>
            <a:off x="4800600" y="3886200"/>
            <a:ext cx="4114800" cy="533400"/>
            <a:chOff x="2064" y="2448"/>
            <a:chExt cx="2592" cy="336"/>
          </a:xfrm>
        </p:grpSpPr>
        <p:sp>
          <p:nvSpPr>
            <p:cNvPr id="8206" name="Rectangle 3079"/>
            <p:cNvSpPr>
              <a:spLocks noChangeArrowheads="1"/>
            </p:cNvSpPr>
            <p:nvPr/>
          </p:nvSpPr>
          <p:spPr bwMode="auto">
            <a:xfrm>
              <a:off x="2064" y="2448"/>
              <a:ext cx="2592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8207" name="Text Box 3080"/>
            <p:cNvSpPr txBox="1">
              <a:spLocks noChangeArrowheads="1"/>
            </p:cNvSpPr>
            <p:nvPr/>
          </p:nvSpPr>
          <p:spPr bwMode="auto">
            <a:xfrm>
              <a:off x="2240" y="2496"/>
              <a:ext cx="2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latin typeface="Book Antiqua" panose="02040602050305030304" pitchFamily="18" charset="0"/>
                </a:rPr>
                <a:t>Hard wired logic Control</a:t>
              </a:r>
            </a:p>
          </p:txBody>
        </p:sp>
      </p:grpSp>
      <p:grpSp>
        <p:nvGrpSpPr>
          <p:cNvPr id="131081" name="Group 3081"/>
          <p:cNvGrpSpPr>
            <a:grpSpLocks/>
          </p:cNvGrpSpPr>
          <p:nvPr/>
        </p:nvGrpSpPr>
        <p:grpSpPr bwMode="auto">
          <a:xfrm>
            <a:off x="3429000" y="3352800"/>
            <a:ext cx="5486400" cy="533400"/>
            <a:chOff x="1200" y="2112"/>
            <a:chExt cx="3456" cy="336"/>
          </a:xfrm>
        </p:grpSpPr>
        <p:sp>
          <p:nvSpPr>
            <p:cNvPr id="8204" name="Rectangle 3082"/>
            <p:cNvSpPr>
              <a:spLocks noChangeArrowheads="1"/>
            </p:cNvSpPr>
            <p:nvPr/>
          </p:nvSpPr>
          <p:spPr bwMode="auto">
            <a:xfrm>
              <a:off x="1200" y="2112"/>
              <a:ext cx="3456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8205" name="Text Box 3083"/>
            <p:cNvSpPr txBox="1">
              <a:spLocks noChangeArrowheads="1"/>
            </p:cNvSpPr>
            <p:nvPr/>
          </p:nvSpPr>
          <p:spPr bwMode="auto">
            <a:xfrm>
              <a:off x="1296" y="2160"/>
              <a:ext cx="32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latin typeface="Book Antiqua" panose="02040602050305030304" pitchFamily="18" charset="0"/>
                </a:rPr>
                <a:t>Electronic Control using Logic Gates</a:t>
              </a:r>
            </a:p>
          </p:txBody>
        </p:sp>
      </p:grpSp>
      <p:grpSp>
        <p:nvGrpSpPr>
          <p:cNvPr id="131084" name="Group 3084"/>
          <p:cNvGrpSpPr>
            <a:grpSpLocks/>
          </p:cNvGrpSpPr>
          <p:nvPr/>
        </p:nvGrpSpPr>
        <p:grpSpPr bwMode="auto">
          <a:xfrm>
            <a:off x="2819400" y="2819400"/>
            <a:ext cx="6096000" cy="533400"/>
            <a:chOff x="816" y="1776"/>
            <a:chExt cx="3840" cy="336"/>
          </a:xfrm>
        </p:grpSpPr>
        <p:sp>
          <p:nvSpPr>
            <p:cNvPr id="8202" name="Rectangle 3085"/>
            <p:cNvSpPr>
              <a:spLocks noChangeArrowheads="1"/>
            </p:cNvSpPr>
            <p:nvPr/>
          </p:nvSpPr>
          <p:spPr bwMode="auto">
            <a:xfrm>
              <a:off x="816" y="1776"/>
              <a:ext cx="3840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8203" name="Text Box 3086"/>
            <p:cNvSpPr txBox="1">
              <a:spLocks noChangeArrowheads="1"/>
            </p:cNvSpPr>
            <p:nvPr/>
          </p:nvSpPr>
          <p:spPr bwMode="auto">
            <a:xfrm>
              <a:off x="1639" y="1824"/>
              <a:ext cx="28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latin typeface="Book Antiqua" panose="02040602050305030304" pitchFamily="18" charset="0"/>
                </a:rPr>
                <a:t>Programmable Logic Controller</a:t>
              </a:r>
            </a:p>
          </p:txBody>
        </p:sp>
      </p:grpSp>
      <p:grpSp>
        <p:nvGrpSpPr>
          <p:cNvPr id="131087" name="Group 3087"/>
          <p:cNvGrpSpPr>
            <a:grpSpLocks/>
          </p:cNvGrpSpPr>
          <p:nvPr/>
        </p:nvGrpSpPr>
        <p:grpSpPr bwMode="auto">
          <a:xfrm>
            <a:off x="6172200" y="4953000"/>
            <a:ext cx="2743200" cy="533400"/>
            <a:chOff x="2928" y="3120"/>
            <a:chExt cx="1728" cy="336"/>
          </a:xfrm>
        </p:grpSpPr>
        <p:sp>
          <p:nvSpPr>
            <p:cNvPr id="8200" name="Rectangle 3088"/>
            <p:cNvSpPr>
              <a:spLocks noChangeArrowheads="1"/>
            </p:cNvSpPr>
            <p:nvPr/>
          </p:nvSpPr>
          <p:spPr bwMode="auto">
            <a:xfrm>
              <a:off x="2928" y="3120"/>
              <a:ext cx="172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N" sz="2400">
                <a:latin typeface="Book Antiqua" panose="02040602050305030304" pitchFamily="18" charset="0"/>
              </a:endParaRPr>
            </a:p>
          </p:txBody>
        </p:sp>
        <p:sp>
          <p:nvSpPr>
            <p:cNvPr id="8201" name="Text Box 3089"/>
            <p:cNvSpPr txBox="1">
              <a:spLocks noChangeArrowheads="1"/>
            </p:cNvSpPr>
            <p:nvPr/>
          </p:nvSpPr>
          <p:spPr bwMode="auto">
            <a:xfrm>
              <a:off x="3037" y="3120"/>
              <a:ext cx="1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latin typeface="Book Antiqua" panose="02040602050305030304" pitchFamily="18" charset="0"/>
                </a:rPr>
                <a:t>Manual Control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0214" y="247650"/>
            <a:ext cx="6249987" cy="1276350"/>
          </a:xfrm>
        </p:spPr>
        <p:txBody>
          <a:bodyPr/>
          <a:lstStyle/>
          <a:p>
            <a:pPr eaLnBrk="1" hangingPunct="1"/>
            <a:r>
              <a:rPr lang="en-US" sz="3400" b="1" u="sng">
                <a:solidFill>
                  <a:srgbClr val="66FF33"/>
                </a:solidFill>
              </a:rPr>
              <a:t>Manual Control</a:t>
            </a:r>
            <a:endParaRPr lang="en-US" sz="7200" b="1" u="sng">
              <a:solidFill>
                <a:srgbClr val="FFFF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28800" y="1905001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All the actions related to process control are taken by the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Book Antiqua" panose="02040602050305030304" pitchFamily="18" charset="0"/>
              </a:rPr>
              <a:t>    operators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46276" y="2974975"/>
            <a:ext cx="173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 u="sng">
                <a:solidFill>
                  <a:schemeClr val="accent1"/>
                </a:solidFill>
                <a:latin typeface="Book Antiqua" panose="02040602050305030304" pitchFamily="18" charset="0"/>
              </a:rPr>
              <a:t>Drawbacks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81200" y="3581401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Likely  human errors and consequently its effect on quality of final product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81200" y="4572001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The production, safety, energy consumption and usage of raw material are all subject to the correctness and accuracy of human action.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47650"/>
            <a:ext cx="6249988" cy="1276350"/>
          </a:xfrm>
        </p:spPr>
        <p:txBody>
          <a:bodyPr/>
          <a:lstStyle/>
          <a:p>
            <a:pPr eaLnBrk="1" hangingPunct="1"/>
            <a:r>
              <a:rPr lang="en-US" sz="3400" b="1" u="sng">
                <a:solidFill>
                  <a:srgbClr val="66FF33"/>
                </a:solidFill>
              </a:rPr>
              <a:t>Pneumatic Control</a:t>
            </a:r>
            <a:endParaRPr lang="en-US" sz="7200" b="1" u="sng">
              <a:solidFill>
                <a:srgbClr val="FFFF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5000" y="1676401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Industrial automation, with its machine and process control, had its origin in the 1920s with the advent of </a:t>
            </a:r>
            <a:r>
              <a:rPr lang="en-US" sz="2400" i="1">
                <a:latin typeface="Book Antiqua" panose="02040602050305030304" pitchFamily="18" charset="0"/>
              </a:rPr>
              <a:t>"Pneumatic Controllers".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5000" y="2851151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Actions were controlled by a simple manipulation of pneumatic valves, which in turn were controlled by relays and switches.</a:t>
            </a: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4267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 u="sng">
                <a:solidFill>
                  <a:schemeClr val="accent1"/>
                </a:solidFill>
                <a:latin typeface="Book Antiqua" panose="02040602050305030304" pitchFamily="18" charset="0"/>
              </a:rPr>
              <a:t>Drawbacks</a:t>
            </a: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05000" y="4908551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 Bulky and Complex System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 Involves lot of rework to implement control logic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 Longer project time</a:t>
            </a: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0214" y="247650"/>
            <a:ext cx="7240587" cy="1276350"/>
          </a:xfrm>
        </p:spPr>
        <p:txBody>
          <a:bodyPr/>
          <a:lstStyle/>
          <a:p>
            <a:pPr eaLnBrk="1" hangingPunct="1"/>
            <a:r>
              <a:rPr lang="en-US" sz="3400" b="1" u="sng">
                <a:solidFill>
                  <a:srgbClr val="66FF33"/>
                </a:solidFill>
              </a:rPr>
              <a:t>Hard wired logic control</a:t>
            </a:r>
            <a:endParaRPr lang="en-US" sz="7200" b="1" u="sng">
              <a:solidFill>
                <a:srgbClr val="FFFF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52600" y="2209801"/>
            <a:ext cx="89707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The contactor  and Relays together with hardware timers and </a:t>
            </a:r>
          </a:p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None/>
            </a:pPr>
            <a:r>
              <a:rPr lang="en-US" sz="2400">
                <a:latin typeface="Book Antiqua" panose="02040602050305030304" pitchFamily="18" charset="0"/>
              </a:rPr>
              <a:t>counters were used in achieving the desired level of automation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5000" y="4267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 u="sng">
                <a:solidFill>
                  <a:schemeClr val="accent1"/>
                </a:solidFill>
                <a:latin typeface="Book Antiqua" panose="02040602050305030304" pitchFamily="18" charset="0"/>
              </a:rPr>
              <a:t>Drawbacks</a:t>
            </a: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905000" y="4908550"/>
            <a:ext cx="647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 Bulky panels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 Complex wiring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 Longer project time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 Difficult maintenance and troubleshooting</a:t>
            </a: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47650"/>
            <a:ext cx="7697788" cy="1276350"/>
          </a:xfrm>
        </p:spPr>
        <p:txBody>
          <a:bodyPr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Electronic Control using Logic Gates</a:t>
            </a:r>
            <a:endParaRPr lang="en-US" sz="7200" b="1" u="sng">
              <a:solidFill>
                <a:srgbClr val="FFFF00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52601" y="1752601"/>
            <a:ext cx="89194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 In 1960s with the advent of electronics,  the logic gates started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Book Antiqua" panose="02040602050305030304" pitchFamily="18" charset="0"/>
              </a:rPr>
              <a:t>replacing the relays and auxiliary contactors in the control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Book Antiqua" panose="02040602050305030304" pitchFamily="18" charset="0"/>
              </a:rPr>
              <a:t>circuits.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03401" y="3048001"/>
            <a:ext cx="8670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>
                <a:latin typeface="Book Antiqua" panose="02040602050305030304" pitchFamily="18" charset="0"/>
              </a:rPr>
              <a:t>The hardware timers &amp; counters were replaced by electronic </a:t>
            </a:r>
          </a:p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None/>
            </a:pPr>
            <a:r>
              <a:rPr lang="en-US" sz="2400">
                <a:latin typeface="Book Antiqua" panose="02040602050305030304" pitchFamily="18" charset="0"/>
              </a:rPr>
              <a:t>timers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28800" y="3810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 u="sng">
                <a:solidFill>
                  <a:schemeClr val="accent1"/>
                </a:solidFill>
                <a:latin typeface="Book Antiqua" panose="02040602050305030304" pitchFamily="18" charset="0"/>
              </a:rPr>
              <a:t>Advantages</a:t>
            </a: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828800" y="5486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 u="sng">
                <a:solidFill>
                  <a:schemeClr val="accent1"/>
                </a:solidFill>
                <a:latin typeface="Book Antiqua" panose="02040602050305030304" pitchFamily="18" charset="0"/>
              </a:rPr>
              <a:t>Drawbacks</a:t>
            </a:r>
            <a:endParaRPr lang="en-US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828800" y="4206876"/>
            <a:ext cx="56092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Reduced space requirements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Energy saving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Less maintenance &amp; greater reliability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828801" y="5883276"/>
            <a:ext cx="53832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Changes in control logic not possible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>
                <a:latin typeface="Book Antiqua" panose="02040602050305030304" pitchFamily="18" charset="0"/>
              </a:rPr>
              <a:t>More project time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0214" y="247650"/>
            <a:ext cx="7697787" cy="1276350"/>
          </a:xfrm>
        </p:spPr>
        <p:txBody>
          <a:bodyPr/>
          <a:lstStyle/>
          <a:p>
            <a:pPr eaLnBrk="1" hangingPunct="1"/>
            <a:r>
              <a:rPr lang="en-US" sz="3200" b="1" u="sng">
                <a:solidFill>
                  <a:srgbClr val="66FF33"/>
                </a:solidFill>
              </a:rPr>
              <a:t>Programmable Logic Controllers</a:t>
            </a:r>
            <a:endParaRPr lang="en-US" sz="7200" b="1" u="sng">
              <a:solidFill>
                <a:srgbClr val="FFFF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1692276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>
                <a:latin typeface="Book Antiqua" panose="02040602050305030304" pitchFamily="18" charset="0"/>
              </a:rPr>
              <a:t>In 1970s with the coming of microprocessors and associated peripheral chips, the whole process of control and automation  underwent a radical change.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60538" y="2955926"/>
            <a:ext cx="8907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>
                <a:latin typeface="Book Antiqua" panose="02040602050305030304" pitchFamily="18" charset="0"/>
              </a:rPr>
              <a:t>Instead of achieving the desired control or automation through physical wiring of control devices, in PLC it is achieved through  a program or say software.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28800" y="4327526"/>
            <a:ext cx="883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>
                <a:latin typeface="Book Antiqua" panose="02040602050305030304" pitchFamily="18" charset="0"/>
              </a:rPr>
              <a:t>The programmable controllers have in recent years experienced an unprecedented growth as universal element in Industrial Automation.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28800" y="5622926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FF3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>
                <a:latin typeface="Book Antiqua" panose="02040602050305030304" pitchFamily="18" charset="0"/>
              </a:rPr>
              <a:t>It can be effectively used in applications ranging from simple control like replacing small number of relays to complex  automation problems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1667</TotalTime>
  <Pages>18</Pages>
  <Words>1013</Words>
  <Application>Microsoft Office PowerPoint</Application>
  <PresentationFormat>Widescreen</PresentationFormat>
  <Paragraphs>223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Book Antiqua</vt:lpstr>
      <vt:lpstr>Arial</vt:lpstr>
      <vt:lpstr>Century Gothic</vt:lpstr>
      <vt:lpstr>Wingdings 3</vt:lpstr>
      <vt:lpstr>Times New Roman</vt:lpstr>
      <vt:lpstr>Wingdings</vt:lpstr>
      <vt:lpstr>Monotype Sorts</vt:lpstr>
      <vt:lpstr>新細明體</vt:lpstr>
      <vt:lpstr>Office Theme</vt:lpstr>
      <vt:lpstr>Ion</vt:lpstr>
      <vt:lpstr>Microsoft Photo Editor 3.0 Photo</vt:lpstr>
      <vt:lpstr>Dessin Designer 3.1</vt:lpstr>
      <vt:lpstr>Industrial Automation </vt:lpstr>
      <vt:lpstr>Industrial Automation</vt:lpstr>
      <vt:lpstr>What is Automation ?</vt:lpstr>
      <vt:lpstr>History of Automation</vt:lpstr>
      <vt:lpstr>Manual Control</vt:lpstr>
      <vt:lpstr>Pneumatic Control</vt:lpstr>
      <vt:lpstr>Hard wired logic control</vt:lpstr>
      <vt:lpstr>Electronic Control using Logic Gates</vt:lpstr>
      <vt:lpstr>Programmable Logic Controllers</vt:lpstr>
      <vt:lpstr>Advantages of PLCs  MOORE’s LAW</vt:lpstr>
      <vt:lpstr>Industrial Automation Components  …</vt:lpstr>
      <vt:lpstr>PowerPoint Presentation</vt:lpstr>
      <vt:lpstr>PowerPoint Presentation</vt:lpstr>
      <vt:lpstr>Sensors ( Field Instruments )</vt:lpstr>
      <vt:lpstr>Widely used Sensors ( Field Instruments )</vt:lpstr>
      <vt:lpstr>Leading Manufacturers in Sensors  ( Field Instruments )</vt:lpstr>
      <vt:lpstr>Control hardware</vt:lpstr>
      <vt:lpstr>Standalone PID Controllers</vt:lpstr>
      <vt:lpstr>Typical Installations using PID Controllers</vt:lpstr>
      <vt:lpstr>Leading Manufacturers in PID Controllers</vt:lpstr>
      <vt:lpstr>Programmable Logic Controllers </vt:lpstr>
      <vt:lpstr>What Constitutes A PLC  ?</vt:lpstr>
      <vt:lpstr>Configuration of PLC : Modicon</vt:lpstr>
      <vt:lpstr>Configuration of PLC : Siemens</vt:lpstr>
      <vt:lpstr>Configuration of PLC : Allen Bradley</vt:lpstr>
      <vt:lpstr>PowerPoint Presentation</vt:lpstr>
      <vt:lpstr>Hot Redundant System Configuration</vt:lpstr>
      <vt:lpstr>PowerPoint Presentation</vt:lpstr>
      <vt:lpstr>PowerPoint Presentation</vt:lpstr>
      <vt:lpstr>Supervisory Control &amp; Data Acquisition Software</vt:lpstr>
      <vt:lpstr>Some of the Leading SCADA Software</vt:lpstr>
      <vt:lpstr>Role of Engineers In  Industrial Automation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/>
  <dc:creator>JOY CHOUDHURY</dc:creator>
  <cp:keywords/>
  <dc:description/>
  <cp:lastModifiedBy>JOY CHOUDHURY</cp:lastModifiedBy>
  <cp:revision>354</cp:revision>
  <cp:lastPrinted>1601-01-01T00:00:00Z</cp:lastPrinted>
  <dcterms:created xsi:type="dcterms:W3CDTF">1997-09-04T08:09:08Z</dcterms:created>
  <dcterms:modified xsi:type="dcterms:W3CDTF">2021-07-07T01:26:52Z</dcterms:modified>
</cp:coreProperties>
</file>