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9"/>
  </p:notesMasterIdLst>
  <p:sldIdLst>
    <p:sldId id="274" r:id="rId2"/>
    <p:sldId id="282" r:id="rId3"/>
    <p:sldId id="276" r:id="rId4"/>
    <p:sldId id="283" r:id="rId5"/>
    <p:sldId id="284" r:id="rId6"/>
    <p:sldId id="285" r:id="rId7"/>
    <p:sldId id="286" r:id="rId8"/>
  </p:sldIdLst>
  <p:sldSz cx="9144000" cy="6858000" type="screen4x3"/>
  <p:notesSz cx="7104063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1039" autoAdjust="0"/>
  </p:normalViewPr>
  <p:slideViewPr>
    <p:cSldViewPr>
      <p:cViewPr varScale="1">
        <p:scale>
          <a:sx n="66" d="100"/>
          <a:sy n="66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89AD2-AFE5-455C-BCB3-61E16ECB3A63}" type="datetimeFigureOut">
              <a:rPr lang="en-US" smtClean="0"/>
              <a:pPr/>
              <a:t>4/22/2021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14755-4109-40D5-8244-F734853798C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14755-4109-40D5-8244-F734853798C9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14755-4109-40D5-8244-F734853798C9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14755-4109-40D5-8244-F734853798C9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14755-4109-40D5-8244-F734853798C9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14755-4109-40D5-8244-F734853798C9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14755-4109-40D5-8244-F734853798C9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14755-4109-40D5-8244-F734853798C9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49B0-AA25-4F2C-84CA-960C53E6B0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1A633-1E70-4D2B-8790-A760F3AA24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BA8E-F5E7-4923-A4E0-1AF51B72F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0414F-BB60-48EA-AE92-19D310F29C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7BD-98B0-4254-B1EF-77E2EE8B4F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8F8D-F91D-4C29-BF9F-D8F730ABD2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7C71-F7BF-4949-9B50-7D5A544CEA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4884-1E46-4DE5-8C1D-5E3C060619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94B5-B6A0-4526-BAEE-3290155031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EF3F-65A5-43A9-8E89-48D004A6E5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28F8-78F8-4042-B0BC-6F8F8386BC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86566-F138-47DC-97BF-B6DBDE463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 descr="Image result for iittm bbs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0"/>
            <a:ext cx="9144000" cy="67151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endParaRPr lang="en-IN" sz="3200" b="1" dirty="0" smtClean="0">
              <a:latin typeface="Century Gothic" pitchFamily="34" charset="0"/>
              <a:ea typeface="+mj-ea"/>
              <a:cs typeface="+mj-cs"/>
            </a:endParaRPr>
          </a:p>
          <a:p>
            <a:pPr lvl="0" algn="ctr" fontAlgn="auto">
              <a:spcAft>
                <a:spcPts val="0"/>
              </a:spcAft>
              <a:defRPr/>
            </a:pPr>
            <a:endParaRPr lang="en-IN" sz="3200" b="1" dirty="0" smtClean="0">
              <a:latin typeface="Century Gothic" pitchFamily="34" charset="0"/>
              <a:ea typeface="+mj-ea"/>
              <a:cs typeface="+mj-cs"/>
            </a:endParaRPr>
          </a:p>
          <a:p>
            <a:pPr lvl="0" algn="ctr" fontAlgn="auto">
              <a:spcAft>
                <a:spcPts val="0"/>
              </a:spcAft>
              <a:defRPr/>
            </a:pPr>
            <a:r>
              <a:rPr lang="en-IN" sz="3200" b="1" dirty="0" smtClean="0">
                <a:latin typeface="Century Gothic" pitchFamily="34" charset="0"/>
                <a:ea typeface="+mj-ea"/>
                <a:cs typeface="+mj-cs"/>
              </a:rPr>
              <a:t>The preparer and presenter of this video lecture do not guarantee the accuracy and completeness of any information given in it. </a:t>
            </a:r>
          </a:p>
          <a:p>
            <a:pPr lvl="0" algn="ctr" fontAlgn="auto">
              <a:spcAft>
                <a:spcPts val="0"/>
              </a:spcAft>
              <a:defRPr/>
            </a:pPr>
            <a:endParaRPr lang="en-IN" sz="3200" b="1" dirty="0" smtClean="0">
              <a:latin typeface="Century Gothic" pitchFamily="34" charset="0"/>
              <a:ea typeface="+mj-ea"/>
              <a:cs typeface="+mj-cs"/>
            </a:endParaRPr>
          </a:p>
          <a:p>
            <a:pPr lvl="0" algn="ctr" fontAlgn="auto">
              <a:spcAft>
                <a:spcPts val="0"/>
              </a:spcAft>
              <a:defRPr/>
            </a:pPr>
            <a:r>
              <a:rPr lang="en-IN" sz="3200" b="1" dirty="0" smtClean="0">
                <a:latin typeface="Century Gothic" pitchFamily="34" charset="0"/>
                <a:ea typeface="+mj-ea"/>
                <a:cs typeface="+mj-cs"/>
              </a:rPr>
              <a:t>All brand names, logos, USPs and images used in this video lecture are the properties of their respective owners. </a:t>
            </a:r>
          </a:p>
          <a:p>
            <a:pPr lvl="0" algn="ctr" fontAlgn="auto">
              <a:spcAft>
                <a:spcPts val="0"/>
              </a:spcAft>
              <a:defRPr/>
            </a:pPr>
            <a:endParaRPr lang="en-IN" sz="3200" b="1" dirty="0" smtClean="0">
              <a:latin typeface="Century Gothic" pitchFamily="34" charset="0"/>
              <a:ea typeface="+mj-ea"/>
              <a:cs typeface="+mj-cs"/>
            </a:endParaRPr>
          </a:p>
          <a:p>
            <a:pPr lvl="0" algn="ctr" fontAlgn="auto">
              <a:spcAft>
                <a:spcPts val="0"/>
              </a:spcAft>
              <a:defRPr/>
            </a:pPr>
            <a:r>
              <a:rPr lang="en-IN" sz="3200" b="1" dirty="0" smtClean="0">
                <a:latin typeface="Century Gothic" pitchFamily="34" charset="0"/>
                <a:ea typeface="+mj-ea"/>
                <a:cs typeface="+mj-cs"/>
              </a:rPr>
              <a:t>This video lecture has been prepared to be used strictly for academic purposes.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 descr="Image result for iittm bbs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0"/>
            <a:ext cx="9144000" cy="67151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endParaRPr lang="en-US" sz="3200" b="1" dirty="0" smtClean="0">
              <a:latin typeface="Century Gothic" pitchFamily="34" charset="0"/>
              <a:ea typeface="+mj-ea"/>
              <a:cs typeface="+mj-cs"/>
            </a:endParaRPr>
          </a:p>
          <a:p>
            <a:pPr lvl="0" algn="ctr" fontAlgn="auto">
              <a:spcAft>
                <a:spcPts val="0"/>
              </a:spcAft>
              <a:defRPr/>
            </a:pPr>
            <a:endParaRPr lang="en-US" sz="3200" b="1" dirty="0" smtClean="0">
              <a:latin typeface="Century Gothic" pitchFamily="34" charset="0"/>
              <a:ea typeface="+mj-ea"/>
              <a:cs typeface="+mj-cs"/>
            </a:endParaRPr>
          </a:p>
          <a:p>
            <a:pPr lvl="0" algn="ctr" fontAlgn="auto">
              <a:spcAft>
                <a:spcPts val="0"/>
              </a:spcAft>
              <a:defRPr/>
            </a:pPr>
            <a:endParaRPr lang="en-US" sz="3200" b="1" dirty="0" smtClean="0">
              <a:latin typeface="Century Gothic" pitchFamily="34" charset="0"/>
              <a:ea typeface="+mj-ea"/>
              <a:cs typeface="+mj-cs"/>
            </a:endParaRPr>
          </a:p>
          <a:p>
            <a:pPr lvl="0" algn="ctr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‘Copyrighted content used under the Fair Use exception for review and commentary. </a:t>
            </a:r>
          </a:p>
          <a:p>
            <a:pPr lvl="0" algn="ctr" fontAlgn="auto">
              <a:spcAft>
                <a:spcPts val="0"/>
              </a:spcAft>
              <a:defRPr/>
            </a:pPr>
            <a:endParaRPr lang="en-US" sz="3200" b="1" dirty="0" smtClean="0">
              <a:latin typeface="Century Gothic" pitchFamily="34" charset="0"/>
              <a:ea typeface="+mj-ea"/>
              <a:cs typeface="+mj-cs"/>
            </a:endParaRPr>
          </a:p>
          <a:p>
            <a:pPr lvl="0" algn="ctr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Copyright Disclaimer Under Section 107 of Copyright Act 1976, allowance is made for fair use for purposes such as criticism , comments, news reporting, teaching scholarship and research.</a:t>
            </a:r>
            <a:r>
              <a:rPr lang="en-IN" sz="3200" b="1" dirty="0" smtClean="0">
                <a:latin typeface="Century Gothic" pitchFamily="34" charset="0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 descr="Image result for iittm bbs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What are the types of marketing research those can be undertaken by a marketer?</a:t>
            </a:r>
          </a:p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The ESOMAR definition that we discussed in the previous lecture tells us that there are basically two reasons for conducting marketing research and using its results for decision making. </a:t>
            </a:r>
            <a:endParaRPr lang="en-US" sz="3200" b="1" dirty="0" smtClean="0">
              <a:latin typeface="Century Gothic" pitchFamily="34" charset="0"/>
              <a:ea typeface="+mj-ea"/>
              <a:cs typeface="+mj-cs"/>
            </a:endParaRPr>
          </a:p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The </a:t>
            </a: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first reason is that marketing research helps marketers identify threats and opportunities. </a:t>
            </a:r>
            <a:endParaRPr lang="en-US" sz="3200" b="1" dirty="0" smtClean="0">
              <a:latin typeface="Century Gothic" pitchFamily="34" charset="0"/>
              <a:ea typeface="+mj-ea"/>
              <a:cs typeface="+mj-cs"/>
            </a:endParaRPr>
          </a:p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Secondly</a:t>
            </a: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, marketing research results contribute a lot for generating and refining marketing actions. Based on this only, we can classify marketing research.</a:t>
            </a:r>
            <a:endParaRPr lang="en-IN" sz="3200" b="1" dirty="0" smtClean="0"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 descr="Image result for iittm bbs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Marketing research can be classified into problem-identification research and problem-solving research. </a:t>
            </a:r>
            <a:endParaRPr lang="en-US" sz="3200" b="1" dirty="0" smtClean="0">
              <a:latin typeface="Century Gothic" pitchFamily="34" charset="0"/>
              <a:ea typeface="+mj-ea"/>
              <a:cs typeface="+mj-cs"/>
            </a:endParaRPr>
          </a:p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If </a:t>
            </a: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a marketing research study is undertaken to identify problems related to marketing management that are perhaps even if not apparent on the ground but either yet exists or there is a probability of it to crop up in future, then it is called problem identification research. </a:t>
            </a:r>
            <a:endParaRPr lang="en-IN" sz="3200" b="1" dirty="0" smtClean="0"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 descr="Image result for iittm bbs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Market share, market potential, brand or company image, sales analysis, market characteristics, long-range forecasting, short-range forecasting and business trends research are actually examples of problem identification research. </a:t>
            </a:r>
            <a:endParaRPr lang="en-US" sz="3200" b="1" dirty="0" smtClean="0">
              <a:latin typeface="Century Gothic" pitchFamily="34" charset="0"/>
              <a:ea typeface="+mj-ea"/>
              <a:cs typeface="+mj-cs"/>
            </a:endParaRPr>
          </a:p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Problem </a:t>
            </a: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identification research helps diagnose a marketing problem by providing information about the marketing environment.</a:t>
            </a:r>
            <a:endParaRPr lang="en-IN" sz="3200" b="1" dirty="0" smtClean="0"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 descr="Image result for iittm bbs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Let us take for an example; if there is a declining trend in market potential then it strictly indicates that the company will definitely has a chance of facing problem in achieving the sales targets. </a:t>
            </a:r>
            <a:endParaRPr lang="en-US" sz="3200" b="1" dirty="0" smtClean="0">
              <a:latin typeface="Century Gothic" pitchFamily="34" charset="0"/>
              <a:ea typeface="+mj-ea"/>
              <a:cs typeface="+mj-cs"/>
            </a:endParaRPr>
          </a:p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In </a:t>
            </a: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the same line of thought, if the market potential has growing trend but the company is losing market share then also there is a problem that exists. </a:t>
            </a:r>
            <a:endParaRPr lang="en-US" sz="3200" b="1" dirty="0" smtClean="0">
              <a:latin typeface="Century Gothic" pitchFamily="34" charset="0"/>
              <a:ea typeface="+mj-ea"/>
              <a:cs typeface="+mj-cs"/>
            </a:endParaRPr>
          </a:p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Social </a:t>
            </a: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or cultural and economic trends recognized through marketing research may result in either threats or opportunities for the firm.</a:t>
            </a:r>
            <a:endParaRPr lang="en-IN" sz="3200" b="1" dirty="0" smtClean="0"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 descr="Image result for iittm bbs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But, once the threat or opportunity is identified, the next job is to develop a solution for it which can be done only through problem solving research. </a:t>
            </a:r>
            <a:endParaRPr lang="en-US" sz="3200" b="1" dirty="0" smtClean="0">
              <a:latin typeface="Century Gothic" pitchFamily="34" charset="0"/>
              <a:ea typeface="+mj-ea"/>
              <a:cs typeface="+mj-cs"/>
            </a:endParaRPr>
          </a:p>
          <a:p>
            <a:pPr lvl="0" algn="just" fontAlgn="auto">
              <a:spcAft>
                <a:spcPts val="0"/>
              </a:spcAft>
              <a:defRPr/>
            </a:pPr>
            <a:endParaRPr lang="en-US" sz="3200" b="1" dirty="0" smtClean="0">
              <a:latin typeface="Century Gothic" pitchFamily="34" charset="0"/>
              <a:ea typeface="+mj-ea"/>
              <a:cs typeface="+mj-cs"/>
            </a:endParaRPr>
          </a:p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The </a:t>
            </a: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overall findings of problem solving research are generally used for tackling marketing problems. </a:t>
            </a:r>
            <a:endParaRPr lang="en-US" sz="3200" b="1" dirty="0" smtClean="0">
              <a:latin typeface="Century Gothic" pitchFamily="34" charset="0"/>
              <a:ea typeface="+mj-ea"/>
              <a:cs typeface="+mj-cs"/>
            </a:endParaRPr>
          </a:p>
          <a:p>
            <a:pPr lvl="0" algn="just" fontAlgn="auto">
              <a:spcAft>
                <a:spcPts val="0"/>
              </a:spcAft>
              <a:defRPr/>
            </a:pPr>
            <a:endParaRPr lang="en-US" sz="3200" b="1" dirty="0" smtClean="0">
              <a:latin typeface="Century Gothic" pitchFamily="34" charset="0"/>
              <a:ea typeface="+mj-ea"/>
              <a:cs typeface="+mj-cs"/>
            </a:endParaRPr>
          </a:p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The examples of problem solving research are: product research, segmentation research, promotions research, pricing research and distribution research.</a:t>
            </a:r>
            <a:endParaRPr lang="en-IN" sz="3200" b="1" dirty="0" smtClean="0"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3564</TotalTime>
  <Words>463</Words>
  <Application>Microsoft Office PowerPoint</Application>
  <PresentationFormat>On-screen Show (4:3)</PresentationFormat>
  <Paragraphs>36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Tourism Product</dc:title>
  <dc:creator>Karen</dc:creator>
  <cp:lastModifiedBy>user</cp:lastModifiedBy>
  <cp:revision>418</cp:revision>
  <dcterms:created xsi:type="dcterms:W3CDTF">2012-12-02T22:44:33Z</dcterms:created>
  <dcterms:modified xsi:type="dcterms:W3CDTF">2021-04-22T14:59:55Z</dcterms:modified>
</cp:coreProperties>
</file>