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6"/>
  </p:notesMasterIdLst>
  <p:sldIdLst>
    <p:sldId id="274" r:id="rId2"/>
    <p:sldId id="282" r:id="rId3"/>
    <p:sldId id="276" r:id="rId4"/>
    <p:sldId id="283" r:id="rId5"/>
  </p:sldIdLst>
  <p:sldSz cx="9144000" cy="6858000" type="screen4x3"/>
  <p:notesSz cx="7104063" cy="10234613"/>
  <p:defaultTextStyle>
    <a:defPPr>
      <a:defRPr lang="en-GB"/>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1039" autoAdjust="0"/>
  </p:normalViewPr>
  <p:slideViewPr>
    <p:cSldViewPr>
      <p:cViewPr varScale="1">
        <p:scale>
          <a:sx n="66" d="100"/>
          <a:sy n="66" d="100"/>
        </p:scale>
        <p:origin x="-150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4024313" y="0"/>
            <a:ext cx="3078162" cy="511175"/>
          </a:xfrm>
          <a:prstGeom prst="rect">
            <a:avLst/>
          </a:prstGeom>
        </p:spPr>
        <p:txBody>
          <a:bodyPr vert="horz" lIns="91440" tIns="45720" rIns="91440" bIns="45720" rtlCol="0"/>
          <a:lstStyle>
            <a:lvl1pPr algn="r">
              <a:defRPr sz="1200"/>
            </a:lvl1pPr>
          </a:lstStyle>
          <a:p>
            <a:fld id="{F7089AD2-AFE5-455C-BCB3-61E16ECB3A63}" type="datetimeFigureOut">
              <a:rPr lang="en-US" smtClean="0"/>
              <a:pPr/>
              <a:t>5/3/2021</a:t>
            </a:fld>
            <a:endParaRPr lang="en-IN"/>
          </a:p>
        </p:txBody>
      </p:sp>
      <p:sp>
        <p:nvSpPr>
          <p:cNvPr id="4" name="Slide Image Placeholder 3"/>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711200" y="4860925"/>
            <a:ext cx="5683250" cy="4605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721850"/>
            <a:ext cx="3078163" cy="511175"/>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4024313" y="9721850"/>
            <a:ext cx="3078162" cy="511175"/>
          </a:xfrm>
          <a:prstGeom prst="rect">
            <a:avLst/>
          </a:prstGeom>
        </p:spPr>
        <p:txBody>
          <a:bodyPr vert="horz" lIns="91440" tIns="45720" rIns="91440" bIns="45720" rtlCol="0" anchor="b"/>
          <a:lstStyle>
            <a:lvl1pPr algn="r">
              <a:defRPr sz="1200"/>
            </a:lvl1pPr>
          </a:lstStyle>
          <a:p>
            <a:fld id="{56914755-4109-40D5-8244-F734853798C9}"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6914755-4109-40D5-8244-F734853798C9}" type="slidenum">
              <a:rPr lang="en-IN" smtClean="0"/>
              <a:pPr/>
              <a:t>1</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6914755-4109-40D5-8244-F734853798C9}" type="slidenum">
              <a:rPr lang="en-IN" smtClean="0"/>
              <a:pPr/>
              <a:t>2</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6914755-4109-40D5-8244-F734853798C9}" type="slidenum">
              <a:rPr lang="en-IN" smtClean="0"/>
              <a:pPr/>
              <a:t>3</a:t>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6914755-4109-40D5-8244-F734853798C9}" type="slidenum">
              <a:rPr lang="en-IN" smtClean="0"/>
              <a:pPr/>
              <a:t>4</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7D49B0-AA25-4F2C-84CA-960C53E6B05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01A633-1E70-4D2B-8790-A760F3AA242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1BBA8E-F5E7-4923-A4E0-1AF51B72F4B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40414F-BB60-48EA-AE92-19D310F29CD1}"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7677BD-98B0-4254-B1EF-77E2EE8B4FA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628F8D-F91D-4C29-BF9F-D8F730ABD271}"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5C7C71-F7BF-4949-9B50-7D5A544CEA5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7604884-1E46-4DE5-8C1D-5E3C060619F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6F94B5-B6A0-4526-BAEE-3290155031C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DCEF3F-65A5-43A9-8E89-48D004A6E5D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2628F8-78F8-4042-B0BC-6F8F8386BCD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886566-F138-47DC-97BF-B6DBDE463DB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descr="Image result for iittm bbs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7" name="Rectangle 2"/>
          <p:cNvSpPr txBox="1">
            <a:spLocks noChangeArrowheads="1"/>
          </p:cNvSpPr>
          <p:nvPr/>
        </p:nvSpPr>
        <p:spPr>
          <a:xfrm>
            <a:off x="0" y="0"/>
            <a:ext cx="9144000" cy="6715148"/>
          </a:xfrm>
          <a:prstGeom prst="rect">
            <a:avLst/>
          </a:prstGeom>
        </p:spPr>
        <p:txBody>
          <a:bodyPr vert="horz" lIns="91440" tIns="45720" rIns="91440" bIns="45720" rtlCol="0" anchor="t">
            <a:noAutofit/>
          </a:bodyPr>
          <a:lstStyle/>
          <a:p>
            <a:pPr lvl="0" algn="ctr" fontAlgn="auto">
              <a:spcAft>
                <a:spcPts val="0"/>
              </a:spcAft>
              <a:defRPr/>
            </a:pPr>
            <a:endParaRPr lang="en-IN" sz="3200" b="1" dirty="0" smtClean="0">
              <a:latin typeface="Century Gothic" pitchFamily="34" charset="0"/>
              <a:ea typeface="+mj-ea"/>
              <a:cs typeface="+mj-cs"/>
            </a:endParaRPr>
          </a:p>
          <a:p>
            <a:pPr lvl="0" algn="ctr" fontAlgn="auto">
              <a:spcAft>
                <a:spcPts val="0"/>
              </a:spcAft>
              <a:defRPr/>
            </a:pPr>
            <a:endParaRPr lang="en-IN" sz="3200" b="1" dirty="0" smtClean="0">
              <a:latin typeface="Century Gothic" pitchFamily="34" charset="0"/>
              <a:ea typeface="+mj-ea"/>
              <a:cs typeface="+mj-cs"/>
            </a:endParaRPr>
          </a:p>
          <a:p>
            <a:pPr lvl="0" algn="ctr" fontAlgn="auto">
              <a:spcAft>
                <a:spcPts val="0"/>
              </a:spcAft>
              <a:defRPr/>
            </a:pPr>
            <a:r>
              <a:rPr lang="en-IN" sz="3200" b="1" dirty="0" smtClean="0">
                <a:latin typeface="Century Gothic" pitchFamily="34" charset="0"/>
                <a:ea typeface="+mj-ea"/>
                <a:cs typeface="+mj-cs"/>
              </a:rPr>
              <a:t>The preparer and presenter of this video lecture do not guarantee the accuracy and completeness of any information given in it. </a:t>
            </a:r>
          </a:p>
          <a:p>
            <a:pPr lvl="0" algn="ctr" fontAlgn="auto">
              <a:spcAft>
                <a:spcPts val="0"/>
              </a:spcAft>
              <a:defRPr/>
            </a:pPr>
            <a:endParaRPr lang="en-IN" sz="3200" b="1" dirty="0" smtClean="0">
              <a:latin typeface="Century Gothic" pitchFamily="34" charset="0"/>
              <a:ea typeface="+mj-ea"/>
              <a:cs typeface="+mj-cs"/>
            </a:endParaRPr>
          </a:p>
          <a:p>
            <a:pPr lvl="0" algn="ctr" fontAlgn="auto">
              <a:spcAft>
                <a:spcPts val="0"/>
              </a:spcAft>
              <a:defRPr/>
            </a:pPr>
            <a:r>
              <a:rPr lang="en-IN" sz="3200" b="1" dirty="0" smtClean="0">
                <a:latin typeface="Century Gothic" pitchFamily="34" charset="0"/>
                <a:ea typeface="+mj-ea"/>
                <a:cs typeface="+mj-cs"/>
              </a:rPr>
              <a:t>All brand names, logos, USPs and images used in this video lecture are the properties of their respective owners. </a:t>
            </a:r>
          </a:p>
          <a:p>
            <a:pPr lvl="0" algn="ctr" fontAlgn="auto">
              <a:spcAft>
                <a:spcPts val="0"/>
              </a:spcAft>
              <a:defRPr/>
            </a:pPr>
            <a:endParaRPr lang="en-IN" sz="3200" b="1" dirty="0" smtClean="0">
              <a:latin typeface="Century Gothic" pitchFamily="34" charset="0"/>
              <a:ea typeface="+mj-ea"/>
              <a:cs typeface="+mj-cs"/>
            </a:endParaRPr>
          </a:p>
          <a:p>
            <a:pPr lvl="0" algn="ctr" fontAlgn="auto">
              <a:spcAft>
                <a:spcPts val="0"/>
              </a:spcAft>
              <a:defRPr/>
            </a:pPr>
            <a:r>
              <a:rPr lang="en-IN" sz="3200" b="1" dirty="0" smtClean="0">
                <a:latin typeface="Century Gothic" pitchFamily="34" charset="0"/>
                <a:ea typeface="+mj-ea"/>
                <a:cs typeface="+mj-cs"/>
              </a:rPr>
              <a:t>This video lecture has been prepared to be used strictly for academic purposes.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descr="Image result for iittm bbs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7" name="Rectangle 2"/>
          <p:cNvSpPr txBox="1">
            <a:spLocks noChangeArrowheads="1"/>
          </p:cNvSpPr>
          <p:nvPr/>
        </p:nvSpPr>
        <p:spPr>
          <a:xfrm>
            <a:off x="0" y="0"/>
            <a:ext cx="9144000" cy="6715148"/>
          </a:xfrm>
          <a:prstGeom prst="rect">
            <a:avLst/>
          </a:prstGeom>
        </p:spPr>
        <p:txBody>
          <a:bodyPr vert="horz" lIns="91440" tIns="45720" rIns="91440" bIns="45720" rtlCol="0" anchor="t">
            <a:noAutofit/>
          </a:bodyPr>
          <a:lstStyle/>
          <a:p>
            <a:pPr lvl="0" algn="ctr" fontAlgn="auto">
              <a:spcAft>
                <a:spcPts val="0"/>
              </a:spcAft>
              <a:defRPr/>
            </a:pPr>
            <a:endParaRPr lang="en-US" sz="3200" b="1" dirty="0" smtClean="0">
              <a:latin typeface="Century Gothic" pitchFamily="34" charset="0"/>
              <a:ea typeface="+mj-ea"/>
              <a:cs typeface="+mj-cs"/>
            </a:endParaRPr>
          </a:p>
          <a:p>
            <a:pPr lvl="0" algn="ctr" fontAlgn="auto">
              <a:spcAft>
                <a:spcPts val="0"/>
              </a:spcAft>
              <a:defRPr/>
            </a:pPr>
            <a:endParaRPr lang="en-US" sz="3200" b="1" dirty="0" smtClean="0">
              <a:latin typeface="Century Gothic" pitchFamily="34" charset="0"/>
              <a:ea typeface="+mj-ea"/>
              <a:cs typeface="+mj-cs"/>
            </a:endParaRPr>
          </a:p>
          <a:p>
            <a:pPr lvl="0" algn="ctr" fontAlgn="auto">
              <a:spcAft>
                <a:spcPts val="0"/>
              </a:spcAft>
              <a:defRPr/>
            </a:pPr>
            <a:endParaRPr lang="en-US" sz="3200" b="1" dirty="0" smtClean="0">
              <a:latin typeface="Century Gothic" pitchFamily="34" charset="0"/>
              <a:ea typeface="+mj-ea"/>
              <a:cs typeface="+mj-cs"/>
            </a:endParaRPr>
          </a:p>
          <a:p>
            <a:pPr lvl="0" algn="ctr" fontAlgn="auto">
              <a:spcAft>
                <a:spcPts val="0"/>
              </a:spcAft>
              <a:defRPr/>
            </a:pPr>
            <a:r>
              <a:rPr lang="en-US" sz="3200" b="1" dirty="0" smtClean="0">
                <a:latin typeface="Century Gothic" pitchFamily="34" charset="0"/>
                <a:ea typeface="+mj-ea"/>
                <a:cs typeface="+mj-cs"/>
              </a:rPr>
              <a:t>‘Copyrighted content used under the Fair Use exception for review and commentary. </a:t>
            </a:r>
          </a:p>
          <a:p>
            <a:pPr lvl="0" algn="ctr" fontAlgn="auto">
              <a:spcAft>
                <a:spcPts val="0"/>
              </a:spcAft>
              <a:defRPr/>
            </a:pPr>
            <a:endParaRPr lang="en-US" sz="3200" b="1" dirty="0" smtClean="0">
              <a:latin typeface="Century Gothic" pitchFamily="34" charset="0"/>
              <a:ea typeface="+mj-ea"/>
              <a:cs typeface="+mj-cs"/>
            </a:endParaRPr>
          </a:p>
          <a:p>
            <a:pPr lvl="0" algn="ctr" fontAlgn="auto">
              <a:spcAft>
                <a:spcPts val="0"/>
              </a:spcAft>
              <a:defRPr/>
            </a:pPr>
            <a:r>
              <a:rPr lang="en-US" sz="3200" b="1" dirty="0" smtClean="0">
                <a:latin typeface="Century Gothic" pitchFamily="34" charset="0"/>
                <a:ea typeface="+mj-ea"/>
                <a:cs typeface="+mj-cs"/>
              </a:rPr>
              <a:t>Copyright Disclaimer Under Section 107 of Copyright Act 1976, allowance is made for fair use for purposes such as criticism , comments, news reporting, teaching scholarship and research.</a:t>
            </a:r>
            <a:r>
              <a:rPr lang="en-IN" sz="3200" b="1" dirty="0" smtClean="0">
                <a:latin typeface="Century Gothic" pitchFamily="34" charset="0"/>
                <a:ea typeface="+mj-ea"/>
                <a:cs typeface="+mj-cs"/>
              </a:rPr>
              <a: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descr="Image result for iittm bbs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7" name="Rectangle 2"/>
          <p:cNvSpPr txBox="1">
            <a:spLocks noChangeArrowheads="1"/>
          </p:cNvSpPr>
          <p:nvPr/>
        </p:nvSpPr>
        <p:spPr>
          <a:xfrm>
            <a:off x="0" y="0"/>
            <a:ext cx="9144000" cy="6858000"/>
          </a:xfrm>
          <a:prstGeom prst="rect">
            <a:avLst/>
          </a:prstGeom>
        </p:spPr>
        <p:txBody>
          <a:bodyPr vert="horz" lIns="91440" tIns="45720" rIns="91440" bIns="45720" rtlCol="0" anchor="t">
            <a:noAutofit/>
          </a:bodyPr>
          <a:lstStyle/>
          <a:p>
            <a:pPr lvl="0" algn="just" fontAlgn="auto">
              <a:spcAft>
                <a:spcPts val="0"/>
              </a:spcAft>
              <a:defRPr/>
            </a:pPr>
            <a:r>
              <a:rPr lang="en-US" sz="3200" b="1" dirty="0" smtClean="0">
                <a:latin typeface="Century Gothic" pitchFamily="34" charset="0"/>
                <a:ea typeface="+mj-ea"/>
                <a:cs typeface="+mj-cs"/>
              </a:rPr>
              <a:t>What is snowball sampling</a:t>
            </a:r>
            <a:r>
              <a:rPr lang="en-US" sz="3200" b="1" dirty="0" smtClean="0">
                <a:latin typeface="Century Gothic" pitchFamily="34" charset="0"/>
                <a:ea typeface="+mj-ea"/>
                <a:cs typeface="+mj-cs"/>
              </a:rPr>
              <a:t>?</a:t>
            </a:r>
          </a:p>
          <a:p>
            <a:pPr lvl="0" algn="just" fontAlgn="auto">
              <a:spcAft>
                <a:spcPts val="0"/>
              </a:spcAft>
              <a:defRPr/>
            </a:pPr>
            <a:endParaRPr lang="en-US" sz="3200" b="1" dirty="0" smtClean="0">
              <a:latin typeface="Century Gothic" pitchFamily="34" charset="0"/>
              <a:ea typeface="+mj-ea"/>
              <a:cs typeface="+mj-cs"/>
            </a:endParaRPr>
          </a:p>
          <a:p>
            <a:pPr lvl="0" algn="just" fontAlgn="auto">
              <a:spcAft>
                <a:spcPts val="0"/>
              </a:spcAft>
              <a:defRPr/>
            </a:pPr>
            <a:r>
              <a:rPr lang="en-US" sz="3200" b="1" dirty="0" smtClean="0">
                <a:latin typeface="Century Gothic" pitchFamily="34" charset="0"/>
                <a:ea typeface="+mj-ea"/>
                <a:cs typeface="+mj-cs"/>
              </a:rPr>
              <a:t>Snowball sampling is a non-probability sampling technique and as the name suggests through this method a few individuals are first of all contacted who are believed to possess the desired characteristics of the population researcher is targeting at. After including them in the sample, then these respondents are asked to identify and give references of those who also belong to the target population. From referral to referrals this process ultimately leads to a snowball effect.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descr="Image result for iittm bbs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7" name="Rectangle 2"/>
          <p:cNvSpPr txBox="1">
            <a:spLocks noChangeArrowheads="1"/>
          </p:cNvSpPr>
          <p:nvPr/>
        </p:nvSpPr>
        <p:spPr>
          <a:xfrm>
            <a:off x="0" y="0"/>
            <a:ext cx="9144000" cy="6858000"/>
          </a:xfrm>
          <a:prstGeom prst="rect">
            <a:avLst/>
          </a:prstGeom>
        </p:spPr>
        <p:txBody>
          <a:bodyPr vert="horz" lIns="91440" tIns="45720" rIns="91440" bIns="45720" rtlCol="0" anchor="t">
            <a:noAutofit/>
          </a:bodyPr>
          <a:lstStyle/>
          <a:p>
            <a:pPr lvl="0" algn="just" fontAlgn="auto">
              <a:spcAft>
                <a:spcPts val="0"/>
              </a:spcAft>
              <a:defRPr/>
            </a:pPr>
            <a:r>
              <a:rPr lang="en-US" sz="3200" b="1" dirty="0" smtClean="0">
                <a:latin typeface="Century Gothic" pitchFamily="34" charset="0"/>
                <a:ea typeface="+mj-ea"/>
                <a:cs typeface="+mj-cs"/>
              </a:rPr>
              <a:t>Some examples of snowball sampling are: </a:t>
            </a:r>
          </a:p>
          <a:p>
            <a:pPr lvl="0" algn="just" fontAlgn="auto">
              <a:spcAft>
                <a:spcPts val="0"/>
              </a:spcAft>
              <a:defRPr/>
            </a:pPr>
            <a:r>
              <a:rPr lang="en-US" sz="3200" b="1" dirty="0" smtClean="0">
                <a:latin typeface="Century Gothic" pitchFamily="34" charset="0"/>
                <a:ea typeface="+mj-ea"/>
                <a:cs typeface="+mj-cs"/>
              </a:rPr>
              <a:t>Selection of social or ethnic groups whose members are scattered</a:t>
            </a:r>
          </a:p>
          <a:p>
            <a:pPr lvl="0" algn="just" fontAlgn="auto">
              <a:spcAft>
                <a:spcPts val="0"/>
              </a:spcAft>
              <a:defRPr/>
            </a:pPr>
            <a:r>
              <a:rPr lang="en-US" sz="3200" b="1" dirty="0" smtClean="0">
                <a:latin typeface="Century Gothic" pitchFamily="34" charset="0"/>
                <a:ea typeface="+mj-ea"/>
                <a:cs typeface="+mj-cs"/>
              </a:rPr>
              <a:t>Selection of industrial buyer-seller pairs for research in industrial C R </a:t>
            </a:r>
            <a:r>
              <a:rPr lang="en-US" sz="3200" b="1" dirty="0" smtClean="0">
                <a:latin typeface="Century Gothic" pitchFamily="34" charset="0"/>
                <a:ea typeface="+mj-ea"/>
                <a:cs typeface="+mj-cs"/>
              </a:rPr>
              <a:t>M</a:t>
            </a:r>
          </a:p>
          <a:p>
            <a:pPr lvl="0" algn="just" fontAlgn="auto">
              <a:spcAft>
                <a:spcPts val="0"/>
              </a:spcAft>
              <a:defRPr/>
            </a:pPr>
            <a:endParaRPr lang="en-US" sz="3200" b="1" dirty="0" smtClean="0">
              <a:latin typeface="Century Gothic" pitchFamily="34" charset="0"/>
              <a:ea typeface="+mj-ea"/>
              <a:cs typeface="+mj-cs"/>
            </a:endParaRPr>
          </a:p>
          <a:p>
            <a:pPr lvl="0" algn="just" fontAlgn="auto">
              <a:spcAft>
                <a:spcPts val="0"/>
              </a:spcAft>
              <a:defRPr/>
            </a:pPr>
            <a:r>
              <a:rPr lang="en-US" sz="3200" b="1" dirty="0" smtClean="0">
                <a:latin typeface="Century Gothic" pitchFamily="34" charset="0"/>
                <a:ea typeface="+mj-ea"/>
                <a:cs typeface="+mj-cs"/>
              </a:rPr>
              <a:t>The advantage of snowball sampling is that there remains a high degree of likelihood of getting the respondents with desired characteristics when the researcher starts including elements from the population in the sample on the basis of referrals. It also ensures low sampling cost and variance. </a:t>
            </a:r>
          </a:p>
          <a:p>
            <a:pPr lvl="0" algn="just" fontAlgn="auto">
              <a:spcAft>
                <a:spcPts val="0"/>
              </a:spcAft>
              <a:defRPr/>
            </a:pPr>
            <a:endParaRPr lang="en-US" sz="3200" b="1" dirty="0" smtClean="0">
              <a:latin typeface="Century Gothic" pitchFamily="34" charset="0"/>
              <a:ea typeface="+mj-ea"/>
              <a:cs typeface="+mj-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3641</TotalTime>
  <Words>269</Words>
  <Application>Microsoft Office PowerPoint</Application>
  <PresentationFormat>On-screen Show (4:3)</PresentationFormat>
  <Paragraphs>25</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Tourism Product</dc:title>
  <dc:creator>Karen</dc:creator>
  <cp:lastModifiedBy>user</cp:lastModifiedBy>
  <cp:revision>432</cp:revision>
  <dcterms:created xsi:type="dcterms:W3CDTF">2012-12-02T22:44:33Z</dcterms:created>
  <dcterms:modified xsi:type="dcterms:W3CDTF">2021-05-02T18:48:20Z</dcterms:modified>
</cp:coreProperties>
</file>