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2" r:id="rId6"/>
    <p:sldId id="263" r:id="rId7"/>
    <p:sldId id="264" r:id="rId8"/>
    <p:sldId id="265" r:id="rId9"/>
    <p:sldId id="266" r:id="rId10"/>
    <p:sldId id="270" r:id="rId11"/>
    <p:sldId id="268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42" autoAdjust="0"/>
    <p:restoredTop sz="94619" autoAdjust="0"/>
  </p:normalViewPr>
  <p:slideViewPr>
    <p:cSldViewPr snapToGrid="0">
      <p:cViewPr varScale="1">
        <p:scale>
          <a:sx n="120" d="100"/>
          <a:sy n="120" d="100"/>
        </p:scale>
        <p:origin x="6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2E4CFD-7E59-4A58-A74F-CA9285B14EED}" type="doc">
      <dgm:prSet loTypeId="urn:microsoft.com/office/officeart/2005/8/layout/radial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D2B1AF21-CEB1-4F69-B70D-03A00B9EF18B}">
      <dgm:prSet phldrT="[Text]" custT="1"/>
      <dgm:spPr/>
      <dgm:t>
        <a:bodyPr/>
        <a:lstStyle/>
        <a:p>
          <a:r>
            <a:rPr lang="en-IN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Households savings</a:t>
          </a:r>
        </a:p>
      </dgm:t>
    </dgm:pt>
    <dgm:pt modelId="{48C33A76-E467-41DF-B95F-0FEEBA1348C6}" type="parTrans" cxnId="{970861A6-C23D-4ADE-BB1E-103E8F676DF2}">
      <dgm:prSet/>
      <dgm:spPr/>
      <dgm:t>
        <a:bodyPr/>
        <a:lstStyle/>
        <a:p>
          <a:endParaRPr lang="en-IN"/>
        </a:p>
      </dgm:t>
    </dgm:pt>
    <dgm:pt modelId="{295FC17F-0B26-4DFE-8914-264978BAA7CC}" type="sibTrans" cxnId="{970861A6-C23D-4ADE-BB1E-103E8F676DF2}">
      <dgm:prSet/>
      <dgm:spPr/>
      <dgm:t>
        <a:bodyPr/>
        <a:lstStyle/>
        <a:p>
          <a:endParaRPr lang="en-IN"/>
        </a:p>
      </dgm:t>
    </dgm:pt>
    <dgm:pt modelId="{C02D671C-8903-4B14-AC18-E511A93B8861}">
      <dgm:prSet phldrT="[Text]" custT="1"/>
      <dgm:spPr/>
      <dgm:t>
        <a:bodyPr/>
        <a:lstStyle/>
        <a:p>
          <a:r>
            <a:rPr lang="en-IN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Payment received from RBI for sale of govt. bonds</a:t>
          </a:r>
        </a:p>
      </dgm:t>
    </dgm:pt>
    <dgm:pt modelId="{FED1257E-4D06-450F-80B9-D5AC287C3DD4}" type="parTrans" cxnId="{69D9E13E-D7E3-4605-B457-79E5740B392F}">
      <dgm:prSet/>
      <dgm:spPr/>
      <dgm:t>
        <a:bodyPr/>
        <a:lstStyle/>
        <a:p>
          <a:endParaRPr lang="en-IN"/>
        </a:p>
      </dgm:t>
    </dgm:pt>
    <dgm:pt modelId="{FBDF3A2C-5D27-4BCD-95FE-2A795141C71C}" type="sibTrans" cxnId="{69D9E13E-D7E3-4605-B457-79E5740B392F}">
      <dgm:prSet/>
      <dgm:spPr/>
      <dgm:t>
        <a:bodyPr/>
        <a:lstStyle/>
        <a:p>
          <a:endParaRPr lang="en-IN"/>
        </a:p>
      </dgm:t>
    </dgm:pt>
    <dgm:pt modelId="{E46D8449-4180-48D1-9097-63C3B23FE795}">
      <dgm:prSet phldrT="[Text]" custT="1"/>
      <dgm:spPr/>
      <dgm:t>
        <a:bodyPr/>
        <a:lstStyle/>
        <a:p>
          <a:r>
            <a:rPr lang="en-IN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Payments received from abroad and deposited</a:t>
          </a:r>
        </a:p>
      </dgm:t>
    </dgm:pt>
    <dgm:pt modelId="{4D713137-D516-4884-A443-FCC57AA9D9C1}" type="parTrans" cxnId="{2B697621-20A6-4BAF-AB59-0073D554CC67}">
      <dgm:prSet/>
      <dgm:spPr/>
      <dgm:t>
        <a:bodyPr/>
        <a:lstStyle/>
        <a:p>
          <a:endParaRPr lang="en-IN"/>
        </a:p>
      </dgm:t>
    </dgm:pt>
    <dgm:pt modelId="{8087E65E-742A-4D44-8748-F36DB0569B3A}" type="sibTrans" cxnId="{2B697621-20A6-4BAF-AB59-0073D554CC67}">
      <dgm:prSet/>
      <dgm:spPr/>
      <dgm:t>
        <a:bodyPr/>
        <a:lstStyle/>
        <a:p>
          <a:endParaRPr lang="en-IN"/>
        </a:p>
      </dgm:t>
    </dgm:pt>
    <dgm:pt modelId="{1AF844EC-C075-47D3-9C81-8DEAB517B484}">
      <dgm:prSet custT="1"/>
      <dgm:spPr/>
      <dgm:t>
        <a:bodyPr/>
        <a:lstStyle/>
        <a:p>
          <a:r>
            <a:rPr lang="en-IN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Money deposited for convenience</a:t>
          </a:r>
        </a:p>
      </dgm:t>
    </dgm:pt>
    <dgm:pt modelId="{ADD4CD4E-DAB7-4FF6-AC13-7FF7044BC703}" type="parTrans" cxnId="{2D3784DE-17C8-4324-A324-AFDB73F1F9B6}">
      <dgm:prSet/>
      <dgm:spPr/>
      <dgm:t>
        <a:bodyPr/>
        <a:lstStyle/>
        <a:p>
          <a:endParaRPr lang="en-IN"/>
        </a:p>
      </dgm:t>
    </dgm:pt>
    <dgm:pt modelId="{44D623E0-FC45-4405-8674-F6BD436AC331}" type="sibTrans" cxnId="{2D3784DE-17C8-4324-A324-AFDB73F1F9B6}">
      <dgm:prSet/>
      <dgm:spPr/>
      <dgm:t>
        <a:bodyPr/>
        <a:lstStyle/>
        <a:p>
          <a:endParaRPr lang="en-IN"/>
        </a:p>
      </dgm:t>
    </dgm:pt>
    <dgm:pt modelId="{F87CDD27-3C45-4265-A175-CD8847A3666C}" type="pres">
      <dgm:prSet presAssocID="{342E4CFD-7E59-4A58-A74F-CA9285B14EE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0764A86A-79DD-41F7-8377-8075C1CC8A60}" type="pres">
      <dgm:prSet presAssocID="{342E4CFD-7E59-4A58-A74F-CA9285B14EED}" presName="cycle" presStyleCnt="0"/>
      <dgm:spPr/>
    </dgm:pt>
    <dgm:pt modelId="{9AD668AB-E821-4E9A-BECE-79DBC1960301}" type="pres">
      <dgm:prSet presAssocID="{342E4CFD-7E59-4A58-A74F-CA9285B14EED}" presName="centerShape" presStyleCnt="0"/>
      <dgm:spPr/>
    </dgm:pt>
    <dgm:pt modelId="{36518FB9-7472-43EB-B654-6FB87FCC0818}" type="pres">
      <dgm:prSet presAssocID="{342E4CFD-7E59-4A58-A74F-CA9285B14EED}" presName="connSite" presStyleLbl="node1" presStyleIdx="0" presStyleCnt="5"/>
      <dgm:spPr/>
    </dgm:pt>
    <dgm:pt modelId="{C8815250-A972-44A0-BE1D-3F80D480B863}" type="pres">
      <dgm:prSet presAssocID="{342E4CFD-7E59-4A58-A74F-CA9285B14EED}" presName="visible" presStyleLbl="node1" presStyleIdx="0" presStyleCnt="5" custScaleX="227510" custScaleY="16842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86C3F118-9923-4FD7-85C0-9EA5BCA0FB24}" type="pres">
      <dgm:prSet presAssocID="{48C33A76-E467-41DF-B95F-0FEEBA1348C6}" presName="Name25" presStyleLbl="parChTrans1D1" presStyleIdx="0" presStyleCnt="4"/>
      <dgm:spPr/>
    </dgm:pt>
    <dgm:pt modelId="{16735547-E1EB-416F-A7E1-8621FA9513F7}" type="pres">
      <dgm:prSet presAssocID="{D2B1AF21-CEB1-4F69-B70D-03A00B9EF18B}" presName="node" presStyleCnt="0"/>
      <dgm:spPr/>
    </dgm:pt>
    <dgm:pt modelId="{714240ED-C8FF-4C0B-9F77-6AF7F8D974EC}" type="pres">
      <dgm:prSet presAssocID="{D2B1AF21-CEB1-4F69-B70D-03A00B9EF18B}" presName="parentNode" presStyleLbl="node1" presStyleIdx="1" presStyleCnt="5" custScaleX="232916" custLinFactNeighborX="99441" custLinFactNeighborY="-16327">
        <dgm:presLayoutVars>
          <dgm:chMax val="1"/>
          <dgm:bulletEnabled val="1"/>
        </dgm:presLayoutVars>
      </dgm:prSet>
      <dgm:spPr/>
    </dgm:pt>
    <dgm:pt modelId="{A541EEF4-4FAE-40EA-8439-4E892A8CD3AB}" type="pres">
      <dgm:prSet presAssocID="{D2B1AF21-CEB1-4F69-B70D-03A00B9EF18B}" presName="childNode" presStyleLbl="revTx" presStyleIdx="0" presStyleCnt="0">
        <dgm:presLayoutVars>
          <dgm:bulletEnabled val="1"/>
        </dgm:presLayoutVars>
      </dgm:prSet>
      <dgm:spPr/>
    </dgm:pt>
    <dgm:pt modelId="{5FD8B128-5098-4F9B-84F2-0B209740D704}" type="pres">
      <dgm:prSet presAssocID="{FED1257E-4D06-450F-80B9-D5AC287C3DD4}" presName="Name25" presStyleLbl="parChTrans1D1" presStyleIdx="1" presStyleCnt="4"/>
      <dgm:spPr/>
    </dgm:pt>
    <dgm:pt modelId="{E04968C6-FE0C-41DD-A949-AC2E511ADE2E}" type="pres">
      <dgm:prSet presAssocID="{C02D671C-8903-4B14-AC18-E511A93B8861}" presName="node" presStyleCnt="0"/>
      <dgm:spPr/>
    </dgm:pt>
    <dgm:pt modelId="{FFAD8A97-CB05-4741-A756-114D8020F7A4}" type="pres">
      <dgm:prSet presAssocID="{C02D671C-8903-4B14-AC18-E511A93B8861}" presName="parentNode" presStyleLbl="node1" presStyleIdx="2" presStyleCnt="5" custScaleX="313123" custScaleY="124025" custLinFactX="162181" custLinFactNeighborX="200000" custLinFactNeighborY="-3242">
        <dgm:presLayoutVars>
          <dgm:chMax val="1"/>
          <dgm:bulletEnabled val="1"/>
        </dgm:presLayoutVars>
      </dgm:prSet>
      <dgm:spPr/>
    </dgm:pt>
    <dgm:pt modelId="{CEDA9DD7-DCFA-43C5-9966-0E8E8CA4BB38}" type="pres">
      <dgm:prSet presAssocID="{C02D671C-8903-4B14-AC18-E511A93B8861}" presName="childNode" presStyleLbl="revTx" presStyleIdx="0" presStyleCnt="0">
        <dgm:presLayoutVars>
          <dgm:bulletEnabled val="1"/>
        </dgm:presLayoutVars>
      </dgm:prSet>
      <dgm:spPr/>
    </dgm:pt>
    <dgm:pt modelId="{FF9E51A2-DC30-4A41-A28D-135E3425F540}" type="pres">
      <dgm:prSet presAssocID="{4D713137-D516-4884-A443-FCC57AA9D9C1}" presName="Name25" presStyleLbl="parChTrans1D1" presStyleIdx="2" presStyleCnt="4"/>
      <dgm:spPr/>
    </dgm:pt>
    <dgm:pt modelId="{63DE820D-4FAB-470B-AEFB-711DC46D526E}" type="pres">
      <dgm:prSet presAssocID="{E46D8449-4180-48D1-9097-63C3B23FE795}" presName="node" presStyleCnt="0"/>
      <dgm:spPr/>
    </dgm:pt>
    <dgm:pt modelId="{955C1F38-2B3C-49A5-966F-276F95BE81D2}" type="pres">
      <dgm:prSet presAssocID="{E46D8449-4180-48D1-9097-63C3B23FE795}" presName="parentNode" presStyleLbl="node1" presStyleIdx="3" presStyleCnt="5" custScaleX="329580" custScaleY="109057" custLinFactX="170253" custLinFactNeighborX="200000" custLinFactNeighborY="19102">
        <dgm:presLayoutVars>
          <dgm:chMax val="1"/>
          <dgm:bulletEnabled val="1"/>
        </dgm:presLayoutVars>
      </dgm:prSet>
      <dgm:spPr/>
    </dgm:pt>
    <dgm:pt modelId="{A4422ED7-573D-431E-A971-918A88413F6F}" type="pres">
      <dgm:prSet presAssocID="{E46D8449-4180-48D1-9097-63C3B23FE795}" presName="childNode" presStyleLbl="revTx" presStyleIdx="0" presStyleCnt="0">
        <dgm:presLayoutVars>
          <dgm:bulletEnabled val="1"/>
        </dgm:presLayoutVars>
      </dgm:prSet>
      <dgm:spPr/>
    </dgm:pt>
    <dgm:pt modelId="{4FEEF17C-4EF8-4B34-9A2D-A939D5CE8168}" type="pres">
      <dgm:prSet presAssocID="{ADD4CD4E-DAB7-4FF6-AC13-7FF7044BC703}" presName="Name25" presStyleLbl="parChTrans1D1" presStyleIdx="3" presStyleCnt="4"/>
      <dgm:spPr/>
    </dgm:pt>
    <dgm:pt modelId="{8E25FDE6-CBB0-4F62-8D6B-0E3978EA1CFB}" type="pres">
      <dgm:prSet presAssocID="{1AF844EC-C075-47D3-9C81-8DEAB517B484}" presName="node" presStyleCnt="0"/>
      <dgm:spPr/>
    </dgm:pt>
    <dgm:pt modelId="{2D85FA86-60D9-442B-BDC6-3213C4901465}" type="pres">
      <dgm:prSet presAssocID="{1AF844EC-C075-47D3-9C81-8DEAB517B484}" presName="parentNode" presStyleLbl="node1" presStyleIdx="4" presStyleCnt="5" custScaleX="367044" custLinFactNeighborX="87107" custLinFactNeighborY="3550">
        <dgm:presLayoutVars>
          <dgm:chMax val="1"/>
          <dgm:bulletEnabled val="1"/>
        </dgm:presLayoutVars>
      </dgm:prSet>
      <dgm:spPr/>
    </dgm:pt>
    <dgm:pt modelId="{4CE6F272-FE9D-4C00-A2FB-C05BAC564C6D}" type="pres">
      <dgm:prSet presAssocID="{1AF844EC-C075-47D3-9C81-8DEAB517B484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FC8C8D1A-A650-4CF2-9CAE-70E299303982}" type="presOf" srcId="{48C33A76-E467-41DF-B95F-0FEEBA1348C6}" destId="{86C3F118-9923-4FD7-85C0-9EA5BCA0FB24}" srcOrd="0" destOrd="0" presId="urn:microsoft.com/office/officeart/2005/8/layout/radial2"/>
    <dgm:cxn modelId="{78061F1B-D44A-4672-9E63-927B7053634D}" type="presOf" srcId="{E46D8449-4180-48D1-9097-63C3B23FE795}" destId="{955C1F38-2B3C-49A5-966F-276F95BE81D2}" srcOrd="0" destOrd="0" presId="urn:microsoft.com/office/officeart/2005/8/layout/radial2"/>
    <dgm:cxn modelId="{2B697621-20A6-4BAF-AB59-0073D554CC67}" srcId="{342E4CFD-7E59-4A58-A74F-CA9285B14EED}" destId="{E46D8449-4180-48D1-9097-63C3B23FE795}" srcOrd="2" destOrd="0" parTransId="{4D713137-D516-4884-A443-FCC57AA9D9C1}" sibTransId="{8087E65E-742A-4D44-8748-F36DB0569B3A}"/>
    <dgm:cxn modelId="{7E395224-687C-4DB5-BD0E-120E856C09A0}" type="presOf" srcId="{FED1257E-4D06-450F-80B9-D5AC287C3DD4}" destId="{5FD8B128-5098-4F9B-84F2-0B209740D704}" srcOrd="0" destOrd="0" presId="urn:microsoft.com/office/officeart/2005/8/layout/radial2"/>
    <dgm:cxn modelId="{69D9E13E-D7E3-4605-B457-79E5740B392F}" srcId="{342E4CFD-7E59-4A58-A74F-CA9285B14EED}" destId="{C02D671C-8903-4B14-AC18-E511A93B8861}" srcOrd="1" destOrd="0" parTransId="{FED1257E-4D06-450F-80B9-D5AC287C3DD4}" sibTransId="{FBDF3A2C-5D27-4BCD-95FE-2A795141C71C}"/>
    <dgm:cxn modelId="{40FE6340-3E38-442A-8625-7DDC21A1D9F5}" type="presOf" srcId="{1AF844EC-C075-47D3-9C81-8DEAB517B484}" destId="{2D85FA86-60D9-442B-BDC6-3213C4901465}" srcOrd="0" destOrd="0" presId="urn:microsoft.com/office/officeart/2005/8/layout/radial2"/>
    <dgm:cxn modelId="{4278B644-B93F-4D49-9996-C82343D3FD4A}" type="presOf" srcId="{4D713137-D516-4884-A443-FCC57AA9D9C1}" destId="{FF9E51A2-DC30-4A41-A28D-135E3425F540}" srcOrd="0" destOrd="0" presId="urn:microsoft.com/office/officeart/2005/8/layout/radial2"/>
    <dgm:cxn modelId="{AE688647-D1F5-40E9-BF2F-715489406971}" type="presOf" srcId="{D2B1AF21-CEB1-4F69-B70D-03A00B9EF18B}" destId="{714240ED-C8FF-4C0B-9F77-6AF7F8D974EC}" srcOrd="0" destOrd="0" presId="urn:microsoft.com/office/officeart/2005/8/layout/radial2"/>
    <dgm:cxn modelId="{475B6268-D6F6-4CE4-9DF8-6CCABA674B6B}" type="presOf" srcId="{ADD4CD4E-DAB7-4FF6-AC13-7FF7044BC703}" destId="{4FEEF17C-4EF8-4B34-9A2D-A939D5CE8168}" srcOrd="0" destOrd="0" presId="urn:microsoft.com/office/officeart/2005/8/layout/radial2"/>
    <dgm:cxn modelId="{40D69F6B-4CEB-42D9-85A2-C2EDB8F6716B}" type="presOf" srcId="{342E4CFD-7E59-4A58-A74F-CA9285B14EED}" destId="{F87CDD27-3C45-4265-A175-CD8847A3666C}" srcOrd="0" destOrd="0" presId="urn:microsoft.com/office/officeart/2005/8/layout/radial2"/>
    <dgm:cxn modelId="{970861A6-C23D-4ADE-BB1E-103E8F676DF2}" srcId="{342E4CFD-7E59-4A58-A74F-CA9285B14EED}" destId="{D2B1AF21-CEB1-4F69-B70D-03A00B9EF18B}" srcOrd="0" destOrd="0" parTransId="{48C33A76-E467-41DF-B95F-0FEEBA1348C6}" sibTransId="{295FC17F-0B26-4DFE-8914-264978BAA7CC}"/>
    <dgm:cxn modelId="{429EDCD1-3E90-4AC9-A0CF-9D6BB7FCB7FA}" type="presOf" srcId="{C02D671C-8903-4B14-AC18-E511A93B8861}" destId="{FFAD8A97-CB05-4741-A756-114D8020F7A4}" srcOrd="0" destOrd="0" presId="urn:microsoft.com/office/officeart/2005/8/layout/radial2"/>
    <dgm:cxn modelId="{2D3784DE-17C8-4324-A324-AFDB73F1F9B6}" srcId="{342E4CFD-7E59-4A58-A74F-CA9285B14EED}" destId="{1AF844EC-C075-47D3-9C81-8DEAB517B484}" srcOrd="3" destOrd="0" parTransId="{ADD4CD4E-DAB7-4FF6-AC13-7FF7044BC703}" sibTransId="{44D623E0-FC45-4405-8674-F6BD436AC331}"/>
    <dgm:cxn modelId="{9A01A82F-E254-4EC2-844B-0C2ABE8C5F67}" type="presParOf" srcId="{F87CDD27-3C45-4265-A175-CD8847A3666C}" destId="{0764A86A-79DD-41F7-8377-8075C1CC8A60}" srcOrd="0" destOrd="0" presId="urn:microsoft.com/office/officeart/2005/8/layout/radial2"/>
    <dgm:cxn modelId="{72015173-8E9E-4E17-A633-237C2780317A}" type="presParOf" srcId="{0764A86A-79DD-41F7-8377-8075C1CC8A60}" destId="{9AD668AB-E821-4E9A-BECE-79DBC1960301}" srcOrd="0" destOrd="0" presId="urn:microsoft.com/office/officeart/2005/8/layout/radial2"/>
    <dgm:cxn modelId="{CEE6152A-6420-4833-89B9-69A466ED3F4D}" type="presParOf" srcId="{9AD668AB-E821-4E9A-BECE-79DBC1960301}" destId="{36518FB9-7472-43EB-B654-6FB87FCC0818}" srcOrd="0" destOrd="0" presId="urn:microsoft.com/office/officeart/2005/8/layout/radial2"/>
    <dgm:cxn modelId="{C38F046C-B750-4295-AA30-82F22CE9934E}" type="presParOf" srcId="{9AD668AB-E821-4E9A-BECE-79DBC1960301}" destId="{C8815250-A972-44A0-BE1D-3F80D480B863}" srcOrd="1" destOrd="0" presId="urn:microsoft.com/office/officeart/2005/8/layout/radial2"/>
    <dgm:cxn modelId="{A2DE1D34-8231-46A4-B101-86A480EA1C52}" type="presParOf" srcId="{0764A86A-79DD-41F7-8377-8075C1CC8A60}" destId="{86C3F118-9923-4FD7-85C0-9EA5BCA0FB24}" srcOrd="1" destOrd="0" presId="urn:microsoft.com/office/officeart/2005/8/layout/radial2"/>
    <dgm:cxn modelId="{123D3B2E-5640-409D-AE7C-C0F335C54552}" type="presParOf" srcId="{0764A86A-79DD-41F7-8377-8075C1CC8A60}" destId="{16735547-E1EB-416F-A7E1-8621FA9513F7}" srcOrd="2" destOrd="0" presId="urn:microsoft.com/office/officeart/2005/8/layout/radial2"/>
    <dgm:cxn modelId="{3772069F-2C58-4A3A-B881-37656BAEA6B8}" type="presParOf" srcId="{16735547-E1EB-416F-A7E1-8621FA9513F7}" destId="{714240ED-C8FF-4C0B-9F77-6AF7F8D974EC}" srcOrd="0" destOrd="0" presId="urn:microsoft.com/office/officeart/2005/8/layout/radial2"/>
    <dgm:cxn modelId="{50EDD0DF-0D21-48F7-A102-62E0B3FC2190}" type="presParOf" srcId="{16735547-E1EB-416F-A7E1-8621FA9513F7}" destId="{A541EEF4-4FAE-40EA-8439-4E892A8CD3AB}" srcOrd="1" destOrd="0" presId="urn:microsoft.com/office/officeart/2005/8/layout/radial2"/>
    <dgm:cxn modelId="{EFB8A5DB-A501-4CFE-9626-A4C6A5AF3427}" type="presParOf" srcId="{0764A86A-79DD-41F7-8377-8075C1CC8A60}" destId="{5FD8B128-5098-4F9B-84F2-0B209740D704}" srcOrd="3" destOrd="0" presId="urn:microsoft.com/office/officeart/2005/8/layout/radial2"/>
    <dgm:cxn modelId="{8957D263-B94A-4D52-816A-5DF46969239D}" type="presParOf" srcId="{0764A86A-79DD-41F7-8377-8075C1CC8A60}" destId="{E04968C6-FE0C-41DD-A949-AC2E511ADE2E}" srcOrd="4" destOrd="0" presId="urn:microsoft.com/office/officeart/2005/8/layout/radial2"/>
    <dgm:cxn modelId="{3924742D-47D8-4219-ABBC-2E22481B74C3}" type="presParOf" srcId="{E04968C6-FE0C-41DD-A949-AC2E511ADE2E}" destId="{FFAD8A97-CB05-4741-A756-114D8020F7A4}" srcOrd="0" destOrd="0" presId="urn:microsoft.com/office/officeart/2005/8/layout/radial2"/>
    <dgm:cxn modelId="{79A83EE1-B028-47CF-ABF2-C17F27DC1DC5}" type="presParOf" srcId="{E04968C6-FE0C-41DD-A949-AC2E511ADE2E}" destId="{CEDA9DD7-DCFA-43C5-9966-0E8E8CA4BB38}" srcOrd="1" destOrd="0" presId="urn:microsoft.com/office/officeart/2005/8/layout/radial2"/>
    <dgm:cxn modelId="{7F53945A-C9D0-462A-9CED-FC3D83A420CE}" type="presParOf" srcId="{0764A86A-79DD-41F7-8377-8075C1CC8A60}" destId="{FF9E51A2-DC30-4A41-A28D-135E3425F540}" srcOrd="5" destOrd="0" presId="urn:microsoft.com/office/officeart/2005/8/layout/radial2"/>
    <dgm:cxn modelId="{F1FEC62B-920D-4A42-9654-B6DFA85A47B2}" type="presParOf" srcId="{0764A86A-79DD-41F7-8377-8075C1CC8A60}" destId="{63DE820D-4FAB-470B-AEFB-711DC46D526E}" srcOrd="6" destOrd="0" presId="urn:microsoft.com/office/officeart/2005/8/layout/radial2"/>
    <dgm:cxn modelId="{C3A67BC4-27D1-4F45-8B23-FA1CF02A7914}" type="presParOf" srcId="{63DE820D-4FAB-470B-AEFB-711DC46D526E}" destId="{955C1F38-2B3C-49A5-966F-276F95BE81D2}" srcOrd="0" destOrd="0" presId="urn:microsoft.com/office/officeart/2005/8/layout/radial2"/>
    <dgm:cxn modelId="{C2CF03AD-88BE-4882-978F-CCE72EEF37B4}" type="presParOf" srcId="{63DE820D-4FAB-470B-AEFB-711DC46D526E}" destId="{A4422ED7-573D-431E-A971-918A88413F6F}" srcOrd="1" destOrd="0" presId="urn:microsoft.com/office/officeart/2005/8/layout/radial2"/>
    <dgm:cxn modelId="{6E996E77-A62F-4727-BD2B-2685448F8ED3}" type="presParOf" srcId="{0764A86A-79DD-41F7-8377-8075C1CC8A60}" destId="{4FEEF17C-4EF8-4B34-9A2D-A939D5CE8168}" srcOrd="7" destOrd="0" presId="urn:microsoft.com/office/officeart/2005/8/layout/radial2"/>
    <dgm:cxn modelId="{853E05D2-2022-49CA-9744-98E0A048D4C6}" type="presParOf" srcId="{0764A86A-79DD-41F7-8377-8075C1CC8A60}" destId="{8E25FDE6-CBB0-4F62-8D6B-0E3978EA1CFB}" srcOrd="8" destOrd="0" presId="urn:microsoft.com/office/officeart/2005/8/layout/radial2"/>
    <dgm:cxn modelId="{0062DC6A-775C-4AC7-927E-DCA9FBC432E8}" type="presParOf" srcId="{8E25FDE6-CBB0-4F62-8D6B-0E3978EA1CFB}" destId="{2D85FA86-60D9-442B-BDC6-3213C4901465}" srcOrd="0" destOrd="0" presId="urn:microsoft.com/office/officeart/2005/8/layout/radial2"/>
    <dgm:cxn modelId="{FC7AAC80-F17E-478F-BA1B-A7DE59594F1E}" type="presParOf" srcId="{8E25FDE6-CBB0-4F62-8D6B-0E3978EA1CFB}" destId="{4CE6F272-FE9D-4C00-A2FB-C05BAC564C6D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EF17C-4EF8-4B34-9A2D-A939D5CE8168}">
      <dsp:nvSpPr>
        <dsp:cNvPr id="0" name=""/>
        <dsp:cNvSpPr/>
      </dsp:nvSpPr>
      <dsp:spPr>
        <a:xfrm rot="2977166">
          <a:off x="3606714" y="2701809"/>
          <a:ext cx="772088" cy="27158"/>
        </a:xfrm>
        <a:custGeom>
          <a:avLst/>
          <a:gdLst/>
          <a:ahLst/>
          <a:cxnLst/>
          <a:rect l="0" t="0" r="0" b="0"/>
          <a:pathLst>
            <a:path>
              <a:moveTo>
                <a:pt x="0" y="13579"/>
              </a:moveTo>
              <a:lnTo>
                <a:pt x="772088" y="135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E51A2-DC30-4A41-A28D-135E3425F540}">
      <dsp:nvSpPr>
        <dsp:cNvPr id="0" name=""/>
        <dsp:cNvSpPr/>
      </dsp:nvSpPr>
      <dsp:spPr>
        <a:xfrm rot="566879">
          <a:off x="3799537" y="2203858"/>
          <a:ext cx="2558623" cy="27158"/>
        </a:xfrm>
        <a:custGeom>
          <a:avLst/>
          <a:gdLst/>
          <a:ahLst/>
          <a:cxnLst/>
          <a:rect l="0" t="0" r="0" b="0"/>
          <a:pathLst>
            <a:path>
              <a:moveTo>
                <a:pt x="0" y="13579"/>
              </a:moveTo>
              <a:lnTo>
                <a:pt x="2558623" y="135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8B128-5098-4F9B-84F2-0B209740D704}">
      <dsp:nvSpPr>
        <dsp:cNvPr id="0" name=""/>
        <dsp:cNvSpPr/>
      </dsp:nvSpPr>
      <dsp:spPr>
        <a:xfrm rot="21133779">
          <a:off x="3805465" y="1675239"/>
          <a:ext cx="2488742" cy="27158"/>
        </a:xfrm>
        <a:custGeom>
          <a:avLst/>
          <a:gdLst/>
          <a:ahLst/>
          <a:cxnLst/>
          <a:rect l="0" t="0" r="0" b="0"/>
          <a:pathLst>
            <a:path>
              <a:moveTo>
                <a:pt x="0" y="13579"/>
              </a:moveTo>
              <a:lnTo>
                <a:pt x="2488742" y="135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C3F118-9923-4FD7-85C0-9EA5BCA0FB24}">
      <dsp:nvSpPr>
        <dsp:cNvPr id="0" name=""/>
        <dsp:cNvSpPr/>
      </dsp:nvSpPr>
      <dsp:spPr>
        <a:xfrm rot="18926757">
          <a:off x="3689833" y="1112245"/>
          <a:ext cx="884154" cy="27158"/>
        </a:xfrm>
        <a:custGeom>
          <a:avLst/>
          <a:gdLst/>
          <a:ahLst/>
          <a:cxnLst/>
          <a:rect l="0" t="0" r="0" b="0"/>
          <a:pathLst>
            <a:path>
              <a:moveTo>
                <a:pt x="0" y="13579"/>
              </a:moveTo>
              <a:lnTo>
                <a:pt x="884154" y="1357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15250-A972-44A0-BE1D-3F80D480B863}">
      <dsp:nvSpPr>
        <dsp:cNvPr id="0" name=""/>
        <dsp:cNvSpPr/>
      </dsp:nvSpPr>
      <dsp:spPr>
        <a:xfrm>
          <a:off x="1706680" y="730217"/>
          <a:ext cx="3227414" cy="238918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4240ED-C8FF-4C0B-9F77-6AF7F8D974EC}">
      <dsp:nvSpPr>
        <dsp:cNvPr id="0" name=""/>
        <dsp:cNvSpPr/>
      </dsp:nvSpPr>
      <dsp:spPr>
        <a:xfrm>
          <a:off x="3851916" y="0"/>
          <a:ext cx="1982461" cy="85114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Households savings</a:t>
          </a:r>
        </a:p>
      </dsp:txBody>
      <dsp:txXfrm>
        <a:off x="4142241" y="124648"/>
        <a:ext cx="1401811" cy="601852"/>
      </dsp:txXfrm>
    </dsp:sp>
    <dsp:sp modelId="{FFAD8A97-CB05-4741-A756-114D8020F7A4}">
      <dsp:nvSpPr>
        <dsp:cNvPr id="0" name=""/>
        <dsp:cNvSpPr/>
      </dsp:nvSpPr>
      <dsp:spPr>
        <a:xfrm>
          <a:off x="6210112" y="820836"/>
          <a:ext cx="2665142" cy="10556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Payment received from RBI for sale of govt. bonds</a:t>
          </a:r>
        </a:p>
      </dsp:txBody>
      <dsp:txXfrm>
        <a:off x="6600413" y="975430"/>
        <a:ext cx="1884540" cy="746449"/>
      </dsp:txXfrm>
    </dsp:sp>
    <dsp:sp modelId="{955C1F38-2B3C-49A5-966F-276F95BE81D2}">
      <dsp:nvSpPr>
        <dsp:cNvPr id="0" name=""/>
        <dsp:cNvSpPr/>
      </dsp:nvSpPr>
      <dsp:spPr>
        <a:xfrm>
          <a:off x="6191270" y="2171843"/>
          <a:ext cx="2805216" cy="9282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Payments received from abroad and deposited</a:t>
          </a:r>
        </a:p>
      </dsp:txBody>
      <dsp:txXfrm>
        <a:off x="6602084" y="2307780"/>
        <a:ext cx="1983588" cy="656363"/>
      </dsp:txXfrm>
    </dsp:sp>
    <dsp:sp modelId="{2D85FA86-60D9-442B-BDC6-3213C4901465}">
      <dsp:nvSpPr>
        <dsp:cNvPr id="0" name=""/>
        <dsp:cNvSpPr/>
      </dsp:nvSpPr>
      <dsp:spPr>
        <a:xfrm>
          <a:off x="3033417" y="2998476"/>
          <a:ext cx="3124090" cy="85114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Money deposited for convenience</a:t>
          </a:r>
        </a:p>
      </dsp:txBody>
      <dsp:txXfrm>
        <a:off x="3490929" y="3123124"/>
        <a:ext cx="2209066" cy="601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6/18/2021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6/18/2021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ru.org/courses/principles-economics-macroeconomics/federal-reserve-money-multiplier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Money Multiplier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Sit Dolor Amet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B4E62-2E40-4A14-8C95-2E203D727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Credit Multiplier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F15179-59EF-40E2-A5CF-6E889F80C2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IN" sz="3200" b="0" i="1" smtClean="0">
                        <a:latin typeface="Cambria Math" panose="02040503050406030204" pitchFamily="18" charset="0"/>
                      </a:rPr>
                      <m:t>𝐶𝑚</m:t>
                    </m:r>
                    <m:r>
                      <a:rPr lang="en-IN" sz="32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𝐶𝐶</m:t>
                        </m:r>
                      </m:num>
                      <m:den>
                        <m:r>
                          <a:rPr lang="el-GR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IN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IN" sz="3200" b="0" i="1" smtClean="0">
                        <a:latin typeface="Cambria Math" panose="02040503050406030204" pitchFamily="18" charset="0"/>
                      </a:rPr>
                      <m:t>𝐶𝑚</m:t>
                    </m:r>
                    <m:r>
                      <a:rPr lang="en-IN" sz="32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IN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en-IN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(1-0.2/0.2= 0.8/0.2=4)</a:t>
                </a:r>
              </a:p>
              <a:p>
                <a:r>
                  <a:rPr lang="en-IN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400/100= 4</a:t>
                </a:r>
              </a:p>
              <a:p>
                <a:endParaRPr lang="en-IN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F15179-59EF-40E2-A5CF-6E889F80C2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225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0BDE0-8A40-4895-8F73-A7DB9449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RBI Measures of Money Supply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A4C44-4882-4C9F-B295-9615AF8E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M1= C +DD +OD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M2=M1 + Savings deposits with post offices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M3=M1 + Net time deposits with commercial banks</a:t>
            </a:r>
          </a:p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M4= M3 + Total deposits with post offices</a:t>
            </a:r>
          </a:p>
        </p:txBody>
      </p:sp>
    </p:spTree>
    <p:extLst>
      <p:ext uri="{BB962C8B-B14F-4D97-AF65-F5344CB8AC3E}">
        <p14:creationId xmlns:p14="http://schemas.microsoft.com/office/powerpoint/2010/main" val="1402309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E008643A-DC01-4339-A3A8-89DD576AC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6" y="519026"/>
            <a:ext cx="10058400" cy="263568"/>
          </a:xfrm>
        </p:spPr>
        <p:txBody>
          <a:bodyPr>
            <a:normAutofit fontScale="90000"/>
          </a:bodyPr>
          <a:lstStyle/>
          <a:p>
            <a:r>
              <a:rPr lang="en-IN" dirty="0"/>
              <a:t>Money Supply as of 4</a:t>
            </a:r>
            <a:r>
              <a:rPr lang="en-IN" baseline="30000" dirty="0"/>
              <a:t>th</a:t>
            </a:r>
            <a:r>
              <a:rPr lang="en-IN" dirty="0"/>
              <a:t> June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A0F0237-589D-495E-BFAA-2971CBC4CC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988488"/>
              </p:ext>
            </p:extLst>
          </p:nvPr>
        </p:nvGraphicFramePr>
        <p:xfrm>
          <a:off x="1066796" y="864516"/>
          <a:ext cx="10058398" cy="5590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9132">
                  <a:extLst>
                    <a:ext uri="{9D8B030D-6E8A-4147-A177-3AD203B41FA5}">
                      <a16:colId xmlns:a16="http://schemas.microsoft.com/office/drawing/2014/main" val="1796834734"/>
                    </a:ext>
                  </a:extLst>
                </a:gridCol>
                <a:gridCol w="1789633">
                  <a:extLst>
                    <a:ext uri="{9D8B030D-6E8A-4147-A177-3AD203B41FA5}">
                      <a16:colId xmlns:a16="http://schemas.microsoft.com/office/drawing/2014/main" val="1189157087"/>
                    </a:ext>
                  </a:extLst>
                </a:gridCol>
                <a:gridCol w="1789633">
                  <a:extLst>
                    <a:ext uri="{9D8B030D-6E8A-4147-A177-3AD203B41FA5}">
                      <a16:colId xmlns:a16="http://schemas.microsoft.com/office/drawing/2014/main" val="3915813785"/>
                    </a:ext>
                  </a:extLst>
                </a:gridCol>
              </a:tblGrid>
              <a:tr h="20837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       </a:t>
                      </a:r>
                      <a:endParaRPr lang="en-IN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</a:rPr>
                        <a:t>Outstanding as on</a:t>
                      </a:r>
                      <a:endParaRPr lang="en-IN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300395"/>
                  </a:ext>
                </a:extLst>
              </a:tr>
              <a:tr h="2083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IN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IN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extLst>
                  <a:ext uri="{0D108BD9-81ED-4DB2-BD59-A6C34878D82A}">
                    <a16:rowId xmlns:a16="http://schemas.microsoft.com/office/drawing/2014/main" val="3661534188"/>
                  </a:ext>
                </a:extLst>
              </a:tr>
              <a:tr h="208370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 31</a:t>
                      </a:r>
                      <a:endParaRPr lang="en-IN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 04</a:t>
                      </a:r>
                      <a:endParaRPr lang="en-IN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extLst>
                  <a:ext uri="{0D108BD9-81ED-4DB2-BD59-A6C34878D82A}">
                    <a16:rowId xmlns:a16="http://schemas.microsoft.com/office/drawing/2014/main" val="1158698170"/>
                  </a:ext>
                </a:extLst>
              </a:tr>
              <a:tr h="20837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extLst>
                  <a:ext uri="{0D108BD9-81ED-4DB2-BD59-A6C34878D82A}">
                    <a16:rowId xmlns:a16="http://schemas.microsoft.com/office/drawing/2014/main" val="1455478872"/>
                  </a:ext>
                </a:extLst>
              </a:tr>
              <a:tr h="20837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M3</a:t>
                      </a:r>
                      <a:endParaRPr lang="en-IN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18768268 </a:t>
                      </a:r>
                      <a:endParaRPr lang="en-IN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19096038 </a:t>
                      </a:r>
                      <a:endParaRPr lang="en-IN" sz="1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extLst>
                  <a:ext uri="{0D108BD9-81ED-4DB2-BD59-A6C34878D82A}">
                    <a16:rowId xmlns:a16="http://schemas.microsoft.com/office/drawing/2014/main" val="3911025671"/>
                  </a:ext>
                </a:extLst>
              </a:tr>
              <a:tr h="20837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extLst>
                  <a:ext uri="{0D108BD9-81ED-4DB2-BD59-A6C34878D82A}">
                    <a16:rowId xmlns:a16="http://schemas.microsoft.com/office/drawing/2014/main" val="227223828"/>
                  </a:ext>
                </a:extLst>
              </a:tr>
              <a:tr h="20837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Components  (i+ii+iii+iv)</a:t>
                      </a:r>
                      <a:endParaRPr lang="en-IN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extLst>
                  <a:ext uri="{0D108BD9-81ED-4DB2-BD59-A6C34878D82A}">
                    <a16:rowId xmlns:a16="http://schemas.microsoft.com/office/drawing/2014/main" val="3341981186"/>
                  </a:ext>
                </a:extLst>
              </a:tr>
              <a:tr h="2083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i) Currency with the Public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2752971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2878270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extLst>
                  <a:ext uri="{0D108BD9-81ED-4DB2-BD59-A6C34878D82A}">
                    <a16:rowId xmlns:a16="http://schemas.microsoft.com/office/drawing/2014/main" val="3779047891"/>
                  </a:ext>
                </a:extLst>
              </a:tr>
              <a:tr h="2083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ii) Demand Deposits with Banks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1984261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1854844 </a:t>
                      </a:r>
                      <a:endParaRPr lang="en-IN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extLst>
                  <a:ext uri="{0D108BD9-81ED-4DB2-BD59-A6C34878D82A}">
                    <a16:rowId xmlns:a16="http://schemas.microsoft.com/office/drawing/2014/main" val="1991451872"/>
                  </a:ext>
                </a:extLst>
              </a:tr>
              <a:tr h="2083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iii) Time Deposits with Banks 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13983686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14313042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extLst>
                  <a:ext uri="{0D108BD9-81ED-4DB2-BD59-A6C34878D82A}">
                    <a16:rowId xmlns:a16="http://schemas.microsoft.com/office/drawing/2014/main" val="3076273027"/>
                  </a:ext>
                </a:extLst>
              </a:tr>
              <a:tr h="2083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iv) `Other ' Deposits with Reserve Bank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47351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49881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extLst>
                  <a:ext uri="{0D108BD9-81ED-4DB2-BD59-A6C34878D82A}">
                    <a16:rowId xmlns:a16="http://schemas.microsoft.com/office/drawing/2014/main" val="3060602621"/>
                  </a:ext>
                </a:extLst>
              </a:tr>
              <a:tr h="20837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Sources  (i+ii+iii+iv-v)</a:t>
                      </a:r>
                      <a:endParaRPr lang="en-IN" sz="14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extLst>
                  <a:ext uri="{0D108BD9-81ED-4DB2-BD59-A6C34878D82A}">
                    <a16:rowId xmlns:a16="http://schemas.microsoft.com/office/drawing/2014/main" val="4276617487"/>
                  </a:ext>
                </a:extLst>
              </a:tr>
              <a:tr h="3642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i) Net Bank Credit to Government Sector (a+b)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5810192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5985157 </a:t>
                      </a:r>
                      <a:endParaRPr lang="en-IN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extLst>
                  <a:ext uri="{0D108BD9-81ED-4DB2-BD59-A6C34878D82A}">
                    <a16:rowId xmlns:a16="http://schemas.microsoft.com/office/drawing/2014/main" val="1279725387"/>
                  </a:ext>
                </a:extLst>
              </a:tr>
              <a:tr h="20837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a) Reserve Bank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1099686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1108321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extLst>
                  <a:ext uri="{0D108BD9-81ED-4DB2-BD59-A6C34878D82A}">
                    <a16:rowId xmlns:a16="http://schemas.microsoft.com/office/drawing/2014/main" val="3856492339"/>
                  </a:ext>
                </a:extLst>
              </a:tr>
              <a:tr h="20837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b) Other Banks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4710506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4876836 </a:t>
                      </a:r>
                      <a:endParaRPr lang="en-IN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extLst>
                  <a:ext uri="{0D108BD9-81ED-4DB2-BD59-A6C34878D82A}">
                    <a16:rowId xmlns:a16="http://schemas.microsoft.com/office/drawing/2014/main" val="3256197685"/>
                  </a:ext>
                </a:extLst>
              </a:tr>
              <a:tr h="2083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ii) Bank Credit to Commercial Sector (a+b)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11610235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11494044 </a:t>
                      </a:r>
                      <a:endParaRPr lang="en-IN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extLst>
                  <a:ext uri="{0D108BD9-81ED-4DB2-BD59-A6C34878D82A}">
                    <a16:rowId xmlns:a16="http://schemas.microsoft.com/office/drawing/2014/main" val="2031146056"/>
                  </a:ext>
                </a:extLst>
              </a:tr>
              <a:tr h="20837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a) Reserve Bank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8709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extLst>
                  <a:ext uri="{0D108BD9-81ED-4DB2-BD59-A6C34878D82A}">
                    <a16:rowId xmlns:a16="http://schemas.microsoft.com/office/drawing/2014/main" val="2247159861"/>
                  </a:ext>
                </a:extLst>
              </a:tr>
              <a:tr h="20837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b) Other Banks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11601526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11492081 </a:t>
                      </a:r>
                      <a:endParaRPr lang="en-IN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extLst>
                  <a:ext uri="{0D108BD9-81ED-4DB2-BD59-A6C34878D82A}">
                    <a16:rowId xmlns:a16="http://schemas.microsoft.com/office/drawing/2014/main" val="2900827833"/>
                  </a:ext>
                </a:extLst>
              </a:tr>
              <a:tr h="3642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iii) Net  Foreign Exchange Assets of Banking Sector 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4529334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4727072 </a:t>
                      </a:r>
                      <a:endParaRPr lang="en-IN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extLst>
                  <a:ext uri="{0D108BD9-81ED-4DB2-BD59-A6C34878D82A}">
                    <a16:rowId xmlns:a16="http://schemas.microsoft.com/office/drawing/2014/main" val="3828079653"/>
                  </a:ext>
                </a:extLst>
              </a:tr>
              <a:tr h="3642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iv) Government's Currency Liabilities to the Public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26913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26973 </a:t>
                      </a:r>
                      <a:endParaRPr lang="en-IN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extLst>
                  <a:ext uri="{0D108BD9-81ED-4DB2-BD59-A6C34878D82A}">
                    <a16:rowId xmlns:a16="http://schemas.microsoft.com/office/drawing/2014/main" val="2811034075"/>
                  </a:ext>
                </a:extLst>
              </a:tr>
              <a:tr h="3642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v) Banking Sector's Net Non-Monetary Liabilities </a:t>
                      </a:r>
                      <a:endParaRPr lang="en-US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3208405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3137208 </a:t>
                      </a:r>
                      <a:endParaRPr lang="en-IN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extLst>
                  <a:ext uri="{0D108BD9-81ED-4DB2-BD59-A6C34878D82A}">
                    <a16:rowId xmlns:a16="http://schemas.microsoft.com/office/drawing/2014/main" val="2096747062"/>
                  </a:ext>
                </a:extLst>
              </a:tr>
              <a:tr h="3642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of which : Net Non-Monetary Liabilities of R.B.I.</a:t>
                      </a:r>
                      <a:endParaRPr lang="en-US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1356660 </a:t>
                      </a:r>
                      <a:endParaRPr lang="en-IN" sz="1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1328980 </a:t>
                      </a:r>
                      <a:endParaRPr lang="en-IN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47" marR="8347" marT="8347" marB="0" anchor="b"/>
                </a:tc>
                <a:extLst>
                  <a:ext uri="{0D108BD9-81ED-4DB2-BD59-A6C34878D82A}">
                    <a16:rowId xmlns:a16="http://schemas.microsoft.com/office/drawing/2014/main" val="909507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665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0E175-36BF-424D-81B9-147FAE409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98390"/>
            <a:ext cx="10058400" cy="255330"/>
          </a:xfrm>
        </p:spPr>
        <p:txBody>
          <a:bodyPr>
            <a:normAutofit fontScale="90000"/>
          </a:bodyPr>
          <a:lstStyle/>
          <a:p>
            <a:r>
              <a:rPr lang="en-IN" dirty="0"/>
              <a:t>Money Multiplier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AF3E72-536D-4AA5-A940-293188A71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66800" y="930877"/>
                <a:ext cx="10058400" cy="5428733"/>
              </a:xfrm>
            </p:spPr>
            <p:txBody>
              <a:bodyPr>
                <a:normAutofit/>
              </a:bodyPr>
              <a:lstStyle/>
              <a:p>
                <a:r>
                  <a:rPr lang="en-I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Money Multiplier with Demand Deposit </a:t>
                </a:r>
              </a:p>
              <a:p>
                <a:r>
                  <a:rPr lang="en-I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Two determinants = 1) Currency deposit ratio 2) Demand deposit ratio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num>
                      <m:den>
                        <m:r>
                          <a:rPr lang="en-I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den>
                    </m:f>
                  </m:oMath>
                </a14:m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𝐷𝐷</m:t>
                        </m:r>
                      </m:num>
                      <m:den>
                        <m:r>
                          <a:rPr lang="en-I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num>
                      <m:den>
                        <m:r>
                          <a:rPr lang="en-I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den>
                    </m:f>
                  </m:oMath>
                </a14:m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IN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N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num>
                          <m:den>
                            <m:r>
                              <a:rPr lang="en-I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𝐷𝐷</m:t>
                            </m:r>
                          </m:den>
                        </m:f>
                        <m:r>
                          <a:rPr lang="en-I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IN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N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𝐷𝐷</m:t>
                            </m:r>
                          </m:num>
                          <m:den>
                            <m:r>
                              <a:rPr lang="en-I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𝐷𝐷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IN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N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num>
                          <m:den>
                            <m:r>
                              <a:rPr lang="en-I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𝐷𝐷</m:t>
                            </m:r>
                          </m:den>
                        </m:f>
                        <m:r>
                          <a:rPr lang="en-I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IN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N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num>
                          <m:den>
                            <m:r>
                              <a:rPr lang="en-I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𝐷𝐷</m:t>
                            </m:r>
                          </m:den>
                        </m:f>
                      </m:den>
                    </m:f>
                  </m:oMath>
                </a14:m>
                <a:endParaRPr lang="en-IN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num>
                      <m:den>
                        <m:r>
                          <a:rPr lang="en-I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den>
                    </m:f>
                    <m:r>
                      <m:rPr>
                        <m:nor/>
                      </m:rPr>
                      <a: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= </m:t>
                    </m:r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I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num>
                          <m:den>
                            <m:r>
                              <a:rPr lang="en-I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𝐷𝐷</m:t>
                            </m:r>
                          </m:den>
                        </m:f>
                        <m:r>
                          <a:rPr lang="en-I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+</m:t>
                        </m:r>
                        <m:r>
                          <a:rPr lang="en-IN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I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num>
                          <m:den>
                            <m:r>
                              <a:rPr lang="en-I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𝐷𝐷</m:t>
                            </m:r>
                          </m:den>
                        </m:f>
                        <m:r>
                          <a:rPr lang="en-I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I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I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num>
                          <m:den>
                            <m:r>
                              <a:rPr lang="en-IN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𝐷𝐷</m:t>
                            </m:r>
                          </m:den>
                        </m:f>
                      </m:den>
                    </m:f>
                  </m:oMath>
                </a14:m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(C/DD= Currency deposit ratio and R/DD= Reserve deposit ratio)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</m:num>
                      <m:den>
                        <m:r>
                          <a:rPr lang="en-I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𝐻</m:t>
                        </m:r>
                      </m:den>
                    </m:f>
                  </m:oMath>
                </a14:m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IN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Currency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deposit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ratio</m:t>
                        </m:r>
                        <m:r>
                          <a:rPr lang="en-IN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num>
                      <m:den>
                        <m:r>
                          <m:rPr>
                            <m:nor/>
                          </m:rPr>
                          <a:rPr lang="en-IN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Currency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deposit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ratio</m:t>
                        </m:r>
                        <m:r>
                          <m:rPr>
                            <m:nor/>
                          </m:rPr>
                          <a:rPr lang="en-IN" sz="2400" b="0" i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Reserve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deposit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IN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ratio</m:t>
                        </m:r>
                      </m:den>
                    </m:f>
                    <m:r>
                      <m:rPr>
                        <m:nor/>
                      </m:rPr>
                      <a: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I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m</a:t>
                </a:r>
              </a:p>
              <a:p>
                <a:r>
                  <a:rPr lang="en-IN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M= m * H</a:t>
                </a:r>
              </a:p>
              <a:p>
                <a:endParaRPr lang="en-IN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AF3E72-536D-4AA5-A940-293188A71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930877"/>
                <a:ext cx="10058400" cy="5428733"/>
              </a:xfrm>
              <a:blipFill>
                <a:blip r:embed="rId2"/>
                <a:stretch>
                  <a:fillRect l="-1091" t="-674" r="-42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6385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0A0CA-3A3B-441C-BCB6-2257987A7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96520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Determinants of Money Multiplier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A86EC-00A1-4FB5-A409-FCC865D2B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01578"/>
            <a:ext cx="10058400" cy="4913828"/>
          </a:xfrm>
        </p:spPr>
        <p:txBody>
          <a:bodyPr>
            <a:noAutofit/>
          </a:bodyPr>
          <a:lstStyle/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 factors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Currency deposit ratio (c)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Reserve deposit ratio (r)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Time deposit ratio (t) </a:t>
            </a:r>
          </a:p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Ultimate factors</a:t>
            </a:r>
          </a:p>
          <a:p>
            <a:pPr marL="0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Factors that determine the value of c, r. 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 depends on Monetary policy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and t depends on the public (Level of income, interest rate, banking system, banking habit of the people, black money etc.)</a:t>
            </a:r>
          </a:p>
        </p:txBody>
      </p:sp>
    </p:spTree>
    <p:extLst>
      <p:ext uri="{BB962C8B-B14F-4D97-AF65-F5344CB8AC3E}">
        <p14:creationId xmlns:p14="http://schemas.microsoft.com/office/powerpoint/2010/main" val="2423755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CCBD-707C-40F0-87F1-8D01EB250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Thank</a:t>
            </a:r>
            <a:r>
              <a:rPr lang="en-IN" dirty="0"/>
              <a:t> </a:t>
            </a:r>
            <a:r>
              <a:rPr lang="en-IN" b="1" dirty="0"/>
              <a:t>You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4F6F0D-73CE-45F7-BF06-E8AD1752BB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810000" y="1845276"/>
            <a:ext cx="4572000" cy="4308389"/>
          </a:xfrm>
        </p:spPr>
      </p:pic>
    </p:spTree>
    <p:extLst>
      <p:ext uri="{BB962C8B-B14F-4D97-AF65-F5344CB8AC3E}">
        <p14:creationId xmlns:p14="http://schemas.microsoft.com/office/powerpoint/2010/main" val="2442997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28822-2156-465A-9F27-91E099F6D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07265"/>
          </a:xfrm>
        </p:spPr>
        <p:txBody>
          <a:bodyPr/>
          <a:lstStyle/>
          <a:p>
            <a:r>
              <a:rPr lang="en-IN" dirty="0"/>
              <a:t>Measures of money Supply in India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0537B-6B17-4E61-8972-631736567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RBI= C + R+ OD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 Currency held by the public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R= Cash reserves of the commercial banks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OD= Other Deposits with the RBI</a:t>
            </a:r>
          </a:p>
          <a:p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Practical Purposes H= C+ R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79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E5851-0543-4FFF-A32F-61DFD47BA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76412"/>
            <a:ext cx="10058400" cy="543178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Commercial Banks and Money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205B9-94C6-4789-95B3-163C79371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10962"/>
            <a:ext cx="10058400" cy="5170626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money deposited with the banks- Primary deposits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primary deposits, banks create secondary deposits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4D8DD24-6BDD-47AF-9844-7036101049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5948895"/>
              </p:ext>
            </p:extLst>
          </p:nvPr>
        </p:nvGraphicFramePr>
        <p:xfrm>
          <a:off x="837512" y="1988265"/>
          <a:ext cx="9402119" cy="3849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8406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F313C-B395-42E8-B591-F2F91F3EE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84844"/>
          </a:xfrm>
        </p:spPr>
        <p:txBody>
          <a:bodyPr>
            <a:normAutofit fontScale="90000"/>
          </a:bodyPr>
          <a:lstStyle/>
          <a:p>
            <a:r>
              <a:rPr lang="en-IN" dirty="0"/>
              <a:t>Balance sheet of a Monopoly Bank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4C4D9C1-A65B-4533-88FE-806687CE9A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522902"/>
              </p:ext>
            </p:extLst>
          </p:nvPr>
        </p:nvGraphicFramePr>
        <p:xfrm>
          <a:off x="716692" y="2166550"/>
          <a:ext cx="10408508" cy="3748217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602127">
                  <a:extLst>
                    <a:ext uri="{9D8B030D-6E8A-4147-A177-3AD203B41FA5}">
                      <a16:colId xmlns:a16="http://schemas.microsoft.com/office/drawing/2014/main" val="2858746926"/>
                    </a:ext>
                  </a:extLst>
                </a:gridCol>
                <a:gridCol w="2602127">
                  <a:extLst>
                    <a:ext uri="{9D8B030D-6E8A-4147-A177-3AD203B41FA5}">
                      <a16:colId xmlns:a16="http://schemas.microsoft.com/office/drawing/2014/main" val="2483526086"/>
                    </a:ext>
                  </a:extLst>
                </a:gridCol>
                <a:gridCol w="2602127">
                  <a:extLst>
                    <a:ext uri="{9D8B030D-6E8A-4147-A177-3AD203B41FA5}">
                      <a16:colId xmlns:a16="http://schemas.microsoft.com/office/drawing/2014/main" val="1835148059"/>
                    </a:ext>
                  </a:extLst>
                </a:gridCol>
                <a:gridCol w="2602127">
                  <a:extLst>
                    <a:ext uri="{9D8B030D-6E8A-4147-A177-3AD203B41FA5}">
                      <a16:colId xmlns:a16="http://schemas.microsoft.com/office/drawing/2014/main" val="1495911181"/>
                    </a:ext>
                  </a:extLst>
                </a:gridCol>
              </a:tblGrid>
              <a:tr h="9365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Liabilities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7804995"/>
                  </a:ext>
                </a:extLst>
              </a:tr>
              <a:tr h="937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Deposit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Cash Reserves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0944212"/>
                  </a:ext>
                </a:extLst>
              </a:tr>
              <a:tr h="937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Excess Reserves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2921837"/>
                  </a:ext>
                </a:extLst>
              </a:tr>
              <a:tr h="937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IN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IN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endParaRPr lang="en-IN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IN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4820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852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44FF1-FCBD-4F5C-A6C2-EFF55BD70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40217"/>
          </a:xfrm>
        </p:spPr>
        <p:txBody>
          <a:bodyPr/>
          <a:lstStyle/>
          <a:p>
            <a:r>
              <a:rPr lang="en-IN" dirty="0"/>
              <a:t>Continued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21C3678-EECF-4802-8ABE-C8244AAA97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966556"/>
              </p:ext>
            </p:extLst>
          </p:nvPr>
        </p:nvGraphicFramePr>
        <p:xfrm>
          <a:off x="881449" y="2014192"/>
          <a:ext cx="10330248" cy="3661675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582562">
                  <a:extLst>
                    <a:ext uri="{9D8B030D-6E8A-4147-A177-3AD203B41FA5}">
                      <a16:colId xmlns:a16="http://schemas.microsoft.com/office/drawing/2014/main" val="3057910262"/>
                    </a:ext>
                  </a:extLst>
                </a:gridCol>
                <a:gridCol w="2582562">
                  <a:extLst>
                    <a:ext uri="{9D8B030D-6E8A-4147-A177-3AD203B41FA5}">
                      <a16:colId xmlns:a16="http://schemas.microsoft.com/office/drawing/2014/main" val="1963912091"/>
                    </a:ext>
                  </a:extLst>
                </a:gridCol>
                <a:gridCol w="2582562">
                  <a:extLst>
                    <a:ext uri="{9D8B030D-6E8A-4147-A177-3AD203B41FA5}">
                      <a16:colId xmlns:a16="http://schemas.microsoft.com/office/drawing/2014/main" val="1020657280"/>
                    </a:ext>
                  </a:extLst>
                </a:gridCol>
                <a:gridCol w="2582562">
                  <a:extLst>
                    <a:ext uri="{9D8B030D-6E8A-4147-A177-3AD203B41FA5}">
                      <a16:colId xmlns:a16="http://schemas.microsoft.com/office/drawing/2014/main" val="1718933691"/>
                    </a:ext>
                  </a:extLst>
                </a:gridCol>
              </a:tblGrid>
              <a:tr h="73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Liabilities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4879845"/>
                  </a:ext>
                </a:extLst>
              </a:tr>
              <a:tr h="73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Deposit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Cash Reserves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340411"/>
                  </a:ext>
                </a:extLst>
              </a:tr>
              <a:tr h="73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Deposit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80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S’s  Loan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3292663"/>
                  </a:ext>
                </a:extLst>
              </a:tr>
              <a:tr h="73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Excess Reserves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902986"/>
                  </a:ext>
                </a:extLst>
              </a:tr>
              <a:tr h="73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2384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628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074B2-ECE9-40C9-8E5E-3B3C08771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35417"/>
          </a:xfrm>
        </p:spPr>
        <p:txBody>
          <a:bodyPr>
            <a:normAutofit fontScale="90000"/>
          </a:bodyPr>
          <a:lstStyle/>
          <a:p>
            <a:r>
              <a:rPr lang="en-IN" dirty="0"/>
              <a:t>After the final end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C0965AF-E1CD-44E5-8A78-DABF1D5D0D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587639"/>
              </p:ext>
            </p:extLst>
          </p:nvPr>
        </p:nvGraphicFramePr>
        <p:xfrm>
          <a:off x="943232" y="1688757"/>
          <a:ext cx="10305536" cy="3733606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576384">
                  <a:extLst>
                    <a:ext uri="{9D8B030D-6E8A-4147-A177-3AD203B41FA5}">
                      <a16:colId xmlns:a16="http://schemas.microsoft.com/office/drawing/2014/main" val="330194384"/>
                    </a:ext>
                  </a:extLst>
                </a:gridCol>
                <a:gridCol w="2576384">
                  <a:extLst>
                    <a:ext uri="{9D8B030D-6E8A-4147-A177-3AD203B41FA5}">
                      <a16:colId xmlns:a16="http://schemas.microsoft.com/office/drawing/2014/main" val="1847563325"/>
                    </a:ext>
                  </a:extLst>
                </a:gridCol>
                <a:gridCol w="2576384">
                  <a:extLst>
                    <a:ext uri="{9D8B030D-6E8A-4147-A177-3AD203B41FA5}">
                      <a16:colId xmlns:a16="http://schemas.microsoft.com/office/drawing/2014/main" val="3693058207"/>
                    </a:ext>
                  </a:extLst>
                </a:gridCol>
                <a:gridCol w="2576384">
                  <a:extLst>
                    <a:ext uri="{9D8B030D-6E8A-4147-A177-3AD203B41FA5}">
                      <a16:colId xmlns:a16="http://schemas.microsoft.com/office/drawing/2014/main" val="1827164996"/>
                    </a:ext>
                  </a:extLst>
                </a:gridCol>
              </a:tblGrid>
              <a:tr h="132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Liabilities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2321081"/>
                  </a:ext>
                </a:extLst>
              </a:tr>
              <a:tr h="421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Deposit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Cash Reserves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36.00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1702857"/>
                  </a:ext>
                </a:extLst>
              </a:tr>
              <a:tr h="421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Deposit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80.00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S’s  Loan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80.00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3102940"/>
                  </a:ext>
                </a:extLst>
              </a:tr>
              <a:tr h="421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3801602"/>
                  </a:ext>
                </a:extLst>
              </a:tr>
              <a:tr h="421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4976038"/>
                  </a:ext>
                </a:extLst>
              </a:tr>
              <a:tr h="421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9079499"/>
                  </a:ext>
                </a:extLst>
              </a:tr>
              <a:tr h="421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9713114"/>
                  </a:ext>
                </a:extLst>
              </a:tr>
              <a:tr h="421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Excess Reserves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767397"/>
                  </a:ext>
                </a:extLst>
              </a:tr>
              <a:tr h="421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500.00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500.00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7491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580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074B2-ECE9-40C9-8E5E-3B3C08771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35417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C0965AF-E1CD-44E5-8A78-DABF1D5D0D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856277"/>
              </p:ext>
            </p:extLst>
          </p:nvPr>
        </p:nvGraphicFramePr>
        <p:xfrm>
          <a:off x="943232" y="1853514"/>
          <a:ext cx="10305536" cy="3733606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576384">
                  <a:extLst>
                    <a:ext uri="{9D8B030D-6E8A-4147-A177-3AD203B41FA5}">
                      <a16:colId xmlns:a16="http://schemas.microsoft.com/office/drawing/2014/main" val="330194384"/>
                    </a:ext>
                  </a:extLst>
                </a:gridCol>
                <a:gridCol w="2576384">
                  <a:extLst>
                    <a:ext uri="{9D8B030D-6E8A-4147-A177-3AD203B41FA5}">
                      <a16:colId xmlns:a16="http://schemas.microsoft.com/office/drawing/2014/main" val="1847563325"/>
                    </a:ext>
                  </a:extLst>
                </a:gridCol>
                <a:gridCol w="2576384">
                  <a:extLst>
                    <a:ext uri="{9D8B030D-6E8A-4147-A177-3AD203B41FA5}">
                      <a16:colId xmlns:a16="http://schemas.microsoft.com/office/drawing/2014/main" val="3693058207"/>
                    </a:ext>
                  </a:extLst>
                </a:gridCol>
                <a:gridCol w="2576384">
                  <a:extLst>
                    <a:ext uri="{9D8B030D-6E8A-4147-A177-3AD203B41FA5}">
                      <a16:colId xmlns:a16="http://schemas.microsoft.com/office/drawing/2014/main" val="1827164996"/>
                    </a:ext>
                  </a:extLst>
                </a:gridCol>
              </a:tblGrid>
              <a:tr h="1324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Liabilities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2321081"/>
                  </a:ext>
                </a:extLst>
              </a:tr>
              <a:tr h="421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Bank 1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Cash Reserves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36.00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1702857"/>
                  </a:ext>
                </a:extLst>
              </a:tr>
              <a:tr h="421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Deposit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80.00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S’s  Loan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80.00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3102940"/>
                  </a:ext>
                </a:extLst>
              </a:tr>
              <a:tr h="421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3801602"/>
                  </a:ext>
                </a:extLst>
              </a:tr>
              <a:tr h="421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4976038"/>
                  </a:ext>
                </a:extLst>
              </a:tr>
              <a:tr h="421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9079499"/>
                  </a:ext>
                </a:extLst>
              </a:tr>
              <a:tr h="421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9713114"/>
                  </a:ext>
                </a:extLst>
              </a:tr>
              <a:tr h="421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Excess Reserves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767397"/>
                  </a:ext>
                </a:extLst>
              </a:tr>
              <a:tr h="421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500.00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500.00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7491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964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65B94-55BB-452E-8D27-F0F771960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85990"/>
          </a:xfrm>
        </p:spPr>
        <p:txBody>
          <a:bodyPr>
            <a:normAutofit fontScale="90000"/>
          </a:bodyPr>
          <a:lstStyle/>
          <a:p>
            <a:r>
              <a:rPr lang="en-IN" dirty="0"/>
              <a:t>Deposit creation in Multiple Bank Model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1BDEC97-A3F3-4A1D-9F41-8B796FE942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790312"/>
              </p:ext>
            </p:extLst>
          </p:nvPr>
        </p:nvGraphicFramePr>
        <p:xfrm>
          <a:off x="1124464" y="1791297"/>
          <a:ext cx="10000735" cy="442315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00147">
                  <a:extLst>
                    <a:ext uri="{9D8B030D-6E8A-4147-A177-3AD203B41FA5}">
                      <a16:colId xmlns:a16="http://schemas.microsoft.com/office/drawing/2014/main" val="2542376389"/>
                    </a:ext>
                  </a:extLst>
                </a:gridCol>
                <a:gridCol w="2460643">
                  <a:extLst>
                    <a:ext uri="{9D8B030D-6E8A-4147-A177-3AD203B41FA5}">
                      <a16:colId xmlns:a16="http://schemas.microsoft.com/office/drawing/2014/main" val="320692045"/>
                    </a:ext>
                  </a:extLst>
                </a:gridCol>
                <a:gridCol w="1786655">
                  <a:extLst>
                    <a:ext uri="{9D8B030D-6E8A-4147-A177-3AD203B41FA5}">
                      <a16:colId xmlns:a16="http://schemas.microsoft.com/office/drawing/2014/main" val="2742577735"/>
                    </a:ext>
                  </a:extLst>
                </a:gridCol>
                <a:gridCol w="1746390">
                  <a:extLst>
                    <a:ext uri="{9D8B030D-6E8A-4147-A177-3AD203B41FA5}">
                      <a16:colId xmlns:a16="http://schemas.microsoft.com/office/drawing/2014/main" val="4091881131"/>
                    </a:ext>
                  </a:extLst>
                </a:gridCol>
                <a:gridCol w="2006900">
                  <a:extLst>
                    <a:ext uri="{9D8B030D-6E8A-4147-A177-3AD203B41FA5}">
                      <a16:colId xmlns:a16="http://schemas.microsoft.com/office/drawing/2014/main" val="326629923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Bank</a:t>
                      </a:r>
                      <a:endParaRPr lang="en-IN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</a:rPr>
                        <a:t>Liabilities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</a:rPr>
                        <a:t>Deposits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</a:rPr>
                        <a:t>Amount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2400" dirty="0">
                          <a:effectLst/>
                        </a:rPr>
                        <a:t>Amount</a:t>
                      </a:r>
                      <a:endParaRPr lang="en-IN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05352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Credits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Reserves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57334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/>
                        <a:t>Bank 1</a:t>
                      </a:r>
                    </a:p>
                    <a:p>
                      <a:pPr algn="ctr"/>
                      <a:endParaRPr lang="en-IN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100.00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80.00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n-IN" sz="2400" dirty="0"/>
                        <a:t>20.00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620152"/>
                  </a:ext>
                </a:extLst>
              </a:tr>
              <a:tr h="49934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100.00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1039440"/>
                  </a:ext>
                </a:extLst>
              </a:tr>
              <a:tr h="12850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80.00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66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Bank 2</a:t>
                      </a:r>
                      <a:endParaRPr lang="en-IN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80.00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64.00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16.00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201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Bank 3</a:t>
                      </a:r>
                      <a:endParaRPr lang="en-IN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64.00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51.80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12.80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64.00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429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5560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1291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/>
                        <a:t>Bank n</a:t>
                      </a:r>
                      <a:endParaRPr lang="en-IN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4499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highlight>
                            <a:srgbClr val="FFFF00"/>
                          </a:highlight>
                        </a:rPr>
                        <a:t>Total</a:t>
                      </a:r>
                      <a:endParaRPr lang="en-IN" sz="2400" b="1" dirty="0"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highlight>
                            <a:srgbClr val="FFFF00"/>
                          </a:highlight>
                        </a:rPr>
                        <a:t>500.00</a:t>
                      </a:r>
                      <a:endParaRPr lang="en-IN" sz="2400" dirty="0"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highlight>
                            <a:srgbClr val="FFFF00"/>
                          </a:highlight>
                        </a:rPr>
                        <a:t>400.00</a:t>
                      </a:r>
                      <a:endParaRPr lang="en-IN" sz="2400" dirty="0"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IN" sz="2400" dirty="0">
                          <a:highlight>
                            <a:srgbClr val="FFFF00"/>
                          </a:highlight>
                        </a:rPr>
                        <a:t>100.00</a:t>
                      </a:r>
                      <a:endParaRPr lang="en-IN" sz="2400" dirty="0"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highlight>
                            <a:srgbClr val="FFFF00"/>
                          </a:highlight>
                        </a:rPr>
                        <a:t>500.00</a:t>
                      </a:r>
                      <a:endParaRPr lang="en-IN" sz="2400" dirty="0"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4908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498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425FC-DF74-4220-B873-ED5E1C838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8811"/>
          </a:xfrm>
        </p:spPr>
        <p:txBody>
          <a:bodyPr>
            <a:normAutofit fontScale="90000"/>
          </a:bodyPr>
          <a:lstStyle/>
          <a:p>
            <a:r>
              <a:rPr lang="en-IN" dirty="0"/>
              <a:t>Deposit Multiplier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E3603E-99D3-4C31-8BC7-758EC9DAD4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53763" y="1320526"/>
                <a:ext cx="10058400" cy="5170890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𝐷𝑚</m:t>
                    </m:r>
                    <m:r>
                      <a:rPr lang="en-IN" sz="36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sz="36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36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IN" sz="36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l-GR" sz="36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IN" sz="36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I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</a:p>
              <a:p>
                <a:r>
                  <a:rPr lang="en-I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Dm=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500</m:t>
                        </m:r>
                      </m:num>
                      <m:den>
                        <m:r>
                          <a:rPr lang="e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I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=5</a:t>
                </a:r>
              </a:p>
              <a:p>
                <a14:m>
                  <m:oMath xmlns:m="http://schemas.openxmlformats.org/officeDocument/2006/math">
                    <m:r>
                      <a:rPr lang="el-G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IN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I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Change in deposits </a:t>
                </a:r>
              </a:p>
              <a:p>
                <a14:m>
                  <m:oMath xmlns:m="http://schemas.openxmlformats.org/officeDocument/2006/math">
                    <m:r>
                      <a:rPr lang="el-G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𝐶h𝑎𝑛𝑔𝑒</m:t>
                    </m:r>
                    <m:r>
                      <a:rPr lang="e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𝑖𝑛</m:t>
                    </m:r>
                    <m:r>
                      <a:rPr lang="e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𝑐𝑎𝑠h</m:t>
                    </m:r>
                    <m:r>
                      <a:rPr lang="e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𝑟𝑒𝑠𝑒𝑟𝑣𝑒𝑠</m:t>
                    </m:r>
                  </m:oMath>
                </a14:m>
                <a:endParaRPr lang="en-IN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l-G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IN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I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IN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I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l-G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IN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IN" sz="3600" b="0" i="1" smtClean="0">
                        <a:latin typeface="Cambria Math" panose="02040503050406030204" pitchFamily="18" charset="0"/>
                      </a:rPr>
                      <m:t>𝐷𝑚</m:t>
                    </m:r>
                    <m:r>
                      <a:rPr lang="en-IN" sz="36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N" sz="36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3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3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IN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(</m:t>
                        </m:r>
                        <m:r>
                          <a:rPr lang="en-IN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𝑅𝑒𝑠𝑒𝑟𝑣𝑒</m:t>
                        </m:r>
                        <m:r>
                          <a:rPr lang="en-IN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IN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𝑑𝑒𝑝𝑜𝑠𝑖𝑡</m:t>
                        </m:r>
                        <m:r>
                          <a:rPr lang="en-IN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IN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𝑟𝑎𝑡𝑖𝑜</m:t>
                        </m:r>
                        <m:r>
                          <a:rPr lang="en-IN" sz="3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 </m:t>
                        </m:r>
                      </m:den>
                    </m:f>
                  </m:oMath>
                </a14:m>
                <a:endParaRPr lang="en-IN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IN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9E3603E-99D3-4C31-8BC7-758EC9DAD4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3763" y="1320526"/>
                <a:ext cx="10058400" cy="5170890"/>
              </a:xfrm>
              <a:blipFill>
                <a:blip r:embed="rId2"/>
                <a:stretch>
                  <a:fillRect l="-169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7455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{E3A7EE5A-25B4-44F5-9875-F994B669C389}tf78438558_win32</Template>
  <TotalTime>732</TotalTime>
  <Words>663</Words>
  <Application>Microsoft Office PowerPoint</Application>
  <PresentationFormat>Widescreen</PresentationFormat>
  <Paragraphs>230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Cambria Math</vt:lpstr>
      <vt:lpstr>Century Gothic</vt:lpstr>
      <vt:lpstr>Garamond</vt:lpstr>
      <vt:lpstr>Times New Roman</vt:lpstr>
      <vt:lpstr>Wingdings</vt:lpstr>
      <vt:lpstr>SavonVTI</vt:lpstr>
      <vt:lpstr>Money Multiplier</vt:lpstr>
      <vt:lpstr>Measures of money Supply in India</vt:lpstr>
      <vt:lpstr>Commercial Banks and Money Creation</vt:lpstr>
      <vt:lpstr>Balance sheet of a Monopoly Bank</vt:lpstr>
      <vt:lpstr>Continued</vt:lpstr>
      <vt:lpstr>After the final end</vt:lpstr>
      <vt:lpstr>PowerPoint Presentation</vt:lpstr>
      <vt:lpstr>Deposit creation in Multiple Bank Model</vt:lpstr>
      <vt:lpstr>Deposit Multiplier </vt:lpstr>
      <vt:lpstr>Credit Multiplier </vt:lpstr>
      <vt:lpstr>RBI Measures of Money Supply</vt:lpstr>
      <vt:lpstr>Money Supply as of 4th June</vt:lpstr>
      <vt:lpstr>Money Multiplier</vt:lpstr>
      <vt:lpstr>Determinants of Money Multiplier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Multiplier</dc:title>
  <dc:creator>BISWAJIT</dc:creator>
  <cp:lastModifiedBy>BISWAJIT</cp:lastModifiedBy>
  <cp:revision>28</cp:revision>
  <dcterms:created xsi:type="dcterms:W3CDTF">2021-06-18T17:10:42Z</dcterms:created>
  <dcterms:modified xsi:type="dcterms:W3CDTF">2021-06-19T05:23:34Z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