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62" r:id="rId6"/>
    <p:sldId id="263"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19" autoAdjust="0"/>
  </p:normalViewPr>
  <p:slideViewPr>
    <p:cSldViewPr snapToGrid="0">
      <p:cViewPr varScale="1">
        <p:scale>
          <a:sx n="73" d="100"/>
          <a:sy n="73" d="100"/>
        </p:scale>
        <p:origin x="-606"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pPr/>
              <a:t>3/2/2021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pPr/>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pPr/>
              <a:t>3/2/2021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pPr/>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pPr/>
              <a:t>3/2/2021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pPr/>
              <a:t>3/2/2021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pPr/>
              <a:t>3/2/2021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pPr/>
              <a:t>3/2/2021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3/2/2021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pPr/>
              <a:t>‹#›</a:t>
            </a:fld>
            <a:endParaRPr lang="en-US" dirty="0"/>
          </a:p>
        </p:txBody>
      </p:sp>
      <p:sp>
        <p:nvSpPr>
          <p:cNvPr id="12" name="Rectangle 11">
            <a:extLst>
              <a:ext uri="{FF2B5EF4-FFF2-40B4-BE49-F238E27FC236}">
                <a16:creationId xmlns=""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pPr/>
              <a:t>3/2/2021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 xmlns:a16="http://schemas.microsoft.com/office/drawing/2014/main" id="{2644B391-9BFE-445C-A9EC-F544BB85FBC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 xmlns:a16="http://schemas.microsoft.com/office/drawing/2014/main" id="{80F26E69-87D9-4655-AE7B-280A87AA3CA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a:bodyPr>
          <a:lstStyle/>
          <a:p>
            <a:r>
              <a:rPr lang="en-US" sz="2800" dirty="0" smtClean="0">
                <a:solidFill>
                  <a:schemeClr val="tx1"/>
                </a:solidFill>
                <a:latin typeface="Algerian" panose="04020705040A02060702" pitchFamily="82" charset="0"/>
              </a:rPr>
              <a:t> </a:t>
            </a:r>
            <a:r>
              <a:rPr lang="en-US" sz="2800">
                <a:solidFill>
                  <a:schemeClr val="tx1"/>
                </a:solidFill>
                <a:latin typeface="Algerian" panose="04020705040A02060702" pitchFamily="82" charset="0"/>
              </a:rPr>
              <a:t>random </a:t>
            </a:r>
            <a:r>
              <a:rPr lang="en-US" sz="2800" smtClean="0">
                <a:solidFill>
                  <a:schemeClr val="tx1"/>
                </a:solidFill>
                <a:latin typeface="Algerian" panose="04020705040A02060702" pitchFamily="82" charset="0"/>
              </a:rPr>
              <a:t>variables</a:t>
            </a:r>
            <a:endParaRPr lang="en-US" sz="2800" dirty="0">
              <a:solidFill>
                <a:schemeClr val="tx1"/>
              </a:solidFill>
              <a:latin typeface="Algerian" panose="04020705040A02060702" pitchFamily="82" charset="0"/>
            </a:endParaRPr>
          </a:p>
        </p:txBody>
      </p:sp>
    </p:spTree>
    <p:extLst>
      <p:ext uri="{BB962C8B-B14F-4D97-AF65-F5344CB8AC3E}">
        <p14:creationId xmlns=""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841C10-0C59-4C49-9B19-567471A4EA2E}"/>
              </a:ext>
            </a:extLst>
          </p:cNvPr>
          <p:cNvSpPr>
            <a:spLocks noGrp="1"/>
          </p:cNvSpPr>
          <p:nvPr>
            <p:ph type="title"/>
          </p:nvPr>
        </p:nvSpPr>
        <p:spPr/>
        <p:txBody>
          <a:bodyPr/>
          <a:lstStyle/>
          <a:p>
            <a:r>
              <a:rPr lang="en-US" dirty="0"/>
              <a:t>What is random variable?</a:t>
            </a:r>
            <a:endParaRPr lang="en-IN" dirty="0"/>
          </a:p>
        </p:txBody>
      </p:sp>
      <p:sp>
        <p:nvSpPr>
          <p:cNvPr id="3" name="Content Placeholder 2">
            <a:extLst>
              <a:ext uri="{FF2B5EF4-FFF2-40B4-BE49-F238E27FC236}">
                <a16:creationId xmlns="" xmlns:a16="http://schemas.microsoft.com/office/drawing/2014/main" id="{B1E3651F-A8BF-4434-B36A-AA9CC6824A59}"/>
              </a:ext>
            </a:extLst>
          </p:cNvPr>
          <p:cNvSpPr>
            <a:spLocks noGrp="1"/>
          </p:cNvSpPr>
          <p:nvPr>
            <p:ph idx="1"/>
          </p:nvPr>
        </p:nvSpPr>
        <p:spPr/>
        <p:txBody>
          <a:bodyPr>
            <a:normAutofit/>
          </a:bodyPr>
          <a:lstStyle/>
          <a:p>
            <a:r>
              <a:rPr lang="en-US" sz="2800" b="0" i="0" dirty="0">
                <a:solidFill>
                  <a:srgbClr val="3B3835"/>
                </a:solidFill>
                <a:effectLst/>
                <a:latin typeface="Helvetica Neue"/>
              </a:rPr>
              <a:t>Suppose you reach into your pocket and pull out a coin; think of one side as “heads” and the other as “tails.” You toss the coin three times. We could now define some random variables, at least informally, </a:t>
            </a:r>
          </a:p>
          <a:p>
            <a:r>
              <a:rPr lang="en-US" sz="2800" b="0" i="0" dirty="0">
                <a:solidFill>
                  <a:srgbClr val="3B3835"/>
                </a:solidFill>
                <a:effectLst/>
                <a:latin typeface="Helvetica Neue"/>
              </a:rPr>
              <a:t>e.g.,  the number of heads on the first toss (which is 0 or 1), the total number of heads (which is 0, 1, 2, or 3). </a:t>
            </a:r>
            <a:endParaRPr lang="en-IN" sz="2800" dirty="0"/>
          </a:p>
        </p:txBody>
      </p:sp>
    </p:spTree>
    <p:extLst>
      <p:ext uri="{BB962C8B-B14F-4D97-AF65-F5344CB8AC3E}">
        <p14:creationId xmlns="" xmlns:p14="http://schemas.microsoft.com/office/powerpoint/2010/main" val="2732965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25CB0D-AB21-4D65-B335-80FD79577A29}"/>
              </a:ext>
            </a:extLst>
          </p:cNvPr>
          <p:cNvSpPr>
            <a:spLocks noGrp="1"/>
          </p:cNvSpPr>
          <p:nvPr>
            <p:ph type="title"/>
          </p:nvPr>
        </p:nvSpPr>
        <p:spPr>
          <a:xfrm>
            <a:off x="621437" y="642594"/>
            <a:ext cx="10503763" cy="973142"/>
          </a:xfrm>
        </p:spPr>
        <p:txBody>
          <a:bodyPr/>
          <a:lstStyle/>
          <a:p>
            <a:r>
              <a:rPr lang="en-US" b="0" i="0" dirty="0">
                <a:solidFill>
                  <a:srgbClr val="3B3835"/>
                </a:solidFill>
                <a:effectLst/>
                <a:latin typeface="Helvetica Neue"/>
              </a:rPr>
              <a:t>Random variables can be:</a:t>
            </a:r>
            <a:endParaRPr lang="en-IN" dirty="0"/>
          </a:p>
        </p:txBody>
      </p:sp>
      <p:sp>
        <p:nvSpPr>
          <p:cNvPr id="3" name="Content Placeholder 2">
            <a:extLst>
              <a:ext uri="{FF2B5EF4-FFF2-40B4-BE49-F238E27FC236}">
                <a16:creationId xmlns="" xmlns:a16="http://schemas.microsoft.com/office/drawing/2014/main" id="{3E9E7DE6-1C82-4F5F-B644-E21DBAD4775A}"/>
              </a:ext>
            </a:extLst>
          </p:cNvPr>
          <p:cNvSpPr>
            <a:spLocks noGrp="1"/>
          </p:cNvSpPr>
          <p:nvPr>
            <p:ph idx="1"/>
          </p:nvPr>
        </p:nvSpPr>
        <p:spPr>
          <a:xfrm>
            <a:off x="621437" y="1553592"/>
            <a:ext cx="10503763" cy="4399152"/>
          </a:xfrm>
        </p:spPr>
        <p:txBody>
          <a:bodyPr/>
          <a:lstStyle/>
          <a:p>
            <a:r>
              <a:rPr lang="en-US" b="0" i="0" dirty="0">
                <a:solidFill>
                  <a:srgbClr val="3B3835"/>
                </a:solidFill>
                <a:effectLst/>
                <a:latin typeface="Helvetica Neue"/>
              </a:rPr>
              <a:t>Discrete: if it takes at most countable many values (integers). </a:t>
            </a:r>
            <a:endParaRPr lang="en-US" dirty="0">
              <a:solidFill>
                <a:srgbClr val="3B3835"/>
              </a:solidFill>
              <a:latin typeface="Helvetica Neue"/>
            </a:endParaRPr>
          </a:p>
          <a:p>
            <a:r>
              <a:rPr lang="en-US" b="0" i="0" dirty="0">
                <a:solidFill>
                  <a:srgbClr val="3B3835"/>
                </a:solidFill>
                <a:effectLst/>
                <a:latin typeface="Helvetica Neue"/>
              </a:rPr>
              <a:t>Continuous: if it can take any real number.</a:t>
            </a:r>
          </a:p>
          <a:p>
            <a:pPr marL="0" indent="0">
              <a:buNone/>
            </a:pPr>
            <a:r>
              <a:rPr lang="en-US" b="1" dirty="0">
                <a:solidFill>
                  <a:srgbClr val="3B3835"/>
                </a:solidFill>
                <a:latin typeface="Helvetica Neue"/>
              </a:rPr>
              <a:t>       WHATS DISCRETE ?</a:t>
            </a:r>
          </a:p>
          <a:p>
            <a:pPr marL="0" indent="0">
              <a:buNone/>
            </a:pPr>
            <a:r>
              <a:rPr lang="en-US" b="0" i="0" dirty="0">
                <a:solidFill>
                  <a:srgbClr val="3B3835"/>
                </a:solidFill>
                <a:effectLst/>
                <a:latin typeface="Helvetica Neue"/>
              </a:rPr>
              <a:t>      If a random variable is defined over discrete sample space is called DISCRETE RANDOM VARIABLE</a:t>
            </a:r>
          </a:p>
          <a:p>
            <a:pPr marL="0" indent="0">
              <a:buNone/>
            </a:pPr>
            <a:r>
              <a:rPr lang="en-US" b="1" dirty="0">
                <a:solidFill>
                  <a:srgbClr val="3B3835"/>
                </a:solidFill>
                <a:latin typeface="Helvetica Neue"/>
              </a:rPr>
              <a:t>                                                                                             OR</a:t>
            </a:r>
          </a:p>
          <a:p>
            <a:pPr marL="0" indent="0">
              <a:buNone/>
            </a:pPr>
            <a:r>
              <a:rPr lang="en-US" b="0" i="0" dirty="0">
                <a:solidFill>
                  <a:srgbClr val="222222"/>
                </a:solidFill>
                <a:effectLst/>
                <a:latin typeface="arial" panose="020B0604020202020204" pitchFamily="34" charset="0"/>
              </a:rPr>
              <a:t>A </a:t>
            </a:r>
            <a:r>
              <a:rPr lang="en-US" i="0" dirty="0">
                <a:solidFill>
                  <a:srgbClr val="222222"/>
                </a:solidFill>
                <a:effectLst/>
                <a:latin typeface="arial" panose="020B0604020202020204" pitchFamily="34" charset="0"/>
              </a:rPr>
              <a:t>discrete random variable </a:t>
            </a:r>
            <a:r>
              <a:rPr lang="en-US" b="0" i="0" dirty="0">
                <a:solidFill>
                  <a:srgbClr val="222222"/>
                </a:solidFill>
                <a:effectLst/>
                <a:latin typeface="arial" panose="020B0604020202020204" pitchFamily="34" charset="0"/>
              </a:rPr>
              <a:t>has a countable number of possible values. The probability of each value of a </a:t>
            </a:r>
            <a:r>
              <a:rPr lang="en-US" i="0" dirty="0">
                <a:solidFill>
                  <a:srgbClr val="222222"/>
                </a:solidFill>
                <a:effectLst/>
                <a:latin typeface="arial" panose="020B0604020202020204" pitchFamily="34" charset="0"/>
              </a:rPr>
              <a:t>discrete random variable </a:t>
            </a:r>
            <a:r>
              <a:rPr lang="en-US" b="0" i="0" dirty="0">
                <a:solidFill>
                  <a:srgbClr val="222222"/>
                </a:solidFill>
                <a:effectLst/>
                <a:latin typeface="arial" panose="020B0604020202020204" pitchFamily="34" charset="0"/>
              </a:rPr>
              <a:t>is between 0 and 1, and the sum of all the probabilities is equal to 1.</a:t>
            </a:r>
            <a:endParaRPr lang="en-US" b="0" i="0" dirty="0">
              <a:solidFill>
                <a:srgbClr val="3B3835"/>
              </a:solidFill>
              <a:effectLst/>
              <a:latin typeface="Helvetica Neue"/>
            </a:endParaRPr>
          </a:p>
          <a:p>
            <a:pPr marL="0" indent="0">
              <a:buNone/>
            </a:pPr>
            <a:r>
              <a:rPr lang="en-US" dirty="0">
                <a:solidFill>
                  <a:srgbClr val="3B3835"/>
                </a:solidFill>
                <a:latin typeface="Helvetica Neue"/>
              </a:rPr>
              <a:t>       </a:t>
            </a:r>
            <a:r>
              <a:rPr lang="en-US" b="1" dirty="0">
                <a:solidFill>
                  <a:srgbClr val="3B3835"/>
                </a:solidFill>
                <a:latin typeface="Helvetica Neue"/>
              </a:rPr>
              <a:t>WHATS CONTINUOUS ?</a:t>
            </a:r>
          </a:p>
          <a:p>
            <a:pPr marL="0" indent="0">
              <a:buNone/>
            </a:pPr>
            <a:r>
              <a:rPr lang="en-US" b="1" i="0" dirty="0">
                <a:solidFill>
                  <a:srgbClr val="222222"/>
                </a:solidFill>
                <a:effectLst/>
                <a:latin typeface="arial" panose="020B0604020202020204" pitchFamily="34" charset="0"/>
              </a:rPr>
              <a:t>      </a:t>
            </a:r>
            <a:r>
              <a:rPr lang="en-US" i="0" dirty="0">
                <a:solidFill>
                  <a:srgbClr val="222222"/>
                </a:solidFill>
                <a:effectLst/>
                <a:latin typeface="arial" panose="020B0604020202020204" pitchFamily="34" charset="0"/>
              </a:rPr>
              <a:t>Continuous random variables </a:t>
            </a:r>
            <a:r>
              <a:rPr lang="en-US" b="0" i="0" dirty="0">
                <a:solidFill>
                  <a:srgbClr val="222222"/>
                </a:solidFill>
                <a:effectLst/>
                <a:latin typeface="arial" panose="020B0604020202020204" pitchFamily="34" charset="0"/>
              </a:rPr>
              <a:t>describe outcomes in probabilistic situations where the possible values some quantity    can take form a continuum, which is often (but not always) the entire set of real numbers R.</a:t>
            </a:r>
            <a:endParaRPr lang="en-US" b="1" dirty="0">
              <a:solidFill>
                <a:srgbClr val="3B3835"/>
              </a:solidFill>
              <a:latin typeface="Helvetica Neue"/>
            </a:endParaRPr>
          </a:p>
          <a:p>
            <a:pPr marL="0" indent="0">
              <a:buNone/>
            </a:pPr>
            <a:endParaRPr lang="en-IN" b="1" dirty="0"/>
          </a:p>
        </p:txBody>
      </p:sp>
    </p:spTree>
    <p:extLst>
      <p:ext uri="{BB962C8B-B14F-4D97-AF65-F5344CB8AC3E}">
        <p14:creationId xmlns="" xmlns:p14="http://schemas.microsoft.com/office/powerpoint/2010/main" val="1614465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7CB476-D03F-4153-8C9A-BB59DA3D571B}"/>
              </a:ext>
            </a:extLst>
          </p:cNvPr>
          <p:cNvSpPr>
            <a:spLocks noGrp="1"/>
          </p:cNvSpPr>
          <p:nvPr>
            <p:ph type="title"/>
          </p:nvPr>
        </p:nvSpPr>
        <p:spPr>
          <a:xfrm>
            <a:off x="719091" y="642594"/>
            <a:ext cx="10406109" cy="946509"/>
          </a:xfrm>
        </p:spPr>
        <p:txBody>
          <a:bodyPr>
            <a:normAutofit/>
          </a:bodyPr>
          <a:lstStyle/>
          <a:p>
            <a:r>
              <a:rPr lang="en-US" sz="3200" dirty="0"/>
              <a:t>APPLICATION OF DISTRICT RANDOM VARIABLE</a:t>
            </a:r>
            <a:endParaRPr lang="en-IN" sz="3200" dirty="0"/>
          </a:p>
        </p:txBody>
      </p:sp>
      <p:sp>
        <p:nvSpPr>
          <p:cNvPr id="3" name="Content Placeholder 2">
            <a:extLst>
              <a:ext uri="{FF2B5EF4-FFF2-40B4-BE49-F238E27FC236}">
                <a16:creationId xmlns="" xmlns:a16="http://schemas.microsoft.com/office/drawing/2014/main" id="{83EE9423-888C-4409-83FB-379FAC888D6C}"/>
              </a:ext>
            </a:extLst>
          </p:cNvPr>
          <p:cNvSpPr>
            <a:spLocks noGrp="1"/>
          </p:cNvSpPr>
          <p:nvPr>
            <p:ph idx="1"/>
          </p:nvPr>
        </p:nvSpPr>
        <p:spPr>
          <a:xfrm>
            <a:off x="790113" y="1651247"/>
            <a:ext cx="10335087" cy="4301497"/>
          </a:xfrm>
        </p:spPr>
        <p:txBody>
          <a:bodyPr>
            <a:normAutofit/>
          </a:bodyPr>
          <a:lstStyle/>
          <a:p>
            <a:pPr marL="0" indent="0">
              <a:buNone/>
            </a:pPr>
            <a:r>
              <a:rPr lang="en-US" b="1" dirty="0"/>
              <a:t>   IN CIVIL</a:t>
            </a:r>
          </a:p>
          <a:p>
            <a:r>
              <a:rPr lang="en-US" b="0" i="0" dirty="0">
                <a:solidFill>
                  <a:srgbClr val="3B3835"/>
                </a:solidFill>
                <a:effectLst/>
                <a:latin typeface="Helvetica Neue"/>
              </a:rPr>
              <a:t>Statisticians use sampling plans to either accept or reject batches or lots of construction material. </a:t>
            </a:r>
            <a:endParaRPr lang="en-US" dirty="0">
              <a:solidFill>
                <a:srgbClr val="3B3835"/>
              </a:solidFill>
              <a:latin typeface="Helvetica Neue"/>
            </a:endParaRPr>
          </a:p>
          <a:p>
            <a:r>
              <a:rPr lang="en-US" b="0" i="0" dirty="0">
                <a:solidFill>
                  <a:srgbClr val="3B3835"/>
                </a:solidFill>
                <a:effectLst/>
                <a:latin typeface="Helvetica Neue"/>
              </a:rPr>
              <a:t>Suppose one of these sampling plans involves sampling independently 10 items from a lot of 100 items in which 12 are defective.</a:t>
            </a:r>
          </a:p>
          <a:p>
            <a:pPr marL="0" indent="0" algn="l">
              <a:buNone/>
            </a:pPr>
            <a:r>
              <a:rPr lang="en-US" b="1" dirty="0">
                <a:solidFill>
                  <a:srgbClr val="3B3835"/>
                </a:solidFill>
                <a:latin typeface="Helvetica Neue"/>
              </a:rPr>
              <a:t>   IN</a:t>
            </a:r>
            <a:r>
              <a:rPr lang="en-US" b="1" i="0" dirty="0">
                <a:solidFill>
                  <a:srgbClr val="3B3835"/>
                </a:solidFill>
                <a:effectLst/>
                <a:latin typeface="Helvetica Neue"/>
              </a:rPr>
              <a:t> Electrical Engineering</a:t>
            </a:r>
          </a:p>
          <a:p>
            <a:pPr algn="l">
              <a:buFont typeface="+mj-lt"/>
              <a:buAutoNum type="arabicPeriod"/>
            </a:pPr>
            <a:r>
              <a:rPr lang="en-US" b="0" i="0" dirty="0">
                <a:solidFill>
                  <a:srgbClr val="3B3835"/>
                </a:solidFill>
                <a:effectLst/>
                <a:latin typeface="Helvetica Neue"/>
              </a:rPr>
              <a:t>If we want to find probability of circuits accepted or not.  if number of given integrated circuit would be accepted or rejected we use discrete PMF .</a:t>
            </a:r>
          </a:p>
          <a:p>
            <a:pPr algn="l">
              <a:buFont typeface="+mj-lt"/>
              <a:buAutoNum type="arabicPeriod"/>
            </a:pPr>
            <a:r>
              <a:rPr lang="en-US" b="0" i="0" dirty="0">
                <a:solidFill>
                  <a:srgbClr val="3B3835"/>
                </a:solidFill>
                <a:effectLst/>
                <a:latin typeface="Helvetica Neue"/>
              </a:rPr>
              <a:t>If we want to find number of semiconductor wafers that need to be analyzed in order to detect a large particle of contamination in p-type or n-type material or in doping material we use random variables or discrete random variable. </a:t>
            </a:r>
            <a:endParaRPr lang="en-US" dirty="0"/>
          </a:p>
          <a:p>
            <a:pPr marL="0" indent="0" algn="l">
              <a:buNone/>
            </a:pPr>
            <a:r>
              <a:rPr lang="en-US" b="1" dirty="0">
                <a:solidFill>
                  <a:srgbClr val="3B3835"/>
                </a:solidFill>
                <a:latin typeface="Helvetica Neue"/>
              </a:rPr>
              <a:t>  IN</a:t>
            </a:r>
            <a:r>
              <a:rPr lang="en-US" b="1" i="0" dirty="0">
                <a:solidFill>
                  <a:srgbClr val="3B3835"/>
                </a:solidFill>
                <a:effectLst/>
                <a:latin typeface="Helvetica Neue"/>
              </a:rPr>
              <a:t> Business</a:t>
            </a:r>
          </a:p>
          <a:p>
            <a:pPr algn="l">
              <a:buFont typeface="+mj-lt"/>
              <a:buAutoNum type="arabicPeriod"/>
            </a:pPr>
            <a:r>
              <a:rPr lang="en-US" b="0" i="0" dirty="0">
                <a:solidFill>
                  <a:srgbClr val="3B3835"/>
                </a:solidFill>
                <a:effectLst/>
                <a:latin typeface="Helvetica Neue"/>
              </a:rPr>
              <a:t> In any business firm there is a communication system with certain number of lines to communication data and voice communication. </a:t>
            </a:r>
            <a:endParaRPr lang="en-US" dirty="0">
              <a:solidFill>
                <a:srgbClr val="3B3835"/>
              </a:solidFill>
              <a:latin typeface="Helvetica Neue"/>
            </a:endParaRPr>
          </a:p>
          <a:p>
            <a:pPr algn="l">
              <a:buFont typeface="+mj-lt"/>
              <a:buAutoNum type="arabicPeriod"/>
            </a:pPr>
            <a:r>
              <a:rPr lang="en-US" b="0" i="0" dirty="0">
                <a:solidFill>
                  <a:srgbClr val="3B3835"/>
                </a:solidFill>
                <a:effectLst/>
                <a:latin typeface="Helvetica Neue"/>
              </a:rPr>
              <a:t>If we need to know the probability of how many lines are working at one time we use discrete variables. </a:t>
            </a:r>
            <a:endParaRPr lang="en-IN" dirty="0"/>
          </a:p>
        </p:txBody>
      </p:sp>
    </p:spTree>
    <p:extLst>
      <p:ext uri="{BB962C8B-B14F-4D97-AF65-F5344CB8AC3E}">
        <p14:creationId xmlns="" xmlns:p14="http://schemas.microsoft.com/office/powerpoint/2010/main" val="877678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005374-E61E-4E94-8956-9CDE5B9C468C}"/>
              </a:ext>
            </a:extLst>
          </p:cNvPr>
          <p:cNvSpPr>
            <a:spLocks noGrp="1"/>
          </p:cNvSpPr>
          <p:nvPr>
            <p:ph type="title"/>
          </p:nvPr>
        </p:nvSpPr>
        <p:spPr>
          <a:xfrm>
            <a:off x="585926" y="642594"/>
            <a:ext cx="10539274" cy="768956"/>
          </a:xfrm>
        </p:spPr>
        <p:txBody>
          <a:bodyPr>
            <a:normAutofit/>
          </a:bodyPr>
          <a:lstStyle/>
          <a:p>
            <a:r>
              <a:rPr lang="en-US" sz="2800" dirty="0"/>
              <a:t>APPLICATION OF </a:t>
            </a:r>
            <a:r>
              <a:rPr lang="en-US" sz="2800" b="0" i="0" dirty="0">
                <a:solidFill>
                  <a:srgbClr val="3B3835"/>
                </a:solidFill>
                <a:effectLst/>
                <a:latin typeface="Helvetica Neue"/>
              </a:rPr>
              <a:t>CONTINUOUS </a:t>
            </a:r>
            <a:r>
              <a:rPr lang="en-US" sz="2800" dirty="0"/>
              <a:t>RANDOM VARIABLE</a:t>
            </a:r>
            <a:endParaRPr lang="en-IN" sz="2800" dirty="0"/>
          </a:p>
        </p:txBody>
      </p:sp>
      <p:sp>
        <p:nvSpPr>
          <p:cNvPr id="3" name="Content Placeholder 2">
            <a:extLst>
              <a:ext uri="{FF2B5EF4-FFF2-40B4-BE49-F238E27FC236}">
                <a16:creationId xmlns="" xmlns:a16="http://schemas.microsoft.com/office/drawing/2014/main" id="{525C15CD-10E6-46B6-983D-014BFDA26A28}"/>
              </a:ext>
            </a:extLst>
          </p:cNvPr>
          <p:cNvSpPr>
            <a:spLocks noGrp="1"/>
          </p:cNvSpPr>
          <p:nvPr>
            <p:ph idx="1"/>
          </p:nvPr>
        </p:nvSpPr>
        <p:spPr>
          <a:xfrm>
            <a:off x="585926" y="1331649"/>
            <a:ext cx="10539274" cy="5042517"/>
          </a:xfrm>
        </p:spPr>
        <p:txBody>
          <a:bodyPr/>
          <a:lstStyle/>
          <a:p>
            <a:pPr marL="0" indent="0">
              <a:buNone/>
            </a:pPr>
            <a:r>
              <a:rPr lang="en-US" b="1" dirty="0"/>
              <a:t>    IN CHEMICAL</a:t>
            </a:r>
          </a:p>
          <a:p>
            <a:r>
              <a:rPr lang="en-US" b="0" i="0" dirty="0">
                <a:solidFill>
                  <a:srgbClr val="3B3835"/>
                </a:solidFill>
                <a:effectLst/>
                <a:latin typeface="Helvetica Neue"/>
              </a:rPr>
              <a:t> If one were to record the length of time for a chemical reaction to take place, once again the possible time intervals making up our sample space are infinite in number and uncountable. We see now that all sample spaces need not be discrete. </a:t>
            </a:r>
          </a:p>
          <a:p>
            <a:r>
              <a:rPr lang="en-US" b="0" i="0" dirty="0">
                <a:solidFill>
                  <a:srgbClr val="3B3835"/>
                </a:solidFill>
                <a:effectLst/>
                <a:latin typeface="Helvetica Neue"/>
              </a:rPr>
              <a:t> Error in the reaction temperature may be defined by continues random variable with any probability density function. </a:t>
            </a:r>
          </a:p>
          <a:p>
            <a:r>
              <a:rPr lang="en-US" b="0" i="0" dirty="0">
                <a:solidFill>
                  <a:srgbClr val="3B3835"/>
                </a:solidFill>
                <a:effectLst/>
                <a:latin typeface="Helvetica Neue"/>
              </a:rPr>
              <a:t> We can estimate the time at which the chemical reaction completes as we can see in this example using continues random variable.</a:t>
            </a:r>
          </a:p>
          <a:p>
            <a:pPr marL="0" indent="0" algn="l">
              <a:buNone/>
            </a:pPr>
            <a:r>
              <a:rPr lang="en-US" b="0" i="0" dirty="0">
                <a:solidFill>
                  <a:srgbClr val="3B3835"/>
                </a:solidFill>
                <a:effectLst/>
                <a:latin typeface="Helvetica Neue"/>
              </a:rPr>
              <a:t>   </a:t>
            </a:r>
            <a:r>
              <a:rPr lang="en-US" b="1" i="0" dirty="0">
                <a:solidFill>
                  <a:srgbClr val="3B3835"/>
                </a:solidFill>
                <a:effectLst/>
                <a:latin typeface="Helvetica Neue"/>
              </a:rPr>
              <a:t>Application in Civil engineering</a:t>
            </a:r>
          </a:p>
          <a:p>
            <a:pPr algn="l">
              <a:buFont typeface="+mj-lt"/>
              <a:buAutoNum type="arabicPeriod"/>
            </a:pPr>
            <a:r>
              <a:rPr lang="en-US" b="0" i="0" dirty="0">
                <a:solidFill>
                  <a:srgbClr val="3B3835"/>
                </a:solidFill>
                <a:effectLst/>
                <a:latin typeface="Helvetica Neue"/>
              </a:rPr>
              <a:t>Task completion time </a:t>
            </a:r>
          </a:p>
          <a:p>
            <a:pPr algn="l">
              <a:buFont typeface="+mj-lt"/>
              <a:buAutoNum type="arabicPeriod"/>
            </a:pPr>
            <a:r>
              <a:rPr lang="en-US" b="0" i="0" dirty="0">
                <a:solidFill>
                  <a:srgbClr val="3B3835"/>
                </a:solidFill>
                <a:effectLst/>
                <a:latin typeface="Helvetica Neue"/>
              </a:rPr>
              <a:t>Suppose a construction project to be completed in 20 to 24 months and its probability is 0.05. </a:t>
            </a:r>
          </a:p>
          <a:p>
            <a:pPr algn="l">
              <a:buFont typeface="+mj-lt"/>
              <a:buAutoNum type="arabicPeriod"/>
            </a:pPr>
            <a:r>
              <a:rPr lang="en-US" b="0" i="0" dirty="0">
                <a:solidFill>
                  <a:srgbClr val="3B3835"/>
                </a:solidFill>
                <a:effectLst/>
                <a:latin typeface="Helvetica Neue"/>
              </a:rPr>
              <a:t>There are infinite sample space between 20 to 24 month. </a:t>
            </a:r>
            <a:endParaRPr lang="en-US" dirty="0">
              <a:solidFill>
                <a:srgbClr val="3B3835"/>
              </a:solidFill>
              <a:latin typeface="Helvetica Neue"/>
            </a:endParaRPr>
          </a:p>
          <a:p>
            <a:pPr marL="0" indent="0" algn="l">
              <a:buNone/>
            </a:pPr>
            <a:r>
              <a:rPr lang="en-US" b="1" i="0" dirty="0">
                <a:solidFill>
                  <a:srgbClr val="3B3835"/>
                </a:solidFill>
                <a:effectLst/>
                <a:latin typeface="Helvetica Neue"/>
              </a:rPr>
              <a:t>  Application in Electrical Engineering</a:t>
            </a:r>
          </a:p>
          <a:p>
            <a:pPr algn="l">
              <a:buFont typeface="+mj-lt"/>
              <a:buAutoNum type="arabicPeriod"/>
            </a:pPr>
            <a:r>
              <a:rPr lang="en-US" b="0" i="0" dirty="0">
                <a:solidFill>
                  <a:srgbClr val="3B3835"/>
                </a:solidFill>
                <a:effectLst/>
                <a:latin typeface="Helvetica Neue"/>
              </a:rPr>
              <a:t> Engineers defines the range of the amount of current which can pass through a certain wire. </a:t>
            </a:r>
            <a:endParaRPr lang="en-US" dirty="0">
              <a:solidFill>
                <a:srgbClr val="3B3835"/>
              </a:solidFill>
              <a:latin typeface="Helvetica Neue"/>
            </a:endParaRPr>
          </a:p>
          <a:p>
            <a:pPr algn="l">
              <a:buFont typeface="+mj-lt"/>
              <a:buAutoNum type="arabicPeriod"/>
            </a:pPr>
            <a:r>
              <a:rPr lang="en-US" b="0" i="0" dirty="0">
                <a:solidFill>
                  <a:srgbClr val="3B3835"/>
                </a:solidFill>
                <a:effectLst/>
                <a:latin typeface="Helvetica Neue"/>
              </a:rPr>
              <a:t>we want to know the probability of passing of certain amount of current through that wire we use continues random variable .</a:t>
            </a:r>
          </a:p>
          <a:p>
            <a:pPr algn="l">
              <a:buFont typeface="+mj-lt"/>
              <a:buAutoNum type="arabicPeriod"/>
            </a:pPr>
            <a:endParaRPr lang="en-US" b="0" i="0" dirty="0">
              <a:solidFill>
                <a:srgbClr val="3B3835"/>
              </a:solidFill>
              <a:effectLst/>
              <a:latin typeface="Helvetica Neue"/>
            </a:endParaRPr>
          </a:p>
          <a:p>
            <a:endParaRPr lang="en-IN" dirty="0"/>
          </a:p>
        </p:txBody>
      </p:sp>
    </p:spTree>
    <p:extLst>
      <p:ext uri="{BB962C8B-B14F-4D97-AF65-F5344CB8AC3E}">
        <p14:creationId xmlns="" xmlns:p14="http://schemas.microsoft.com/office/powerpoint/2010/main" val="4043948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500B4AA-E9C2-4B79-B6CD-B85EE485B415}"/>
              </a:ext>
            </a:extLst>
          </p:cNvPr>
          <p:cNvSpPr>
            <a:spLocks noGrp="1"/>
          </p:cNvSpPr>
          <p:nvPr>
            <p:ph type="title"/>
          </p:nvPr>
        </p:nvSpPr>
        <p:spPr>
          <a:xfrm>
            <a:off x="1066799" y="642593"/>
            <a:ext cx="10625091" cy="5687185"/>
          </a:xfrm>
        </p:spPr>
        <p:txBody>
          <a:bodyPr>
            <a:normAutofit/>
          </a:bodyPr>
          <a:lstStyle/>
          <a:p>
            <a:r>
              <a:rPr lang="en-US" sz="10000"/>
              <a:t>       THANKS                                        </a:t>
            </a:r>
            <a:endParaRPr lang="en-IN" sz="9000" dirty="0"/>
          </a:p>
        </p:txBody>
      </p:sp>
    </p:spTree>
    <p:extLst>
      <p:ext uri="{BB962C8B-B14F-4D97-AF65-F5344CB8AC3E}">
        <p14:creationId xmlns="" xmlns:p14="http://schemas.microsoft.com/office/powerpoint/2010/main" val="3474620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{D4E36836-AA3C-4B14-80C0-1AAC89571AC6}tf78438558_win32</Template>
  <TotalTime>41</TotalTime>
  <Words>316</Words>
  <Application>Microsoft Office PowerPoint</Application>
  <PresentationFormat>Custom</PresentationFormat>
  <Paragraphs>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SavonVTI</vt:lpstr>
      <vt:lpstr> random variables</vt:lpstr>
      <vt:lpstr>What is random variable?</vt:lpstr>
      <vt:lpstr>Random variables can be:</vt:lpstr>
      <vt:lpstr>APPLICATION OF DISTRICT RANDOM VARIABLE</vt:lpstr>
      <vt:lpstr>APPLICATION OF CONTINUOUS RANDOM VARIABLE</vt:lpstr>
      <vt:lpstr>       THANKS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Project-3 application of random variable</dc:title>
  <dc:creator>Debashis mahanty</dc:creator>
  <cp:lastModifiedBy>user</cp:lastModifiedBy>
  <cp:revision>7</cp:revision>
  <dcterms:created xsi:type="dcterms:W3CDTF">2020-10-14T12:26:04Z</dcterms:created>
  <dcterms:modified xsi:type="dcterms:W3CDTF">2021-03-02T05:35:40Z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