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71" r:id="rId2"/>
    <p:sldId id="287" r:id="rId3"/>
    <p:sldId id="288" r:id="rId4"/>
    <p:sldId id="289" r:id="rId5"/>
    <p:sldId id="290" r:id="rId6"/>
    <p:sldId id="291" r:id="rId7"/>
    <p:sldId id="293" r:id="rId8"/>
    <p:sldId id="292" r:id="rId9"/>
    <p:sldId id="299" r:id="rId10"/>
    <p:sldId id="301" r:id="rId11"/>
    <p:sldId id="309" r:id="rId12"/>
    <p:sldId id="312" r:id="rId13"/>
    <p:sldId id="286" r:id="rId14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7DF3B81-22CA-4630-AB0E-2C38C89C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428B-3776-4498-A0F1-BC1090AA3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B085-2456-46BF-8979-5B8E40993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748F-523B-4A57-8F23-B4365435C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C2D6-778D-4363-A6BA-E2C4047D5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E476-6FAD-4CD0-A8F2-0A3B332C7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E4E5-F1DC-4C2E-9373-0CFB27F1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21E7-1E65-4050-AECF-414A0215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0608-E5BA-4FE2-B6E4-C8A6830D4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D63C-3CDD-42C1-9CA9-D1A0D6442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40F4-6727-4BB7-B695-8894DB49B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B1BE-61FB-47FD-B8BC-C755D99A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273D98BA-678A-43DF-B833-8FF5B02CB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smtClean="0"/>
              <a:t>    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83928" y="395462"/>
            <a:ext cx="7489528" cy="576063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DAIRY FARMING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51880" y="2771775"/>
            <a:ext cx="815404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ABC01(0-4-0)</a:t>
            </a:r>
            <a:r>
              <a:rPr lang="en-IN" altLang="en-US" sz="2800" dirty="0" smtClean="0">
                <a:solidFill>
                  <a:schemeClr val="tx1"/>
                </a:solidFill>
              </a:rPr>
              <a:t>    </a:t>
            </a:r>
            <a:endParaRPr lang="en-IN" altLang="en-US" sz="2800" dirty="0">
              <a:solidFill>
                <a:schemeClr val="tx1"/>
              </a:solidFill>
            </a:endParaRP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Recording and learning of daily routine work being operated in farms- (both management and specific care of newborn calf), Skill of culturing/disposing and unproductive animals in a farm for economic return, Judging &amp; featuring for best animals to be kept in the farm.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1998" y="179437"/>
            <a:ext cx="3666826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u="heavy" spc="-11" dirty="0">
                <a:solidFill>
                  <a:schemeClr val="tx1"/>
                </a:solidFill>
                <a:uFill>
                  <a:solidFill>
                    <a:srgbClr val="FF3300"/>
                  </a:solidFill>
                </a:uFill>
                <a:latin typeface="Times New Roman" pitchFamily="18" charset="0"/>
                <a:cs typeface="Times New Roman" pitchFamily="18" charset="0"/>
              </a:rPr>
              <a:t>2)Expulsive</a:t>
            </a:r>
            <a:r>
              <a:rPr sz="3600" u="heavy" spc="6" dirty="0">
                <a:solidFill>
                  <a:schemeClr val="tx1"/>
                </a:solidFill>
                <a:uFill>
                  <a:solidFill>
                    <a:srgbClr val="FF33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u="heavy" spc="-6" dirty="0">
                <a:solidFill>
                  <a:schemeClr val="tx1"/>
                </a:solidFill>
                <a:uFill>
                  <a:solidFill>
                    <a:srgbClr val="FF3300"/>
                  </a:solidFill>
                </a:u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sz="3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2040" y="1421376"/>
            <a:ext cx="3391010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a-expulsion of</a:t>
            </a:r>
            <a:r>
              <a:rPr sz="2600" b="1" u="heavy" spc="-6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600"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fetus</a:t>
            </a: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2041" y="2233043"/>
            <a:ext cx="6912768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Begin with rupture of fetal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membranes and end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with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expulsion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of</a:t>
            </a:r>
            <a:r>
              <a:rPr sz="2200" b="1" spc="-10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fetus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6056" y="3491805"/>
            <a:ext cx="6252948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Last for </a:t>
            </a:r>
            <a:r>
              <a:rPr sz="2200" b="1" dirty="0">
                <a:solidFill>
                  <a:schemeClr val="tx1"/>
                </a:solidFill>
                <a:latin typeface="Times New Roman"/>
                <a:cs typeface="Times New Roman"/>
              </a:rPr>
              <a:t>½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-4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hrs ,most cows are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lying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for final</a:t>
            </a:r>
            <a:r>
              <a:rPr sz="2200" b="1" spc="28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delivery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0476" y="223638"/>
            <a:ext cx="3997948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2600" u="heavy" spc="-1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b-Expulsion </a:t>
            </a:r>
            <a:r>
              <a:rPr sz="2600" u="heavy" spc="-6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u="heavy" spc="-17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u="heavy" spc="-6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placenta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992" y="1063479"/>
            <a:ext cx="7178194" cy="8143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Placenta normally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leave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female uterus within 2-4</a:t>
            </a:r>
            <a:r>
              <a:rPr sz="2600" b="1" spc="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hrs</a:t>
            </a: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4008" y="2520731"/>
            <a:ext cx="7798598" cy="223679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 marR="466173" indent="1400">
              <a:spcBef>
                <a:spcPts val="110"/>
              </a:spcBef>
            </a:pP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If not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expelled after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8-12 hrs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manual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interfere should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be  </a:t>
            </a:r>
            <a:r>
              <a:rPr sz="2600" b="1" spc="-11" dirty="0" smtClean="0">
                <a:solidFill>
                  <a:schemeClr val="tx1"/>
                </a:solidFill>
                <a:latin typeface="Tahoma"/>
                <a:cs typeface="Tahoma"/>
              </a:rPr>
              <a:t>Done</a:t>
            </a:r>
            <a:endParaRPr sz="3200" dirty="0">
              <a:solidFill>
                <a:schemeClr val="tx1"/>
              </a:solidFill>
              <a:latin typeface="Tahoma"/>
              <a:cs typeface="Tahoma"/>
            </a:endParaRPr>
          </a:p>
          <a:p>
            <a:pPr>
              <a:spcBef>
                <a:spcPts val="61"/>
              </a:spcBef>
            </a:pPr>
            <a:endParaRPr sz="24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92395" marR="5600">
              <a:lnSpc>
                <a:spcPct val="130000"/>
              </a:lnSpc>
              <a:tabLst>
                <a:tab pos="4790530" algn="l"/>
                <a:tab pos="8405126" algn="l"/>
              </a:tabLst>
            </a:pP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In general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at</a:t>
            </a:r>
            <a:r>
              <a:rPr sz="2600" b="1" spc="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11" dirty="0">
                <a:solidFill>
                  <a:schemeClr val="tx1"/>
                </a:solidFill>
                <a:latin typeface="Tahoma"/>
                <a:cs typeface="Tahoma"/>
              </a:rPr>
              <a:t>difficult</a:t>
            </a:r>
            <a:r>
              <a:rPr sz="2600" b="1" spc="3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birth</a:t>
            </a:r>
            <a:r>
              <a:rPr lang="en-IN"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 smtClean="0">
                <a:solidFill>
                  <a:schemeClr val="tx1"/>
                </a:solidFill>
                <a:latin typeface="Tahoma"/>
                <a:cs typeface="Tahoma"/>
              </a:rPr>
              <a:t>manual</a:t>
            </a:r>
            <a:r>
              <a:rPr lang="en-IN" sz="2600" b="1" spc="6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interference</a:t>
            </a:r>
            <a:r>
              <a:rPr lang="en-IN"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 smtClean="0">
                <a:solidFill>
                  <a:schemeClr val="tx1"/>
                </a:solidFill>
                <a:latin typeface="Tahoma"/>
                <a:cs typeface="Tahoma"/>
              </a:rPr>
              <a:t>should</a:t>
            </a:r>
            <a:r>
              <a:rPr sz="2600" b="1" spc="-105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be 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done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by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veterinarian</a:t>
            </a: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984" y="-190025"/>
            <a:ext cx="7626910" cy="136764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u="heavy" spc="-11" dirty="0" smtClean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u="heavy" spc="-6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of </a:t>
            </a:r>
            <a:r>
              <a:rPr u="heavy" spc="-11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cow </a:t>
            </a:r>
            <a:r>
              <a:rPr u="heavy" spc="-6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u="heavy" spc="-11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parturition</a:t>
            </a:r>
            <a:r>
              <a:rPr u="heavy" spc="165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1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(calving)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993" y="1835621"/>
            <a:ext cx="7344816" cy="4194819"/>
          </a:xfrm>
          <a:prstGeom prst="rect">
            <a:avLst/>
          </a:prstGeom>
        </p:spPr>
        <p:txBody>
          <a:bodyPr vert="horz" wrap="square" lIns="0" tIns="7700" rIns="0" bIns="0" rtlCol="0">
            <a:spAutoFit/>
          </a:bodyPr>
          <a:lstStyle/>
          <a:p>
            <a:pPr marL="536575" marR="759457" indent="-441325">
              <a:lnSpc>
                <a:spcPct val="102000"/>
              </a:lnSpc>
              <a:spcBef>
                <a:spcPts val="61"/>
              </a:spcBef>
              <a:buSzPct val="95000"/>
              <a:buAutoNum type="arabicPeriod"/>
              <a:tabLst>
                <a:tab pos="536575" algn="l"/>
                <a:tab pos="4603750" algn="l"/>
              </a:tabLst>
            </a:pP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the cow clean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warm water to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compensate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fluids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losses  in</a:t>
            </a:r>
            <a:r>
              <a:rPr sz="22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calving</a:t>
            </a:r>
            <a:endParaRPr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spcBef>
                <a:spcPts val="2359"/>
              </a:spcBef>
              <a:buSzPct val="95000"/>
              <a:buAutoNum type="arabicPeriod"/>
              <a:tabLst>
                <a:tab pos="536575" algn="l"/>
                <a:tab pos="4603750" algn="l"/>
              </a:tabLst>
            </a:pP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the cow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easily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digested food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laxitive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(bran</a:t>
            </a:r>
            <a:r>
              <a:rPr sz="2200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mash</a:t>
            </a:r>
            <a:r>
              <a:rPr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spcBef>
                <a:spcPts val="6"/>
              </a:spcBef>
              <a:buSzPct val="95000"/>
              <a:buAutoNum type="arabicPeriod"/>
              <a:tabLst>
                <a:tab pos="536575" algn="l"/>
                <a:tab pos="4603750" algn="l"/>
              </a:tabLst>
            </a:pP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 amount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concentrate gradually till full dosage after</a:t>
            </a:r>
            <a:r>
              <a:rPr sz="2200" spc="-6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3days</a:t>
            </a:r>
            <a:endParaRPr sz="3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spcBef>
                <a:spcPts val="6"/>
              </a:spcBef>
              <a:buSzPct val="94444"/>
              <a:buAutoNum type="arabicPeriod"/>
              <a:tabLst>
                <a:tab pos="536575" algn="l"/>
                <a:tab pos="4603750" algn="l"/>
              </a:tabLst>
            </a:pPr>
            <a:r>
              <a:rPr sz="20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Washing external gentalia ,buttocks </a:t>
            </a:r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around </a:t>
            </a:r>
            <a:r>
              <a:rPr sz="20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udder with warm</a:t>
            </a:r>
            <a:r>
              <a:rPr sz="20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+antiseptic </a:t>
            </a:r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kMno4</a:t>
            </a:r>
            <a:r>
              <a:rPr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marR="5600" indent="-441325">
              <a:lnSpc>
                <a:spcPct val="130000"/>
              </a:lnSpc>
              <a:buSzPct val="95000"/>
              <a:buAutoNum type="arabicPeriod" startAt="5"/>
              <a:tabLst>
                <a:tab pos="536575" algn="l"/>
                <a:tab pos="4603750" algn="l"/>
              </a:tabLst>
            </a:pP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Cow should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</a:t>
            </a:r>
            <a:r>
              <a:rPr sz="22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kept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observation for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hrs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birth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avoid 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r>
              <a:rPr sz="22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endParaRPr sz="3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buSzPct val="95000"/>
              <a:buAutoNum type="arabicPeriod" startAt="5"/>
              <a:tabLst>
                <a:tab pos="536575" algn="l"/>
                <a:tab pos="4603750" algn="l"/>
              </a:tabLst>
            </a:pPr>
            <a:r>
              <a:rPr sz="22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Squeezing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milk</a:t>
            </a:r>
            <a:r>
              <a:rPr sz="2200" spc="-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IN"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udder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suckling to get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sz="2200" spc="-7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teat</a:t>
            </a:r>
            <a:endParaRPr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9664" y="208852"/>
            <a:ext cx="7155144" cy="56813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600" spc="-6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360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spc="-1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pregnant</a:t>
            </a:r>
            <a:r>
              <a:rPr sz="3600" spc="1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6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cow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8024" y="883950"/>
            <a:ext cx="7110846" cy="6472855"/>
          </a:xfrm>
          <a:prstGeom prst="rect">
            <a:avLst/>
          </a:prstGeom>
        </p:spPr>
        <p:txBody>
          <a:bodyPr vert="horz" wrap="square" lIns="0" tIns="88195" rIns="0" bIns="0" rtlCol="0">
            <a:spAutoFit/>
          </a:bodyPr>
          <a:lstStyle/>
          <a:p>
            <a:pPr marL="204388">
              <a:spcBef>
                <a:spcPts val="694"/>
              </a:spcBef>
            </a:pP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result of 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sz="2000" b="1" spc="198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mating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7287">
              <a:spcBef>
                <a:spcPts val="584"/>
              </a:spcBef>
            </a:pP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Gestation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about 280-290 days(9 M +15 days</a:t>
            </a:r>
            <a:r>
              <a:rPr sz="2000" b="1" spc="287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1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8">
              <a:tabLst>
                <a:tab pos="1917892" algn="l"/>
              </a:tabLst>
            </a:pPr>
            <a:r>
              <a:rPr sz="20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sz="2000" b="1" u="heavy" spc="-22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heavy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2000" b="1" u="heavy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heavy" spc="-6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sz="2000" b="1" spc="-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:1- clinical</a:t>
            </a:r>
            <a:r>
              <a:rPr sz="2000" b="1" spc="-12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9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93865"/>
            <a:r>
              <a:rPr sz="20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(a) Behavioral</a:t>
            </a:r>
            <a:r>
              <a:rPr sz="2000" b="1" u="heavy" spc="-1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signs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1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877" indent="-348580">
              <a:buAutoNum type="arabicPeriod"/>
              <a:tabLst>
                <a:tab pos="411577" algn="l"/>
              </a:tabLst>
            </a:pP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cessation of</a:t>
            </a:r>
            <a:r>
              <a:rPr sz="2000" b="1" spc="-4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eosterus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2941934" indent="44797">
              <a:lnSpc>
                <a:spcPct val="165200"/>
              </a:lnSpc>
              <a:spcBef>
                <a:spcPts val="204"/>
              </a:spcBef>
              <a:buAutoNum type="arabicPeriod"/>
              <a:tabLst>
                <a:tab pos="326182" algn="l"/>
              </a:tabLst>
            </a:pP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temperament from vicious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docile 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3.Marked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 of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1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2383" indent="-266685">
              <a:buSzPct val="95000"/>
              <a:buAutoNum type="arabicPeriod" startAt="4"/>
              <a:tabLst>
                <a:tab pos="303083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enlarged mammary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gland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specially at the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"/>
              </a:spcBef>
              <a:buFont typeface="Tahoma"/>
              <a:buAutoNum type="arabicPeriod" startAt="4"/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2072" indent="-348580">
              <a:lnSpc>
                <a:spcPts val="2618"/>
              </a:lnSpc>
              <a:buClr>
                <a:srgbClr val="000000"/>
              </a:buClr>
              <a:buSzPct val="95000"/>
              <a:buAutoNum type="arabicPeriod" startAt="4"/>
              <a:tabLst>
                <a:tab pos="492772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Quickning :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 the cow cold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at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morning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examine</a:t>
            </a:r>
            <a:r>
              <a:rPr sz="2000" b="1" spc="-14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91726">
              <a:lnSpc>
                <a:spcPts val="2618"/>
              </a:lnSpc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movement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life fetus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flunk (uterus</a:t>
            </a:r>
            <a:r>
              <a:rPr sz="2000" b="1" spc="-15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6016" y="624634"/>
            <a:ext cx="7391971" cy="63235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006543">
              <a:spcBef>
                <a:spcPts val="110"/>
              </a:spcBef>
            </a:pP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with approach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parturition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4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990"/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–increase </a:t>
            </a:r>
            <a:r>
              <a:rPr sz="2400" b="1" spc="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size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abdomen and</a:t>
            </a:r>
            <a:r>
              <a:rPr sz="2400" b="1" spc="-22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udder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1020"/>
              </a:spcBef>
            </a:pP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waxy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secretion(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bead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like) in udder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last</a:t>
            </a:r>
            <a:r>
              <a:rPr sz="24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069">
              <a:spcBef>
                <a:spcPts val="887"/>
              </a:spcBef>
            </a:pP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-swelling of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vulva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–relaxation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pelvic</a:t>
            </a:r>
            <a:r>
              <a:rPr sz="2400" b="1" spc="-28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legament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58867">
              <a:spcBef>
                <a:spcPts val="1521"/>
              </a:spcBef>
            </a:pP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(b) Rectal</a:t>
            </a:r>
            <a:r>
              <a:rPr sz="2400" b="1" u="heavy" spc="-22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examination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2371" algn="ctr">
              <a:spcBef>
                <a:spcPts val="716"/>
              </a:spcBef>
            </a:pP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to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 corpus lutum on</a:t>
            </a:r>
            <a:r>
              <a:rPr sz="2400" spc="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ovary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08509"/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thrilling of uterine</a:t>
            </a:r>
            <a:r>
              <a:rPr sz="2400" b="1" spc="11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artery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2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79905"/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–movement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b="1" spc="-3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fetus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87565">
              <a:spcBef>
                <a:spcPts val="1896"/>
              </a:spcBef>
            </a:pP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(c )vaginal</a:t>
            </a:r>
            <a:r>
              <a:rPr sz="2400" b="1" u="heavy" spc="-28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examination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2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66417"/>
            <a:r>
              <a:rPr sz="24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closure </a:t>
            </a: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cervical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canal by </a:t>
            </a:r>
            <a:r>
              <a:rPr sz="24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cervical</a:t>
            </a:r>
            <a:r>
              <a:rPr sz="2400" spc="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plug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3203773"/>
            <a:ext cx="9648824" cy="396044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9027" y="12041"/>
            <a:ext cx="5571645" cy="62968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500" dirty="0">
                <a:solidFill>
                  <a:srgbClr val="0000CC"/>
                </a:solidFill>
              </a:rPr>
              <a:t>2-Laboratory </a:t>
            </a:r>
            <a:r>
              <a:rPr sz="3500" spc="-6" dirty="0">
                <a:solidFill>
                  <a:srgbClr val="0000CC"/>
                </a:solidFill>
              </a:rPr>
              <a:t>diagnosis</a:t>
            </a:r>
            <a:r>
              <a:rPr sz="3500" spc="132" dirty="0">
                <a:solidFill>
                  <a:srgbClr val="0000CC"/>
                </a:solidFill>
              </a:rPr>
              <a:t> </a:t>
            </a:r>
            <a:r>
              <a:rPr sz="4000" dirty="0">
                <a:solidFill>
                  <a:srgbClr val="0000CC"/>
                </a:solidFill>
              </a:rPr>
              <a:t>: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144913" y="825965"/>
            <a:ext cx="6567807" cy="221544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  <a:tabLst>
                <a:tab pos="5076814" algn="l"/>
              </a:tabLst>
            </a:pP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a-presence </a:t>
            </a:r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of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Ig in</a:t>
            </a:r>
            <a:r>
              <a:rPr sz="2200" b="1" spc="-1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serum indicate	pregnancy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  <a:p>
            <a:pPr>
              <a:spcBef>
                <a:spcPts val="33"/>
              </a:spcBef>
            </a:pPr>
            <a:endParaRPr sz="21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606866"/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-at 10 </a:t>
            </a:r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days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:76</a:t>
            </a:r>
            <a:r>
              <a:rPr sz="2200" b="1" spc="-3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%success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571868">
              <a:spcBef>
                <a:spcPts val="1929"/>
              </a:spcBef>
            </a:pP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- 90 </a:t>
            </a:r>
            <a:r>
              <a:rPr sz="2000" b="1" spc="-6" dirty="0">
                <a:solidFill>
                  <a:srgbClr val="FF0000"/>
                </a:solidFill>
                <a:latin typeface="Tahoma"/>
                <a:cs typeface="Tahoma"/>
              </a:rPr>
              <a:t>days</a:t>
            </a:r>
            <a:r>
              <a:rPr sz="2000" b="1" spc="-1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ahoma"/>
                <a:cs typeface="Tahoma"/>
              </a:rPr>
              <a:t>:93%success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>
              <a:spcBef>
                <a:spcPts val="28"/>
              </a:spcBef>
            </a:pPr>
            <a:endParaRPr sz="21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568368"/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-180 days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:100% success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767" y="3444273"/>
            <a:ext cx="4643388" cy="899700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latin typeface="Tahoma"/>
                <a:cs typeface="Tahoma"/>
              </a:rPr>
              <a:t>b-Barium chloride test</a:t>
            </a:r>
            <a:r>
              <a:rPr sz="2200" b="1" spc="-149" dirty="0">
                <a:latin typeface="Tahoma"/>
                <a:cs typeface="Tahoma"/>
              </a:rPr>
              <a:t> </a:t>
            </a:r>
            <a:r>
              <a:rPr spc="-6" dirty="0">
                <a:latin typeface="Tahoma"/>
                <a:cs typeface="Tahoma"/>
              </a:rPr>
              <a:t>:</a:t>
            </a:r>
            <a:endParaRPr dirty="0">
              <a:latin typeface="Tahoma"/>
              <a:cs typeface="Tahoma"/>
            </a:endParaRPr>
          </a:p>
          <a:p>
            <a:pPr marL="719559">
              <a:spcBef>
                <a:spcPts val="2122"/>
              </a:spcBef>
            </a:pPr>
            <a:r>
              <a:rPr b="1" spc="-6" dirty="0">
                <a:latin typeface="Tahoma"/>
                <a:cs typeface="Tahoma"/>
              </a:rPr>
              <a:t>- 4-5 drops </a:t>
            </a:r>
            <a:r>
              <a:rPr b="1" spc="-11" dirty="0">
                <a:latin typeface="Tahoma"/>
                <a:cs typeface="Tahoma"/>
              </a:rPr>
              <a:t>Ba </a:t>
            </a:r>
            <a:r>
              <a:rPr b="1" spc="-6" dirty="0">
                <a:latin typeface="Tahoma"/>
                <a:cs typeface="Tahoma"/>
              </a:rPr>
              <a:t>cl +4-5 drops</a:t>
            </a:r>
            <a:r>
              <a:rPr b="1" spc="165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urine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82359" y="3776898"/>
            <a:ext cx="1407087" cy="29678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Turbid</a:t>
            </a:r>
            <a:r>
              <a:rPr b="1" spc="-39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urine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5805" y="3776898"/>
            <a:ext cx="1543596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11" dirty="0">
                <a:latin typeface="Tahoma"/>
                <a:cs typeface="Tahoma"/>
              </a:rPr>
              <a:t>non</a:t>
            </a:r>
            <a:r>
              <a:rPr b="1" spc="-66" dirty="0">
                <a:latin typeface="Tahoma"/>
                <a:cs typeface="Tahoma"/>
              </a:rPr>
              <a:t> </a:t>
            </a:r>
            <a:r>
              <a:rPr b="1" spc="-6" dirty="0">
                <a:latin typeface="Tahoma"/>
                <a:cs typeface="Tahoma"/>
              </a:rPr>
              <a:t>pregnant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5731" y="4588722"/>
            <a:ext cx="1260078" cy="29678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11" dirty="0">
                <a:latin typeface="Tahoma"/>
                <a:cs typeface="Tahoma"/>
              </a:rPr>
              <a:t>Clear</a:t>
            </a:r>
            <a:r>
              <a:rPr b="1" spc="-28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urine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55887" y="4588722"/>
            <a:ext cx="1053565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11" dirty="0">
                <a:latin typeface="Tahoma"/>
                <a:cs typeface="Tahoma"/>
              </a:rPr>
              <a:t>p</a:t>
            </a:r>
            <a:r>
              <a:rPr b="1" dirty="0">
                <a:latin typeface="Tahoma"/>
                <a:cs typeface="Tahoma"/>
              </a:rPr>
              <a:t>r</a:t>
            </a:r>
            <a:r>
              <a:rPr b="1" spc="-6" dirty="0">
                <a:latin typeface="Tahoma"/>
                <a:cs typeface="Tahoma"/>
              </a:rPr>
              <a:t>egn</a:t>
            </a:r>
            <a:r>
              <a:rPr b="1" dirty="0">
                <a:latin typeface="Tahoma"/>
                <a:cs typeface="Tahoma"/>
              </a:rPr>
              <a:t>a</a:t>
            </a:r>
            <a:r>
              <a:rPr b="1" spc="-11" dirty="0">
                <a:latin typeface="Tahoma"/>
                <a:cs typeface="Tahoma"/>
              </a:rPr>
              <a:t>nt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616" y="5299611"/>
            <a:ext cx="3413412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dirty="0">
                <a:latin typeface="Tahoma"/>
                <a:cs typeface="Tahoma"/>
              </a:rPr>
              <a:t>C- </a:t>
            </a:r>
            <a:r>
              <a:rPr sz="2000" b="1" spc="-6" dirty="0">
                <a:latin typeface="Tahoma"/>
                <a:cs typeface="Tahoma"/>
              </a:rPr>
              <a:t>oxidation reduction</a:t>
            </a:r>
            <a:r>
              <a:rPr sz="2000" b="1" spc="-61" dirty="0">
                <a:latin typeface="Tahoma"/>
                <a:cs typeface="Tahoma"/>
              </a:rPr>
              <a:t> </a:t>
            </a:r>
            <a:r>
              <a:rPr sz="2000" b="1" spc="-6" dirty="0">
                <a:latin typeface="Tahoma"/>
                <a:cs typeface="Tahoma"/>
              </a:rPr>
              <a:t>test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672" y="5906345"/>
            <a:ext cx="3187998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3ml </a:t>
            </a:r>
            <a:r>
              <a:rPr b="1" spc="-11" dirty="0">
                <a:latin typeface="Tahoma"/>
                <a:cs typeface="Tahoma"/>
              </a:rPr>
              <a:t>urine </a:t>
            </a:r>
            <a:r>
              <a:rPr b="1" dirty="0">
                <a:latin typeface="Tahoma"/>
                <a:cs typeface="Tahoma"/>
              </a:rPr>
              <a:t>+0.6 </a:t>
            </a:r>
            <a:r>
              <a:rPr b="1" spc="-11" dirty="0">
                <a:latin typeface="Tahoma"/>
                <a:cs typeface="Tahoma"/>
              </a:rPr>
              <a:t>Na</a:t>
            </a:r>
            <a:r>
              <a:rPr b="1" spc="61" dirty="0">
                <a:latin typeface="Tahoma"/>
                <a:cs typeface="Tahoma"/>
              </a:rPr>
              <a:t> </a:t>
            </a:r>
            <a:r>
              <a:rPr b="1" dirty="0">
                <a:latin typeface="Tahoma"/>
                <a:cs typeface="Tahoma"/>
              </a:rPr>
              <a:t>benzoate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35195" y="5906345"/>
            <a:ext cx="4518080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permanent turbidity indicate</a:t>
            </a:r>
            <a:r>
              <a:rPr b="1" spc="88" dirty="0">
                <a:latin typeface="Tahoma"/>
                <a:cs typeface="Tahoma"/>
              </a:rPr>
              <a:t> </a:t>
            </a:r>
            <a:r>
              <a:rPr b="1" spc="-6" dirty="0">
                <a:latin typeface="Tahoma"/>
                <a:cs typeface="Tahoma"/>
              </a:rPr>
              <a:t>pregnancy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95021" y="3939430"/>
            <a:ext cx="480930" cy="480879"/>
          </a:xfrm>
          <a:custGeom>
            <a:avLst/>
            <a:gdLst/>
            <a:ahLst/>
            <a:cxnLst/>
            <a:rect l="l" t="t" r="r" b="b"/>
            <a:pathLst>
              <a:path w="436245" h="436245">
                <a:moveTo>
                  <a:pt x="377381" y="49340"/>
                </a:moveTo>
                <a:lnTo>
                  <a:pt x="0" y="426847"/>
                </a:lnTo>
                <a:lnTo>
                  <a:pt x="8889" y="435737"/>
                </a:lnTo>
                <a:lnTo>
                  <a:pt x="386396" y="58355"/>
                </a:lnTo>
                <a:lnTo>
                  <a:pt x="377381" y="49340"/>
                </a:lnTo>
                <a:close/>
              </a:path>
              <a:path w="436245" h="436245">
                <a:moveTo>
                  <a:pt x="422275" y="40386"/>
                </a:moveTo>
                <a:lnTo>
                  <a:pt x="386334" y="40386"/>
                </a:lnTo>
                <a:lnTo>
                  <a:pt x="395350" y="49403"/>
                </a:lnTo>
                <a:lnTo>
                  <a:pt x="386396" y="58355"/>
                </a:lnTo>
                <a:lnTo>
                  <a:pt x="408813" y="80772"/>
                </a:lnTo>
                <a:lnTo>
                  <a:pt x="422275" y="40386"/>
                </a:lnTo>
                <a:close/>
              </a:path>
              <a:path w="436245" h="436245">
                <a:moveTo>
                  <a:pt x="386334" y="40386"/>
                </a:moveTo>
                <a:lnTo>
                  <a:pt x="377381" y="49340"/>
                </a:lnTo>
                <a:lnTo>
                  <a:pt x="386396" y="58355"/>
                </a:lnTo>
                <a:lnTo>
                  <a:pt x="395350" y="49403"/>
                </a:lnTo>
                <a:lnTo>
                  <a:pt x="386334" y="40386"/>
                </a:lnTo>
                <a:close/>
              </a:path>
              <a:path w="436245" h="436245">
                <a:moveTo>
                  <a:pt x="435737" y="0"/>
                </a:moveTo>
                <a:lnTo>
                  <a:pt x="354964" y="26924"/>
                </a:lnTo>
                <a:lnTo>
                  <a:pt x="377381" y="49340"/>
                </a:lnTo>
                <a:lnTo>
                  <a:pt x="386334" y="40386"/>
                </a:lnTo>
                <a:lnTo>
                  <a:pt x="422275" y="40386"/>
                </a:lnTo>
                <a:lnTo>
                  <a:pt x="4357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97123" y="4487368"/>
            <a:ext cx="559335" cy="250588"/>
          </a:xfrm>
          <a:custGeom>
            <a:avLst/>
            <a:gdLst/>
            <a:ahLst/>
            <a:cxnLst/>
            <a:rect l="l" t="t" r="r" b="b"/>
            <a:pathLst>
              <a:path w="507364" h="227329">
                <a:moveTo>
                  <a:pt x="434434" y="198047"/>
                </a:moveTo>
                <a:lnTo>
                  <a:pt x="421894" y="227203"/>
                </a:lnTo>
                <a:lnTo>
                  <a:pt x="506984" y="222250"/>
                </a:lnTo>
                <a:lnTo>
                  <a:pt x="490765" y="203073"/>
                </a:lnTo>
                <a:lnTo>
                  <a:pt x="446150" y="203073"/>
                </a:lnTo>
                <a:lnTo>
                  <a:pt x="434434" y="198047"/>
                </a:lnTo>
                <a:close/>
              </a:path>
              <a:path w="507364" h="227329">
                <a:moveTo>
                  <a:pt x="439449" y="186388"/>
                </a:moveTo>
                <a:lnTo>
                  <a:pt x="434434" y="198047"/>
                </a:lnTo>
                <a:lnTo>
                  <a:pt x="446150" y="203073"/>
                </a:lnTo>
                <a:lnTo>
                  <a:pt x="451104" y="191389"/>
                </a:lnTo>
                <a:lnTo>
                  <a:pt x="439449" y="186388"/>
                </a:lnTo>
                <a:close/>
              </a:path>
              <a:path w="507364" h="227329">
                <a:moveTo>
                  <a:pt x="451993" y="157226"/>
                </a:moveTo>
                <a:lnTo>
                  <a:pt x="439449" y="186388"/>
                </a:lnTo>
                <a:lnTo>
                  <a:pt x="451104" y="191389"/>
                </a:lnTo>
                <a:lnTo>
                  <a:pt x="446150" y="203073"/>
                </a:lnTo>
                <a:lnTo>
                  <a:pt x="490765" y="203073"/>
                </a:lnTo>
                <a:lnTo>
                  <a:pt x="451993" y="157226"/>
                </a:lnTo>
                <a:close/>
              </a:path>
              <a:path w="507364" h="227329">
                <a:moveTo>
                  <a:pt x="5080" y="0"/>
                </a:moveTo>
                <a:lnTo>
                  <a:pt x="0" y="11684"/>
                </a:lnTo>
                <a:lnTo>
                  <a:pt x="434434" y="198047"/>
                </a:lnTo>
                <a:lnTo>
                  <a:pt x="439449" y="186388"/>
                </a:lnTo>
                <a:lnTo>
                  <a:pt x="5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42056" y="3976389"/>
            <a:ext cx="396925" cy="83996"/>
          </a:xfrm>
          <a:custGeom>
            <a:avLst/>
            <a:gdLst/>
            <a:ahLst/>
            <a:cxnLst/>
            <a:rect l="l" t="t" r="r" b="b"/>
            <a:pathLst>
              <a:path w="360045" h="76200">
                <a:moveTo>
                  <a:pt x="308864" y="38100"/>
                </a:moveTo>
                <a:lnTo>
                  <a:pt x="283464" y="76200"/>
                </a:lnTo>
                <a:lnTo>
                  <a:pt x="346964" y="44450"/>
                </a:lnTo>
                <a:lnTo>
                  <a:pt x="308864" y="44450"/>
                </a:lnTo>
                <a:lnTo>
                  <a:pt x="308864" y="38100"/>
                </a:lnTo>
                <a:close/>
              </a:path>
              <a:path w="360045" h="76200">
                <a:moveTo>
                  <a:pt x="30463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630" y="44450"/>
                </a:lnTo>
                <a:lnTo>
                  <a:pt x="308864" y="38100"/>
                </a:lnTo>
                <a:lnTo>
                  <a:pt x="304630" y="31750"/>
                </a:lnTo>
                <a:close/>
              </a:path>
              <a:path w="360045" h="76200">
                <a:moveTo>
                  <a:pt x="346964" y="31750"/>
                </a:moveTo>
                <a:lnTo>
                  <a:pt x="308864" y="31750"/>
                </a:lnTo>
                <a:lnTo>
                  <a:pt x="308864" y="44450"/>
                </a:lnTo>
                <a:lnTo>
                  <a:pt x="346964" y="44450"/>
                </a:lnTo>
                <a:lnTo>
                  <a:pt x="359664" y="38100"/>
                </a:lnTo>
                <a:lnTo>
                  <a:pt x="346964" y="31750"/>
                </a:lnTo>
                <a:close/>
              </a:path>
              <a:path w="360045" h="76200">
                <a:moveTo>
                  <a:pt x="283464" y="0"/>
                </a:moveTo>
                <a:lnTo>
                  <a:pt x="308864" y="38100"/>
                </a:lnTo>
                <a:lnTo>
                  <a:pt x="308864" y="31750"/>
                </a:lnTo>
                <a:lnTo>
                  <a:pt x="346964" y="31750"/>
                </a:lnTo>
                <a:lnTo>
                  <a:pt x="283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42056" y="4770994"/>
            <a:ext cx="396925" cy="83996"/>
          </a:xfrm>
          <a:custGeom>
            <a:avLst/>
            <a:gdLst/>
            <a:ahLst/>
            <a:cxnLst/>
            <a:rect l="l" t="t" r="r" b="b"/>
            <a:pathLst>
              <a:path w="360045" h="76200">
                <a:moveTo>
                  <a:pt x="308864" y="38100"/>
                </a:moveTo>
                <a:lnTo>
                  <a:pt x="283464" y="76200"/>
                </a:lnTo>
                <a:lnTo>
                  <a:pt x="346964" y="44450"/>
                </a:lnTo>
                <a:lnTo>
                  <a:pt x="308864" y="44450"/>
                </a:lnTo>
                <a:lnTo>
                  <a:pt x="308864" y="38100"/>
                </a:lnTo>
                <a:close/>
              </a:path>
              <a:path w="360045" h="76200">
                <a:moveTo>
                  <a:pt x="30463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630" y="44450"/>
                </a:lnTo>
                <a:lnTo>
                  <a:pt x="308864" y="38100"/>
                </a:lnTo>
                <a:lnTo>
                  <a:pt x="304630" y="31750"/>
                </a:lnTo>
                <a:close/>
              </a:path>
              <a:path w="360045" h="76200">
                <a:moveTo>
                  <a:pt x="346964" y="31750"/>
                </a:moveTo>
                <a:lnTo>
                  <a:pt x="308864" y="31750"/>
                </a:lnTo>
                <a:lnTo>
                  <a:pt x="308864" y="44450"/>
                </a:lnTo>
                <a:lnTo>
                  <a:pt x="346964" y="44450"/>
                </a:lnTo>
                <a:lnTo>
                  <a:pt x="359664" y="38100"/>
                </a:lnTo>
                <a:lnTo>
                  <a:pt x="346964" y="31750"/>
                </a:lnTo>
                <a:close/>
              </a:path>
              <a:path w="360045" h="76200">
                <a:moveTo>
                  <a:pt x="283464" y="0"/>
                </a:moveTo>
                <a:lnTo>
                  <a:pt x="308864" y="38100"/>
                </a:lnTo>
                <a:lnTo>
                  <a:pt x="308864" y="31750"/>
                </a:lnTo>
                <a:lnTo>
                  <a:pt x="346964" y="31750"/>
                </a:lnTo>
                <a:lnTo>
                  <a:pt x="283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6658" y="6119977"/>
            <a:ext cx="872254" cy="83996"/>
          </a:xfrm>
          <a:custGeom>
            <a:avLst/>
            <a:gdLst/>
            <a:ahLst/>
            <a:cxnLst/>
            <a:rect l="l" t="t" r="r" b="b"/>
            <a:pathLst>
              <a:path w="791210" h="76200">
                <a:moveTo>
                  <a:pt x="714755" y="0"/>
                </a:moveTo>
                <a:lnTo>
                  <a:pt x="714755" y="76200"/>
                </a:lnTo>
                <a:lnTo>
                  <a:pt x="778255" y="44450"/>
                </a:lnTo>
                <a:lnTo>
                  <a:pt x="727455" y="44450"/>
                </a:lnTo>
                <a:lnTo>
                  <a:pt x="727455" y="31750"/>
                </a:lnTo>
                <a:lnTo>
                  <a:pt x="778255" y="31750"/>
                </a:lnTo>
                <a:lnTo>
                  <a:pt x="714755" y="0"/>
                </a:lnTo>
                <a:close/>
              </a:path>
              <a:path w="791210" h="76200">
                <a:moveTo>
                  <a:pt x="71475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14755" y="44450"/>
                </a:lnTo>
                <a:lnTo>
                  <a:pt x="714755" y="31750"/>
                </a:lnTo>
                <a:close/>
              </a:path>
              <a:path w="791210" h="76200">
                <a:moveTo>
                  <a:pt x="778255" y="31750"/>
                </a:moveTo>
                <a:lnTo>
                  <a:pt x="727455" y="31750"/>
                </a:lnTo>
                <a:lnTo>
                  <a:pt x="727455" y="44450"/>
                </a:lnTo>
                <a:lnTo>
                  <a:pt x="778255" y="44450"/>
                </a:lnTo>
                <a:lnTo>
                  <a:pt x="790955" y="38100"/>
                </a:lnTo>
                <a:lnTo>
                  <a:pt x="7782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993" y="1387759"/>
            <a:ext cx="7272808" cy="430947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720259" indent="-544569">
              <a:spcBef>
                <a:spcPts val="105"/>
              </a:spcBef>
              <a:buAutoNum type="arabicParenR"/>
              <a:tabLst>
                <a:tab pos="720959" algn="l"/>
              </a:tabLst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Mild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 or</a:t>
            </a:r>
            <a:r>
              <a:rPr sz="2400" b="1" spc="-2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1"/>
              </a:spcBef>
              <a:buAutoNum type="arabicParenR"/>
            </a:pP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33425" indent="-349980">
              <a:spcBef>
                <a:spcPts val="6"/>
              </a:spcBef>
              <a:buSzPct val="96428"/>
              <a:buAutoNum type="arabicParenR"/>
              <a:tabLst>
                <a:tab pos="1334125" algn="l"/>
              </a:tabLst>
            </a:pP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quality ration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plentyfull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sz="24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4868" indent="-427676">
              <a:spcBef>
                <a:spcPts val="1064"/>
              </a:spcBef>
              <a:buSzPct val="96428"/>
              <a:buAutoNum type="arabicParenR"/>
              <a:tabLst>
                <a:tab pos="565568" algn="l"/>
              </a:tabLst>
            </a:pP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 –narrow</a:t>
            </a:r>
            <a:r>
              <a:rPr sz="2400" b="1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doors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54801">
              <a:spcBef>
                <a:spcPts val="1361"/>
              </a:spcBef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-crowding during</a:t>
            </a:r>
            <a:r>
              <a:rPr sz="2400" b="1" spc="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4396">
              <a:spcBef>
                <a:spcPts val="678"/>
              </a:spcBef>
            </a:pP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-slopping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3366" indent="-544569">
              <a:spcBef>
                <a:spcPts val="1235"/>
              </a:spcBef>
              <a:buAutoNum type="arabicParenR" startAt="4"/>
              <a:tabLst>
                <a:tab pos="604066" algn="l"/>
              </a:tabLst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care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injuries by mounting</a:t>
            </a:r>
            <a:r>
              <a:rPr sz="2400" b="1" spc="1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cows</a:t>
            </a:r>
            <a:r>
              <a:rPr lang="en-IN"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bulls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675" marR="5600" indent="-441675">
              <a:spcBef>
                <a:spcPts val="154"/>
              </a:spcBef>
              <a:buSzPct val="96428"/>
              <a:buAutoNum type="arabicParenR" startAt="5"/>
              <a:tabLst>
                <a:tab pos="441675" algn="l"/>
              </a:tabLst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expected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calving and isolate  the cow in calving box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3-5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400" b="1" spc="7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IN"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parturition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8047" y="160993"/>
            <a:ext cx="7944793" cy="63277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000" u="heavy" spc="-6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Management of pregnant cow :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1403573"/>
            <a:ext cx="9648824" cy="590465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2200" y="0"/>
            <a:ext cx="3354608" cy="56627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500" spc="-6" dirty="0"/>
              <a:t>6)Steaming</a:t>
            </a:r>
            <a:r>
              <a:rPr sz="3500" spc="-77" dirty="0"/>
              <a:t> </a:t>
            </a:r>
            <a:r>
              <a:rPr sz="3500" spc="-6" dirty="0"/>
              <a:t>up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2159992" y="660772"/>
            <a:ext cx="7579544" cy="75209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6 M of pregnancy ,cow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sz="24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given1/2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to1</a:t>
            </a:r>
            <a:r>
              <a:rPr sz="2400" spc="7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IN"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extra concentrate</a:t>
            </a:r>
            <a:r>
              <a:rPr lang="en-IN" sz="2400" spc="-9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mixture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127" y="1448881"/>
            <a:ext cx="8173007" cy="263793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700660">
              <a:spcBef>
                <a:spcPts val="110"/>
              </a:spcBef>
            </a:pPr>
            <a:r>
              <a:rPr sz="2600" dirty="0">
                <a:latin typeface="Arial"/>
                <a:cs typeface="Arial"/>
              </a:rPr>
              <a:t>gradually increase .in high </a:t>
            </a:r>
            <a:r>
              <a:rPr sz="2200" dirty="0">
                <a:latin typeface="Arial"/>
                <a:cs typeface="Arial"/>
              </a:rPr>
              <a:t>producing </a:t>
            </a:r>
            <a:r>
              <a:rPr sz="2600" dirty="0">
                <a:latin typeface="Arial"/>
                <a:cs typeface="Arial"/>
              </a:rPr>
              <a:t>cow give 2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kg.</a:t>
            </a:r>
          </a:p>
          <a:p>
            <a:pPr marL="13999">
              <a:spcBef>
                <a:spcPts val="2326"/>
              </a:spcBef>
            </a:pPr>
            <a:r>
              <a:rPr sz="2600" b="1" spc="-6" dirty="0">
                <a:latin typeface="Tahoma"/>
                <a:cs typeface="Tahoma"/>
              </a:rPr>
              <a:t>Function of </a:t>
            </a:r>
            <a:r>
              <a:rPr sz="2600" b="1" dirty="0">
                <a:latin typeface="Tahoma"/>
                <a:cs typeface="Tahoma"/>
              </a:rPr>
              <a:t>steam</a:t>
            </a:r>
            <a:r>
              <a:rPr sz="2600" b="1" spc="28" dirty="0">
                <a:latin typeface="Tahoma"/>
                <a:cs typeface="Tahoma"/>
              </a:rPr>
              <a:t> </a:t>
            </a:r>
            <a:r>
              <a:rPr sz="2600" b="1" spc="-6" dirty="0">
                <a:latin typeface="Tahoma"/>
                <a:cs typeface="Tahoma"/>
              </a:rPr>
              <a:t>up</a:t>
            </a:r>
            <a:endParaRPr sz="2600" dirty="0">
              <a:latin typeface="Tahoma"/>
              <a:cs typeface="Tahoma"/>
            </a:endParaRPr>
          </a:p>
          <a:p>
            <a:pPr marL="1388022" indent="-266685">
              <a:spcBef>
                <a:spcPts val="259"/>
              </a:spcBef>
              <a:buSzPct val="95000"/>
              <a:buAutoNum type="arabicPeriod"/>
              <a:tabLst>
                <a:tab pos="1388722" algn="l"/>
              </a:tabLst>
            </a:pPr>
            <a:r>
              <a:rPr sz="2200" b="1" spc="-6" dirty="0">
                <a:latin typeface="Tahoma"/>
                <a:cs typeface="Tahoma"/>
              </a:rPr>
              <a:t>Development of</a:t>
            </a:r>
            <a:r>
              <a:rPr sz="2200" b="1" spc="-17" dirty="0">
                <a:latin typeface="Tahoma"/>
                <a:cs typeface="Tahoma"/>
              </a:rPr>
              <a:t> </a:t>
            </a:r>
            <a:r>
              <a:rPr sz="2200" b="1" spc="-6" dirty="0">
                <a:latin typeface="Tahoma"/>
                <a:cs typeface="Tahoma"/>
              </a:rPr>
              <a:t>fetus</a:t>
            </a:r>
            <a:endParaRPr sz="2200" dirty="0">
              <a:latin typeface="Tahoma"/>
              <a:cs typeface="Tahoma"/>
            </a:endParaRPr>
          </a:p>
          <a:p>
            <a:pPr marL="1381022" indent="-267385">
              <a:spcBef>
                <a:spcPts val="799"/>
              </a:spcBef>
              <a:buSzPct val="95000"/>
              <a:buAutoNum type="arabicPeriod"/>
              <a:tabLst>
                <a:tab pos="1381722" algn="l"/>
              </a:tabLst>
            </a:pPr>
            <a:r>
              <a:rPr sz="2200" b="1" dirty="0">
                <a:latin typeface="Tahoma"/>
                <a:cs typeface="Tahoma"/>
              </a:rPr>
              <a:t>Build up body </a:t>
            </a:r>
            <a:r>
              <a:rPr sz="2200" b="1" spc="-6" dirty="0">
                <a:latin typeface="Tahoma"/>
                <a:cs typeface="Tahoma"/>
              </a:rPr>
              <a:t>reserve for coming lactation</a:t>
            </a:r>
            <a:r>
              <a:rPr sz="2200" b="1" spc="-72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1394321" indent="-271584">
              <a:spcBef>
                <a:spcPts val="478"/>
              </a:spcBef>
              <a:buSzPct val="94444"/>
              <a:buAutoNum type="arabicPlain" startAt="3"/>
              <a:tabLst>
                <a:tab pos="1395021" algn="l"/>
              </a:tabLst>
            </a:pPr>
            <a:r>
              <a:rPr sz="2000" b="1" spc="-6" dirty="0">
                <a:latin typeface="Tahoma"/>
                <a:cs typeface="Tahoma"/>
              </a:rPr>
              <a:t>Increase milk yield </a:t>
            </a:r>
            <a:r>
              <a:rPr sz="2000" b="1" dirty="0">
                <a:latin typeface="Tahoma"/>
                <a:cs typeface="Tahoma"/>
              </a:rPr>
              <a:t>and </a:t>
            </a:r>
            <a:r>
              <a:rPr sz="2000" b="1" spc="-6" dirty="0">
                <a:latin typeface="Tahoma"/>
                <a:cs typeface="Tahoma"/>
              </a:rPr>
              <a:t>fat </a:t>
            </a:r>
            <a:r>
              <a:rPr sz="2000" b="1" dirty="0">
                <a:latin typeface="Tahoma"/>
                <a:cs typeface="Tahoma"/>
              </a:rPr>
              <a:t>% of</a:t>
            </a:r>
            <a:r>
              <a:rPr sz="2000" b="1" spc="-17" dirty="0">
                <a:latin typeface="Tahoma"/>
                <a:cs typeface="Tahoma"/>
              </a:rPr>
              <a:t> </a:t>
            </a:r>
            <a:r>
              <a:rPr sz="2000" b="1" spc="-6" dirty="0">
                <a:latin typeface="Tahoma"/>
                <a:cs typeface="Tahoma"/>
              </a:rPr>
              <a:t>milk</a:t>
            </a:r>
            <a:endParaRPr sz="2000" dirty="0">
              <a:latin typeface="Tahoma"/>
              <a:cs typeface="Tahoma"/>
            </a:endParaRPr>
          </a:p>
          <a:p>
            <a:pPr marL="1423020" indent="-300283">
              <a:spcBef>
                <a:spcPts val="132"/>
              </a:spcBef>
              <a:buSzPct val="95000"/>
              <a:buAutoNum type="arabicPlain" startAt="3"/>
              <a:tabLst>
                <a:tab pos="1423720" algn="l"/>
                <a:tab pos="2907636" algn="l"/>
              </a:tabLst>
            </a:pPr>
            <a:r>
              <a:rPr sz="2200" b="1" spc="-6" dirty="0">
                <a:latin typeface="Tahoma"/>
                <a:cs typeface="Tahoma"/>
              </a:rPr>
              <a:t>Lengthen	of lactation</a:t>
            </a:r>
            <a:r>
              <a:rPr sz="2200" b="1" spc="-44" dirty="0">
                <a:latin typeface="Tahoma"/>
                <a:cs typeface="Tahoma"/>
              </a:rPr>
              <a:t> </a:t>
            </a:r>
            <a:r>
              <a:rPr sz="2200" b="1" spc="-6" dirty="0">
                <a:latin typeface="Tahoma"/>
                <a:cs typeface="Tahoma"/>
              </a:rPr>
              <a:t>period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388" y="4104203"/>
            <a:ext cx="3673128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latin typeface="Tahoma"/>
                <a:cs typeface="Tahoma"/>
              </a:rPr>
              <a:t>low plane </a:t>
            </a:r>
            <a:r>
              <a:rPr sz="2600" b="1" spc="-11" dirty="0">
                <a:latin typeface="Tahoma"/>
                <a:cs typeface="Tahoma"/>
              </a:rPr>
              <a:t>of</a:t>
            </a:r>
            <a:r>
              <a:rPr sz="2600" b="1" spc="-61" dirty="0">
                <a:latin typeface="Tahoma"/>
                <a:cs typeface="Tahoma"/>
              </a:rPr>
              <a:t> </a:t>
            </a:r>
            <a:r>
              <a:rPr sz="2600" b="1" spc="-6" dirty="0">
                <a:latin typeface="Tahoma"/>
                <a:cs typeface="Tahoma"/>
              </a:rPr>
              <a:t>nutrition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9456" y="4132341"/>
            <a:ext cx="3808236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latin typeface="Tahoma"/>
                <a:cs typeface="Tahoma"/>
              </a:rPr>
              <a:t>high plane of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b="1" spc="-11" dirty="0">
                <a:latin typeface="Tahoma"/>
                <a:cs typeface="Tahoma"/>
              </a:rPr>
              <a:t>nutrition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1877" y="4574443"/>
            <a:ext cx="84005" cy="47598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092"/>
                </a:moveTo>
                <a:lnTo>
                  <a:pt x="0" y="355092"/>
                </a:lnTo>
                <a:lnTo>
                  <a:pt x="38100" y="431292"/>
                </a:lnTo>
                <a:lnTo>
                  <a:pt x="69850" y="367792"/>
                </a:lnTo>
                <a:lnTo>
                  <a:pt x="31750" y="367792"/>
                </a:lnTo>
                <a:lnTo>
                  <a:pt x="31750" y="355092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7792"/>
                </a:lnTo>
                <a:lnTo>
                  <a:pt x="44450" y="367792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092"/>
                </a:moveTo>
                <a:lnTo>
                  <a:pt x="44450" y="355092"/>
                </a:lnTo>
                <a:lnTo>
                  <a:pt x="44450" y="367792"/>
                </a:lnTo>
                <a:lnTo>
                  <a:pt x="69850" y="367792"/>
                </a:lnTo>
                <a:lnTo>
                  <a:pt x="76200" y="35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03547" y="4574443"/>
            <a:ext cx="84005" cy="47598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092"/>
                </a:moveTo>
                <a:lnTo>
                  <a:pt x="0" y="355092"/>
                </a:lnTo>
                <a:lnTo>
                  <a:pt x="38100" y="431292"/>
                </a:lnTo>
                <a:lnTo>
                  <a:pt x="69850" y="367792"/>
                </a:lnTo>
                <a:lnTo>
                  <a:pt x="31750" y="367792"/>
                </a:lnTo>
                <a:lnTo>
                  <a:pt x="31750" y="355092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7792"/>
                </a:lnTo>
                <a:lnTo>
                  <a:pt x="44450" y="367792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092"/>
                </a:moveTo>
                <a:lnTo>
                  <a:pt x="44450" y="355092"/>
                </a:lnTo>
                <a:lnTo>
                  <a:pt x="44450" y="367792"/>
                </a:lnTo>
                <a:lnTo>
                  <a:pt x="69850" y="367792"/>
                </a:lnTo>
                <a:lnTo>
                  <a:pt x="76200" y="35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0165" y="5378288"/>
            <a:ext cx="2538357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-reduce total lactation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2598" y="5892907"/>
            <a:ext cx="2855477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-weak and thin </a:t>
            </a:r>
            <a:r>
              <a:rPr b="1" spc="-11" dirty="0">
                <a:latin typeface="Tahoma"/>
                <a:cs typeface="Tahoma"/>
              </a:rPr>
              <a:t>new</a:t>
            </a:r>
            <a:r>
              <a:rPr b="1" spc="28" dirty="0">
                <a:latin typeface="Tahoma"/>
                <a:cs typeface="Tahoma"/>
              </a:rPr>
              <a:t> </a:t>
            </a:r>
            <a:r>
              <a:rPr b="1" spc="-6" dirty="0">
                <a:latin typeface="Tahoma"/>
                <a:cs typeface="Tahoma"/>
              </a:rPr>
              <a:t>born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711" y="6493369"/>
            <a:ext cx="4402573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-increase rate of death between</a:t>
            </a:r>
            <a:r>
              <a:rPr b="1" spc="110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calves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8676" y="5404748"/>
            <a:ext cx="1970622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-fattening of</a:t>
            </a:r>
            <a:r>
              <a:rPr b="1" spc="-39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cow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25033" y="5961167"/>
            <a:ext cx="1725607" cy="77261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81895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-narrow</a:t>
            </a:r>
            <a:r>
              <a:rPr b="1" spc="-33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pelvic</a:t>
            </a:r>
            <a:endParaRPr dirty="0">
              <a:latin typeface="Tahoma"/>
              <a:cs typeface="Tahoma"/>
            </a:endParaRPr>
          </a:p>
          <a:p>
            <a:pPr marL="13999">
              <a:spcBef>
                <a:spcPts val="1631"/>
              </a:spcBef>
            </a:pPr>
            <a:r>
              <a:rPr b="1" spc="-6" dirty="0">
                <a:latin typeface="Tahoma"/>
                <a:cs typeface="Tahoma"/>
              </a:rPr>
              <a:t>-Dystocia</a:t>
            </a:r>
            <a:endParaRPr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5976" y="116066"/>
            <a:ext cx="7675276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spc="-11" dirty="0">
                <a:latin typeface="Times New Roman" pitchFamily="18" charset="0"/>
                <a:cs typeface="Times New Roman" pitchFamily="18" charset="0"/>
              </a:rPr>
              <a:t>8)When </a:t>
            </a:r>
            <a:r>
              <a:rPr sz="3600" spc="-6" dirty="0">
                <a:latin typeface="Times New Roman" pitchFamily="18" charset="0"/>
                <a:cs typeface="Times New Roman" pitchFamily="18" charset="0"/>
              </a:rPr>
              <a:t>the cow approach </a:t>
            </a:r>
            <a:r>
              <a:rPr sz="3600" spc="-11" dirty="0">
                <a:latin typeface="Times New Roman" pitchFamily="18" charset="0"/>
                <a:cs typeface="Times New Roman" pitchFamily="18" charset="0"/>
              </a:rPr>
              <a:t>parturition</a:t>
            </a:r>
            <a:r>
              <a:rPr sz="3600" spc="-6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6016" y="1435007"/>
            <a:ext cx="7040328" cy="28488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27393">
              <a:spcBef>
                <a:spcPts val="110"/>
              </a:spcBef>
              <a:tabLst>
                <a:tab pos="4875225" algn="l"/>
              </a:tabLst>
            </a:pP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.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isolate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cow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calving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8" baseline="462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(should </a:t>
            </a:r>
            <a:r>
              <a:rPr sz="4000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4000" spc="-8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sz="4000" spc="-17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4000" baseline="462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I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ventilated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well bedded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794">
              <a:spcBef>
                <a:spcPts val="1946"/>
              </a:spcBef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Avoid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noise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disturbance</a:t>
            </a:r>
            <a:endParaRPr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2748" marR="5600" indent="-898749" algn="just">
              <a:lnSpc>
                <a:spcPct val="102099"/>
              </a:lnSpc>
              <a:spcBef>
                <a:spcPts val="2849"/>
              </a:spcBef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Manipulation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udder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teat 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teat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  suckling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360" y="0"/>
            <a:ext cx="4204461" cy="50657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200" spc="-6" dirty="0">
                <a:latin typeface="Times New Roman" pitchFamily="18" charset="0"/>
                <a:cs typeface="Times New Roman" pitchFamily="18" charset="0"/>
              </a:rPr>
              <a:t>7)Drying off</a:t>
            </a:r>
            <a:r>
              <a:rPr sz="3200" spc="-8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" dirty="0">
                <a:latin typeface="Times New Roman" pitchFamily="18" charset="0"/>
                <a:cs typeface="Times New Roman" pitchFamily="18" charset="0"/>
              </a:rPr>
              <a:t>udder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5976" y="611485"/>
            <a:ext cx="7781270" cy="680618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69390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The cow dried off 40-60 days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before</a:t>
            </a:r>
            <a:r>
              <a:rPr sz="2200" b="1" spc="-17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calving000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4998">
              <a:spcBef>
                <a:spcPts val="2144"/>
              </a:spcBef>
            </a:pPr>
            <a:r>
              <a:rPr sz="2000" b="1" u="heavy" spc="-6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Function </a:t>
            </a:r>
            <a:r>
              <a:rPr sz="2000" b="1" u="heavy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of </a:t>
            </a:r>
            <a:r>
              <a:rPr sz="2000" b="1" u="heavy" spc="-6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drying off: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61880" indent="-271584">
              <a:spcBef>
                <a:spcPts val="1862"/>
              </a:spcBef>
              <a:buSzPct val="94444"/>
              <a:buAutoNum type="arabicPlain"/>
              <a:tabLst>
                <a:tab pos="362580" algn="l"/>
              </a:tabLst>
            </a:pP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Rest </a:t>
            </a:r>
            <a:r>
              <a:rPr sz="2000" b="1" dirty="0">
                <a:solidFill>
                  <a:schemeClr val="tx1"/>
                </a:solidFill>
                <a:latin typeface="Tahoma"/>
                <a:cs typeface="Tahoma"/>
              </a:rPr>
              <a:t>of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milk secretory</a:t>
            </a:r>
            <a:r>
              <a:rPr sz="2000" b="1" spc="-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organ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65379" indent="-271584">
              <a:spcBef>
                <a:spcPts val="661"/>
              </a:spcBef>
              <a:buSzPct val="94444"/>
              <a:buAutoNum type="arabicPlain"/>
              <a:tabLst>
                <a:tab pos="366079" algn="l"/>
              </a:tabLst>
            </a:pP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Allow use of nutrient </a:t>
            </a:r>
            <a:r>
              <a:rPr sz="2000" b="1" dirty="0">
                <a:solidFill>
                  <a:schemeClr val="tx1"/>
                </a:solidFill>
                <a:latin typeface="Tahoma"/>
                <a:cs typeface="Tahoma"/>
              </a:rPr>
              <a:t>in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fetus</a:t>
            </a:r>
            <a:r>
              <a:rPr sz="2000" b="1" spc="-17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development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59780" indent="-270885">
              <a:spcBef>
                <a:spcPts val="1510"/>
              </a:spcBef>
              <a:buSzPct val="94444"/>
              <a:buAutoNum type="arabicPlain"/>
              <a:tabLst>
                <a:tab pos="360480" algn="l"/>
              </a:tabLst>
            </a:pP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permit built up of reserve of body flesh before</a:t>
            </a:r>
            <a:r>
              <a:rPr sz="2000" b="1" spc="22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calving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2700" marR="6875712" indent="131763">
              <a:lnSpc>
                <a:spcPct val="157500"/>
              </a:lnSpc>
              <a:spcBef>
                <a:spcPts val="276"/>
              </a:spcBef>
              <a:tabLst>
                <a:tab pos="6999288" algn="l"/>
              </a:tabLst>
            </a:pPr>
            <a:endParaRPr lang="en-IN" sz="2000" b="1" u="heavy" spc="-6" dirty="0" smtClean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Tahoma"/>
              <a:cs typeface="Tahoma"/>
            </a:endParaRPr>
          </a:p>
          <a:p>
            <a:pPr marL="255486" marR="284184" indent="-81195">
              <a:lnSpc>
                <a:spcPct val="107100"/>
              </a:lnSpc>
              <a:spcBef>
                <a:spcPts val="1152"/>
              </a:spcBef>
            </a:pPr>
            <a:endParaRPr lang="en-IN" sz="2000" b="1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255486" marR="284184" indent="-81195">
              <a:lnSpc>
                <a:spcPct val="107100"/>
              </a:lnSpc>
              <a:spcBef>
                <a:spcPts val="1152"/>
              </a:spcBef>
            </a:pPr>
            <a:r>
              <a:rPr b="1" dirty="0" smtClean="0">
                <a:solidFill>
                  <a:schemeClr val="tx1"/>
                </a:solidFill>
                <a:latin typeface="Tahoma"/>
                <a:cs typeface="Tahoma"/>
              </a:rPr>
              <a:t>Don</a:t>
            </a:r>
            <a:r>
              <a:rPr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</a:t>
            </a:r>
            <a:r>
              <a:rPr b="1" dirty="0" smtClean="0">
                <a:solidFill>
                  <a:schemeClr val="tx1"/>
                </a:solidFill>
                <a:latin typeface="Tahoma"/>
                <a:cs typeface="Tahoma"/>
              </a:rPr>
              <a:t>t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extract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all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 from udder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2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times daily after decrease milk to few  litter stop</a:t>
            </a:r>
            <a:r>
              <a:rPr b="1" spc="6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milking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254085" indent="-240786">
              <a:spcBef>
                <a:spcPts val="1367"/>
              </a:spcBef>
              <a:buSzPct val="94444"/>
              <a:buAutoNum type="arabicPeriod" startAt="2"/>
              <a:tabLst>
                <a:tab pos="254786" algn="l"/>
              </a:tabLst>
            </a:pPr>
            <a:r>
              <a:rPr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Intermittent milking</a:t>
            </a:r>
            <a:r>
              <a:rPr b="1" u="heavy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: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298883" marR="1040141" indent="38498">
              <a:lnSpc>
                <a:spcPct val="105300"/>
              </a:lnSpc>
              <a:spcBef>
                <a:spcPts val="1246"/>
              </a:spcBef>
            </a:pP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milking the cow once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a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day for awhile then once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in every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next day  </a:t>
            </a:r>
            <a:r>
              <a:rPr b="1" spc="-11" dirty="0">
                <a:solidFill>
                  <a:schemeClr val="tx1"/>
                </a:solidFill>
                <a:latin typeface="Tahoma"/>
                <a:cs typeface="Tahoma"/>
              </a:rPr>
              <a:t>finally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milking will</a:t>
            </a:r>
            <a:r>
              <a:rPr b="1" spc="-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stopped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254085" indent="-240786">
              <a:spcBef>
                <a:spcPts val="937"/>
              </a:spcBef>
              <a:buSzPct val="94444"/>
              <a:buAutoNum type="arabicPeriod" startAt="3"/>
              <a:tabLst>
                <a:tab pos="254786" algn="l"/>
              </a:tabLst>
            </a:pPr>
            <a:r>
              <a:rPr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Complete cessation </a:t>
            </a:r>
            <a:r>
              <a:rPr b="1" u="heavy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of</a:t>
            </a:r>
            <a:r>
              <a:rPr b="1" u="heavy" spc="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milking: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51891">
              <a:spcBef>
                <a:spcPts val="546"/>
              </a:spcBef>
            </a:pP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More safe method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in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high milking cow increase pressure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on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secretory</a:t>
            </a:r>
            <a:r>
              <a:rPr b="1" spc="6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organ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69390">
              <a:spcBef>
                <a:spcPts val="1450"/>
              </a:spcBef>
            </a:pP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so stop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secretion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of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and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</a:t>
            </a:r>
            <a:r>
              <a:rPr b="1" spc="-28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reabsorbed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0112" y="3131765"/>
            <a:ext cx="3048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984" y="3635821"/>
            <a:ext cx="2990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27866" y="38312"/>
            <a:ext cx="3388910" cy="69124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6" dirty="0">
                <a:latin typeface="Times New Roman" pitchFamily="18" charset="0"/>
                <a:cs typeface="Times New Roman" pitchFamily="18" charset="0"/>
              </a:rPr>
              <a:t>Parturition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8024" y="719148"/>
            <a:ext cx="7373725" cy="287318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6799">
              <a:spcBef>
                <a:spcPts val="105"/>
              </a:spcBef>
            </a:pPr>
            <a:r>
              <a:rPr sz="3100" b="1" u="heavy" spc="-11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1)Preparatory</a:t>
            </a:r>
            <a:r>
              <a:rPr sz="3100" b="1" u="heavy" spc="39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 </a:t>
            </a:r>
            <a:r>
              <a:rPr sz="3100" b="1" u="heavy" spc="-6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stage</a:t>
            </a:r>
            <a:endParaRPr sz="31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3999">
              <a:spcBef>
                <a:spcPts val="3186"/>
              </a:spcBef>
            </a:pP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begin by active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contraction of uterine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muscle and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dilatation of</a:t>
            </a:r>
            <a:r>
              <a:rPr sz="2200" b="1" spc="-116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cervix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72890">
              <a:spcBef>
                <a:spcPts val="1653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Last for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1-4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hr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and end ends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with rupture of fetal</a:t>
            </a:r>
            <a:r>
              <a:rPr sz="2200" b="1" spc="-9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membrane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2040" y="3820575"/>
            <a:ext cx="6331077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Cow tend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to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standup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and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lie down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showing signs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of</a:t>
            </a:r>
            <a:r>
              <a:rPr sz="2200" b="1" spc="-72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straining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717</Words>
  <Application>Microsoft Office PowerPoint</Application>
  <PresentationFormat>Custom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DAIRY FARMING</vt:lpstr>
      <vt:lpstr>Management of pregnant cow</vt:lpstr>
      <vt:lpstr>Slide 3</vt:lpstr>
      <vt:lpstr>2-Laboratory diagnosis :</vt:lpstr>
      <vt:lpstr>Management of pregnant cow :</vt:lpstr>
      <vt:lpstr>6)Steaming up</vt:lpstr>
      <vt:lpstr>8)When the cow approach parturition :</vt:lpstr>
      <vt:lpstr>7)Drying off udder</vt:lpstr>
      <vt:lpstr>Parturition</vt:lpstr>
      <vt:lpstr>2)Expulsive stage:</vt:lpstr>
      <vt:lpstr>b-Expulsion of placenta</vt:lpstr>
      <vt:lpstr>Management of cow after parturition (calving)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20</cp:revision>
  <cp:lastPrinted>1601-01-01T00:00:00Z</cp:lastPrinted>
  <dcterms:created xsi:type="dcterms:W3CDTF">2018-01-17T07:28:50Z</dcterms:created>
  <dcterms:modified xsi:type="dcterms:W3CDTF">2021-03-08T16:48:37Z</dcterms:modified>
</cp:coreProperties>
</file>