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7" r:id="rId2"/>
    <p:sldId id="284" r:id="rId3"/>
    <p:sldId id="281" r:id="rId4"/>
    <p:sldId id="289" r:id="rId5"/>
    <p:sldId id="291" r:id="rId6"/>
    <p:sldId id="290" r:id="rId7"/>
    <p:sldId id="280" r:id="rId8"/>
    <p:sldId id="29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3E622-BAC2-4CDE-9E82-B5CAE00746E8}" type="datetimeFigureOut">
              <a:rPr lang="en-US" smtClean="0"/>
              <a:pPr/>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7172B-A883-4704-BB4E-332B712A27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endParaRPr lang="en-US" dirty="0"/>
          </a:p>
        </p:txBody>
      </p:sp>
      <p:sp>
        <p:nvSpPr>
          <p:cNvPr id="4" name="Slide Number Placeholder 3"/>
          <p:cNvSpPr>
            <a:spLocks noGrp="1"/>
          </p:cNvSpPr>
          <p:nvPr>
            <p:ph type="sldNum" sz="quarter" idx="10"/>
          </p:nvPr>
        </p:nvSpPr>
        <p:spPr/>
        <p:txBody>
          <a:bodyPr/>
          <a:lstStyle/>
          <a:p>
            <a:fld id="{1B77172B-A883-4704-BB4E-332B712A270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1828800"/>
          </a:xfrm>
        </p:spPr>
        <p:txBody>
          <a:bodyPr>
            <a:normAutofit fontScale="90000"/>
          </a:bodyPr>
          <a:lstStyle/>
          <a:p>
            <a:pPr algn="ctr"/>
            <a:r>
              <a:rPr lang="en-US" sz="3200" dirty="0" smtClean="0">
                <a:solidFill>
                  <a:schemeClr val="tx1"/>
                </a:solidFill>
                <a:latin typeface="Times New Roman" pitchFamily="18" charset="0"/>
                <a:cs typeface="Times New Roman" pitchFamily="18" charset="0"/>
              </a:rPr>
              <a:t>Study of vacuum still, </a:t>
            </a:r>
            <a:r>
              <a:rPr lang="en-GB" sz="3200" dirty="0" smtClean="0">
                <a:solidFill>
                  <a:schemeClr val="tx1"/>
                </a:solidFill>
                <a:latin typeface="Times New Roman" pitchFamily="18" charset="0"/>
                <a:cs typeface="Times New Roman" pitchFamily="18" charset="0"/>
              </a:rPr>
              <a:t>Preparation of Purified Water I. P. And Water for Injection I. P. By Distillation</a:t>
            </a:r>
            <a:r>
              <a:rPr lang="en-US" sz="3200" dirty="0" smtClean="0">
                <a:solidFill>
                  <a:schemeClr val="tx1"/>
                </a:solidFill>
                <a:latin typeface="Times New Roman" pitchFamily="18" charset="0"/>
                <a:cs typeface="Times New Roman" pitchFamily="18" charset="0"/>
              </a:rPr>
              <a:t> and construction and working of the still used for the same</a:t>
            </a:r>
            <a:endParaRPr lang="en-US" sz="32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685800" y="4191000"/>
            <a:ext cx="8153400" cy="2181664"/>
          </a:xfrm>
        </p:spPr>
        <p:txBody>
          <a:bodyPr>
            <a:normAutofit fontScale="77500" lnSpcReduction="20000"/>
          </a:bodyPr>
          <a:lstStyle/>
          <a:p>
            <a:r>
              <a:rPr lang="en-IN" altLang="en-US" sz="2800" b="1" dirty="0" smtClean="0">
                <a:latin typeface="Times New Roman" pitchFamily="18" charset="0"/>
                <a:cs typeface="Times New Roman" pitchFamily="18" charset="0"/>
              </a:rPr>
              <a:t>Ms. Shubhashree Das</a:t>
            </a:r>
          </a:p>
          <a:p>
            <a:r>
              <a:rPr lang="en-IN" altLang="en-IN" sz="2800" b="1" dirty="0" smtClean="0">
                <a:latin typeface="Times New Roman" pitchFamily="18" charset="0"/>
                <a:cs typeface="Times New Roman" pitchFamily="18" charset="0"/>
              </a:rPr>
              <a:t>Assistant Professor</a:t>
            </a:r>
            <a:endParaRPr lang="en-US" altLang="en-IN" sz="2800" b="1" dirty="0" smtClean="0">
              <a:latin typeface="Times New Roman" pitchFamily="18" charset="0"/>
              <a:cs typeface="Times New Roman" pitchFamily="18" charset="0"/>
            </a:endParaRPr>
          </a:p>
          <a:p>
            <a:r>
              <a:rPr lang="en-US" altLang="en-IN" sz="2800" b="1" dirty="0" smtClean="0">
                <a:latin typeface="Times New Roman" pitchFamily="18" charset="0"/>
                <a:cs typeface="Times New Roman" pitchFamily="18" charset="0"/>
              </a:rPr>
              <a:t>School of Pharmacy </a:t>
            </a:r>
          </a:p>
          <a:p>
            <a:r>
              <a:rPr lang="en-US" altLang="en-IN" sz="2800" b="1" dirty="0" smtClean="0">
                <a:latin typeface="Times New Roman" pitchFamily="18" charset="0"/>
                <a:cs typeface="Times New Roman" pitchFamily="18" charset="0"/>
              </a:rPr>
              <a:t>Centurion University of Technology and Management</a:t>
            </a:r>
          </a:p>
          <a:p>
            <a:r>
              <a:rPr lang="en-US" altLang="en-IN" sz="2800" b="1" dirty="0" smtClean="0">
                <a:latin typeface="Times New Roman" pitchFamily="18" charset="0"/>
                <a:cs typeface="Times New Roman" pitchFamily="18" charset="0"/>
              </a:rPr>
              <a:t>Balasore</a:t>
            </a:r>
          </a:p>
          <a:p>
            <a:r>
              <a:rPr lang="en-US" altLang="en-IN" sz="2800" b="1" dirty="0" smtClean="0">
                <a:latin typeface="Times New Roman" pitchFamily="18" charset="0"/>
                <a:cs typeface="Times New Roman" pitchFamily="18" charset="0"/>
              </a:rPr>
              <a:t>shubhashree.das@cutm.ac.in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fontScale="92500" lnSpcReduction="10000"/>
          </a:bodyPr>
          <a:lstStyle/>
          <a:p>
            <a:pPr>
              <a:buNone/>
            </a:pPr>
            <a:r>
              <a:rPr lang="en-GB" b="1" dirty="0" smtClean="0">
                <a:latin typeface="Times New Roman" pitchFamily="18" charset="0"/>
                <a:cs typeface="Times New Roman" pitchFamily="18" charset="0"/>
              </a:rPr>
              <a:t>Vacuum Still</a:t>
            </a:r>
          </a:p>
          <a:p>
            <a:pPr>
              <a:buFont typeface="Wingdings" pitchFamily="2" charset="2"/>
              <a:buChar char="Ø"/>
            </a:pPr>
            <a:r>
              <a:rPr lang="en-GB" sz="2800" dirty="0" smtClean="0">
                <a:latin typeface="Times New Roman" pitchFamily="18" charset="0"/>
                <a:cs typeface="Times New Roman" pitchFamily="18" charset="0"/>
              </a:rPr>
              <a:t>The vacuum stills are employed for distilling substances under reduced pressure on a large scale.</a:t>
            </a:r>
          </a:p>
          <a:p>
            <a:pPr>
              <a:buFont typeface="Wingdings" pitchFamily="2" charset="2"/>
              <a:buChar char="Ø"/>
            </a:pPr>
            <a:r>
              <a:rPr lang="en-GB" sz="2800" dirty="0" smtClean="0">
                <a:latin typeface="Times New Roman" pitchFamily="18" charset="0"/>
                <a:cs typeface="Times New Roman" pitchFamily="18" charset="0"/>
              </a:rPr>
              <a:t>A vacuum still is generally made of stainless steel or any other metal which can withstand a high vacuum.</a:t>
            </a:r>
          </a:p>
          <a:p>
            <a:pPr>
              <a:buFont typeface="Wingdings" pitchFamily="2" charset="2"/>
              <a:buChar char="Ø"/>
            </a:pPr>
            <a:r>
              <a:rPr lang="en-GB" sz="2800" dirty="0" smtClean="0">
                <a:latin typeface="Times New Roman" pitchFamily="18" charset="0"/>
                <a:cs typeface="Times New Roman" pitchFamily="18" charset="0"/>
              </a:rPr>
              <a:t>The still is connected to a condenser.</a:t>
            </a:r>
          </a:p>
          <a:p>
            <a:pPr>
              <a:buFont typeface="Wingdings" pitchFamily="2" charset="2"/>
              <a:buChar char="Ø"/>
            </a:pPr>
            <a:r>
              <a:rPr lang="en-GB" sz="2800" dirty="0" smtClean="0">
                <a:latin typeface="Times New Roman" pitchFamily="18" charset="0"/>
                <a:cs typeface="Times New Roman" pitchFamily="18" charset="0"/>
              </a:rPr>
              <a:t>The vacuum is crated by means of a vacuum pump.</a:t>
            </a:r>
          </a:p>
          <a:p>
            <a:pPr>
              <a:buFont typeface="Wingdings" pitchFamily="2" charset="2"/>
              <a:buChar char="Ø"/>
            </a:pPr>
            <a:r>
              <a:rPr lang="en-GB" sz="2800" dirty="0" smtClean="0">
                <a:latin typeface="Times New Roman" pitchFamily="18" charset="0"/>
                <a:cs typeface="Times New Roman" pitchFamily="18" charset="0"/>
              </a:rPr>
              <a:t>The vacuum still is filled by attaching a pipe to a tap in the lower part of the hood and the pump is started. </a:t>
            </a:r>
            <a:endParaRPr lang="en-US" sz="2800" dirty="0" smtClean="0">
              <a:latin typeface="Times New Roman" pitchFamily="18" charset="0"/>
              <a:cs typeface="Times New Roman" pitchFamily="18" charset="0"/>
            </a:endParaRPr>
          </a:p>
          <a:p>
            <a:pPr>
              <a:buFont typeface="Wingdings" pitchFamily="2" charset="2"/>
              <a:buChar char="Ø"/>
            </a:pPr>
            <a:r>
              <a:rPr lang="en-GB" sz="2800" dirty="0" smtClean="0">
                <a:latin typeface="Times New Roman" pitchFamily="18" charset="0"/>
                <a:cs typeface="Times New Roman" pitchFamily="18" charset="0"/>
              </a:rPr>
              <a:t>The other end of the pipe dips into the liquid to be distilled so that it can be drawn into the still.</a:t>
            </a:r>
          </a:p>
          <a:p>
            <a:pPr>
              <a:buFont typeface="Wingdings" pitchFamily="2" charset="2"/>
              <a:buChar char="Ø"/>
            </a:pPr>
            <a:r>
              <a:rPr lang="en-GB" sz="2800" dirty="0" smtClean="0">
                <a:latin typeface="Times New Roman" pitchFamily="18" charset="0"/>
                <a:cs typeface="Times New Roman" pitchFamily="18" charset="0"/>
              </a:rPr>
              <a:t>An observation window in the hood is very helpful to the operator to see the progress of distillation and also the level of the content  of the liquid to be distilled.</a:t>
            </a:r>
          </a:p>
          <a:p>
            <a:pPr>
              <a:buNone/>
            </a:pPr>
            <a:endParaRPr lang="en-GB"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Font typeface="Wingdings" pitchFamily="2" charset="2"/>
              <a:buChar char="Ø"/>
            </a:pPr>
            <a:r>
              <a:rPr lang="en-GB" sz="2400" dirty="0" smtClean="0">
                <a:latin typeface="Times New Roman" pitchFamily="18" charset="0"/>
                <a:cs typeface="Times New Roman" pitchFamily="18" charset="0"/>
              </a:rPr>
              <a:t>Two receivers are generally attached to the condenser in order to collect the distillate without stopping distillation.</a:t>
            </a:r>
          </a:p>
          <a:p>
            <a:pPr>
              <a:buFont typeface="Wingdings" pitchFamily="2" charset="2"/>
              <a:buChar char="Ø"/>
            </a:pPr>
            <a:r>
              <a:rPr lang="en-GB" sz="2400" dirty="0" smtClean="0">
                <a:latin typeface="Times New Roman" pitchFamily="18" charset="0"/>
                <a:cs typeface="Times New Roman" pitchFamily="18" charset="0"/>
              </a:rPr>
              <a:t>However, they may be used alternatively by a suitable arrangement of the cocks.</a:t>
            </a:r>
          </a:p>
          <a:p>
            <a:pPr>
              <a:buNone/>
            </a:pPr>
            <a:r>
              <a:rPr lang="en-GB" b="1" dirty="0" smtClean="0">
                <a:latin typeface="Times New Roman" pitchFamily="18" charset="0"/>
                <a:cs typeface="Times New Roman" pitchFamily="18" charset="0"/>
              </a:rPr>
              <a:t>Applications in pharmacy</a:t>
            </a:r>
          </a:p>
          <a:p>
            <a:pPr>
              <a:buFont typeface="Wingdings" pitchFamily="2" charset="2"/>
              <a:buChar char="Ø"/>
            </a:pPr>
            <a:r>
              <a:rPr lang="en-GB" dirty="0" smtClean="0">
                <a:latin typeface="Times New Roman" pitchFamily="18" charset="0"/>
                <a:cs typeface="Times New Roman" pitchFamily="18" charset="0"/>
              </a:rPr>
              <a:t>Distillation of substances that have a high boiling point at atmospheric pressure.</a:t>
            </a:r>
          </a:p>
          <a:p>
            <a:pPr>
              <a:buFont typeface="Wingdings" pitchFamily="2" charset="2"/>
              <a:buChar char="Ø"/>
            </a:pPr>
            <a:r>
              <a:rPr lang="en-GB" dirty="0" smtClean="0">
                <a:latin typeface="Times New Roman" pitchFamily="18" charset="0"/>
                <a:cs typeface="Times New Roman" pitchFamily="18" charset="0"/>
              </a:rPr>
              <a:t>Distillation of </a:t>
            </a:r>
            <a:r>
              <a:rPr lang="en-GB" dirty="0" err="1" smtClean="0">
                <a:latin typeface="Times New Roman" pitchFamily="18" charset="0"/>
                <a:cs typeface="Times New Roman" pitchFamily="18" charset="0"/>
              </a:rPr>
              <a:t>thermolabile</a:t>
            </a:r>
            <a:r>
              <a:rPr lang="en-GB" dirty="0" smtClean="0">
                <a:latin typeface="Times New Roman" pitchFamily="18" charset="0"/>
                <a:cs typeface="Times New Roman" pitchFamily="18" charset="0"/>
              </a:rPr>
              <a:t> substances that get damaged by a high temperature.</a:t>
            </a:r>
          </a:p>
          <a:p>
            <a:pPr>
              <a:buFont typeface="Wingdings" pitchFamily="2" charset="2"/>
              <a:buChar char="Ø"/>
            </a:pPr>
            <a:r>
              <a:rPr lang="en-GB" dirty="0" smtClean="0">
                <a:latin typeface="Times New Roman" pitchFamily="18" charset="0"/>
                <a:cs typeface="Times New Roman" pitchFamily="18" charset="0"/>
              </a:rPr>
              <a:t>Removal of the last traces of a volatile solvent.</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200622_152902.jpg"/>
          <p:cNvPicPr>
            <a:picLocks noGrp="1" noChangeAspect="1"/>
          </p:cNvPicPr>
          <p:nvPr>
            <p:ph idx="1"/>
          </p:nvPr>
        </p:nvPicPr>
        <p:blipFill>
          <a:blip r:embed="rId2" cstate="print"/>
          <a:srcRect l="15741" t="14815" r="21296" b="4527"/>
          <a:stretch>
            <a:fillRect/>
          </a:stretch>
        </p:blipFill>
        <p:spPr>
          <a:xfrm>
            <a:off x="1600200" y="1066800"/>
            <a:ext cx="6248400" cy="5029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buNone/>
            </a:pPr>
            <a:r>
              <a:rPr lang="en-GB" b="1" dirty="0" smtClean="0">
                <a:latin typeface="Times New Roman" pitchFamily="18" charset="0"/>
                <a:cs typeface="Times New Roman" pitchFamily="18" charset="0"/>
              </a:rPr>
              <a:t>Preparation of Purified Water I. P. And Water for Injection I. P. By Distillation:-</a:t>
            </a:r>
          </a:p>
          <a:p>
            <a:pPr>
              <a:buNone/>
            </a:pPr>
            <a:r>
              <a:rPr lang="en-GB" dirty="0" smtClean="0">
                <a:latin typeface="Times New Roman" pitchFamily="18" charset="0"/>
                <a:cs typeface="Times New Roman" pitchFamily="18" charset="0"/>
              </a:rPr>
              <a:t>The portable water is used for the preparation of purified water. It contains-</a:t>
            </a:r>
          </a:p>
          <a:p>
            <a:pPr>
              <a:buNone/>
            </a:pPr>
            <a:r>
              <a:rPr lang="en-GB" dirty="0" smtClean="0">
                <a:latin typeface="Times New Roman" pitchFamily="18" charset="0"/>
                <a:cs typeface="Times New Roman" pitchFamily="18" charset="0"/>
              </a:rPr>
              <a:t>      (i) Dissolved gases such as carbon-dioxide and ammonia</a:t>
            </a:r>
          </a:p>
          <a:p>
            <a:pPr>
              <a:buNone/>
            </a:pPr>
            <a:r>
              <a:rPr lang="en-GB" dirty="0" smtClean="0">
                <a:latin typeface="Times New Roman" pitchFamily="18" charset="0"/>
                <a:cs typeface="Times New Roman" pitchFamily="18" charset="0"/>
              </a:rPr>
              <a:t>      (ii) Dissolved salts and solids</a:t>
            </a:r>
          </a:p>
          <a:p>
            <a:pPr>
              <a:buNone/>
            </a:pPr>
            <a:r>
              <a:rPr lang="en-GB" dirty="0" smtClean="0">
                <a:latin typeface="Times New Roman" pitchFamily="18" charset="0"/>
                <a:cs typeface="Times New Roman" pitchFamily="18" charset="0"/>
              </a:rPr>
              <a:t>This can be avoid by taking the following precautions:</a:t>
            </a:r>
          </a:p>
          <a:p>
            <a:pPr>
              <a:buNone/>
            </a:pPr>
            <a:r>
              <a:rPr lang="en-GB" dirty="0" smtClean="0">
                <a:latin typeface="Times New Roman" pitchFamily="18" charset="0"/>
                <a:cs typeface="Times New Roman" pitchFamily="18" charset="0"/>
              </a:rPr>
              <a:t>1. By heating the feed water. This removes the dissolved gases. The solubility of gases decreases as the temperature is raised. For the purpose of economy the water feeding the boiler should be passed through the condenser jacket for heating the water. </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GB" dirty="0" smtClean="0">
                <a:latin typeface="Times New Roman" pitchFamily="18" charset="0"/>
                <a:cs typeface="Times New Roman" pitchFamily="18" charset="0"/>
              </a:rPr>
              <a:t>2. A constant level device is attached to the boiler to avoid excessive concentration of salts. </a:t>
            </a:r>
            <a:r>
              <a:rPr lang="en-GB" dirty="0" err="1" smtClean="0">
                <a:latin typeface="Times New Roman" pitchFamily="18" charset="0"/>
                <a:cs typeface="Times New Roman" pitchFamily="18" charset="0"/>
              </a:rPr>
              <a:t>Inspite</a:t>
            </a:r>
            <a:r>
              <a:rPr lang="en-GB" dirty="0" smtClean="0">
                <a:latin typeface="Times New Roman" pitchFamily="18" charset="0"/>
                <a:cs typeface="Times New Roman" pitchFamily="18" charset="0"/>
              </a:rPr>
              <a:t> of this, some of the solids will be deposited and it becomes necessary to de-scale the boiler after a certain period.</a:t>
            </a:r>
          </a:p>
          <a:p>
            <a:pPr algn="just">
              <a:buNone/>
            </a:pPr>
            <a:r>
              <a:rPr lang="en-GB" dirty="0" smtClean="0">
                <a:latin typeface="Times New Roman" pitchFamily="18" charset="0"/>
                <a:cs typeface="Times New Roman" pitchFamily="18" charset="0"/>
              </a:rPr>
              <a:t>   The distillation unit which is commonly used for the continuous production of purified water is shown below:-</a:t>
            </a:r>
            <a:endParaRPr lang="en-US" dirty="0">
              <a:latin typeface="Times New Roman" pitchFamily="18" charset="0"/>
              <a:cs typeface="Times New Roman" pitchFamily="18" charset="0"/>
            </a:endParaRPr>
          </a:p>
        </p:txBody>
      </p:sp>
      <p:pic>
        <p:nvPicPr>
          <p:cNvPr id="5" name="Picture 4" descr="IMG_20200622_160754.jpg"/>
          <p:cNvPicPr>
            <a:picLocks noChangeAspect="1"/>
          </p:cNvPicPr>
          <p:nvPr/>
        </p:nvPicPr>
        <p:blipFill>
          <a:blip r:embed="rId2" cstate="print"/>
          <a:srcRect l="17500" t="4074" r="27500" b="4074"/>
          <a:stretch>
            <a:fillRect/>
          </a:stretch>
        </p:blipFill>
        <p:spPr>
          <a:xfrm rot="5400000">
            <a:off x="2133600" y="2590800"/>
            <a:ext cx="3733800"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algn="just">
              <a:buFont typeface="Wingdings" pitchFamily="2" charset="2"/>
              <a:buChar char="Ø"/>
            </a:pPr>
            <a:r>
              <a:rPr lang="en-GB" sz="2400" dirty="0" smtClean="0">
                <a:latin typeface="Times New Roman" pitchFamily="18" charset="0"/>
                <a:cs typeface="Times New Roman" pitchFamily="18" charset="0"/>
              </a:rPr>
              <a:t>It consists of a boiler which is made of cast iron.</a:t>
            </a:r>
          </a:p>
          <a:p>
            <a:pPr algn="just">
              <a:buFont typeface="Wingdings" pitchFamily="2" charset="2"/>
              <a:buChar char="Ø"/>
            </a:pPr>
            <a:r>
              <a:rPr lang="en-GB" sz="2400" dirty="0" smtClean="0">
                <a:latin typeface="Times New Roman" pitchFamily="18" charset="0"/>
                <a:cs typeface="Times New Roman" pitchFamily="18" charset="0"/>
              </a:rPr>
              <a:t>It is connected to the condenser tubes through the baffles. </a:t>
            </a:r>
          </a:p>
          <a:p>
            <a:pPr algn="just">
              <a:buFont typeface="Wingdings" pitchFamily="2" charset="2"/>
              <a:buChar char="Ø"/>
            </a:pPr>
            <a:r>
              <a:rPr lang="en-GB" sz="2400" dirty="0" smtClean="0">
                <a:latin typeface="Times New Roman" pitchFamily="18" charset="0"/>
                <a:cs typeface="Times New Roman" pitchFamily="18" charset="0"/>
              </a:rPr>
              <a:t>The condenser tubes and baffles are made of stainless steel. </a:t>
            </a:r>
          </a:p>
          <a:p>
            <a:pPr algn="just">
              <a:buFont typeface="Wingdings" pitchFamily="2" charset="2"/>
              <a:buChar char="Ø"/>
            </a:pPr>
            <a:r>
              <a:rPr lang="en-GB" sz="2400" dirty="0" smtClean="0">
                <a:latin typeface="Times New Roman" pitchFamily="18" charset="0"/>
                <a:cs typeface="Times New Roman" pitchFamily="18" charset="0"/>
              </a:rPr>
              <a:t>Baffles are provided over the top of the condenser tubes to avoid water drops getting mixed with the vapours.</a:t>
            </a:r>
          </a:p>
          <a:p>
            <a:pPr algn="just">
              <a:buFont typeface="Wingdings" pitchFamily="2" charset="2"/>
              <a:buChar char="Ø"/>
            </a:pPr>
            <a:r>
              <a:rPr lang="en-GB" sz="2400" dirty="0" smtClean="0">
                <a:latin typeface="Times New Roman" pitchFamily="18" charset="0"/>
                <a:cs typeface="Times New Roman" pitchFamily="18" charset="0"/>
              </a:rPr>
              <a:t>It is done to avoid carry-out of </a:t>
            </a:r>
            <a:r>
              <a:rPr lang="en-GB" sz="2400" dirty="0" err="1" smtClean="0">
                <a:latin typeface="Times New Roman" pitchFamily="18" charset="0"/>
                <a:cs typeface="Times New Roman" pitchFamily="18" charset="0"/>
              </a:rPr>
              <a:t>pyrogen</a:t>
            </a:r>
            <a:r>
              <a:rPr lang="en-GB" sz="2400" dirty="0" smtClean="0">
                <a:latin typeface="Times New Roman" pitchFamily="18" charset="0"/>
                <a:cs typeface="Times New Roman" pitchFamily="18" charset="0"/>
              </a:rPr>
              <a:t> and other water soluble materials in the droplet.</a:t>
            </a:r>
          </a:p>
          <a:p>
            <a:pPr algn="just">
              <a:buFont typeface="Wingdings" pitchFamily="2" charset="2"/>
              <a:buChar char="Ø"/>
            </a:pPr>
            <a:r>
              <a:rPr lang="en-GB" sz="2400" dirty="0" smtClean="0">
                <a:latin typeface="Times New Roman" pitchFamily="18" charset="0"/>
                <a:cs typeface="Times New Roman" pitchFamily="18" charset="0"/>
              </a:rPr>
              <a:t>The cooling water enters at the bottom of the condenser and is heated by the condensing vapours.</a:t>
            </a:r>
          </a:p>
          <a:p>
            <a:pPr algn="just">
              <a:buFont typeface="Wingdings" pitchFamily="2" charset="2"/>
              <a:buChar char="Ø"/>
            </a:pPr>
            <a:r>
              <a:rPr lang="en-GB" sz="2400" dirty="0" smtClean="0">
                <a:latin typeface="Times New Roman" pitchFamily="18" charset="0"/>
                <a:cs typeface="Times New Roman" pitchFamily="18" charset="0"/>
              </a:rPr>
              <a:t>The flow rate is adjusted in such a way that water gets heated at 90 ℃ -95℃ before it enters the boiler.</a:t>
            </a:r>
          </a:p>
          <a:p>
            <a:pPr algn="just">
              <a:buFont typeface="Wingdings" pitchFamily="2" charset="2"/>
              <a:buChar char="Ø"/>
            </a:pPr>
            <a:r>
              <a:rPr lang="en-GB" sz="2400" dirty="0" smtClean="0">
                <a:latin typeface="Times New Roman" pitchFamily="18" charset="0"/>
                <a:cs typeface="Times New Roman" pitchFamily="18" charset="0"/>
              </a:rPr>
              <a:t>The top of the condenser jacket is open, so that gases from the water can escape into the atmosphere.</a:t>
            </a:r>
          </a:p>
          <a:p>
            <a:pPr algn="just">
              <a:buFont typeface="Wingdings" pitchFamily="2" charset="2"/>
              <a:buChar char="Ø"/>
            </a:pPr>
            <a:r>
              <a:rPr lang="en-GB" sz="2400" dirty="0" smtClean="0">
                <a:latin typeface="Times New Roman" pitchFamily="18" charset="0"/>
                <a:cs typeface="Times New Roman" pitchFamily="18" charset="0"/>
              </a:rPr>
              <a:t>A constant level device is fitted in such a way that the heated water free from gases enters the boiler.   </a:t>
            </a:r>
          </a:p>
          <a:p>
            <a:pPr>
              <a:buNone/>
            </a:pPr>
            <a:endParaRPr lang="en-GB" sz="24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16354" y="2730830"/>
            <a:ext cx="5509895" cy="940435"/>
          </a:xfrm>
          <a:prstGeom prst="rect">
            <a:avLst/>
          </a:prstGeom>
        </p:spPr>
        <p:txBody>
          <a:bodyPr vert="horz" wrap="square" lIns="0" tIns="12700" rIns="0" bIns="0" rtlCol="0">
            <a:spAutoFit/>
          </a:bodyPr>
          <a:lstStyle/>
          <a:p>
            <a:pPr marL="12700">
              <a:lnSpc>
                <a:spcPct val="100000"/>
              </a:lnSpc>
              <a:spcBef>
                <a:spcPts val="100"/>
              </a:spcBef>
            </a:pPr>
            <a:r>
              <a:rPr sz="6000" b="1" dirty="0">
                <a:solidFill>
                  <a:srgbClr val="4B376B"/>
                </a:solidFill>
                <a:latin typeface="Times New Roman"/>
                <a:cs typeface="Times New Roman"/>
              </a:rPr>
              <a:t>THANK YOU</a:t>
            </a:r>
            <a:r>
              <a:rPr sz="6000" b="1" spc="-320" dirty="0">
                <a:solidFill>
                  <a:srgbClr val="4B376B"/>
                </a:solidFill>
                <a:latin typeface="Times New Roman"/>
                <a:cs typeface="Times New Roman"/>
              </a:rPr>
              <a:t> </a:t>
            </a:r>
            <a:r>
              <a:rPr sz="6000" b="1" spc="-885" dirty="0">
                <a:solidFill>
                  <a:srgbClr val="4B376B"/>
                </a:solidFill>
                <a:latin typeface="Wingdings"/>
                <a:cs typeface="Wingdings"/>
              </a:rPr>
              <a:t></a:t>
            </a:r>
            <a:endParaRPr sz="6000">
              <a:latin typeface="Wingdings"/>
              <a:cs typeface="Wingdings"/>
            </a:endParaRPr>
          </a:p>
        </p:txBody>
      </p:sp>
      <p:sp>
        <p:nvSpPr>
          <p:cNvPr id="4" name="object 4"/>
          <p:cNvSpPr/>
          <p:nvPr/>
        </p:nvSpPr>
        <p:spPr>
          <a:xfrm>
            <a:off x="6210300" y="2534411"/>
            <a:ext cx="1562100" cy="160324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8490839" y="6242201"/>
            <a:ext cx="228600" cy="209550"/>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dirty="0"/>
              <a:pPr marL="38100">
                <a:lnSpc>
                  <a:spcPct val="100000"/>
                </a:lnSpc>
                <a:spcBef>
                  <a:spcPts val="5"/>
                </a:spcBef>
              </a:pPr>
              <a:t>8</a:t>
            </a:fld>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284</TotalTime>
  <Words>591</Words>
  <Application>Microsoft Office PowerPoint</Application>
  <PresentationFormat>On-screen Show (4:3)</PresentationFormat>
  <Paragraphs>42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Study of vacuum still, Preparation of Purified Water I. P. And Water for Injection I. P. By Distillation and construction and working of the still used for the same</vt:lpstr>
      <vt:lpstr>Slide 2</vt:lpstr>
      <vt:lpstr>Slide 3</vt:lpstr>
      <vt:lpstr>Slide 4</vt:lpstr>
      <vt:lpstr>Slide 5</vt:lpstr>
      <vt:lpstr>Slide 6</vt:lpstr>
      <vt:lpstr>Slide 7</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EVAPORATION</dc:title>
  <dc:creator>asus</dc:creator>
  <cp:lastModifiedBy>USER</cp:lastModifiedBy>
  <cp:revision>41</cp:revision>
  <dcterms:created xsi:type="dcterms:W3CDTF">2006-08-16T00:00:00Z</dcterms:created>
  <dcterms:modified xsi:type="dcterms:W3CDTF">2020-06-22T10:51:07Z</dcterms:modified>
</cp:coreProperties>
</file>