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3EADE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3EAD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2CAB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3EADE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3EAD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19596" y="2780157"/>
            <a:ext cx="2773679" cy="395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3EADE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3EAD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3EADE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3EADE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9644" y="1511553"/>
            <a:ext cx="5805170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3EAD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015" y="1728801"/>
            <a:ext cx="8156575" cy="2635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D2CAB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34806" y="6447975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3EADE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95541" y="1056132"/>
            <a:ext cx="8660130" cy="5615940"/>
            <a:chOff x="395541" y="1056132"/>
            <a:chExt cx="8660130" cy="5615940"/>
          </a:xfrm>
        </p:grpSpPr>
        <p:sp>
          <p:nvSpPr>
            <p:cNvPr id="6" name="object 6"/>
            <p:cNvSpPr/>
            <p:nvPr/>
          </p:nvSpPr>
          <p:spPr>
            <a:xfrm>
              <a:off x="976884" y="1056132"/>
              <a:ext cx="8078724" cy="819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16680" y="1665732"/>
              <a:ext cx="923544" cy="819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72712" y="1665732"/>
              <a:ext cx="1691639" cy="819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4045" y="1375283"/>
              <a:ext cx="7115698" cy="3637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06462" y="1941068"/>
              <a:ext cx="217804" cy="455295"/>
            </a:xfrm>
            <a:custGeom>
              <a:avLst/>
              <a:gdLst/>
              <a:ahLst/>
              <a:cxnLst/>
              <a:rect l="l" t="t" r="r" b="b"/>
              <a:pathLst>
                <a:path w="217804" h="455294">
                  <a:moveTo>
                    <a:pt x="207573" y="0"/>
                  </a:moveTo>
                  <a:lnTo>
                    <a:pt x="160405" y="35167"/>
                  </a:lnTo>
                  <a:lnTo>
                    <a:pt x="119233" y="71449"/>
                  </a:lnTo>
                  <a:lnTo>
                    <a:pt x="84066" y="108839"/>
                  </a:lnTo>
                  <a:lnTo>
                    <a:pt x="54910" y="147329"/>
                  </a:lnTo>
                  <a:lnTo>
                    <a:pt x="31772" y="186913"/>
                  </a:lnTo>
                  <a:lnTo>
                    <a:pt x="14660" y="227584"/>
                  </a:lnTo>
                  <a:lnTo>
                    <a:pt x="2423" y="276733"/>
                  </a:lnTo>
                  <a:lnTo>
                    <a:pt x="0" y="324053"/>
                  </a:lnTo>
                  <a:lnTo>
                    <a:pt x="7391" y="369544"/>
                  </a:lnTo>
                  <a:lnTo>
                    <a:pt x="24597" y="413207"/>
                  </a:lnTo>
                  <a:lnTo>
                    <a:pt x="51617" y="455041"/>
                  </a:lnTo>
                  <a:lnTo>
                    <a:pt x="72191" y="440182"/>
                  </a:lnTo>
                  <a:lnTo>
                    <a:pt x="49877" y="391247"/>
                  </a:lnTo>
                  <a:lnTo>
                    <a:pt x="39695" y="339502"/>
                  </a:lnTo>
                  <a:lnTo>
                    <a:pt x="41634" y="284948"/>
                  </a:lnTo>
                  <a:lnTo>
                    <a:pt x="55681" y="227584"/>
                  </a:lnTo>
                  <a:lnTo>
                    <a:pt x="74898" y="181954"/>
                  </a:lnTo>
                  <a:lnTo>
                    <a:pt x="100692" y="138025"/>
                  </a:lnTo>
                  <a:lnTo>
                    <a:pt x="133058" y="95791"/>
                  </a:lnTo>
                  <a:lnTo>
                    <a:pt x="171989" y="55246"/>
                  </a:lnTo>
                  <a:lnTo>
                    <a:pt x="217479" y="16383"/>
                  </a:lnTo>
                  <a:lnTo>
                    <a:pt x="207573" y="0"/>
                  </a:lnTo>
                  <a:close/>
                </a:path>
              </a:pathLst>
            </a:custGeom>
            <a:solidFill>
              <a:srgbClr val="F3E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06462" y="1941068"/>
              <a:ext cx="217804" cy="455295"/>
            </a:xfrm>
            <a:custGeom>
              <a:avLst/>
              <a:gdLst/>
              <a:ahLst/>
              <a:cxnLst/>
              <a:rect l="l" t="t" r="r" b="b"/>
              <a:pathLst>
                <a:path w="217804" h="455294">
                  <a:moveTo>
                    <a:pt x="207573" y="0"/>
                  </a:moveTo>
                  <a:lnTo>
                    <a:pt x="217479" y="16383"/>
                  </a:lnTo>
                  <a:lnTo>
                    <a:pt x="171989" y="55246"/>
                  </a:lnTo>
                  <a:lnTo>
                    <a:pt x="133058" y="95791"/>
                  </a:lnTo>
                  <a:lnTo>
                    <a:pt x="100692" y="138025"/>
                  </a:lnTo>
                  <a:lnTo>
                    <a:pt x="74898" y="181954"/>
                  </a:lnTo>
                  <a:lnTo>
                    <a:pt x="55681" y="227584"/>
                  </a:lnTo>
                  <a:lnTo>
                    <a:pt x="41634" y="284948"/>
                  </a:lnTo>
                  <a:lnTo>
                    <a:pt x="39695" y="339502"/>
                  </a:lnTo>
                  <a:lnTo>
                    <a:pt x="49877" y="391247"/>
                  </a:lnTo>
                  <a:lnTo>
                    <a:pt x="72191" y="440182"/>
                  </a:lnTo>
                  <a:lnTo>
                    <a:pt x="51617" y="455041"/>
                  </a:lnTo>
                  <a:lnTo>
                    <a:pt x="24597" y="413207"/>
                  </a:lnTo>
                  <a:lnTo>
                    <a:pt x="7391" y="369544"/>
                  </a:lnTo>
                  <a:lnTo>
                    <a:pt x="0" y="324053"/>
                  </a:lnTo>
                  <a:lnTo>
                    <a:pt x="2423" y="276733"/>
                  </a:lnTo>
                  <a:lnTo>
                    <a:pt x="14660" y="227584"/>
                  </a:lnTo>
                  <a:lnTo>
                    <a:pt x="31772" y="186913"/>
                  </a:lnTo>
                  <a:lnTo>
                    <a:pt x="54910" y="147329"/>
                  </a:lnTo>
                  <a:lnTo>
                    <a:pt x="84066" y="108839"/>
                  </a:lnTo>
                  <a:lnTo>
                    <a:pt x="119233" y="71449"/>
                  </a:lnTo>
                  <a:lnTo>
                    <a:pt x="160405" y="35167"/>
                  </a:lnTo>
                  <a:lnTo>
                    <a:pt x="207573" y="0"/>
                  </a:lnTo>
                  <a:close/>
                </a:path>
              </a:pathLst>
            </a:custGeom>
            <a:ln w="3175">
              <a:solidFill>
                <a:srgbClr val="B45F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80763" y="1941068"/>
              <a:ext cx="923925" cy="455295"/>
            </a:xfrm>
            <a:custGeom>
              <a:avLst/>
              <a:gdLst/>
              <a:ahLst/>
              <a:cxnLst/>
              <a:rect l="l" t="t" r="r" b="b"/>
              <a:pathLst>
                <a:path w="923925" h="455294">
                  <a:moveTo>
                    <a:pt x="872363" y="0"/>
                  </a:moveTo>
                  <a:lnTo>
                    <a:pt x="851281" y="16383"/>
                  </a:lnTo>
                  <a:lnTo>
                    <a:pt x="873694" y="65242"/>
                  </a:lnTo>
                  <a:lnTo>
                    <a:pt x="883999" y="116744"/>
                  </a:lnTo>
                  <a:lnTo>
                    <a:pt x="882231" y="170866"/>
                  </a:lnTo>
                  <a:lnTo>
                    <a:pt x="868426" y="227584"/>
                  </a:lnTo>
                  <a:lnTo>
                    <a:pt x="849010" y="273700"/>
                  </a:lnTo>
                  <a:lnTo>
                    <a:pt x="823071" y="318018"/>
                  </a:lnTo>
                  <a:lnTo>
                    <a:pt x="790610" y="360537"/>
                  </a:lnTo>
                  <a:lnTo>
                    <a:pt x="751626" y="401259"/>
                  </a:lnTo>
                  <a:lnTo>
                    <a:pt x="706120" y="440182"/>
                  </a:lnTo>
                  <a:lnTo>
                    <a:pt x="716407" y="455041"/>
                  </a:lnTo>
                  <a:lnTo>
                    <a:pt x="763470" y="420306"/>
                  </a:lnTo>
                  <a:lnTo>
                    <a:pt x="804582" y="384302"/>
                  </a:lnTo>
                  <a:lnTo>
                    <a:pt x="839739" y="347027"/>
                  </a:lnTo>
                  <a:lnTo>
                    <a:pt x="868938" y="308483"/>
                  </a:lnTo>
                  <a:lnTo>
                    <a:pt x="892175" y="268668"/>
                  </a:lnTo>
                  <a:lnTo>
                    <a:pt x="909447" y="227584"/>
                  </a:lnTo>
                  <a:lnTo>
                    <a:pt x="921500" y="178921"/>
                  </a:lnTo>
                  <a:lnTo>
                    <a:pt x="923825" y="131838"/>
                  </a:lnTo>
                  <a:lnTo>
                    <a:pt x="916414" y="86327"/>
                  </a:lnTo>
                  <a:lnTo>
                    <a:pt x="899262" y="42383"/>
                  </a:lnTo>
                  <a:lnTo>
                    <a:pt x="872363" y="0"/>
                  </a:lnTo>
                  <a:close/>
                </a:path>
                <a:path w="923925" h="455294">
                  <a:moveTo>
                    <a:pt x="121158" y="382905"/>
                  </a:moveTo>
                  <a:lnTo>
                    <a:pt x="8127" y="382905"/>
                  </a:lnTo>
                  <a:lnTo>
                    <a:pt x="0" y="406654"/>
                  </a:lnTo>
                  <a:lnTo>
                    <a:pt x="113029" y="406654"/>
                  </a:lnTo>
                  <a:lnTo>
                    <a:pt x="121158" y="382905"/>
                  </a:lnTo>
                  <a:close/>
                </a:path>
                <a:path w="923925" h="455294">
                  <a:moveTo>
                    <a:pt x="309117" y="382905"/>
                  </a:moveTo>
                  <a:lnTo>
                    <a:pt x="203962" y="382905"/>
                  </a:lnTo>
                  <a:lnTo>
                    <a:pt x="195834" y="406654"/>
                  </a:lnTo>
                  <a:lnTo>
                    <a:pt x="300989" y="406654"/>
                  </a:lnTo>
                  <a:lnTo>
                    <a:pt x="309117" y="382905"/>
                  </a:lnTo>
                  <a:close/>
                </a:path>
                <a:path w="923925" h="455294">
                  <a:moveTo>
                    <a:pt x="524383" y="382905"/>
                  </a:moveTo>
                  <a:lnTo>
                    <a:pt x="454151" y="382905"/>
                  </a:lnTo>
                  <a:lnTo>
                    <a:pt x="446024" y="406654"/>
                  </a:lnTo>
                  <a:lnTo>
                    <a:pt x="516254" y="406654"/>
                  </a:lnTo>
                  <a:lnTo>
                    <a:pt x="524383" y="382905"/>
                  </a:lnTo>
                  <a:close/>
                </a:path>
                <a:path w="923925" h="455294">
                  <a:moveTo>
                    <a:pt x="616889" y="161798"/>
                  </a:moveTo>
                  <a:lnTo>
                    <a:pt x="576834" y="161798"/>
                  </a:lnTo>
                  <a:lnTo>
                    <a:pt x="545084" y="399415"/>
                  </a:lnTo>
                  <a:lnTo>
                    <a:pt x="542671" y="406654"/>
                  </a:lnTo>
                  <a:lnTo>
                    <a:pt x="567436" y="406654"/>
                  </a:lnTo>
                  <a:lnTo>
                    <a:pt x="623891" y="308610"/>
                  </a:lnTo>
                  <a:lnTo>
                    <a:pt x="598424" y="308610"/>
                  </a:lnTo>
                  <a:lnTo>
                    <a:pt x="616889" y="161798"/>
                  </a:lnTo>
                  <a:close/>
                </a:path>
                <a:path w="923925" h="455294">
                  <a:moveTo>
                    <a:pt x="703199" y="382905"/>
                  </a:moveTo>
                  <a:lnTo>
                    <a:pt x="607695" y="382905"/>
                  </a:lnTo>
                  <a:lnTo>
                    <a:pt x="599566" y="406654"/>
                  </a:lnTo>
                  <a:lnTo>
                    <a:pt x="695071" y="406654"/>
                  </a:lnTo>
                  <a:lnTo>
                    <a:pt x="703199" y="382905"/>
                  </a:lnTo>
                  <a:close/>
                </a:path>
                <a:path w="923925" h="455294">
                  <a:moveTo>
                    <a:pt x="205359" y="85725"/>
                  </a:moveTo>
                  <a:lnTo>
                    <a:pt x="139446" y="85725"/>
                  </a:lnTo>
                  <a:lnTo>
                    <a:pt x="140842" y="90297"/>
                  </a:lnTo>
                  <a:lnTo>
                    <a:pt x="41910" y="379095"/>
                  </a:lnTo>
                  <a:lnTo>
                    <a:pt x="37591" y="382905"/>
                  </a:lnTo>
                  <a:lnTo>
                    <a:pt x="90042" y="382905"/>
                  </a:lnTo>
                  <a:lnTo>
                    <a:pt x="87502" y="379095"/>
                  </a:lnTo>
                  <a:lnTo>
                    <a:pt x="90042" y="371348"/>
                  </a:lnTo>
                  <a:lnTo>
                    <a:pt x="182625" y="101219"/>
                  </a:lnTo>
                  <a:lnTo>
                    <a:pt x="186053" y="94458"/>
                  </a:lnTo>
                  <a:lnTo>
                    <a:pt x="190992" y="89614"/>
                  </a:lnTo>
                  <a:lnTo>
                    <a:pt x="197431" y="86699"/>
                  </a:lnTo>
                  <a:lnTo>
                    <a:pt x="205359" y="85725"/>
                  </a:lnTo>
                  <a:close/>
                </a:path>
                <a:path w="923925" h="455294">
                  <a:moveTo>
                    <a:pt x="383666" y="85979"/>
                  </a:moveTo>
                  <a:lnTo>
                    <a:pt x="331215" y="85979"/>
                  </a:lnTo>
                  <a:lnTo>
                    <a:pt x="333375" y="88519"/>
                  </a:lnTo>
                  <a:lnTo>
                    <a:pt x="331724" y="93472"/>
                  </a:lnTo>
                  <a:lnTo>
                    <a:pt x="233807" y="379095"/>
                  </a:lnTo>
                  <a:lnTo>
                    <a:pt x="229488" y="382905"/>
                  </a:lnTo>
                  <a:lnTo>
                    <a:pt x="281939" y="382905"/>
                  </a:lnTo>
                  <a:lnTo>
                    <a:pt x="279400" y="379095"/>
                  </a:lnTo>
                  <a:lnTo>
                    <a:pt x="323214" y="251206"/>
                  </a:lnTo>
                  <a:lnTo>
                    <a:pt x="377444" y="251206"/>
                  </a:lnTo>
                  <a:lnTo>
                    <a:pt x="399805" y="249227"/>
                  </a:lnTo>
                  <a:lnTo>
                    <a:pt x="421560" y="243284"/>
                  </a:lnTo>
                  <a:lnTo>
                    <a:pt x="442720" y="233364"/>
                  </a:lnTo>
                  <a:lnTo>
                    <a:pt x="451459" y="227457"/>
                  </a:lnTo>
                  <a:lnTo>
                    <a:pt x="331342" y="227457"/>
                  </a:lnTo>
                  <a:lnTo>
                    <a:pt x="377189" y="93472"/>
                  </a:lnTo>
                  <a:lnTo>
                    <a:pt x="378967" y="88519"/>
                  </a:lnTo>
                  <a:lnTo>
                    <a:pt x="383666" y="85979"/>
                  </a:lnTo>
                  <a:close/>
                </a:path>
                <a:path w="923925" h="455294">
                  <a:moveTo>
                    <a:pt x="629412" y="62230"/>
                  </a:moveTo>
                  <a:lnTo>
                    <a:pt x="562101" y="62230"/>
                  </a:lnTo>
                  <a:lnTo>
                    <a:pt x="553974" y="85979"/>
                  </a:lnTo>
                  <a:lnTo>
                    <a:pt x="573913" y="85979"/>
                  </a:lnTo>
                  <a:lnTo>
                    <a:pt x="576199" y="88519"/>
                  </a:lnTo>
                  <a:lnTo>
                    <a:pt x="574421" y="93472"/>
                  </a:lnTo>
                  <a:lnTo>
                    <a:pt x="479298" y="371348"/>
                  </a:lnTo>
                  <a:lnTo>
                    <a:pt x="476631" y="379095"/>
                  </a:lnTo>
                  <a:lnTo>
                    <a:pt x="472186" y="382905"/>
                  </a:lnTo>
                  <a:lnTo>
                    <a:pt x="504825" y="382905"/>
                  </a:lnTo>
                  <a:lnTo>
                    <a:pt x="502412" y="379095"/>
                  </a:lnTo>
                  <a:lnTo>
                    <a:pt x="504951" y="371348"/>
                  </a:lnTo>
                  <a:lnTo>
                    <a:pt x="576834" y="161798"/>
                  </a:lnTo>
                  <a:lnTo>
                    <a:pt x="616889" y="161798"/>
                  </a:lnTo>
                  <a:lnTo>
                    <a:pt x="629412" y="62230"/>
                  </a:lnTo>
                  <a:close/>
                </a:path>
                <a:path w="923925" h="455294">
                  <a:moveTo>
                    <a:pt x="753297" y="162941"/>
                  </a:moveTo>
                  <a:lnTo>
                    <a:pt x="707771" y="162941"/>
                  </a:lnTo>
                  <a:lnTo>
                    <a:pt x="633602" y="379095"/>
                  </a:lnTo>
                  <a:lnTo>
                    <a:pt x="629285" y="382905"/>
                  </a:lnTo>
                  <a:lnTo>
                    <a:pt x="681736" y="382905"/>
                  </a:lnTo>
                  <a:lnTo>
                    <a:pt x="679196" y="379095"/>
                  </a:lnTo>
                  <a:lnTo>
                    <a:pt x="753297" y="162941"/>
                  </a:lnTo>
                  <a:close/>
                </a:path>
                <a:path w="923925" h="455294">
                  <a:moveTo>
                    <a:pt x="813053" y="62230"/>
                  </a:moveTo>
                  <a:lnTo>
                    <a:pt x="739775" y="62230"/>
                  </a:lnTo>
                  <a:lnTo>
                    <a:pt x="598424" y="308610"/>
                  </a:lnTo>
                  <a:lnTo>
                    <a:pt x="623891" y="308610"/>
                  </a:lnTo>
                  <a:lnTo>
                    <a:pt x="707771" y="162941"/>
                  </a:lnTo>
                  <a:lnTo>
                    <a:pt x="753297" y="162941"/>
                  </a:lnTo>
                  <a:lnTo>
                    <a:pt x="777113" y="93472"/>
                  </a:lnTo>
                  <a:lnTo>
                    <a:pt x="778763" y="88519"/>
                  </a:lnTo>
                  <a:lnTo>
                    <a:pt x="783463" y="85979"/>
                  </a:lnTo>
                  <a:lnTo>
                    <a:pt x="804926" y="85979"/>
                  </a:lnTo>
                  <a:lnTo>
                    <a:pt x="813053" y="62230"/>
                  </a:lnTo>
                  <a:close/>
                </a:path>
                <a:path w="923925" h="455294">
                  <a:moveTo>
                    <a:pt x="436372" y="62230"/>
                  </a:moveTo>
                  <a:lnTo>
                    <a:pt x="315722" y="62230"/>
                  </a:lnTo>
                  <a:lnTo>
                    <a:pt x="307594" y="85979"/>
                  </a:lnTo>
                  <a:lnTo>
                    <a:pt x="418464" y="85979"/>
                  </a:lnTo>
                  <a:lnTo>
                    <a:pt x="435157" y="86858"/>
                  </a:lnTo>
                  <a:lnTo>
                    <a:pt x="471213" y="109878"/>
                  </a:lnTo>
                  <a:lnTo>
                    <a:pt x="473075" y="122142"/>
                  </a:lnTo>
                  <a:lnTo>
                    <a:pt x="471697" y="136739"/>
                  </a:lnTo>
                  <a:lnTo>
                    <a:pt x="450850" y="186531"/>
                  </a:lnTo>
                  <a:lnTo>
                    <a:pt x="415446" y="217437"/>
                  </a:lnTo>
                  <a:lnTo>
                    <a:pt x="373888" y="227457"/>
                  </a:lnTo>
                  <a:lnTo>
                    <a:pt x="451459" y="227457"/>
                  </a:lnTo>
                  <a:lnTo>
                    <a:pt x="493283" y="189372"/>
                  </a:lnTo>
                  <a:lnTo>
                    <a:pt x="512699" y="151765"/>
                  </a:lnTo>
                  <a:lnTo>
                    <a:pt x="518652" y="117379"/>
                  </a:lnTo>
                  <a:lnTo>
                    <a:pt x="516288" y="102973"/>
                  </a:lnTo>
                  <a:lnTo>
                    <a:pt x="510413" y="90424"/>
                  </a:lnTo>
                  <a:lnTo>
                    <a:pt x="498004" y="78089"/>
                  </a:lnTo>
                  <a:lnTo>
                    <a:pt x="481536" y="69278"/>
                  </a:lnTo>
                  <a:lnTo>
                    <a:pt x="460996" y="63992"/>
                  </a:lnTo>
                  <a:lnTo>
                    <a:pt x="436372" y="62230"/>
                  </a:lnTo>
                  <a:close/>
                </a:path>
                <a:path w="923925" h="455294">
                  <a:moveTo>
                    <a:pt x="272923" y="62230"/>
                  </a:moveTo>
                  <a:lnTo>
                    <a:pt x="78104" y="62230"/>
                  </a:lnTo>
                  <a:lnTo>
                    <a:pt x="31369" y="145034"/>
                  </a:lnTo>
                  <a:lnTo>
                    <a:pt x="51688" y="147955"/>
                  </a:lnTo>
                  <a:lnTo>
                    <a:pt x="74380" y="120765"/>
                  </a:lnTo>
                  <a:lnTo>
                    <a:pt x="95583" y="101314"/>
                  </a:lnTo>
                  <a:lnTo>
                    <a:pt x="115286" y="89626"/>
                  </a:lnTo>
                  <a:lnTo>
                    <a:pt x="133476" y="85725"/>
                  </a:lnTo>
                  <a:lnTo>
                    <a:pt x="269561" y="85725"/>
                  </a:lnTo>
                  <a:lnTo>
                    <a:pt x="272923" y="62230"/>
                  </a:lnTo>
                  <a:close/>
                </a:path>
                <a:path w="923925" h="455294">
                  <a:moveTo>
                    <a:pt x="269561" y="85725"/>
                  </a:moveTo>
                  <a:lnTo>
                    <a:pt x="205359" y="85725"/>
                  </a:lnTo>
                  <a:lnTo>
                    <a:pt x="219124" y="89626"/>
                  </a:lnTo>
                  <a:lnTo>
                    <a:pt x="229568" y="101314"/>
                  </a:lnTo>
                  <a:lnTo>
                    <a:pt x="236702" y="120765"/>
                  </a:lnTo>
                  <a:lnTo>
                    <a:pt x="240537" y="147955"/>
                  </a:lnTo>
                  <a:lnTo>
                    <a:pt x="261112" y="144780"/>
                  </a:lnTo>
                  <a:lnTo>
                    <a:pt x="269561" y="85725"/>
                  </a:lnTo>
                  <a:close/>
                </a:path>
              </a:pathLst>
            </a:custGeom>
            <a:solidFill>
              <a:srgbClr val="F3E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11217" y="2026158"/>
              <a:ext cx="143510" cy="1432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80763" y="1941068"/>
              <a:ext cx="923925" cy="455295"/>
            </a:xfrm>
            <a:custGeom>
              <a:avLst/>
              <a:gdLst/>
              <a:ahLst/>
              <a:cxnLst/>
              <a:rect l="l" t="t" r="r" b="b"/>
              <a:pathLst>
                <a:path w="923925" h="455294">
                  <a:moveTo>
                    <a:pt x="562101" y="62230"/>
                  </a:moveTo>
                  <a:lnTo>
                    <a:pt x="629412" y="62230"/>
                  </a:lnTo>
                  <a:lnTo>
                    <a:pt x="598424" y="308610"/>
                  </a:lnTo>
                  <a:lnTo>
                    <a:pt x="739775" y="62230"/>
                  </a:lnTo>
                  <a:lnTo>
                    <a:pt x="813053" y="62230"/>
                  </a:lnTo>
                  <a:lnTo>
                    <a:pt x="804926" y="85979"/>
                  </a:lnTo>
                  <a:lnTo>
                    <a:pt x="791210" y="85979"/>
                  </a:lnTo>
                  <a:lnTo>
                    <a:pt x="783463" y="85979"/>
                  </a:lnTo>
                  <a:lnTo>
                    <a:pt x="778763" y="88519"/>
                  </a:lnTo>
                  <a:lnTo>
                    <a:pt x="777113" y="93472"/>
                  </a:lnTo>
                  <a:lnTo>
                    <a:pt x="681863" y="371348"/>
                  </a:lnTo>
                  <a:lnTo>
                    <a:pt x="679196" y="379095"/>
                  </a:lnTo>
                  <a:lnTo>
                    <a:pt x="681736" y="382905"/>
                  </a:lnTo>
                  <a:lnTo>
                    <a:pt x="689483" y="382905"/>
                  </a:lnTo>
                  <a:lnTo>
                    <a:pt x="703199" y="382905"/>
                  </a:lnTo>
                  <a:lnTo>
                    <a:pt x="695071" y="406654"/>
                  </a:lnTo>
                  <a:lnTo>
                    <a:pt x="599566" y="406654"/>
                  </a:lnTo>
                  <a:lnTo>
                    <a:pt x="607695" y="382905"/>
                  </a:lnTo>
                  <a:lnTo>
                    <a:pt x="623315" y="382905"/>
                  </a:lnTo>
                  <a:lnTo>
                    <a:pt x="629285" y="382905"/>
                  </a:lnTo>
                  <a:lnTo>
                    <a:pt x="633602" y="379095"/>
                  </a:lnTo>
                  <a:lnTo>
                    <a:pt x="636270" y="371348"/>
                  </a:lnTo>
                  <a:lnTo>
                    <a:pt x="707771" y="162941"/>
                  </a:lnTo>
                  <a:lnTo>
                    <a:pt x="567436" y="406654"/>
                  </a:lnTo>
                  <a:lnTo>
                    <a:pt x="542671" y="406654"/>
                  </a:lnTo>
                  <a:lnTo>
                    <a:pt x="545084" y="399415"/>
                  </a:lnTo>
                  <a:lnTo>
                    <a:pt x="576834" y="161798"/>
                  </a:lnTo>
                  <a:lnTo>
                    <a:pt x="504951" y="371348"/>
                  </a:lnTo>
                  <a:lnTo>
                    <a:pt x="502412" y="379095"/>
                  </a:lnTo>
                  <a:lnTo>
                    <a:pt x="504825" y="382905"/>
                  </a:lnTo>
                  <a:lnTo>
                    <a:pt x="512572" y="382905"/>
                  </a:lnTo>
                  <a:lnTo>
                    <a:pt x="524383" y="382905"/>
                  </a:lnTo>
                  <a:lnTo>
                    <a:pt x="516254" y="406654"/>
                  </a:lnTo>
                  <a:lnTo>
                    <a:pt x="446024" y="406654"/>
                  </a:lnTo>
                  <a:lnTo>
                    <a:pt x="454151" y="382905"/>
                  </a:lnTo>
                  <a:lnTo>
                    <a:pt x="465963" y="382905"/>
                  </a:lnTo>
                  <a:lnTo>
                    <a:pt x="472186" y="382905"/>
                  </a:lnTo>
                  <a:lnTo>
                    <a:pt x="476631" y="379095"/>
                  </a:lnTo>
                  <a:lnTo>
                    <a:pt x="479298" y="371348"/>
                  </a:lnTo>
                  <a:lnTo>
                    <a:pt x="574421" y="93472"/>
                  </a:lnTo>
                  <a:lnTo>
                    <a:pt x="576199" y="88519"/>
                  </a:lnTo>
                  <a:lnTo>
                    <a:pt x="573913" y="85979"/>
                  </a:lnTo>
                  <a:lnTo>
                    <a:pt x="567689" y="85979"/>
                  </a:lnTo>
                  <a:lnTo>
                    <a:pt x="553974" y="85979"/>
                  </a:lnTo>
                  <a:lnTo>
                    <a:pt x="562101" y="62230"/>
                  </a:lnTo>
                  <a:close/>
                </a:path>
                <a:path w="923925" h="455294">
                  <a:moveTo>
                    <a:pt x="315722" y="62230"/>
                  </a:moveTo>
                  <a:lnTo>
                    <a:pt x="436372" y="62230"/>
                  </a:lnTo>
                  <a:lnTo>
                    <a:pt x="460996" y="63992"/>
                  </a:lnTo>
                  <a:lnTo>
                    <a:pt x="498004" y="78089"/>
                  </a:lnTo>
                  <a:lnTo>
                    <a:pt x="518652" y="117379"/>
                  </a:lnTo>
                  <a:lnTo>
                    <a:pt x="517467" y="133643"/>
                  </a:lnTo>
                  <a:lnTo>
                    <a:pt x="504318" y="171503"/>
                  </a:lnTo>
                  <a:lnTo>
                    <a:pt x="479605" y="205360"/>
                  </a:lnTo>
                  <a:lnTo>
                    <a:pt x="442720" y="233364"/>
                  </a:lnTo>
                  <a:lnTo>
                    <a:pt x="399805" y="249227"/>
                  </a:lnTo>
                  <a:lnTo>
                    <a:pt x="377444" y="251206"/>
                  </a:lnTo>
                  <a:lnTo>
                    <a:pt x="323214" y="251206"/>
                  </a:lnTo>
                  <a:lnTo>
                    <a:pt x="282066" y="371348"/>
                  </a:lnTo>
                  <a:lnTo>
                    <a:pt x="279400" y="379095"/>
                  </a:lnTo>
                  <a:lnTo>
                    <a:pt x="281939" y="382905"/>
                  </a:lnTo>
                  <a:lnTo>
                    <a:pt x="289560" y="382905"/>
                  </a:lnTo>
                  <a:lnTo>
                    <a:pt x="309117" y="382905"/>
                  </a:lnTo>
                  <a:lnTo>
                    <a:pt x="300989" y="406654"/>
                  </a:lnTo>
                  <a:lnTo>
                    <a:pt x="195834" y="406654"/>
                  </a:lnTo>
                  <a:lnTo>
                    <a:pt x="203962" y="382905"/>
                  </a:lnTo>
                  <a:lnTo>
                    <a:pt x="223520" y="382905"/>
                  </a:lnTo>
                  <a:lnTo>
                    <a:pt x="229488" y="382905"/>
                  </a:lnTo>
                  <a:lnTo>
                    <a:pt x="233807" y="379095"/>
                  </a:lnTo>
                  <a:lnTo>
                    <a:pt x="236474" y="371348"/>
                  </a:lnTo>
                  <a:lnTo>
                    <a:pt x="331724" y="93472"/>
                  </a:lnTo>
                  <a:lnTo>
                    <a:pt x="333375" y="88519"/>
                  </a:lnTo>
                  <a:lnTo>
                    <a:pt x="331215" y="85979"/>
                  </a:lnTo>
                  <a:lnTo>
                    <a:pt x="325247" y="85979"/>
                  </a:lnTo>
                  <a:lnTo>
                    <a:pt x="307594" y="85979"/>
                  </a:lnTo>
                  <a:lnTo>
                    <a:pt x="315722" y="62230"/>
                  </a:lnTo>
                  <a:close/>
                </a:path>
                <a:path w="923925" h="455294">
                  <a:moveTo>
                    <a:pt x="78104" y="62230"/>
                  </a:moveTo>
                  <a:lnTo>
                    <a:pt x="272923" y="62230"/>
                  </a:lnTo>
                  <a:lnTo>
                    <a:pt x="261112" y="144780"/>
                  </a:lnTo>
                  <a:lnTo>
                    <a:pt x="240537" y="147955"/>
                  </a:lnTo>
                  <a:lnTo>
                    <a:pt x="236702" y="120765"/>
                  </a:lnTo>
                  <a:lnTo>
                    <a:pt x="229568" y="101314"/>
                  </a:lnTo>
                  <a:lnTo>
                    <a:pt x="219124" y="89626"/>
                  </a:lnTo>
                  <a:lnTo>
                    <a:pt x="205359" y="85725"/>
                  </a:lnTo>
                  <a:lnTo>
                    <a:pt x="197431" y="86699"/>
                  </a:lnTo>
                  <a:lnTo>
                    <a:pt x="90042" y="371348"/>
                  </a:lnTo>
                  <a:lnTo>
                    <a:pt x="87502" y="379095"/>
                  </a:lnTo>
                  <a:lnTo>
                    <a:pt x="90042" y="382905"/>
                  </a:lnTo>
                  <a:lnTo>
                    <a:pt x="97662" y="382905"/>
                  </a:lnTo>
                  <a:lnTo>
                    <a:pt x="121158" y="382905"/>
                  </a:lnTo>
                  <a:lnTo>
                    <a:pt x="113029" y="406654"/>
                  </a:lnTo>
                  <a:lnTo>
                    <a:pt x="0" y="406654"/>
                  </a:lnTo>
                  <a:lnTo>
                    <a:pt x="8127" y="382905"/>
                  </a:lnTo>
                  <a:lnTo>
                    <a:pt x="31623" y="382905"/>
                  </a:lnTo>
                  <a:lnTo>
                    <a:pt x="37591" y="382905"/>
                  </a:lnTo>
                  <a:lnTo>
                    <a:pt x="41910" y="379095"/>
                  </a:lnTo>
                  <a:lnTo>
                    <a:pt x="44576" y="371348"/>
                  </a:lnTo>
                  <a:lnTo>
                    <a:pt x="137795" y="99187"/>
                  </a:lnTo>
                  <a:lnTo>
                    <a:pt x="140842" y="90297"/>
                  </a:lnTo>
                  <a:lnTo>
                    <a:pt x="139446" y="85725"/>
                  </a:lnTo>
                  <a:lnTo>
                    <a:pt x="133476" y="85725"/>
                  </a:lnTo>
                  <a:lnTo>
                    <a:pt x="115286" y="89626"/>
                  </a:lnTo>
                  <a:lnTo>
                    <a:pt x="95583" y="101314"/>
                  </a:lnTo>
                  <a:lnTo>
                    <a:pt x="74380" y="120765"/>
                  </a:lnTo>
                  <a:lnTo>
                    <a:pt x="51688" y="147955"/>
                  </a:lnTo>
                  <a:lnTo>
                    <a:pt x="31369" y="145034"/>
                  </a:lnTo>
                  <a:lnTo>
                    <a:pt x="78104" y="62230"/>
                  </a:lnTo>
                  <a:close/>
                </a:path>
                <a:path w="923925" h="455294">
                  <a:moveTo>
                    <a:pt x="872363" y="0"/>
                  </a:moveTo>
                  <a:lnTo>
                    <a:pt x="899262" y="42383"/>
                  </a:lnTo>
                  <a:lnTo>
                    <a:pt x="916414" y="86327"/>
                  </a:lnTo>
                  <a:lnTo>
                    <a:pt x="923825" y="131838"/>
                  </a:lnTo>
                  <a:lnTo>
                    <a:pt x="921500" y="178921"/>
                  </a:lnTo>
                  <a:lnTo>
                    <a:pt x="909447" y="227584"/>
                  </a:lnTo>
                  <a:lnTo>
                    <a:pt x="892175" y="268668"/>
                  </a:lnTo>
                  <a:lnTo>
                    <a:pt x="868938" y="308483"/>
                  </a:lnTo>
                  <a:lnTo>
                    <a:pt x="839739" y="347027"/>
                  </a:lnTo>
                  <a:lnTo>
                    <a:pt x="804582" y="384302"/>
                  </a:lnTo>
                  <a:lnTo>
                    <a:pt x="763470" y="420306"/>
                  </a:lnTo>
                  <a:lnTo>
                    <a:pt x="716407" y="455041"/>
                  </a:lnTo>
                  <a:lnTo>
                    <a:pt x="706120" y="440182"/>
                  </a:lnTo>
                  <a:lnTo>
                    <a:pt x="751626" y="401259"/>
                  </a:lnTo>
                  <a:lnTo>
                    <a:pt x="790610" y="360537"/>
                  </a:lnTo>
                  <a:lnTo>
                    <a:pt x="823071" y="318018"/>
                  </a:lnTo>
                  <a:lnTo>
                    <a:pt x="849010" y="273700"/>
                  </a:lnTo>
                  <a:lnTo>
                    <a:pt x="868426" y="227584"/>
                  </a:lnTo>
                  <a:lnTo>
                    <a:pt x="882231" y="170866"/>
                  </a:lnTo>
                  <a:lnTo>
                    <a:pt x="883999" y="116744"/>
                  </a:lnTo>
                  <a:lnTo>
                    <a:pt x="873694" y="65242"/>
                  </a:lnTo>
                  <a:lnTo>
                    <a:pt x="851281" y="16383"/>
                  </a:lnTo>
                  <a:lnTo>
                    <a:pt x="872363" y="0"/>
                  </a:lnTo>
                  <a:close/>
                </a:path>
              </a:pathLst>
            </a:custGeom>
            <a:ln w="3175">
              <a:solidFill>
                <a:srgbClr val="B45F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541" y="4005059"/>
              <a:ext cx="3505200" cy="2667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2281554"/>
            <a:ext cx="7962265" cy="44684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marR="422275" indent="-342900">
              <a:lnSpc>
                <a:spcPts val="2270"/>
              </a:lnSpc>
              <a:spcBef>
                <a:spcPts val="380"/>
              </a:spcBef>
              <a:buClr>
                <a:srgbClr val="3A6330"/>
              </a:buClr>
              <a:buSzPct val="69047"/>
              <a:buAutoNum type="arabicPeriod"/>
              <a:tabLst>
                <a:tab pos="354965" algn="l"/>
                <a:tab pos="355600" algn="l"/>
              </a:tabLst>
            </a:pP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Increase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production while,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at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the same time, increasing 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employee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morale and job</a:t>
            </a:r>
            <a:r>
              <a:rPr sz="2100" spc="1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satisfaction.</a:t>
            </a:r>
            <a:endParaRPr sz="2100">
              <a:latin typeface="Gothic Uralic"/>
              <a:cs typeface="Gothic Uralic"/>
            </a:endParaRPr>
          </a:p>
          <a:p>
            <a:pPr marL="355600" marR="949325" indent="-342900">
              <a:lnSpc>
                <a:spcPts val="2270"/>
              </a:lnSpc>
              <a:spcBef>
                <a:spcPts val="1260"/>
              </a:spcBef>
              <a:buClr>
                <a:srgbClr val="3A6330"/>
              </a:buClr>
              <a:buSzPct val="69047"/>
              <a:buAutoNum type="arabicPeriod"/>
              <a:tabLst>
                <a:tab pos="354965" algn="l"/>
                <a:tab pos="355600" algn="l"/>
              </a:tabLst>
            </a:pP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Hold emergency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&amp;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unscheduled maintenance to</a:t>
            </a:r>
            <a:r>
              <a:rPr sz="2100" spc="-15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a 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minimum.</a:t>
            </a:r>
            <a:endParaRPr sz="2100">
              <a:latin typeface="Gothic Uralic"/>
              <a:cs typeface="Gothic Uralic"/>
            </a:endParaRPr>
          </a:p>
          <a:p>
            <a:pPr marL="355600" marR="113664" indent="-342900">
              <a:lnSpc>
                <a:spcPts val="2270"/>
              </a:lnSpc>
              <a:spcBef>
                <a:spcPts val="1255"/>
              </a:spcBef>
              <a:buClr>
                <a:srgbClr val="3A6330"/>
              </a:buClr>
              <a:buSzPct val="69047"/>
              <a:buAutoNum type="arabicPeriod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To provide the safe and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good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working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environment to the 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worker.</a:t>
            </a:r>
            <a:endParaRPr sz="2100">
              <a:latin typeface="Gothic Uralic"/>
              <a:cs typeface="Gothic Uralic"/>
            </a:endParaRPr>
          </a:p>
          <a:p>
            <a:pPr marL="355600" indent="-342900">
              <a:lnSpc>
                <a:spcPts val="2395"/>
              </a:lnSpc>
              <a:spcBef>
                <a:spcPts val="975"/>
              </a:spcBef>
              <a:buClr>
                <a:srgbClr val="3A6330"/>
              </a:buClr>
              <a:buSzPct val="69047"/>
              <a:buAutoNum type="arabicPeriod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Achieve </a:t>
            </a:r>
            <a:r>
              <a:rPr sz="2100" b="1" dirty="0">
                <a:solidFill>
                  <a:srgbClr val="1B577B"/>
                </a:solidFill>
                <a:latin typeface="Gothic Uralic"/>
                <a:cs typeface="Gothic Uralic"/>
              </a:rPr>
              <a:t>Zero </a:t>
            </a:r>
            <a:r>
              <a:rPr sz="2100" b="1" spc="-5" dirty="0">
                <a:solidFill>
                  <a:srgbClr val="1B577B"/>
                </a:solidFill>
                <a:latin typeface="Gothic Uralic"/>
                <a:cs typeface="Gothic Uralic"/>
              </a:rPr>
              <a:t>Defects, </a:t>
            </a:r>
            <a:r>
              <a:rPr sz="2100" b="1" dirty="0">
                <a:solidFill>
                  <a:srgbClr val="1B577B"/>
                </a:solidFill>
                <a:latin typeface="Gothic Uralic"/>
                <a:cs typeface="Gothic Uralic"/>
              </a:rPr>
              <a:t>Zero </a:t>
            </a:r>
            <a:r>
              <a:rPr sz="2100" b="1" spc="-5" dirty="0">
                <a:solidFill>
                  <a:srgbClr val="1B577B"/>
                </a:solidFill>
                <a:latin typeface="Gothic Uralic"/>
                <a:cs typeface="Gothic Uralic"/>
              </a:rPr>
              <a:t>Breakdown and </a:t>
            </a:r>
            <a:r>
              <a:rPr sz="2100" b="1" dirty="0">
                <a:solidFill>
                  <a:srgbClr val="1B577B"/>
                </a:solidFill>
                <a:latin typeface="Gothic Uralic"/>
                <a:cs typeface="Gothic Uralic"/>
              </a:rPr>
              <a:t>Zero</a:t>
            </a:r>
            <a:r>
              <a:rPr sz="2100" b="1" spc="20" dirty="0">
                <a:solidFill>
                  <a:srgbClr val="1B577B"/>
                </a:solidFill>
                <a:latin typeface="Gothic Uralic"/>
                <a:cs typeface="Gothic Uralic"/>
              </a:rPr>
              <a:t> </a:t>
            </a:r>
            <a:r>
              <a:rPr sz="2100" b="1" spc="-5" dirty="0">
                <a:solidFill>
                  <a:srgbClr val="1B577B"/>
                </a:solidFill>
                <a:latin typeface="Gothic Uralic"/>
                <a:cs typeface="Gothic Uralic"/>
              </a:rPr>
              <a:t>accidents</a:t>
            </a:r>
            <a:endParaRPr sz="2100">
              <a:latin typeface="Gothic Uralic"/>
              <a:cs typeface="Gothic Uralic"/>
            </a:endParaRPr>
          </a:p>
          <a:p>
            <a:pPr marL="355600">
              <a:lnSpc>
                <a:spcPts val="2395"/>
              </a:lnSpc>
            </a:pP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in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all functional areas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of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the</a:t>
            </a:r>
            <a:r>
              <a:rPr sz="2100" spc="-4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organization.</a:t>
            </a:r>
            <a:endParaRPr sz="2100">
              <a:latin typeface="Gothic Uralic"/>
              <a:cs typeface="Gothic Uralic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3A6330"/>
              </a:buClr>
              <a:buSzPct val="69047"/>
              <a:buAutoNum type="arabicPeriod" startAt="5"/>
              <a:tabLst>
                <a:tab pos="354965" algn="l"/>
                <a:tab pos="355600" algn="l"/>
              </a:tabLst>
            </a:pP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Involve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people in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all levels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of</a:t>
            </a:r>
            <a:r>
              <a:rPr sz="2100" spc="-7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organization.</a:t>
            </a:r>
            <a:endParaRPr sz="2100">
              <a:latin typeface="Gothic Uralic"/>
              <a:cs typeface="Gothic Uralic"/>
            </a:endParaRPr>
          </a:p>
          <a:p>
            <a:pPr marL="355600" marR="1400810" indent="-342900">
              <a:lnSpc>
                <a:spcPts val="2270"/>
              </a:lnSpc>
              <a:spcBef>
                <a:spcPts val="1290"/>
              </a:spcBef>
              <a:buClr>
                <a:srgbClr val="3A6330"/>
              </a:buClr>
              <a:buSzPct val="69047"/>
              <a:buAutoNum type="arabicPeriod" startAt="5"/>
              <a:tabLst>
                <a:tab pos="354965" algn="l"/>
                <a:tab pos="355600" algn="l"/>
              </a:tabLst>
            </a:pP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Form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different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teams to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reduce defects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and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Self  Maintenance.</a:t>
            </a:r>
            <a:endParaRPr sz="2100">
              <a:latin typeface="Gothic Uralic"/>
              <a:cs typeface="Gothic Uralic"/>
            </a:endParaRPr>
          </a:p>
          <a:p>
            <a:pPr marL="355600" indent="-342900">
              <a:lnSpc>
                <a:spcPct val="100000"/>
              </a:lnSpc>
              <a:spcBef>
                <a:spcPts val="925"/>
              </a:spcBef>
              <a:buClr>
                <a:srgbClr val="3A6330"/>
              </a:buClr>
              <a:buSzPct val="69047"/>
              <a:buAutoNum type="arabicPeriod" startAt="5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To </a:t>
            </a:r>
            <a:r>
              <a:rPr sz="2100" dirty="0">
                <a:solidFill>
                  <a:srgbClr val="F3EADE"/>
                </a:solidFill>
                <a:latin typeface="Gothic Uralic"/>
                <a:cs typeface="Gothic Uralic"/>
              </a:rPr>
              <a:t>fulfill Regulatory </a:t>
            </a:r>
            <a:r>
              <a:rPr sz="2100" spc="-5" dirty="0">
                <a:solidFill>
                  <a:srgbClr val="F3EADE"/>
                </a:solidFill>
                <a:latin typeface="Gothic Uralic"/>
                <a:cs typeface="Gothic Uralic"/>
              </a:rPr>
              <a:t>compliances.</a:t>
            </a:r>
            <a:endParaRPr sz="2100">
              <a:latin typeface="Gothic Uralic"/>
              <a:cs typeface="Gothic Ural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0663" y="295147"/>
            <a:ext cx="8129905" cy="1839595"/>
            <a:chOff x="740663" y="295147"/>
            <a:chExt cx="8129905" cy="1839595"/>
          </a:xfrm>
        </p:grpSpPr>
        <p:sp>
          <p:nvSpPr>
            <p:cNvPr id="4" name="object 4"/>
            <p:cNvSpPr/>
            <p:nvPr/>
          </p:nvSpPr>
          <p:spPr>
            <a:xfrm>
              <a:off x="740663" y="627888"/>
              <a:ext cx="5405628" cy="10957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5598" y="1031367"/>
              <a:ext cx="4472698" cy="6262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0260" y="295147"/>
              <a:ext cx="2209800" cy="18390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6303" y="6431381"/>
            <a:ext cx="165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3EADE"/>
                </a:solidFill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804161"/>
            <a:ext cx="6936105" cy="36582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286510" indent="-228600">
              <a:lnSpc>
                <a:spcPts val="3020"/>
              </a:lnSpc>
              <a:spcBef>
                <a:spcPts val="480"/>
              </a:spcBef>
            </a:pPr>
            <a:r>
              <a:rPr sz="1950" spc="70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2800" spc="70" dirty="0">
                <a:solidFill>
                  <a:srgbClr val="F3EADE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3EADE"/>
                </a:solidFill>
                <a:latin typeface="Times New Roman"/>
                <a:cs typeface="Times New Roman"/>
              </a:rPr>
              <a:t>provide the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safe </a:t>
            </a:r>
            <a:r>
              <a:rPr sz="2800" spc="-10" dirty="0">
                <a:solidFill>
                  <a:srgbClr val="F3EADE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good</a:t>
            </a:r>
            <a:r>
              <a:rPr sz="2800" spc="-14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F3EADE"/>
                </a:solidFill>
                <a:latin typeface="Times New Roman"/>
                <a:cs typeface="Times New Roman"/>
              </a:rPr>
              <a:t>working 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environment to the</a:t>
            </a:r>
            <a:r>
              <a:rPr sz="2800" spc="-3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3EADE"/>
                </a:solidFill>
                <a:latin typeface="Times New Roman"/>
                <a:cs typeface="Times New Roman"/>
              </a:rPr>
              <a:t>worker.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241300" marR="5080" indent="981075">
              <a:lnSpc>
                <a:spcPts val="3890"/>
              </a:lnSpc>
              <a:spcBef>
                <a:spcPts val="1820"/>
              </a:spcBef>
            </a:pPr>
            <a:r>
              <a:rPr sz="3600" b="1" spc="-130" dirty="0">
                <a:solidFill>
                  <a:srgbClr val="F3EADE"/>
                </a:solidFill>
                <a:latin typeface="Verdana"/>
                <a:cs typeface="Verdana"/>
              </a:rPr>
              <a:t>“</a:t>
            </a:r>
            <a:r>
              <a:rPr sz="3600" b="1" spc="-130" dirty="0">
                <a:solidFill>
                  <a:srgbClr val="F3EADE"/>
                </a:solidFill>
                <a:latin typeface="Gothic Uralic"/>
                <a:cs typeface="Gothic Uralic"/>
              </a:rPr>
              <a:t>If </a:t>
            </a:r>
            <a:r>
              <a:rPr sz="3600" b="1" spc="-5" dirty="0">
                <a:solidFill>
                  <a:srgbClr val="F3EADE"/>
                </a:solidFill>
                <a:latin typeface="Gothic Uralic"/>
                <a:cs typeface="Gothic Uralic"/>
              </a:rPr>
              <a:t>you </a:t>
            </a:r>
            <a:r>
              <a:rPr sz="3600" b="1" dirty="0">
                <a:solidFill>
                  <a:srgbClr val="F3EADE"/>
                </a:solidFill>
                <a:latin typeface="Gothic Uralic"/>
                <a:cs typeface="Gothic Uralic"/>
              </a:rPr>
              <a:t>focus </a:t>
            </a:r>
            <a:r>
              <a:rPr sz="3600" b="1" spc="-5" dirty="0">
                <a:solidFill>
                  <a:srgbClr val="F3EADE"/>
                </a:solidFill>
                <a:latin typeface="Gothic Uralic"/>
                <a:cs typeface="Gothic Uralic"/>
              </a:rPr>
              <a:t>on result you  will never</a:t>
            </a:r>
            <a:r>
              <a:rPr sz="3600" b="1" spc="-3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3600" b="1" spc="-5" dirty="0">
                <a:solidFill>
                  <a:srgbClr val="F3EADE"/>
                </a:solidFill>
                <a:latin typeface="Gothic Uralic"/>
                <a:cs typeface="Gothic Uralic"/>
              </a:rPr>
              <a:t>change.</a:t>
            </a:r>
            <a:endParaRPr sz="3600">
              <a:latin typeface="Gothic Uralic"/>
              <a:cs typeface="Gothic Uralic"/>
            </a:endParaRPr>
          </a:p>
          <a:p>
            <a:pPr marL="241300" marR="276860" indent="1311910">
              <a:lnSpc>
                <a:spcPts val="3890"/>
              </a:lnSpc>
              <a:spcBef>
                <a:spcPts val="1295"/>
              </a:spcBef>
            </a:pPr>
            <a:r>
              <a:rPr sz="3600" b="1" spc="-5" dirty="0">
                <a:solidFill>
                  <a:srgbClr val="F3EADE"/>
                </a:solidFill>
                <a:latin typeface="Gothic Uralic"/>
                <a:cs typeface="Gothic Uralic"/>
              </a:rPr>
              <a:t>If you </a:t>
            </a:r>
            <a:r>
              <a:rPr sz="3600" b="1" dirty="0">
                <a:solidFill>
                  <a:srgbClr val="F3EADE"/>
                </a:solidFill>
                <a:latin typeface="Gothic Uralic"/>
                <a:cs typeface="Gothic Uralic"/>
              </a:rPr>
              <a:t>focus </a:t>
            </a:r>
            <a:r>
              <a:rPr sz="3600" b="1" spc="-5" dirty="0">
                <a:solidFill>
                  <a:srgbClr val="F3EADE"/>
                </a:solidFill>
                <a:latin typeface="Gothic Uralic"/>
                <a:cs typeface="Gothic Uralic"/>
              </a:rPr>
              <a:t>on change  </a:t>
            </a:r>
            <a:r>
              <a:rPr sz="3600" b="1" spc="-280" dirty="0">
                <a:solidFill>
                  <a:srgbClr val="F3EADE"/>
                </a:solidFill>
                <a:latin typeface="Verdana"/>
                <a:cs typeface="Verdana"/>
              </a:rPr>
              <a:t>you </a:t>
            </a:r>
            <a:r>
              <a:rPr sz="3600" b="1" spc="-440" dirty="0">
                <a:solidFill>
                  <a:srgbClr val="F3EADE"/>
                </a:solidFill>
                <a:latin typeface="Verdana"/>
                <a:cs typeface="Verdana"/>
              </a:rPr>
              <a:t>will </a:t>
            </a:r>
            <a:r>
              <a:rPr sz="3600" b="1" spc="-270" dirty="0">
                <a:solidFill>
                  <a:srgbClr val="F3EADE"/>
                </a:solidFill>
                <a:latin typeface="Verdana"/>
                <a:cs typeface="Verdana"/>
              </a:rPr>
              <a:t>get</a:t>
            </a:r>
            <a:r>
              <a:rPr sz="3600" b="1" spc="15" dirty="0">
                <a:solidFill>
                  <a:srgbClr val="F3EADE"/>
                </a:solidFill>
                <a:latin typeface="Verdana"/>
                <a:cs typeface="Verdana"/>
              </a:rPr>
              <a:t> </a:t>
            </a:r>
            <a:r>
              <a:rPr sz="3600" b="1" spc="-430" dirty="0">
                <a:solidFill>
                  <a:srgbClr val="F3EADE"/>
                </a:solidFill>
                <a:latin typeface="Verdana"/>
                <a:cs typeface="Verdana"/>
              </a:rPr>
              <a:t>Result.”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6027" y="260616"/>
            <a:ext cx="6970395" cy="1080135"/>
            <a:chOff x="986027" y="260616"/>
            <a:chExt cx="6970395" cy="1080135"/>
          </a:xfrm>
        </p:grpSpPr>
        <p:sp>
          <p:nvSpPr>
            <p:cNvPr id="5" name="object 5"/>
            <p:cNvSpPr/>
            <p:nvPr/>
          </p:nvSpPr>
          <p:spPr>
            <a:xfrm>
              <a:off x="1259636" y="260616"/>
              <a:ext cx="6696709" cy="1080135"/>
            </a:xfrm>
            <a:custGeom>
              <a:avLst/>
              <a:gdLst/>
              <a:ahLst/>
              <a:cxnLst/>
              <a:rect l="l" t="t" r="r" b="b"/>
              <a:pathLst>
                <a:path w="6696709" h="1080135">
                  <a:moveTo>
                    <a:pt x="6696709" y="0"/>
                  </a:moveTo>
                  <a:lnTo>
                    <a:pt x="0" y="0"/>
                  </a:lnTo>
                  <a:lnTo>
                    <a:pt x="0" y="1080122"/>
                  </a:lnTo>
                  <a:lnTo>
                    <a:pt x="6696709" y="1080122"/>
                  </a:lnTo>
                  <a:lnTo>
                    <a:pt x="6696709" y="0"/>
                  </a:lnTo>
                  <a:close/>
                </a:path>
              </a:pathLst>
            </a:custGeom>
            <a:solidFill>
              <a:srgbClr val="67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6027" y="286511"/>
              <a:ext cx="4843272" cy="899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64361" y="624966"/>
              <a:ext cx="4079113" cy="501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09" y="2132838"/>
            <a:ext cx="1511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i="1" spc="5" dirty="0">
                <a:solidFill>
                  <a:srgbClr val="3A6330"/>
                </a:solidFill>
                <a:latin typeface="TeXGyreAdventor"/>
                <a:cs typeface="TeXGyreAdventor"/>
              </a:rPr>
              <a:t>1.</a:t>
            </a:r>
            <a:endParaRPr sz="115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5735" y="2067306"/>
            <a:ext cx="5619115" cy="518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ts val="1939"/>
              </a:lnSpc>
              <a:spcBef>
                <a:spcPts val="105"/>
              </a:spcBef>
            </a:pPr>
            <a:r>
              <a:rPr sz="1700" i="1" spc="-5" dirty="0">
                <a:latin typeface="TeXGyreAdventor"/>
                <a:cs typeface="TeXGyreAdventor"/>
              </a:rPr>
              <a:t>PRODUCTION</a:t>
            </a:r>
            <a:endParaRPr sz="1700">
              <a:latin typeface="TeXGyreAdventor"/>
              <a:cs typeface="TeXGyreAdventor"/>
            </a:endParaRPr>
          </a:p>
          <a:p>
            <a:pPr marL="12700">
              <a:lnSpc>
                <a:spcPts val="1939"/>
              </a:lnSpc>
            </a:pPr>
            <a:r>
              <a:rPr sz="1700" b="0" i="1" spc="-20" dirty="0">
                <a:latin typeface="TeXGyreAdventor"/>
                <a:cs typeface="TeXGyreAdventor"/>
              </a:rPr>
              <a:t>I). </a:t>
            </a:r>
            <a:r>
              <a:rPr sz="1700" b="0" i="1" dirty="0">
                <a:latin typeface="TeXGyreAdventor"/>
                <a:cs typeface="TeXGyreAdventor"/>
              </a:rPr>
              <a:t>Obtain Minimum 80% </a:t>
            </a:r>
            <a:r>
              <a:rPr sz="1700" b="0" i="1" spc="-5" dirty="0">
                <a:latin typeface="TeXGyreAdventor"/>
                <a:cs typeface="TeXGyreAdventor"/>
              </a:rPr>
              <a:t>Overall </a:t>
            </a:r>
            <a:r>
              <a:rPr sz="1700" b="0" i="1" dirty="0">
                <a:latin typeface="TeXGyreAdventor"/>
                <a:cs typeface="TeXGyreAdventor"/>
              </a:rPr>
              <a:t>Production</a:t>
            </a:r>
            <a:r>
              <a:rPr sz="1700" b="0" i="1" spc="-45" dirty="0">
                <a:latin typeface="TeXGyreAdventor"/>
                <a:cs typeface="TeXGyreAdventor"/>
              </a:rPr>
              <a:t> </a:t>
            </a:r>
            <a:r>
              <a:rPr sz="1700" b="0" i="1" dirty="0">
                <a:latin typeface="TeXGyreAdventor"/>
                <a:cs typeface="TeXGyreAdventor"/>
              </a:rPr>
              <a:t>Efficiency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509" y="3298952"/>
            <a:ext cx="1511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i="1" spc="5" dirty="0">
                <a:solidFill>
                  <a:srgbClr val="3A6330"/>
                </a:solidFill>
                <a:latin typeface="TeXGyreAdventor"/>
                <a:cs typeface="TeXGyreAdventor"/>
              </a:rPr>
              <a:t>2.</a:t>
            </a:r>
            <a:endParaRPr sz="115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8509" y="3998467"/>
            <a:ext cx="1511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i="1" spc="5" dirty="0">
                <a:solidFill>
                  <a:srgbClr val="3A6330"/>
                </a:solidFill>
                <a:latin typeface="TeXGyreAdventor"/>
                <a:cs typeface="TeXGyreAdventor"/>
              </a:rPr>
              <a:t>3.</a:t>
            </a:r>
            <a:endParaRPr sz="1150">
              <a:latin typeface="TeXGyreAdventor"/>
              <a:cs typeface="TeXGyreAdvento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509" y="4698238"/>
            <a:ext cx="1511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i="1" spc="5" dirty="0">
                <a:solidFill>
                  <a:srgbClr val="3A6330"/>
                </a:solidFill>
                <a:latin typeface="TeXGyreAdventor"/>
                <a:cs typeface="TeXGyreAdventor"/>
              </a:rPr>
              <a:t>4.</a:t>
            </a:r>
            <a:endParaRPr sz="1150">
              <a:latin typeface="TeXGyreAdventor"/>
              <a:cs typeface="TeXGyreAdvento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5735" y="2533650"/>
            <a:ext cx="6690359" cy="238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275" indent="-283210">
              <a:lnSpc>
                <a:spcPts val="1939"/>
              </a:lnSpc>
              <a:spcBef>
                <a:spcPts val="105"/>
              </a:spcBef>
              <a:buAutoNum type="romanLcParenR" startAt="2"/>
              <a:tabLst>
                <a:tab pos="295910" algn="l"/>
              </a:tabLst>
            </a:pP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Obtain Minimum 90% </a:t>
            </a: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Overall Equipment</a:t>
            </a:r>
            <a:r>
              <a:rPr sz="1700" i="1" spc="-114" dirty="0">
                <a:solidFill>
                  <a:srgbClr val="F3EADE"/>
                </a:solidFill>
                <a:latin typeface="TeXGyreAdventor"/>
                <a:cs typeface="TeXGyreAdventor"/>
              </a:rPr>
              <a:t> </a:t>
            </a: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Effectiveness</a:t>
            </a:r>
            <a:endParaRPr sz="1700">
              <a:latin typeface="TeXGyreAdventor"/>
              <a:cs typeface="TeXGyreAdventor"/>
            </a:endParaRPr>
          </a:p>
          <a:p>
            <a:pPr marL="339725" indent="-327660">
              <a:lnSpc>
                <a:spcPts val="1939"/>
              </a:lnSpc>
              <a:buAutoNum type="romanLcParenR" startAt="2"/>
              <a:tabLst>
                <a:tab pos="340360" algn="l"/>
              </a:tabLst>
            </a:pP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Run the Machine during</a:t>
            </a:r>
            <a:r>
              <a:rPr sz="1700" i="1" spc="-95" dirty="0">
                <a:solidFill>
                  <a:srgbClr val="F3EADE"/>
                </a:solidFill>
                <a:latin typeface="TeXGyreAdventor"/>
                <a:cs typeface="TeXGyreAdventor"/>
              </a:rPr>
              <a:t> 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lunchtime</a:t>
            </a:r>
            <a:endParaRPr sz="1700">
              <a:latin typeface="TeXGyreAdventor"/>
              <a:cs typeface="TeXGyreAdventor"/>
            </a:endParaRPr>
          </a:p>
          <a:p>
            <a:pPr marL="88900">
              <a:lnSpc>
                <a:spcPts val="1939"/>
              </a:lnSpc>
              <a:spcBef>
                <a:spcPts val="1630"/>
              </a:spcBef>
            </a:pPr>
            <a:r>
              <a:rPr sz="1700" b="1" i="1" dirty="0">
                <a:solidFill>
                  <a:srgbClr val="F3EADE"/>
                </a:solidFill>
                <a:latin typeface="TeXGyreAdventor"/>
                <a:cs typeface="TeXGyreAdventor"/>
              </a:rPr>
              <a:t>QUALITY</a:t>
            </a:r>
            <a:endParaRPr sz="1700">
              <a:latin typeface="TeXGyreAdventor"/>
              <a:cs typeface="TeXGyreAdventor"/>
            </a:endParaRPr>
          </a:p>
          <a:p>
            <a:pPr marL="96520">
              <a:lnSpc>
                <a:spcPts val="1939"/>
              </a:lnSpc>
            </a:pP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Operate </a:t>
            </a:r>
            <a:r>
              <a:rPr sz="1700" i="1" spc="5" dirty="0">
                <a:solidFill>
                  <a:srgbClr val="F3EADE"/>
                </a:solidFill>
                <a:latin typeface="TeXGyreAdventor"/>
                <a:cs typeface="TeXGyreAdventor"/>
              </a:rPr>
              <a:t>in 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a manner, </a:t>
            </a: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so 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that there </a:t>
            </a: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are 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no </a:t>
            </a: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customer</a:t>
            </a:r>
            <a:r>
              <a:rPr sz="1700" i="1" spc="-90" dirty="0">
                <a:solidFill>
                  <a:srgbClr val="F3EADE"/>
                </a:solidFill>
                <a:latin typeface="TeXGyreAdventor"/>
                <a:cs typeface="TeXGyreAdventor"/>
              </a:rPr>
              <a:t> 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complaint</a:t>
            </a:r>
            <a:endParaRPr sz="1700">
              <a:latin typeface="TeXGyreAdventor"/>
              <a:cs typeface="TeXGyreAdventor"/>
            </a:endParaRPr>
          </a:p>
          <a:p>
            <a:pPr marL="88900">
              <a:lnSpc>
                <a:spcPts val="1939"/>
              </a:lnSpc>
              <a:spcBef>
                <a:spcPts val="1630"/>
              </a:spcBef>
            </a:pPr>
            <a:r>
              <a:rPr sz="1700" b="1" i="1" dirty="0">
                <a:solidFill>
                  <a:srgbClr val="F3EADE"/>
                </a:solidFill>
                <a:latin typeface="TeXGyreAdventor"/>
                <a:cs typeface="TeXGyreAdventor"/>
              </a:rPr>
              <a:t>COST</a:t>
            </a:r>
            <a:endParaRPr sz="1700">
              <a:latin typeface="TeXGyreAdventor"/>
              <a:cs typeface="TeXGyreAdventor"/>
            </a:endParaRPr>
          </a:p>
          <a:p>
            <a:pPr marL="96520">
              <a:lnSpc>
                <a:spcPts val="1939"/>
              </a:lnSpc>
            </a:pP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Reduce 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the manufacturing cost </a:t>
            </a: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as 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much </a:t>
            </a: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as</a:t>
            </a:r>
            <a:r>
              <a:rPr sz="1700" i="1" spc="-25" dirty="0">
                <a:solidFill>
                  <a:srgbClr val="F3EADE"/>
                </a:solidFill>
                <a:latin typeface="TeXGyreAdventor"/>
                <a:cs typeface="TeXGyreAdventor"/>
              </a:rPr>
              <a:t> </a:t>
            </a: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possible</a:t>
            </a:r>
            <a:endParaRPr sz="1700">
              <a:latin typeface="TeXGyreAdventor"/>
              <a:cs typeface="TeXGyreAdventor"/>
            </a:endParaRPr>
          </a:p>
          <a:p>
            <a:pPr marL="88900">
              <a:lnSpc>
                <a:spcPct val="100000"/>
              </a:lnSpc>
              <a:spcBef>
                <a:spcPts val="1635"/>
              </a:spcBef>
            </a:pPr>
            <a:r>
              <a:rPr sz="1700" b="1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DELIVERY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9555" y="4865877"/>
            <a:ext cx="674750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5" dirty="0">
                <a:solidFill>
                  <a:srgbClr val="F3EADE"/>
                </a:solidFill>
                <a:latin typeface="TeXGyreAdventor"/>
                <a:cs typeface="TeXGyreAdventor"/>
              </a:rPr>
              <a:t>Achieve 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100% success </a:t>
            </a:r>
            <a:r>
              <a:rPr sz="1700" i="1" spc="10" dirty="0">
                <a:solidFill>
                  <a:srgbClr val="F3EADE"/>
                </a:solidFill>
                <a:latin typeface="TeXGyreAdventor"/>
                <a:cs typeface="TeXGyreAdventor"/>
              </a:rPr>
              <a:t>in </a:t>
            </a: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delivering 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the goods </a:t>
            </a: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as 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required by</a:t>
            </a:r>
            <a:r>
              <a:rPr sz="1700" i="1" spc="-210" dirty="0">
                <a:solidFill>
                  <a:srgbClr val="F3EADE"/>
                </a:solidFill>
                <a:latin typeface="TeXGyreAdventor"/>
                <a:cs typeface="TeXGyreAdventor"/>
              </a:rPr>
              <a:t> 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the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1935" y="5021326"/>
            <a:ext cx="100520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cus</a:t>
            </a:r>
            <a:r>
              <a:rPr sz="1700" i="1" spc="5" dirty="0">
                <a:solidFill>
                  <a:srgbClr val="F3EADE"/>
                </a:solidFill>
                <a:latin typeface="TeXGyreAdventor"/>
                <a:cs typeface="TeXGyreAdventor"/>
              </a:rPr>
              <a:t>t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om</a:t>
            </a:r>
            <a:r>
              <a:rPr sz="1700" i="1" spc="-10" dirty="0">
                <a:solidFill>
                  <a:srgbClr val="F3EADE"/>
                </a:solidFill>
                <a:latin typeface="TeXGyreAdventor"/>
                <a:cs typeface="TeXGyreAdventor"/>
              </a:rPr>
              <a:t>e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r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8509" y="5553252"/>
            <a:ext cx="1511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i="1" spc="5" dirty="0">
                <a:solidFill>
                  <a:srgbClr val="3A6330"/>
                </a:solidFill>
                <a:latin typeface="TeXGyreAdventor"/>
                <a:cs typeface="TeXGyreAdventor"/>
              </a:rPr>
              <a:t>5.</a:t>
            </a:r>
            <a:endParaRPr sz="1150">
              <a:latin typeface="TeXGyreAdventor"/>
              <a:cs typeface="TeXGyreAdvento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8509" y="6253073"/>
            <a:ext cx="1511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i="1" spc="5" dirty="0">
                <a:solidFill>
                  <a:srgbClr val="3A6330"/>
                </a:solidFill>
                <a:latin typeface="TeXGyreAdventor"/>
                <a:cs typeface="TeXGyreAdventor"/>
              </a:rPr>
              <a:t>6.</a:t>
            </a:r>
            <a:endParaRPr sz="1150">
              <a:latin typeface="TeXGyreAdventor"/>
              <a:cs typeface="TeXGyreAdvento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9158" y="5487720"/>
            <a:ext cx="4283075" cy="121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ts val="1939"/>
              </a:lnSpc>
              <a:spcBef>
                <a:spcPts val="100"/>
              </a:spcBef>
            </a:pPr>
            <a:r>
              <a:rPr sz="1700" b="1" i="1" dirty="0">
                <a:solidFill>
                  <a:srgbClr val="F3EADE"/>
                </a:solidFill>
                <a:latin typeface="TeXGyreAdventor"/>
                <a:cs typeface="TeXGyreAdventor"/>
              </a:rPr>
              <a:t>SAFETY</a:t>
            </a:r>
            <a:endParaRPr sz="1700">
              <a:latin typeface="TeXGyreAdventor"/>
              <a:cs typeface="TeXGyreAdventor"/>
            </a:endParaRPr>
          </a:p>
          <a:p>
            <a:pPr marL="132715">
              <a:lnSpc>
                <a:spcPts val="1939"/>
              </a:lnSpc>
            </a:pP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Maintain an accident free</a:t>
            </a:r>
            <a:r>
              <a:rPr sz="1700" i="1" spc="-80" dirty="0">
                <a:solidFill>
                  <a:srgbClr val="F3EADE"/>
                </a:solidFill>
                <a:latin typeface="TeXGyreAdventor"/>
                <a:cs typeface="TeXGyreAdventor"/>
              </a:rPr>
              <a:t> </a:t>
            </a: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environment</a:t>
            </a:r>
            <a:endParaRPr sz="1700">
              <a:latin typeface="TeXGyreAdventor"/>
              <a:cs typeface="TeXGyreAdventor"/>
            </a:endParaRPr>
          </a:p>
          <a:p>
            <a:pPr marL="125095">
              <a:lnSpc>
                <a:spcPts val="1939"/>
              </a:lnSpc>
              <a:spcBef>
                <a:spcPts val="1635"/>
              </a:spcBef>
            </a:pPr>
            <a:r>
              <a:rPr sz="1700" b="1" i="1" dirty="0">
                <a:solidFill>
                  <a:srgbClr val="F3EADE"/>
                </a:solidFill>
                <a:latin typeface="TeXGyreAdventor"/>
                <a:cs typeface="TeXGyreAdventor"/>
              </a:rPr>
              <a:t>MULTYTASK</a:t>
            </a:r>
            <a:endParaRPr sz="1700">
              <a:latin typeface="TeXGyreAdventor"/>
              <a:cs typeface="TeXGyreAdventor"/>
            </a:endParaRPr>
          </a:p>
          <a:p>
            <a:pPr marL="12700">
              <a:lnSpc>
                <a:spcPts val="1939"/>
              </a:lnSpc>
            </a:pP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Develop </a:t>
            </a:r>
            <a:r>
              <a:rPr sz="1700" i="1" dirty="0">
                <a:solidFill>
                  <a:srgbClr val="F3EADE"/>
                </a:solidFill>
                <a:latin typeface="TeXGyreAdventor"/>
                <a:cs typeface="TeXGyreAdventor"/>
              </a:rPr>
              <a:t>multiskilled &amp; flexible</a:t>
            </a:r>
            <a:r>
              <a:rPr sz="1700" i="1" spc="-135" dirty="0">
                <a:solidFill>
                  <a:srgbClr val="F3EADE"/>
                </a:solidFill>
                <a:latin typeface="TeXGyreAdventor"/>
                <a:cs typeface="TeXGyreAdventor"/>
              </a:rPr>
              <a:t> </a:t>
            </a:r>
            <a:r>
              <a:rPr sz="1700" i="1" spc="-5" dirty="0">
                <a:solidFill>
                  <a:srgbClr val="F3EADE"/>
                </a:solidFill>
                <a:latin typeface="TeXGyreAdventor"/>
                <a:cs typeface="TeXGyreAdventor"/>
              </a:rPr>
              <a:t>workers.</a:t>
            </a:r>
            <a:endParaRPr sz="1700">
              <a:latin typeface="TeXGyreAdventor"/>
              <a:cs typeface="TeXGyreAdventor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8095" y="0"/>
            <a:ext cx="8376284" cy="2132965"/>
            <a:chOff x="768095" y="0"/>
            <a:chExt cx="8376284" cy="2132965"/>
          </a:xfrm>
        </p:grpSpPr>
        <p:sp>
          <p:nvSpPr>
            <p:cNvPr id="14" name="object 14"/>
            <p:cNvSpPr/>
            <p:nvPr/>
          </p:nvSpPr>
          <p:spPr>
            <a:xfrm>
              <a:off x="768095" y="513587"/>
              <a:ext cx="4735068" cy="899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3172" y="852169"/>
              <a:ext cx="3962895" cy="3896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08117" y="0"/>
              <a:ext cx="3635882" cy="21328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86229"/>
            <a:ext cx="5957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315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1650" spc="-140" dirty="0">
                <a:solidFill>
                  <a:srgbClr val="3A633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3EADE"/>
                </a:solidFill>
                <a:latin typeface="Times New Roman"/>
                <a:cs typeface="Times New Roman"/>
              </a:rPr>
              <a:t>Total </a:t>
            </a:r>
            <a:r>
              <a:rPr sz="2400" spc="-10" dirty="0">
                <a:solidFill>
                  <a:srgbClr val="F3EADE"/>
                </a:solidFill>
                <a:latin typeface="Times New Roman"/>
                <a:cs typeface="Times New Roman"/>
              </a:rPr>
              <a:t>commitment </a:t>
            </a:r>
            <a:r>
              <a:rPr sz="2400" dirty="0">
                <a:solidFill>
                  <a:srgbClr val="F3EADE"/>
                </a:solidFill>
                <a:latin typeface="Times New Roman"/>
                <a:cs typeface="Times New Roman"/>
              </a:rPr>
              <a:t>of upper level </a:t>
            </a:r>
            <a:r>
              <a:rPr sz="2400" spc="-45" dirty="0">
                <a:solidFill>
                  <a:srgbClr val="F3EADE"/>
                </a:solidFill>
                <a:latin typeface="Times New Roman"/>
                <a:cs typeface="Times New Roman"/>
              </a:rPr>
              <a:t>management.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040762"/>
            <a:ext cx="7580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0" spc="315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1650" b="0" spc="-210" dirty="0">
                <a:solidFill>
                  <a:srgbClr val="3A633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Employees </a:t>
            </a:r>
            <a:r>
              <a:rPr sz="2400" b="0" spc="-10" dirty="0">
                <a:latin typeface="Times New Roman"/>
                <a:cs typeface="Times New Roman"/>
              </a:rPr>
              <a:t>must </a:t>
            </a:r>
            <a:r>
              <a:rPr sz="2400" b="0" dirty="0">
                <a:latin typeface="Times New Roman"/>
                <a:cs typeface="Times New Roman"/>
              </a:rPr>
              <a:t>be </a:t>
            </a:r>
            <a:r>
              <a:rPr sz="2400" b="0" spc="-5" dirty="0">
                <a:latin typeface="Times New Roman"/>
                <a:cs typeface="Times New Roman"/>
              </a:rPr>
              <a:t>empowered </a:t>
            </a:r>
            <a:r>
              <a:rPr sz="2400" b="0" dirty="0">
                <a:latin typeface="Times New Roman"/>
                <a:cs typeface="Times New Roman"/>
              </a:rPr>
              <a:t>to initiate corrective </a:t>
            </a:r>
            <a:r>
              <a:rPr sz="2400" b="0" spc="-55" dirty="0">
                <a:latin typeface="Times New Roman"/>
                <a:cs typeface="Times New Roman"/>
              </a:rPr>
              <a:t>action</a:t>
            </a:r>
            <a:r>
              <a:rPr sz="2800" b="0" spc="-55" dirty="0">
                <a:latin typeface="Gothic Uralic"/>
                <a:cs typeface="Gothic Uralic"/>
              </a:rPr>
              <a:t>.</a:t>
            </a:r>
            <a:endParaRPr sz="2800">
              <a:latin typeface="Gothic Uralic"/>
              <a:cs typeface="Gothic Ural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288" y="257556"/>
            <a:ext cx="8955405" cy="1289685"/>
            <a:chOff x="18288" y="257556"/>
            <a:chExt cx="8955405" cy="1289685"/>
          </a:xfrm>
        </p:grpSpPr>
        <p:sp>
          <p:nvSpPr>
            <p:cNvPr id="5" name="object 5"/>
            <p:cNvSpPr/>
            <p:nvPr/>
          </p:nvSpPr>
          <p:spPr>
            <a:xfrm>
              <a:off x="18288" y="257556"/>
              <a:ext cx="8955024" cy="740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88" y="806196"/>
              <a:ext cx="2459736" cy="740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811" y="535051"/>
              <a:ext cx="8205812" cy="3942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9686" y="1090803"/>
              <a:ext cx="1829473" cy="3107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1245" y="2780157"/>
            <a:ext cx="1227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Category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308" y="3581857"/>
            <a:ext cx="838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D2CAB6"/>
                </a:solidFill>
                <a:latin typeface="Times New Roman"/>
                <a:cs typeface="Times New Roman"/>
              </a:rPr>
              <a:t>O</a:t>
            </a:r>
            <a:r>
              <a:rPr sz="2400" i="1" spc="-10" dirty="0">
                <a:solidFill>
                  <a:srgbClr val="D2CAB6"/>
                </a:solidFill>
                <a:latin typeface="Times New Roman"/>
                <a:cs typeface="Times New Roman"/>
              </a:rPr>
              <a:t>b</a:t>
            </a:r>
            <a:r>
              <a:rPr sz="2400" i="1" dirty="0">
                <a:solidFill>
                  <a:srgbClr val="D2CAB6"/>
                </a:solidFill>
                <a:latin typeface="Times New Roman"/>
                <a:cs typeface="Times New Roman"/>
              </a:rPr>
              <a:t>ject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3461" y="2780157"/>
            <a:ext cx="2552700" cy="140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39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TQM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15100"/>
              </a:lnSpc>
              <a:spcBef>
                <a:spcPts val="1340"/>
              </a:spcBef>
            </a:pP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Quality ( Output</a:t>
            </a:r>
            <a:r>
              <a:rPr sz="2400" spc="-5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and  </a:t>
            </a:r>
            <a:r>
              <a:rPr sz="2400" spc="-10" dirty="0">
                <a:solidFill>
                  <a:srgbClr val="D2CAB6"/>
                </a:solidFill>
                <a:latin typeface="Times New Roman"/>
                <a:cs typeface="Times New Roman"/>
              </a:rPr>
              <a:t>effects</a:t>
            </a:r>
            <a:r>
              <a:rPr sz="2400" spc="-1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6308" y="4593799"/>
            <a:ext cx="1740535" cy="8674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400" i="1" dirty="0">
                <a:solidFill>
                  <a:srgbClr val="D2CAB6"/>
                </a:solidFill>
                <a:latin typeface="Times New Roman"/>
                <a:cs typeface="Times New Roman"/>
              </a:rPr>
              <a:t>Mains</a:t>
            </a:r>
            <a:r>
              <a:rPr sz="2400" i="1" spc="-3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D2CAB6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400" i="1" dirty="0">
                <a:solidFill>
                  <a:srgbClr val="D2CAB6"/>
                </a:solidFill>
                <a:latin typeface="Times New Roman"/>
                <a:cs typeface="Times New Roman"/>
              </a:rPr>
              <a:t>attaining</a:t>
            </a:r>
            <a:r>
              <a:rPr sz="2400" i="1" spc="-12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D2CAB6"/>
                </a:solidFill>
                <a:latin typeface="Times New Roman"/>
                <a:cs typeface="Times New Roman"/>
              </a:rPr>
              <a:t>goal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53461" y="4383383"/>
            <a:ext cx="219646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Systematize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the 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management.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It</a:t>
            </a:r>
            <a:r>
              <a:rPr sz="2400" spc="-9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is 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software</a:t>
            </a:r>
            <a:r>
              <a:rPr sz="2400" spc="-4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oriented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308" y="6136030"/>
            <a:ext cx="8007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220" dirty="0">
                <a:solidFill>
                  <a:srgbClr val="D2CAB6"/>
                </a:solidFill>
                <a:latin typeface="Times New Roman"/>
                <a:cs typeface="Times New Roman"/>
              </a:rPr>
              <a:t>T</a:t>
            </a:r>
            <a:r>
              <a:rPr sz="2400" i="1" dirty="0">
                <a:solidFill>
                  <a:srgbClr val="D2CAB6"/>
                </a:solidFill>
                <a:latin typeface="Times New Roman"/>
                <a:cs typeface="Times New Roman"/>
              </a:rPr>
              <a:t>a</a:t>
            </a:r>
            <a:r>
              <a:rPr sz="2400" i="1" spc="-85" dirty="0">
                <a:solidFill>
                  <a:srgbClr val="D2CAB6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srgbClr val="D2CAB6"/>
                </a:solidFill>
                <a:latin typeface="Times New Roman"/>
                <a:cs typeface="Times New Roman"/>
              </a:rPr>
              <a:t>get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53461" y="6136030"/>
            <a:ext cx="2054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Quality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for</a:t>
            </a:r>
            <a:r>
              <a:rPr sz="2400" spc="-114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PPM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TPM</a:t>
            </a:r>
          </a:p>
          <a:p>
            <a:pPr marL="12700" marR="5080">
              <a:lnSpc>
                <a:spcPct val="115100"/>
              </a:lnSpc>
              <a:spcBef>
                <a:spcPts val="1340"/>
              </a:spcBef>
            </a:pPr>
            <a:r>
              <a:rPr b="0" spc="-5" dirty="0">
                <a:solidFill>
                  <a:srgbClr val="D2CAB6"/>
                </a:solidFill>
                <a:latin typeface="Times New Roman"/>
                <a:cs typeface="Times New Roman"/>
              </a:rPr>
              <a:t>Equipment </a:t>
            </a:r>
            <a:r>
              <a:rPr b="0" dirty="0">
                <a:solidFill>
                  <a:srgbClr val="D2CAB6"/>
                </a:solidFill>
                <a:latin typeface="Times New Roman"/>
                <a:cs typeface="Times New Roman"/>
              </a:rPr>
              <a:t>( Input</a:t>
            </a:r>
            <a:r>
              <a:rPr b="0" spc="-8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D2CAB6"/>
                </a:solidFill>
                <a:latin typeface="Times New Roman"/>
                <a:cs typeface="Times New Roman"/>
              </a:rPr>
              <a:t>and  cause</a:t>
            </a:r>
            <a:r>
              <a:rPr b="0" spc="-3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D2CAB6"/>
                </a:solidFill>
                <a:latin typeface="Times New Roman"/>
                <a:cs typeface="Times New Roman"/>
              </a:rPr>
              <a:t>)</a:t>
            </a:r>
          </a:p>
          <a:p>
            <a:pPr marL="12700" marR="177800">
              <a:lnSpc>
                <a:spcPct val="114999"/>
              </a:lnSpc>
              <a:spcBef>
                <a:spcPts val="1775"/>
              </a:spcBef>
            </a:pPr>
            <a:r>
              <a:rPr b="0" spc="-5" dirty="0">
                <a:solidFill>
                  <a:srgbClr val="D2CAB6"/>
                </a:solidFill>
                <a:latin typeface="Times New Roman"/>
                <a:cs typeface="Times New Roman"/>
              </a:rPr>
              <a:t>Employees  participation </a:t>
            </a:r>
            <a:r>
              <a:rPr b="0" dirty="0">
                <a:solidFill>
                  <a:srgbClr val="D2CAB6"/>
                </a:solidFill>
                <a:latin typeface="Times New Roman"/>
                <a:cs typeface="Times New Roman"/>
              </a:rPr>
              <a:t>and it</a:t>
            </a:r>
            <a:r>
              <a:rPr b="0" spc="-10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D2CAB6"/>
                </a:solidFill>
                <a:latin typeface="Times New Roman"/>
                <a:cs typeface="Times New Roman"/>
              </a:rPr>
              <a:t>is  hardware</a:t>
            </a:r>
            <a:r>
              <a:rPr b="0" spc="-3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D2CAB6"/>
                </a:solidFill>
                <a:latin typeface="Times New Roman"/>
                <a:cs typeface="Times New Roman"/>
              </a:rPr>
              <a:t>oriented</a:t>
            </a: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b="0" spc="-5" dirty="0">
                <a:solidFill>
                  <a:srgbClr val="D2CAB6"/>
                </a:solidFill>
                <a:latin typeface="Times New Roman"/>
                <a:cs typeface="Times New Roman"/>
              </a:rPr>
              <a:t>Elimination </a:t>
            </a:r>
            <a:r>
              <a:rPr b="0" dirty="0">
                <a:solidFill>
                  <a:srgbClr val="D2CAB6"/>
                </a:solidFill>
                <a:latin typeface="Times New Roman"/>
                <a:cs typeface="Times New Roman"/>
              </a:rPr>
              <a:t>of</a:t>
            </a:r>
            <a:r>
              <a:rPr b="0" spc="-7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D2CAB6"/>
                </a:solidFill>
                <a:latin typeface="Times New Roman"/>
                <a:cs typeface="Times New Roman"/>
              </a:rPr>
              <a:t>losses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b="0" dirty="0">
                <a:solidFill>
                  <a:srgbClr val="D2CAB6"/>
                </a:solidFill>
                <a:latin typeface="Times New Roman"/>
                <a:cs typeface="Times New Roman"/>
              </a:rPr>
              <a:t>and</a:t>
            </a:r>
            <a:r>
              <a:rPr b="0" spc="-1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D2CAB6"/>
                </a:solidFill>
                <a:latin typeface="Times New Roman"/>
                <a:cs typeface="Times New Roman"/>
              </a:rPr>
              <a:t>wastes.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0206" y="6431381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3EADE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504" y="620725"/>
            <a:ext cx="8856980" cy="604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716280" y="210311"/>
              <a:ext cx="4041648" cy="899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0434" y="538861"/>
              <a:ext cx="3291319" cy="397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54145" algn="l"/>
              </a:tabLst>
            </a:pPr>
            <a:r>
              <a:rPr sz="1800" b="0" spc="335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1800" b="0" spc="-305" dirty="0">
                <a:solidFill>
                  <a:srgbClr val="3A6330"/>
                </a:solidFill>
                <a:latin typeface="Arial"/>
                <a:cs typeface="Arial"/>
              </a:rPr>
              <a:t> </a:t>
            </a:r>
            <a:r>
              <a:rPr dirty="0"/>
              <a:t>PILL</a:t>
            </a:r>
            <a:r>
              <a:rPr spc="5" dirty="0"/>
              <a:t>A</a:t>
            </a:r>
            <a:r>
              <a:rPr dirty="0"/>
              <a:t>R</a:t>
            </a:r>
            <a:r>
              <a:rPr spc="-35" dirty="0"/>
              <a:t> </a:t>
            </a:r>
            <a:r>
              <a:rPr dirty="0"/>
              <a:t>1</a:t>
            </a:r>
            <a:r>
              <a:rPr spc="-10" dirty="0"/>
              <a:t> </a:t>
            </a:r>
            <a:r>
              <a:rPr dirty="0"/>
              <a:t>-</a:t>
            </a:r>
            <a:r>
              <a:rPr spc="-140" dirty="0"/>
              <a:t> </a:t>
            </a:r>
            <a:r>
              <a:rPr dirty="0"/>
              <a:t>A</a:t>
            </a:r>
            <a:r>
              <a:rPr spc="5" dirty="0"/>
              <a:t>u</a:t>
            </a:r>
            <a:r>
              <a:rPr dirty="0"/>
              <a:t>ton</a:t>
            </a:r>
            <a:r>
              <a:rPr spc="10" dirty="0"/>
              <a:t>o</a:t>
            </a:r>
            <a:r>
              <a:rPr dirty="0"/>
              <a:t>m</a:t>
            </a:r>
            <a:r>
              <a:rPr spc="5" dirty="0"/>
              <a:t>o</a:t>
            </a:r>
            <a:r>
              <a:rPr spc="-10" dirty="0"/>
              <a:t>u</a:t>
            </a:r>
            <a:r>
              <a:rPr dirty="0"/>
              <a:t>s	Mainten</a:t>
            </a:r>
            <a:r>
              <a:rPr spc="5" dirty="0"/>
              <a:t>a</a:t>
            </a:r>
            <a:r>
              <a:rPr dirty="0"/>
              <a:t>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6794" y="1909317"/>
            <a:ext cx="61817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26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A collaborative team </a:t>
            </a:r>
            <a:r>
              <a:rPr sz="1900" dirty="0">
                <a:solidFill>
                  <a:srgbClr val="F3EADE"/>
                </a:solidFill>
                <a:latin typeface="Gothic Uralic"/>
                <a:cs typeface="Gothic Uralic"/>
              </a:rPr>
              <a:t>activity involving</a:t>
            </a:r>
            <a:r>
              <a:rPr sz="1900" spc="-114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1900" spc="-25" dirty="0">
                <a:solidFill>
                  <a:srgbClr val="F3EADE"/>
                </a:solidFill>
                <a:latin typeface="Gothic Uralic"/>
                <a:cs typeface="Gothic Uralic"/>
              </a:rPr>
              <a:t>production,</a:t>
            </a:r>
            <a:endParaRPr sz="1900">
              <a:latin typeface="Gothic Uralic"/>
              <a:cs typeface="Gothic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6794" y="2112086"/>
            <a:ext cx="693674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maintenance, </a:t>
            </a:r>
            <a:r>
              <a:rPr sz="1900" spc="-10" dirty="0">
                <a:solidFill>
                  <a:srgbClr val="F3EADE"/>
                </a:solidFill>
                <a:latin typeface="Gothic Uralic"/>
                <a:cs typeface="Gothic Uralic"/>
              </a:rPr>
              <a:t>and</a:t>
            </a:r>
            <a:r>
              <a:rPr sz="1900" spc="2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engineering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sz="1300" spc="26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1900" dirty="0">
                <a:solidFill>
                  <a:srgbClr val="F3EADE"/>
                </a:solidFill>
                <a:latin typeface="Gothic Uralic"/>
                <a:cs typeface="Gothic Uralic"/>
              </a:rPr>
              <a:t>Maintaining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Basic conditions </a:t>
            </a:r>
            <a:r>
              <a:rPr sz="1900" spc="-10" dirty="0">
                <a:solidFill>
                  <a:srgbClr val="F3EADE"/>
                </a:solidFill>
                <a:latin typeface="Gothic Uralic"/>
                <a:cs typeface="Gothic Uralic"/>
              </a:rPr>
              <a:t>on shop floor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&amp; </a:t>
            </a:r>
            <a:r>
              <a:rPr sz="1900" dirty="0">
                <a:solidFill>
                  <a:srgbClr val="F3EADE"/>
                </a:solidFill>
                <a:latin typeface="Gothic Uralic"/>
                <a:cs typeface="Gothic Uralic"/>
              </a:rPr>
              <a:t>in</a:t>
            </a:r>
            <a:r>
              <a:rPr sz="1900" spc="10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1900" spc="-35" dirty="0">
                <a:solidFill>
                  <a:srgbClr val="F3EADE"/>
                </a:solidFill>
                <a:latin typeface="Gothic Uralic"/>
                <a:cs typeface="Gothic Uralic"/>
              </a:rPr>
              <a:t>Machines.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sz="1300" spc="26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All over participation through </a:t>
            </a:r>
            <a:r>
              <a:rPr sz="1900" spc="-10" dirty="0">
                <a:solidFill>
                  <a:srgbClr val="F3EADE"/>
                </a:solidFill>
                <a:latin typeface="Gothic Uralic"/>
                <a:cs typeface="Gothic Uralic"/>
              </a:rPr>
              <a:t>TPM</a:t>
            </a:r>
            <a:r>
              <a:rPr sz="1900" spc="2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Circles.</a:t>
            </a:r>
            <a:endParaRPr sz="1900">
              <a:latin typeface="Gothic Uralic"/>
              <a:cs typeface="Gothic Uralic"/>
            </a:endParaRPr>
          </a:p>
          <a:p>
            <a:pPr marL="12700">
              <a:lnSpc>
                <a:spcPts val="2280"/>
              </a:lnSpc>
            </a:pPr>
            <a:r>
              <a:rPr sz="1300" spc="26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An approach</a:t>
            </a:r>
            <a:r>
              <a:rPr sz="1900" spc="1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that</a:t>
            </a:r>
            <a:endParaRPr sz="1900">
              <a:latin typeface="Gothic Uralic"/>
              <a:cs typeface="Gothic Uralic"/>
            </a:endParaRPr>
          </a:p>
          <a:p>
            <a:pPr marL="469900">
              <a:lnSpc>
                <a:spcPts val="2039"/>
              </a:lnSpc>
            </a:pPr>
            <a:r>
              <a:rPr sz="1150" spc="24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1700" spc="-5" dirty="0">
                <a:solidFill>
                  <a:srgbClr val="F3EADE"/>
                </a:solidFill>
                <a:latin typeface="Gothic Uralic"/>
                <a:cs typeface="Gothic Uralic"/>
              </a:rPr>
              <a:t>Develops </a:t>
            </a:r>
            <a:r>
              <a:rPr sz="1700" dirty="0">
                <a:solidFill>
                  <a:srgbClr val="F3EADE"/>
                </a:solidFill>
                <a:latin typeface="Gothic Uralic"/>
                <a:cs typeface="Gothic Uralic"/>
              </a:rPr>
              <a:t>operating </a:t>
            </a:r>
            <a:r>
              <a:rPr sz="1700" spc="-5" dirty="0">
                <a:solidFill>
                  <a:srgbClr val="F3EADE"/>
                </a:solidFill>
                <a:latin typeface="Gothic Uralic"/>
                <a:cs typeface="Gothic Uralic"/>
              </a:rPr>
              <a:t>and </a:t>
            </a:r>
            <a:r>
              <a:rPr sz="1700" dirty="0">
                <a:solidFill>
                  <a:srgbClr val="F3EADE"/>
                </a:solidFill>
                <a:latin typeface="Gothic Uralic"/>
                <a:cs typeface="Gothic Uralic"/>
              </a:rPr>
              <a:t>maintenance</a:t>
            </a:r>
            <a:r>
              <a:rPr sz="1700" spc="12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1700" dirty="0">
                <a:solidFill>
                  <a:srgbClr val="F3EADE"/>
                </a:solidFill>
                <a:latin typeface="Gothic Uralic"/>
                <a:cs typeface="Gothic Uralic"/>
              </a:rPr>
              <a:t>skills</a:t>
            </a:r>
            <a:endParaRPr sz="1700">
              <a:latin typeface="Gothic Uralic"/>
              <a:cs typeface="Gothic Uralic"/>
            </a:endParaRPr>
          </a:p>
          <a:p>
            <a:pPr marL="469900">
              <a:lnSpc>
                <a:spcPct val="100000"/>
              </a:lnSpc>
            </a:pPr>
            <a:r>
              <a:rPr sz="1150" spc="24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1700" spc="-5" dirty="0">
                <a:solidFill>
                  <a:srgbClr val="F3EADE"/>
                </a:solidFill>
                <a:latin typeface="Gothic Uralic"/>
                <a:cs typeface="Gothic Uralic"/>
              </a:rPr>
              <a:t>Strengthens </a:t>
            </a:r>
            <a:r>
              <a:rPr sz="1700" dirty="0">
                <a:solidFill>
                  <a:srgbClr val="F3EADE"/>
                </a:solidFill>
                <a:latin typeface="Gothic Uralic"/>
                <a:cs typeface="Gothic Uralic"/>
              </a:rPr>
              <a:t>communication </a:t>
            </a:r>
            <a:r>
              <a:rPr sz="1700" spc="-5" dirty="0">
                <a:solidFill>
                  <a:srgbClr val="F3EADE"/>
                </a:solidFill>
                <a:latin typeface="Gothic Uralic"/>
                <a:cs typeface="Gothic Uralic"/>
              </a:rPr>
              <a:t>and</a:t>
            </a:r>
            <a:r>
              <a:rPr sz="1700" spc="15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1700" dirty="0">
                <a:solidFill>
                  <a:srgbClr val="F3EADE"/>
                </a:solidFill>
                <a:latin typeface="Gothic Uralic"/>
                <a:cs typeface="Gothic Uralic"/>
              </a:rPr>
              <a:t>cooperation</a:t>
            </a:r>
            <a:endParaRPr sz="1700">
              <a:latin typeface="Gothic Uralic"/>
              <a:cs typeface="Gothic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9644" y="4046601"/>
            <a:ext cx="7106284" cy="149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35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1800" spc="-380" dirty="0">
                <a:solidFill>
                  <a:srgbClr val="3A633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3EADE"/>
                </a:solidFill>
                <a:latin typeface="Times New Roman"/>
                <a:cs typeface="Times New Roman"/>
              </a:rPr>
              <a:t>PILLAR 2 - Focused </a:t>
            </a:r>
            <a:r>
              <a:rPr sz="2600" b="1" spc="-5" dirty="0">
                <a:solidFill>
                  <a:srgbClr val="F3EADE"/>
                </a:solidFill>
                <a:latin typeface="Times New Roman"/>
                <a:cs typeface="Times New Roman"/>
              </a:rPr>
              <a:t>Improvement</a:t>
            </a:r>
            <a:endParaRPr sz="26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1300" spc="26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1900" spc="-55" dirty="0">
                <a:solidFill>
                  <a:srgbClr val="F3EADE"/>
                </a:solidFill>
                <a:latin typeface="Verdana"/>
                <a:cs typeface="Verdana"/>
              </a:rPr>
              <a:t>Improvement </a:t>
            </a:r>
            <a:r>
              <a:rPr sz="1900" spc="15" dirty="0">
                <a:solidFill>
                  <a:srgbClr val="F3EADE"/>
                </a:solidFill>
                <a:latin typeface="Verdana"/>
                <a:cs typeface="Verdana"/>
              </a:rPr>
              <a:t>on </a:t>
            </a:r>
            <a:r>
              <a:rPr sz="1900" spc="-45" dirty="0">
                <a:solidFill>
                  <a:srgbClr val="F3EADE"/>
                </a:solidFill>
                <a:latin typeface="Verdana"/>
                <a:cs typeface="Verdana"/>
              </a:rPr>
              <a:t>every </a:t>
            </a:r>
            <a:r>
              <a:rPr sz="1900" dirty="0">
                <a:solidFill>
                  <a:srgbClr val="F3EADE"/>
                </a:solidFill>
                <a:latin typeface="Verdana"/>
                <a:cs typeface="Verdana"/>
              </a:rPr>
              <a:t>one’s</a:t>
            </a:r>
            <a:r>
              <a:rPr sz="1900" spc="-445" dirty="0">
                <a:solidFill>
                  <a:srgbClr val="F3EADE"/>
                </a:solidFill>
                <a:latin typeface="Verdana"/>
                <a:cs typeface="Verdana"/>
              </a:rPr>
              <a:t> </a:t>
            </a:r>
            <a:r>
              <a:rPr sz="1900" spc="-50" dirty="0">
                <a:solidFill>
                  <a:srgbClr val="F3EADE"/>
                </a:solidFill>
                <a:latin typeface="Verdana"/>
                <a:cs typeface="Verdana"/>
              </a:rPr>
              <a:t>activity.</a:t>
            </a:r>
            <a:endParaRPr sz="1900">
              <a:latin typeface="Verdana"/>
              <a:cs typeface="Verdana"/>
            </a:endParaRPr>
          </a:p>
          <a:p>
            <a:pPr marL="697865" marR="5080" indent="-228600">
              <a:lnSpc>
                <a:spcPct val="70000"/>
              </a:lnSpc>
              <a:spcBef>
                <a:spcPts val="685"/>
              </a:spcBef>
            </a:pPr>
            <a:r>
              <a:rPr sz="1300" spc="26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Improvement </a:t>
            </a:r>
            <a:r>
              <a:rPr sz="1900" dirty="0">
                <a:solidFill>
                  <a:srgbClr val="F3EADE"/>
                </a:solidFill>
                <a:latin typeface="Gothic Uralic"/>
                <a:cs typeface="Gothic Uralic"/>
              </a:rPr>
              <a:t>is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to </a:t>
            </a:r>
            <a:r>
              <a:rPr sz="1900" dirty="0">
                <a:solidFill>
                  <a:srgbClr val="F3EADE"/>
                </a:solidFill>
                <a:latin typeface="Gothic Uralic"/>
                <a:cs typeface="Gothic Uralic"/>
              </a:rPr>
              <a:t>eliminate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Production </a:t>
            </a:r>
            <a:r>
              <a:rPr sz="1900" spc="-10" dirty="0">
                <a:solidFill>
                  <a:srgbClr val="F3EADE"/>
                </a:solidFill>
                <a:latin typeface="Gothic Uralic"/>
                <a:cs typeface="Gothic Uralic"/>
              </a:rPr>
              <a:t>losses and </a:t>
            </a:r>
            <a:r>
              <a:rPr sz="1900" spc="-90" dirty="0">
                <a:solidFill>
                  <a:srgbClr val="F3EADE"/>
                </a:solidFill>
                <a:latin typeface="Gothic Uralic"/>
                <a:cs typeface="Gothic Uralic"/>
              </a:rPr>
              <a:t>cost 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reduction.</a:t>
            </a:r>
            <a:endParaRPr sz="1900">
              <a:latin typeface="Gothic Uralic"/>
              <a:cs typeface="Gothic Uralic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1300" spc="26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Improvement </a:t>
            </a:r>
            <a:r>
              <a:rPr sz="1900" dirty="0">
                <a:solidFill>
                  <a:srgbClr val="F3EADE"/>
                </a:solidFill>
                <a:latin typeface="Gothic Uralic"/>
                <a:cs typeface="Gothic Uralic"/>
              </a:rPr>
              <a:t>in </a:t>
            </a:r>
            <a:r>
              <a:rPr sz="1900" spc="-5" dirty="0">
                <a:solidFill>
                  <a:srgbClr val="F3EADE"/>
                </a:solidFill>
                <a:latin typeface="Gothic Uralic"/>
                <a:cs typeface="Gothic Uralic"/>
              </a:rPr>
              <a:t>Reliability, Maintainability, </a:t>
            </a:r>
            <a:r>
              <a:rPr sz="1900" spc="-10" dirty="0">
                <a:solidFill>
                  <a:srgbClr val="F3EADE"/>
                </a:solidFill>
                <a:latin typeface="Gothic Uralic"/>
                <a:cs typeface="Gothic Uralic"/>
              </a:rPr>
              <a:t>and</a:t>
            </a:r>
            <a:r>
              <a:rPr sz="1900" spc="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1900" spc="-10" dirty="0">
                <a:solidFill>
                  <a:srgbClr val="F3EADE"/>
                </a:solidFill>
                <a:latin typeface="Gothic Uralic"/>
                <a:cs typeface="Gothic Uralic"/>
              </a:rPr>
              <a:t>cost.</a:t>
            </a:r>
            <a:endParaRPr sz="19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646" y="571246"/>
            <a:ext cx="4575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7660" algn="l"/>
              </a:tabLst>
            </a:pPr>
            <a:r>
              <a:rPr sz="2400" spc="-5" dirty="0">
                <a:solidFill>
                  <a:srgbClr val="D2CAB6"/>
                </a:solidFill>
              </a:rPr>
              <a:t>PIL</a:t>
            </a:r>
            <a:r>
              <a:rPr sz="2400" spc="-15" dirty="0">
                <a:solidFill>
                  <a:srgbClr val="D2CAB6"/>
                </a:solidFill>
              </a:rPr>
              <a:t>L</a:t>
            </a:r>
            <a:r>
              <a:rPr sz="2400" spc="-5" dirty="0">
                <a:solidFill>
                  <a:srgbClr val="D2CAB6"/>
                </a:solidFill>
              </a:rPr>
              <a:t>AR</a:t>
            </a:r>
            <a:r>
              <a:rPr sz="2400" spc="15" dirty="0">
                <a:solidFill>
                  <a:srgbClr val="D2CAB6"/>
                </a:solidFill>
              </a:rPr>
              <a:t> </a:t>
            </a:r>
            <a:r>
              <a:rPr sz="2400" dirty="0">
                <a:solidFill>
                  <a:srgbClr val="D2CAB6"/>
                </a:solidFill>
              </a:rPr>
              <a:t>3 - </a:t>
            </a:r>
            <a:r>
              <a:rPr sz="2400" spc="-5" dirty="0">
                <a:solidFill>
                  <a:srgbClr val="D2CAB6"/>
                </a:solidFill>
              </a:rPr>
              <a:t>Planned</a:t>
            </a:r>
            <a:r>
              <a:rPr sz="2400" dirty="0">
                <a:solidFill>
                  <a:srgbClr val="D2CAB6"/>
                </a:solidFill>
              </a:rPr>
              <a:t>	Main</a:t>
            </a:r>
            <a:r>
              <a:rPr sz="2400" spc="5" dirty="0">
                <a:solidFill>
                  <a:srgbClr val="D2CAB6"/>
                </a:solidFill>
              </a:rPr>
              <a:t>t</a:t>
            </a:r>
            <a:r>
              <a:rPr sz="2400" spc="-5" dirty="0">
                <a:solidFill>
                  <a:srgbClr val="D2CAB6"/>
                </a:solidFill>
              </a:rPr>
              <a:t>enance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31570" y="1668526"/>
            <a:ext cx="787654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Logical analysis “Real causes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real counter</a:t>
            </a:r>
            <a:r>
              <a:rPr sz="2400" spc="-15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measures”.</a:t>
            </a:r>
            <a:endParaRPr sz="2400">
              <a:latin typeface="Times New Roman"/>
              <a:cs typeface="Times New Roman"/>
            </a:endParaRPr>
          </a:p>
          <a:p>
            <a:pPr marL="35496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Focus on</a:t>
            </a:r>
            <a:r>
              <a:rPr sz="2400" spc="-2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Prevention.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It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is aimed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to have trouble free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machines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equipments 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producing defect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free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products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total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customer</a:t>
            </a:r>
            <a:r>
              <a:rPr sz="2400" spc="-12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satisfaction. 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Example: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Preventive Maintenance,</a:t>
            </a:r>
            <a:r>
              <a:rPr sz="2400" spc="-10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Breakdown</a:t>
            </a:r>
            <a:endParaRPr sz="2400">
              <a:latin typeface="Times New Roman"/>
              <a:cs typeface="Times New Roman"/>
            </a:endParaRPr>
          </a:p>
          <a:p>
            <a:pPr marL="46926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Maintenance,</a:t>
            </a:r>
            <a:r>
              <a:rPr sz="2400" spc="-5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etc.,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979" y="264413"/>
            <a:ext cx="4959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71165" algn="l"/>
              </a:tabLst>
            </a:pPr>
            <a:r>
              <a:rPr sz="2400" spc="-5" dirty="0">
                <a:solidFill>
                  <a:srgbClr val="D2CAB6"/>
                </a:solidFill>
              </a:rPr>
              <a:t>PILLAR </a:t>
            </a:r>
            <a:r>
              <a:rPr sz="2400" dirty="0">
                <a:solidFill>
                  <a:srgbClr val="D2CAB6"/>
                </a:solidFill>
              </a:rPr>
              <a:t>4</a:t>
            </a:r>
            <a:r>
              <a:rPr sz="2400" spc="35" dirty="0">
                <a:solidFill>
                  <a:srgbClr val="D2CAB6"/>
                </a:solidFill>
              </a:rPr>
              <a:t> </a:t>
            </a:r>
            <a:r>
              <a:rPr sz="2400" dirty="0">
                <a:solidFill>
                  <a:srgbClr val="D2CAB6"/>
                </a:solidFill>
              </a:rPr>
              <a:t>-</a:t>
            </a:r>
            <a:r>
              <a:rPr sz="2400" spc="10" dirty="0">
                <a:solidFill>
                  <a:srgbClr val="D2CAB6"/>
                </a:solidFill>
              </a:rPr>
              <a:t> </a:t>
            </a:r>
            <a:r>
              <a:rPr sz="2800" spc="-5" dirty="0">
                <a:solidFill>
                  <a:srgbClr val="D2CAB6"/>
                </a:solidFill>
              </a:rPr>
              <a:t>Quality	Maintenance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01979" y="1012952"/>
            <a:ext cx="706310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Developing perfect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machine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for perfect</a:t>
            </a:r>
            <a:r>
              <a:rPr sz="2400" spc="-10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D2CAB6"/>
                </a:solidFill>
                <a:latin typeface="Times New Roman"/>
                <a:cs typeface="Times New Roman"/>
              </a:rPr>
              <a:t>Quality.</a:t>
            </a:r>
            <a:endParaRPr sz="2400">
              <a:latin typeface="Times New Roman"/>
              <a:cs typeface="Times New Roman"/>
            </a:endParaRPr>
          </a:p>
          <a:p>
            <a:pPr marL="356870" marR="1285875" indent="-34353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Eliminating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In –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Process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defects and</a:t>
            </a:r>
            <a:r>
              <a:rPr sz="2400" spc="-8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custom 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complaints.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2CAB6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D2CAB6"/>
                </a:solidFill>
                <a:latin typeface="Times New Roman"/>
                <a:cs typeface="Times New Roman"/>
              </a:rPr>
              <a:t>Policy</a:t>
            </a:r>
            <a:r>
              <a:rPr sz="2400" b="1" spc="-3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2CAB6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56870" indent="-34353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Defect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free conditions and control of</a:t>
            </a:r>
            <a:r>
              <a:rPr sz="2400" spc="-9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equipments.</a:t>
            </a:r>
            <a:endParaRPr sz="2400">
              <a:latin typeface="Times New Roman"/>
              <a:cs typeface="Times New Roman"/>
            </a:endParaRPr>
          </a:p>
          <a:p>
            <a:pPr marL="356870" indent="-34353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QM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activities to support quality</a:t>
            </a:r>
            <a:r>
              <a:rPr sz="2400" spc="-12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assurance.</a:t>
            </a:r>
            <a:endParaRPr sz="2400">
              <a:latin typeface="Times New Roman"/>
              <a:cs typeface="Times New Roman"/>
            </a:endParaRPr>
          </a:p>
          <a:p>
            <a:pPr marL="356870" indent="-34353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Focus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of prevention of defects at</a:t>
            </a:r>
            <a:r>
              <a:rPr sz="2400" spc="-9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source</a:t>
            </a:r>
            <a:endParaRPr sz="2400">
              <a:latin typeface="Times New Roman"/>
              <a:cs typeface="Times New Roman"/>
            </a:endParaRPr>
          </a:p>
          <a:p>
            <a:pPr marL="35687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solidFill>
                  <a:srgbClr val="D2CAB6"/>
                </a:solidFill>
                <a:latin typeface="Times New Roman"/>
                <a:cs typeface="Times New Roman"/>
              </a:rPr>
              <a:t>Effective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implementation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of operator quality</a:t>
            </a:r>
            <a:r>
              <a:rPr sz="2400" spc="-12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assurance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657" y="281381"/>
            <a:ext cx="5008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D2CAB6"/>
                </a:solidFill>
              </a:rPr>
              <a:t>PILLAR </a:t>
            </a:r>
            <a:r>
              <a:rPr sz="2400" dirty="0">
                <a:solidFill>
                  <a:srgbClr val="D2CAB6"/>
                </a:solidFill>
              </a:rPr>
              <a:t>5 - </a:t>
            </a:r>
            <a:r>
              <a:rPr sz="2800" spc="-5" dirty="0">
                <a:solidFill>
                  <a:srgbClr val="D2CAB6"/>
                </a:solidFill>
              </a:rPr>
              <a:t>Education &amp;</a:t>
            </a:r>
            <a:r>
              <a:rPr sz="2800" spc="-40" dirty="0">
                <a:solidFill>
                  <a:srgbClr val="D2CAB6"/>
                </a:solidFill>
              </a:rPr>
              <a:t> </a:t>
            </a:r>
            <a:r>
              <a:rPr sz="2800" spc="-30" dirty="0">
                <a:solidFill>
                  <a:srgbClr val="D2CAB6"/>
                </a:solidFill>
              </a:rPr>
              <a:t>Training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18082" y="1031494"/>
            <a:ext cx="7404100" cy="465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Skills development for </a:t>
            </a:r>
            <a:r>
              <a:rPr sz="2100" spc="-5" dirty="0">
                <a:solidFill>
                  <a:srgbClr val="D2CAB6"/>
                </a:solidFill>
                <a:latin typeface="Times New Roman"/>
                <a:cs typeface="Times New Roman"/>
              </a:rPr>
              <a:t>uniformity </a:t>
            </a: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of work practices </a:t>
            </a:r>
            <a:r>
              <a:rPr sz="2100" spc="5" dirty="0">
                <a:solidFill>
                  <a:srgbClr val="D2CAB6"/>
                </a:solidFill>
                <a:latin typeface="Times New Roman"/>
                <a:cs typeface="Times New Roman"/>
              </a:rPr>
              <a:t>on</a:t>
            </a:r>
            <a:r>
              <a:rPr sz="2100" spc="-3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D2CAB6"/>
                </a:solidFill>
                <a:latin typeface="Times New Roman"/>
                <a:cs typeface="Times New Roman"/>
              </a:rPr>
              <a:t>machines.</a:t>
            </a:r>
            <a:endParaRPr sz="2100">
              <a:latin typeface="Times New Roman"/>
              <a:cs typeface="Times New Roman"/>
            </a:endParaRPr>
          </a:p>
          <a:p>
            <a:pPr marL="356870" indent="-34353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Skills for Zero defects, Zero breakdowns &amp; Zero</a:t>
            </a:r>
            <a:r>
              <a:rPr sz="2100" spc="-7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accidents.</a:t>
            </a:r>
            <a:endParaRPr sz="2100">
              <a:latin typeface="Times New Roman"/>
              <a:cs typeface="Times New Roman"/>
            </a:endParaRPr>
          </a:p>
          <a:p>
            <a:pPr marL="356870" indent="-34353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Multi Skilled </a:t>
            </a:r>
            <a:r>
              <a:rPr sz="2100" spc="-5" dirty="0">
                <a:solidFill>
                  <a:srgbClr val="D2CAB6"/>
                </a:solidFill>
                <a:latin typeface="Times New Roman"/>
                <a:cs typeface="Times New Roman"/>
              </a:rPr>
              <a:t>employees </a:t>
            </a: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in all</a:t>
            </a:r>
            <a:r>
              <a:rPr sz="2100" spc="2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D2CAB6"/>
                </a:solidFill>
                <a:latin typeface="Times New Roman"/>
                <a:cs typeface="Times New Roman"/>
              </a:rPr>
              <a:t>departments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CAB6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D2CAB6"/>
                </a:solidFill>
                <a:latin typeface="Times New Roman"/>
                <a:cs typeface="Times New Roman"/>
              </a:rPr>
              <a:t>Steps in </a:t>
            </a:r>
            <a:r>
              <a:rPr sz="2800" b="1" spc="-5" dirty="0">
                <a:solidFill>
                  <a:srgbClr val="D2CAB6"/>
                </a:solidFill>
                <a:latin typeface="Times New Roman"/>
                <a:cs typeface="Times New Roman"/>
              </a:rPr>
              <a:t>Educating and training activities</a:t>
            </a:r>
            <a:r>
              <a:rPr sz="2800" b="1" spc="7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D2CAB6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356870" indent="-34353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Setting policies and priorities and checking present </a:t>
            </a:r>
            <a:r>
              <a:rPr sz="2100" spc="-5" dirty="0">
                <a:solidFill>
                  <a:srgbClr val="D2CAB6"/>
                </a:solidFill>
                <a:latin typeface="Times New Roman"/>
                <a:cs typeface="Times New Roman"/>
              </a:rPr>
              <a:t>status</a:t>
            </a:r>
            <a:r>
              <a:rPr sz="2100" spc="-7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of</a:t>
            </a:r>
            <a:endParaRPr sz="21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education and</a:t>
            </a:r>
            <a:r>
              <a:rPr sz="2100" spc="-3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training.</a:t>
            </a:r>
            <a:endParaRPr sz="2100">
              <a:latin typeface="Times New Roman"/>
              <a:cs typeface="Times New Roman"/>
            </a:endParaRPr>
          </a:p>
          <a:p>
            <a:pPr marL="356870" marR="217804" indent="-34290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Establish of training </a:t>
            </a:r>
            <a:r>
              <a:rPr sz="2100" spc="-5" dirty="0">
                <a:solidFill>
                  <a:srgbClr val="D2CAB6"/>
                </a:solidFill>
                <a:latin typeface="Times New Roman"/>
                <a:cs typeface="Times New Roman"/>
              </a:rPr>
              <a:t>system </a:t>
            </a: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for operation and </a:t>
            </a:r>
            <a:r>
              <a:rPr sz="2100" spc="-5" dirty="0">
                <a:solidFill>
                  <a:srgbClr val="D2CAB6"/>
                </a:solidFill>
                <a:latin typeface="Times New Roman"/>
                <a:cs typeface="Times New Roman"/>
              </a:rPr>
              <a:t>maintenance </a:t>
            </a: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skill  up</a:t>
            </a:r>
            <a:r>
              <a:rPr sz="2100" spc="-2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gradation.</a:t>
            </a:r>
            <a:endParaRPr sz="2100">
              <a:latin typeface="Times New Roman"/>
              <a:cs typeface="Times New Roman"/>
            </a:endParaRPr>
          </a:p>
          <a:p>
            <a:pPr marL="356870" marR="1078865" indent="-34290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100" spc="-10" dirty="0">
                <a:solidFill>
                  <a:srgbClr val="D2CAB6"/>
                </a:solidFill>
                <a:latin typeface="Times New Roman"/>
                <a:cs typeface="Times New Roman"/>
              </a:rPr>
              <a:t>Training </a:t>
            </a: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the </a:t>
            </a:r>
            <a:r>
              <a:rPr sz="2100" spc="-5" dirty="0">
                <a:solidFill>
                  <a:srgbClr val="D2CAB6"/>
                </a:solidFill>
                <a:latin typeface="Times New Roman"/>
                <a:cs typeface="Times New Roman"/>
              </a:rPr>
              <a:t>employees </a:t>
            </a: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for upgrading the operation and  </a:t>
            </a:r>
            <a:r>
              <a:rPr sz="2100" spc="-5" dirty="0">
                <a:solidFill>
                  <a:srgbClr val="D2CAB6"/>
                </a:solidFill>
                <a:latin typeface="Times New Roman"/>
                <a:cs typeface="Times New Roman"/>
              </a:rPr>
              <a:t>maintenance </a:t>
            </a: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skills.</a:t>
            </a:r>
            <a:endParaRPr sz="2100">
              <a:latin typeface="Times New Roman"/>
              <a:cs typeface="Times New Roman"/>
            </a:endParaRPr>
          </a:p>
          <a:p>
            <a:pPr marL="35687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Preparation of training</a:t>
            </a:r>
            <a:r>
              <a:rPr sz="2100" spc="-4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D2CAB6"/>
                </a:solidFill>
                <a:latin typeface="Times New Roman"/>
                <a:cs typeface="Times New Roman"/>
              </a:rPr>
              <a:t>calendar.</a:t>
            </a:r>
            <a:endParaRPr sz="2100">
              <a:latin typeface="Times New Roman"/>
              <a:cs typeface="Times New Roman"/>
            </a:endParaRPr>
          </a:p>
          <a:p>
            <a:pPr marL="356870" indent="-34353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Evaluation of activities and </a:t>
            </a:r>
            <a:r>
              <a:rPr sz="2100" spc="-5" dirty="0">
                <a:solidFill>
                  <a:srgbClr val="D2CAB6"/>
                </a:solidFill>
                <a:latin typeface="Times New Roman"/>
                <a:cs typeface="Times New Roman"/>
              </a:rPr>
              <a:t>study </a:t>
            </a:r>
            <a:r>
              <a:rPr sz="2100" dirty="0">
                <a:solidFill>
                  <a:srgbClr val="D2CAB6"/>
                </a:solidFill>
                <a:latin typeface="Times New Roman"/>
                <a:cs typeface="Times New Roman"/>
              </a:rPr>
              <a:t>of </a:t>
            </a:r>
            <a:r>
              <a:rPr sz="2100" spc="-5" dirty="0">
                <a:solidFill>
                  <a:srgbClr val="D2CAB6"/>
                </a:solidFill>
                <a:latin typeface="Times New Roman"/>
                <a:cs typeface="Times New Roman"/>
              </a:rPr>
              <a:t>future</a:t>
            </a:r>
            <a:r>
              <a:rPr sz="2100" spc="-3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D2CAB6"/>
                </a:solidFill>
                <a:latin typeface="Times New Roman"/>
                <a:cs typeface="Times New Roman"/>
              </a:rPr>
              <a:t>approach.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7001" y="137541"/>
            <a:ext cx="5739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D2CAB6"/>
                </a:solidFill>
              </a:rPr>
              <a:t>PILLAR </a:t>
            </a:r>
            <a:r>
              <a:rPr sz="2400" dirty="0">
                <a:solidFill>
                  <a:srgbClr val="D2CAB6"/>
                </a:solidFill>
              </a:rPr>
              <a:t>6 - </a:t>
            </a:r>
            <a:r>
              <a:rPr sz="2800" spc="-5" dirty="0">
                <a:solidFill>
                  <a:srgbClr val="D2CAB6"/>
                </a:solidFill>
              </a:rPr>
              <a:t>Development</a:t>
            </a:r>
            <a:r>
              <a:rPr sz="2800" spc="20" dirty="0">
                <a:solidFill>
                  <a:srgbClr val="D2CAB6"/>
                </a:solidFill>
              </a:rPr>
              <a:t> </a:t>
            </a:r>
            <a:r>
              <a:rPr sz="2800" spc="-5" dirty="0">
                <a:solidFill>
                  <a:srgbClr val="D2CAB6"/>
                </a:solidFill>
              </a:rPr>
              <a:t>Management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6576" y="992581"/>
            <a:ext cx="7681595" cy="484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16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Developing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machines for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“high</a:t>
            </a:r>
            <a:r>
              <a:rPr sz="2400" spc="-3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equipment</a:t>
            </a:r>
            <a:endParaRPr sz="2400">
              <a:latin typeface="Times New Roman"/>
              <a:cs typeface="Times New Roman"/>
            </a:endParaRPr>
          </a:p>
          <a:p>
            <a:pPr marL="812165">
              <a:lnSpc>
                <a:spcPct val="100000"/>
              </a:lnSpc>
            </a:pP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effectiveness”.</a:t>
            </a:r>
            <a:endParaRPr sz="2400">
              <a:latin typeface="Times New Roman"/>
              <a:cs typeface="Times New Roman"/>
            </a:endParaRPr>
          </a:p>
          <a:p>
            <a:pPr marL="925194" marR="1480185" indent="-45593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Quick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process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for developing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new</a:t>
            </a:r>
            <a:r>
              <a:rPr sz="2400" spc="-10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products. 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Example:</a:t>
            </a:r>
            <a:r>
              <a:rPr sz="2400" spc="-1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KAIZEN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2CAB6"/>
              </a:buClr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D2CAB6"/>
                </a:solidFill>
                <a:latin typeface="Times New Roman"/>
                <a:cs typeface="Times New Roman"/>
              </a:rPr>
              <a:t>Kaizen </a:t>
            </a:r>
            <a:r>
              <a:rPr sz="2800" b="1" spc="-5" dirty="0">
                <a:solidFill>
                  <a:srgbClr val="D2CAB6"/>
                </a:solidFill>
                <a:latin typeface="Times New Roman"/>
                <a:cs typeface="Times New Roman"/>
              </a:rPr>
              <a:t>Policy</a:t>
            </a:r>
            <a:r>
              <a:rPr sz="2800" b="1" spc="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D2CAB6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812165" marR="508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Relentless pursuit to achieve cost reduction </a:t>
            </a:r>
            <a:r>
              <a:rPr sz="2400" spc="-10" dirty="0">
                <a:solidFill>
                  <a:srgbClr val="D2CAB6"/>
                </a:solidFill>
                <a:latin typeface="Times New Roman"/>
                <a:cs typeface="Times New Roman"/>
              </a:rPr>
              <a:t>targets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in</a:t>
            </a:r>
            <a:r>
              <a:rPr sz="2400" spc="-204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all  resources.</a:t>
            </a:r>
            <a:endParaRPr sz="2400">
              <a:latin typeface="Times New Roman"/>
              <a:cs typeface="Times New Roman"/>
            </a:endParaRPr>
          </a:p>
          <a:p>
            <a:pPr marL="812165" marR="246379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Relentless pursuit to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improve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over all plant</a:t>
            </a:r>
            <a:r>
              <a:rPr sz="2400" spc="-16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equipment  effectiveness.</a:t>
            </a:r>
            <a:endParaRPr sz="2400">
              <a:latin typeface="Times New Roman"/>
              <a:cs typeface="Times New Roman"/>
            </a:endParaRPr>
          </a:p>
          <a:p>
            <a:pPr marL="812165" marR="28892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Extensive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use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PM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analysis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a tool for</a:t>
            </a:r>
            <a:r>
              <a:rPr sz="2400" spc="-7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eliminating 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losses.</a:t>
            </a:r>
            <a:endParaRPr sz="2400">
              <a:latin typeface="Times New Roman"/>
              <a:cs typeface="Times New Roman"/>
            </a:endParaRPr>
          </a:p>
          <a:p>
            <a:pPr marL="812165" indent="-343535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Focus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of easy handling of</a:t>
            </a:r>
            <a:r>
              <a:rPr sz="2400" spc="-4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operator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756917"/>
            <a:ext cx="5838825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What is maintenance and their</a:t>
            </a:r>
            <a:r>
              <a:rPr sz="2200" spc="-26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3EADE"/>
                </a:solidFill>
                <a:latin typeface="Times New Roman"/>
                <a:cs typeface="Times New Roman"/>
              </a:rPr>
              <a:t>types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What is</a:t>
            </a:r>
            <a:r>
              <a:rPr sz="2200" spc="-33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TPM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Why TPM</a:t>
            </a:r>
            <a:r>
              <a:rPr sz="2200" spc="-315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need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TPM</a:t>
            </a:r>
            <a:r>
              <a:rPr sz="2200" spc="-275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History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TPM</a:t>
            </a:r>
            <a:r>
              <a:rPr sz="2200" spc="-28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Objectives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TPM</a:t>
            </a:r>
            <a:r>
              <a:rPr sz="2200" spc="-28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3EADE"/>
                </a:solidFill>
                <a:latin typeface="Times New Roman"/>
                <a:cs typeface="Times New Roman"/>
              </a:rPr>
              <a:t>targets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Similarity and difference between TPM and</a:t>
            </a:r>
            <a:r>
              <a:rPr sz="2200" spc="-31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spc="-130" dirty="0">
                <a:solidFill>
                  <a:srgbClr val="F3EADE"/>
                </a:solidFill>
                <a:latin typeface="Times New Roman"/>
                <a:cs typeface="Times New Roman"/>
              </a:rPr>
              <a:t>TQM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Pillars of</a:t>
            </a:r>
            <a:r>
              <a:rPr sz="2200" spc="-31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TPM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200" spc="-5" dirty="0">
                <a:solidFill>
                  <a:srgbClr val="F3EADE"/>
                </a:solidFill>
                <a:latin typeface="Arial"/>
                <a:cs typeface="Arial"/>
              </a:rPr>
              <a:t>Why is TPM so popular and</a:t>
            </a:r>
            <a:r>
              <a:rPr sz="2200" spc="-260" dirty="0">
                <a:solidFill>
                  <a:srgbClr val="F3EAD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3EADE"/>
                </a:solidFill>
                <a:latin typeface="Arial"/>
                <a:cs typeface="Arial"/>
              </a:rPr>
              <a:t>important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200" spc="-5" dirty="0">
                <a:solidFill>
                  <a:srgbClr val="F3EADE"/>
                </a:solidFill>
                <a:latin typeface="Arial"/>
                <a:cs typeface="Arial"/>
              </a:rPr>
              <a:t>Company</a:t>
            </a:r>
            <a:r>
              <a:rPr sz="2200" spc="-265" dirty="0">
                <a:solidFill>
                  <a:srgbClr val="F3EADE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3EADE"/>
                </a:solidFill>
                <a:latin typeface="Arial"/>
                <a:cs typeface="Arial"/>
              </a:rPr>
              <a:t>checklist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Benefits of</a:t>
            </a:r>
            <a:r>
              <a:rPr sz="2200" spc="-31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TPM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Losses of</a:t>
            </a:r>
            <a:r>
              <a:rPr sz="2200" spc="-33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TPM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1500" spc="25" dirty="0">
                <a:solidFill>
                  <a:srgbClr val="3A633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Conclusion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0080" y="515112"/>
            <a:ext cx="6233160" cy="897890"/>
            <a:chOff x="640080" y="515112"/>
            <a:chExt cx="6233160" cy="897890"/>
          </a:xfrm>
        </p:grpSpPr>
        <p:sp>
          <p:nvSpPr>
            <p:cNvPr id="4" name="object 4"/>
            <p:cNvSpPr/>
            <p:nvPr/>
          </p:nvSpPr>
          <p:spPr>
            <a:xfrm>
              <a:off x="640080" y="515112"/>
              <a:ext cx="6233160" cy="8976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6078" y="819404"/>
              <a:ext cx="5435079" cy="4312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0206" y="6431381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3EADE"/>
                </a:solidFill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1207" y="285750"/>
            <a:ext cx="72142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D2CAB6"/>
                </a:solidFill>
              </a:rPr>
              <a:t>PILLAR </a:t>
            </a:r>
            <a:r>
              <a:rPr sz="2800" spc="-5" dirty="0">
                <a:solidFill>
                  <a:srgbClr val="D2CAB6"/>
                </a:solidFill>
              </a:rPr>
              <a:t>7 - </a:t>
            </a:r>
            <a:r>
              <a:rPr sz="3200" spc="-25" dirty="0">
                <a:solidFill>
                  <a:srgbClr val="D2CAB6"/>
                </a:solidFill>
              </a:rPr>
              <a:t>Safety, </a:t>
            </a:r>
            <a:r>
              <a:rPr sz="3200" dirty="0">
                <a:solidFill>
                  <a:srgbClr val="D2CAB6"/>
                </a:solidFill>
              </a:rPr>
              <a:t>Health &amp;</a:t>
            </a:r>
            <a:r>
              <a:rPr sz="3200" spc="20" dirty="0">
                <a:solidFill>
                  <a:srgbClr val="D2CAB6"/>
                </a:solidFill>
              </a:rPr>
              <a:t> </a:t>
            </a:r>
            <a:r>
              <a:rPr sz="3200" spc="-5" dirty="0">
                <a:solidFill>
                  <a:srgbClr val="D2CAB6"/>
                </a:solidFill>
              </a:rPr>
              <a:t>Environment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291844" y="1264411"/>
            <a:ext cx="56299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Zero accidents and Zero hazards at</a:t>
            </a:r>
            <a:r>
              <a:rPr sz="2400" spc="-13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works.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Zero Pollution at Plant and</a:t>
            </a:r>
            <a:r>
              <a:rPr sz="2400" spc="-11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Environment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6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sz="2400" spc="-5" dirty="0"/>
              <a:t>PILLAR </a:t>
            </a:r>
            <a:r>
              <a:rPr sz="2400" dirty="0"/>
              <a:t>8 </a:t>
            </a:r>
            <a:r>
              <a:rPr sz="2800" spc="-5" dirty="0"/>
              <a:t>- </a:t>
            </a:r>
            <a:r>
              <a:rPr dirty="0"/>
              <a:t>Office</a:t>
            </a:r>
            <a:r>
              <a:rPr spc="-55" dirty="0"/>
              <a:t> </a:t>
            </a:r>
            <a:r>
              <a:rPr dirty="0"/>
              <a:t>TPM</a:t>
            </a:r>
            <a:endParaRPr sz="2800"/>
          </a:p>
          <a:p>
            <a:pPr marL="471170" marR="5080" indent="27305" algn="just">
              <a:lnSpc>
                <a:spcPct val="80000"/>
              </a:lnSpc>
              <a:spcBef>
                <a:spcPts val="1950"/>
              </a:spcBef>
            </a:pPr>
            <a:r>
              <a:rPr sz="2200" b="0" spc="-10" dirty="0">
                <a:latin typeface="Times New Roman"/>
                <a:cs typeface="Times New Roman"/>
              </a:rPr>
              <a:t>Office </a:t>
            </a:r>
            <a:r>
              <a:rPr sz="2200" b="0" spc="-5" dirty="0">
                <a:latin typeface="Times New Roman"/>
                <a:cs typeface="Times New Roman"/>
              </a:rPr>
              <a:t>TPM should </a:t>
            </a:r>
            <a:r>
              <a:rPr sz="2200" b="0" spc="-10" dirty="0">
                <a:latin typeface="Times New Roman"/>
                <a:cs typeface="Times New Roman"/>
              </a:rPr>
              <a:t>be </a:t>
            </a:r>
            <a:r>
              <a:rPr sz="2200" b="0" spc="-5" dirty="0">
                <a:latin typeface="Times New Roman"/>
                <a:cs typeface="Times New Roman"/>
              </a:rPr>
              <a:t>started </a:t>
            </a:r>
            <a:r>
              <a:rPr sz="2200" b="0" dirty="0">
                <a:latin typeface="Times New Roman"/>
                <a:cs typeface="Times New Roman"/>
              </a:rPr>
              <a:t>after </a:t>
            </a:r>
            <a:r>
              <a:rPr sz="2200" b="0" spc="-5" dirty="0">
                <a:latin typeface="Times New Roman"/>
                <a:cs typeface="Times New Roman"/>
              </a:rPr>
              <a:t>activating </a:t>
            </a:r>
            <a:r>
              <a:rPr sz="2200" b="0" dirty="0">
                <a:latin typeface="Times New Roman"/>
                <a:cs typeface="Times New Roman"/>
              </a:rPr>
              <a:t>from </a:t>
            </a:r>
            <a:r>
              <a:rPr sz="2200" b="0" spc="-5" dirty="0">
                <a:latin typeface="Times New Roman"/>
                <a:cs typeface="Times New Roman"/>
              </a:rPr>
              <a:t>other pillars </a:t>
            </a:r>
            <a:r>
              <a:rPr sz="2200" b="0" dirty="0">
                <a:latin typeface="Times New Roman"/>
                <a:cs typeface="Times New Roman"/>
              </a:rPr>
              <a:t>of  </a:t>
            </a:r>
            <a:r>
              <a:rPr sz="2200" b="0" spc="-5" dirty="0">
                <a:latin typeface="Times New Roman"/>
                <a:cs typeface="Times New Roman"/>
              </a:rPr>
              <a:t>TPM. </a:t>
            </a:r>
            <a:r>
              <a:rPr sz="2200" b="0" spc="-10" dirty="0">
                <a:latin typeface="Times New Roman"/>
                <a:cs typeface="Times New Roman"/>
              </a:rPr>
              <a:t>Office </a:t>
            </a:r>
            <a:r>
              <a:rPr sz="2200" b="0" spc="-5" dirty="0">
                <a:latin typeface="Times New Roman"/>
                <a:cs typeface="Times New Roman"/>
              </a:rPr>
              <a:t>TPM </a:t>
            </a:r>
            <a:r>
              <a:rPr sz="2200" b="0" spc="-10" dirty="0">
                <a:latin typeface="Times New Roman"/>
                <a:cs typeface="Times New Roman"/>
              </a:rPr>
              <a:t>must </a:t>
            </a:r>
            <a:r>
              <a:rPr sz="2200" b="0" dirty="0">
                <a:latin typeface="Times New Roman"/>
                <a:cs typeface="Times New Roman"/>
              </a:rPr>
              <a:t>be </a:t>
            </a:r>
            <a:r>
              <a:rPr sz="2200" b="0" spc="-5" dirty="0">
                <a:latin typeface="Times New Roman"/>
                <a:cs typeface="Times New Roman"/>
              </a:rPr>
              <a:t>flowed to improve </a:t>
            </a:r>
            <a:r>
              <a:rPr sz="2200" b="0" spc="-15" dirty="0">
                <a:latin typeface="Times New Roman"/>
                <a:cs typeface="Times New Roman"/>
              </a:rPr>
              <a:t>productivity, </a:t>
            </a:r>
            <a:r>
              <a:rPr sz="2200" b="0" spc="520" dirty="0">
                <a:latin typeface="Times New Roman"/>
                <a:cs typeface="Times New Roman"/>
              </a:rPr>
              <a:t> </a:t>
            </a:r>
            <a:r>
              <a:rPr sz="2200" b="0" spc="-10" dirty="0">
                <a:latin typeface="Times New Roman"/>
                <a:cs typeface="Times New Roman"/>
              </a:rPr>
              <a:t>efficiency </a:t>
            </a:r>
            <a:r>
              <a:rPr sz="2200" b="0" spc="-5" dirty="0">
                <a:latin typeface="Times New Roman"/>
                <a:cs typeface="Times New Roman"/>
              </a:rPr>
              <a:t>in the administrative function and identify eliminate  losses. This includes analyzing process and procedure towards  increased </a:t>
            </a:r>
            <a:r>
              <a:rPr sz="2200" b="0" spc="-10" dirty="0">
                <a:latin typeface="Times New Roman"/>
                <a:cs typeface="Times New Roman"/>
              </a:rPr>
              <a:t>office </a:t>
            </a:r>
            <a:r>
              <a:rPr sz="2200" b="0" dirty="0">
                <a:latin typeface="Times New Roman"/>
                <a:cs typeface="Times New Roman"/>
              </a:rPr>
              <a:t>automation. </a:t>
            </a:r>
            <a:r>
              <a:rPr sz="2200" b="0" spc="-10" dirty="0">
                <a:latin typeface="Times New Roman"/>
                <a:cs typeface="Times New Roman"/>
              </a:rPr>
              <a:t>Office </a:t>
            </a:r>
            <a:r>
              <a:rPr sz="2200" b="0" spc="-5" dirty="0">
                <a:latin typeface="Times New Roman"/>
                <a:cs typeface="Times New Roman"/>
              </a:rPr>
              <a:t>TPM covers twelve major  losses. These</a:t>
            </a:r>
            <a:r>
              <a:rPr sz="2200" b="0" spc="-65" dirty="0">
                <a:latin typeface="Times New Roman"/>
                <a:cs typeface="Times New Roman"/>
              </a:rPr>
              <a:t> </a:t>
            </a:r>
            <a:r>
              <a:rPr sz="2200" b="0" spc="-5" dirty="0">
                <a:latin typeface="Times New Roman"/>
                <a:cs typeface="Times New Roman"/>
              </a:rPr>
              <a:t>are: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339" y="4521834"/>
            <a:ext cx="7599045" cy="228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indent="-534035">
              <a:lnSpc>
                <a:spcPts val="2160"/>
              </a:lnSpc>
              <a:spcBef>
                <a:spcPts val="100"/>
              </a:spcBef>
              <a:buAutoNum type="arabicPeriod"/>
              <a:tabLst>
                <a:tab pos="546100" algn="l"/>
                <a:tab pos="546735" algn="l"/>
              </a:tabLst>
            </a:pP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Processing</a:t>
            </a:r>
            <a:r>
              <a:rPr sz="2000" spc="-5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loss</a:t>
            </a:r>
            <a:endParaRPr sz="2000">
              <a:latin typeface="Times New Roman"/>
              <a:cs typeface="Times New Roman"/>
            </a:endParaRPr>
          </a:p>
          <a:p>
            <a:pPr marL="546100" marR="5080" indent="-534035">
              <a:lnSpc>
                <a:spcPts val="1920"/>
              </a:lnSpc>
              <a:spcBef>
                <a:spcPts val="225"/>
              </a:spcBef>
              <a:buAutoNum type="arabicPeriod"/>
              <a:tabLst>
                <a:tab pos="546100" algn="l"/>
                <a:tab pos="546735" algn="l"/>
              </a:tabLst>
            </a:pP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Cost loss including in areas such as procurement, accounts</a:t>
            </a:r>
            <a:r>
              <a:rPr sz="2000" spc="-22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D2CAB6"/>
                </a:solidFill>
                <a:latin typeface="Times New Roman"/>
                <a:cs typeface="Times New Roman"/>
              </a:rPr>
              <a:t>marketing 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leading to high</a:t>
            </a:r>
            <a:r>
              <a:rPr sz="2000" spc="-6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D2CAB6"/>
                </a:solidFill>
                <a:latin typeface="Times New Roman"/>
                <a:cs typeface="Times New Roman"/>
              </a:rPr>
              <a:t>inventories.</a:t>
            </a:r>
            <a:endParaRPr sz="2000">
              <a:latin typeface="Times New Roman"/>
              <a:cs typeface="Times New Roman"/>
            </a:endParaRPr>
          </a:p>
          <a:p>
            <a:pPr marL="546100" indent="-534035">
              <a:lnSpc>
                <a:spcPts val="1695"/>
              </a:lnSpc>
              <a:buAutoNum type="arabicPeriod"/>
              <a:tabLst>
                <a:tab pos="546100" algn="l"/>
                <a:tab pos="546735" algn="l"/>
              </a:tabLst>
            </a:pPr>
            <a:r>
              <a:rPr sz="2000" spc="-5" dirty="0">
                <a:solidFill>
                  <a:srgbClr val="D2CAB6"/>
                </a:solidFill>
                <a:latin typeface="Times New Roman"/>
                <a:cs typeface="Times New Roman"/>
              </a:rPr>
              <a:t>Communication</a:t>
            </a:r>
            <a:r>
              <a:rPr sz="2000" spc="-2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loss.</a:t>
            </a:r>
            <a:endParaRPr sz="2000">
              <a:latin typeface="Times New Roman"/>
              <a:cs typeface="Times New Roman"/>
            </a:endParaRPr>
          </a:p>
          <a:p>
            <a:pPr marL="546100" indent="-534035">
              <a:lnSpc>
                <a:spcPts val="1920"/>
              </a:lnSpc>
              <a:buAutoNum type="arabicPeriod"/>
              <a:tabLst>
                <a:tab pos="546100" algn="l"/>
                <a:tab pos="546735" algn="l"/>
              </a:tabLst>
            </a:pP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Idle</a:t>
            </a:r>
            <a:r>
              <a:rPr sz="2000" spc="-4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loss.</a:t>
            </a:r>
            <a:endParaRPr sz="2000">
              <a:latin typeface="Times New Roman"/>
              <a:cs typeface="Times New Roman"/>
            </a:endParaRPr>
          </a:p>
          <a:p>
            <a:pPr marL="546100" indent="-534035">
              <a:lnSpc>
                <a:spcPts val="1920"/>
              </a:lnSpc>
              <a:buAutoNum type="arabicPeriod"/>
              <a:tabLst>
                <a:tab pos="546100" algn="l"/>
                <a:tab pos="546735" algn="l"/>
              </a:tabLst>
            </a:pP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Set-up</a:t>
            </a:r>
            <a:r>
              <a:rPr sz="2000" spc="-4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loss.</a:t>
            </a:r>
            <a:endParaRPr sz="2000">
              <a:latin typeface="Times New Roman"/>
              <a:cs typeface="Times New Roman"/>
            </a:endParaRPr>
          </a:p>
          <a:p>
            <a:pPr marL="546100" indent="-534035">
              <a:lnSpc>
                <a:spcPts val="1920"/>
              </a:lnSpc>
              <a:buAutoNum type="arabicPeriod"/>
              <a:tabLst>
                <a:tab pos="546100" algn="l"/>
                <a:tab pos="546735" algn="l"/>
              </a:tabLst>
            </a:pP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Accuracy</a:t>
            </a:r>
            <a:r>
              <a:rPr sz="2000" spc="-4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loss</a:t>
            </a:r>
            <a:endParaRPr sz="2000">
              <a:latin typeface="Times New Roman"/>
              <a:cs typeface="Times New Roman"/>
            </a:endParaRPr>
          </a:p>
          <a:p>
            <a:pPr marL="546100" indent="-534035">
              <a:lnSpc>
                <a:spcPts val="1920"/>
              </a:lnSpc>
              <a:buAutoNum type="arabicPeriod"/>
              <a:tabLst>
                <a:tab pos="546100" algn="l"/>
                <a:tab pos="546735" algn="l"/>
              </a:tabLst>
            </a:pPr>
            <a:r>
              <a:rPr sz="2000" spc="-5" dirty="0">
                <a:solidFill>
                  <a:srgbClr val="D2CAB6"/>
                </a:solidFill>
                <a:latin typeface="Times New Roman"/>
                <a:cs typeface="Times New Roman"/>
              </a:rPr>
              <a:t>Office equipment</a:t>
            </a:r>
            <a:r>
              <a:rPr sz="2000" spc="-7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breakdown.</a:t>
            </a:r>
            <a:endParaRPr sz="2000">
              <a:latin typeface="Times New Roman"/>
              <a:cs typeface="Times New Roman"/>
            </a:endParaRPr>
          </a:p>
          <a:p>
            <a:pPr marL="546100" indent="-534035">
              <a:lnSpc>
                <a:spcPts val="2160"/>
              </a:lnSpc>
              <a:buAutoNum type="arabicPeriod"/>
              <a:tabLst>
                <a:tab pos="546100" algn="l"/>
                <a:tab pos="546735" algn="l"/>
              </a:tabLst>
            </a:pPr>
            <a:r>
              <a:rPr sz="2000" spc="-5" dirty="0">
                <a:solidFill>
                  <a:srgbClr val="D2CAB6"/>
                </a:solidFill>
                <a:latin typeface="Times New Roman"/>
                <a:cs typeface="Times New Roman"/>
              </a:rPr>
              <a:t>Communication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channel</a:t>
            </a:r>
            <a:r>
              <a:rPr sz="2000" spc="-5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D2CAB6"/>
                </a:solidFill>
                <a:latin typeface="Times New Roman"/>
                <a:cs typeface="Times New Roman"/>
              </a:rPr>
              <a:t>breakdown</a:t>
            </a:r>
            <a:r>
              <a:rPr sz="2000" i="1" spc="5" dirty="0">
                <a:solidFill>
                  <a:srgbClr val="D2CAB6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18" y="836764"/>
            <a:ext cx="7920863" cy="5112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520" y="1935226"/>
            <a:ext cx="2941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Gothic Uralic"/>
                <a:cs typeface="Gothic Uralic"/>
              </a:rPr>
              <a:t>Three </a:t>
            </a:r>
            <a:r>
              <a:rPr sz="2400" b="0" spc="5" dirty="0">
                <a:latin typeface="Gothic Uralic"/>
                <a:cs typeface="Gothic Uralic"/>
              </a:rPr>
              <a:t>main</a:t>
            </a:r>
            <a:r>
              <a:rPr sz="2400" b="0" spc="-120" dirty="0">
                <a:latin typeface="Gothic Uralic"/>
                <a:cs typeface="Gothic Uralic"/>
              </a:rPr>
              <a:t> </a:t>
            </a:r>
            <a:r>
              <a:rPr sz="2400" b="0" dirty="0">
                <a:latin typeface="Gothic Uralic"/>
                <a:cs typeface="Gothic Uralic"/>
              </a:rPr>
              <a:t>reasons: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0520" y="2813430"/>
            <a:ext cx="6640195" cy="32823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45465" marR="5080" indent="-533400">
              <a:lnSpc>
                <a:spcPts val="2590"/>
              </a:lnSpc>
              <a:spcBef>
                <a:spcPts val="425"/>
              </a:spcBef>
              <a:tabLst>
                <a:tab pos="545465" algn="l"/>
              </a:tabLst>
            </a:pPr>
            <a:r>
              <a:rPr sz="1650" spc="10" dirty="0">
                <a:solidFill>
                  <a:srgbClr val="3A6330"/>
                </a:solidFill>
                <a:latin typeface="Gothic Uralic"/>
                <a:cs typeface="Gothic Uralic"/>
              </a:rPr>
              <a:t>1.	</a:t>
            </a:r>
            <a:r>
              <a:rPr sz="2400" spc="-10" dirty="0">
                <a:solidFill>
                  <a:srgbClr val="F3EADE"/>
                </a:solidFill>
                <a:latin typeface="Gothic Uralic"/>
                <a:cs typeface="Gothic Uralic"/>
              </a:rPr>
              <a:t>It </a:t>
            </a:r>
            <a:r>
              <a:rPr sz="2400" spc="-5" dirty="0">
                <a:solidFill>
                  <a:srgbClr val="F3EADE"/>
                </a:solidFill>
                <a:latin typeface="Gothic Uralic"/>
                <a:cs typeface="Gothic Uralic"/>
              </a:rPr>
              <a:t>guarantees </a:t>
            </a:r>
            <a:r>
              <a:rPr sz="2400" dirty="0">
                <a:solidFill>
                  <a:srgbClr val="F3EADE"/>
                </a:solidFill>
                <a:latin typeface="Gothic Uralic"/>
                <a:cs typeface="Gothic Uralic"/>
              </a:rPr>
              <a:t>dramatic results </a:t>
            </a:r>
            <a:r>
              <a:rPr sz="2400" spc="-5" dirty="0">
                <a:solidFill>
                  <a:srgbClr val="F3EADE"/>
                </a:solidFill>
                <a:latin typeface="Gothic Uralic"/>
                <a:cs typeface="Gothic Uralic"/>
              </a:rPr>
              <a:t>(Significant  </a:t>
            </a:r>
            <a:r>
              <a:rPr sz="2400" dirty="0">
                <a:solidFill>
                  <a:srgbClr val="F3EADE"/>
                </a:solidFill>
                <a:latin typeface="Gothic Uralic"/>
                <a:cs typeface="Gothic Uralic"/>
              </a:rPr>
              <a:t>tangible</a:t>
            </a:r>
            <a:r>
              <a:rPr sz="2400" spc="-6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400" spc="-5" dirty="0">
                <a:solidFill>
                  <a:srgbClr val="F3EADE"/>
                </a:solidFill>
                <a:latin typeface="Gothic Uralic"/>
                <a:cs typeface="Gothic Uralic"/>
              </a:rPr>
              <a:t>results)</a:t>
            </a:r>
            <a:endParaRPr sz="2400">
              <a:latin typeface="Gothic Uralic"/>
              <a:cs typeface="Gothic Uralic"/>
            </a:endParaRPr>
          </a:p>
          <a:p>
            <a:pPr marL="588645">
              <a:lnSpc>
                <a:spcPct val="100000"/>
              </a:lnSpc>
              <a:spcBef>
                <a:spcPts val="450"/>
              </a:spcBef>
              <a:tabLst>
                <a:tab pos="1045844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Reduce equipment</a:t>
            </a:r>
            <a:r>
              <a:rPr sz="2000" spc="-8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breakdowns</a:t>
            </a:r>
            <a:endParaRPr sz="2000">
              <a:latin typeface="Gothic Uralic"/>
              <a:cs typeface="Gothic Uralic"/>
            </a:endParaRPr>
          </a:p>
          <a:p>
            <a:pPr marL="588645">
              <a:lnSpc>
                <a:spcPct val="100000"/>
              </a:lnSpc>
              <a:spcBef>
                <a:spcPts val="480"/>
              </a:spcBef>
              <a:tabLst>
                <a:tab pos="1045844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Minimize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idle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time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and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minor</a:t>
            </a:r>
            <a:r>
              <a:rPr sz="2000" spc="-7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stops</a:t>
            </a:r>
            <a:endParaRPr sz="2000">
              <a:latin typeface="Gothic Uralic"/>
              <a:cs typeface="Gothic Uralic"/>
            </a:endParaRPr>
          </a:p>
          <a:p>
            <a:pPr marL="588645">
              <a:lnSpc>
                <a:spcPct val="100000"/>
              </a:lnSpc>
              <a:spcBef>
                <a:spcPts val="480"/>
              </a:spcBef>
              <a:tabLst>
                <a:tab pos="1045844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Less quality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defects and</a:t>
            </a:r>
            <a:r>
              <a:rPr sz="2000" spc="-13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claims</a:t>
            </a:r>
            <a:endParaRPr sz="2000">
              <a:latin typeface="Gothic Uralic"/>
              <a:cs typeface="Gothic Uralic"/>
            </a:endParaRPr>
          </a:p>
          <a:p>
            <a:pPr marL="588645">
              <a:lnSpc>
                <a:spcPct val="100000"/>
              </a:lnSpc>
              <a:spcBef>
                <a:spcPts val="480"/>
              </a:spcBef>
              <a:tabLst>
                <a:tab pos="1045844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Increase</a:t>
            </a:r>
            <a:r>
              <a:rPr sz="2000" spc="-5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productivity</a:t>
            </a:r>
            <a:endParaRPr sz="2000">
              <a:latin typeface="Gothic Uralic"/>
              <a:cs typeface="Gothic Uralic"/>
            </a:endParaRPr>
          </a:p>
          <a:p>
            <a:pPr marL="588645">
              <a:lnSpc>
                <a:spcPct val="100000"/>
              </a:lnSpc>
              <a:spcBef>
                <a:spcPts val="480"/>
              </a:spcBef>
              <a:tabLst>
                <a:tab pos="1045844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Reduce manpower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and</a:t>
            </a:r>
            <a:r>
              <a:rPr sz="2000" spc="-7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cost</a:t>
            </a:r>
            <a:endParaRPr sz="2000">
              <a:latin typeface="Gothic Uralic"/>
              <a:cs typeface="Gothic Uralic"/>
            </a:endParaRPr>
          </a:p>
          <a:p>
            <a:pPr marL="588645">
              <a:lnSpc>
                <a:spcPct val="100000"/>
              </a:lnSpc>
              <a:spcBef>
                <a:spcPts val="484"/>
              </a:spcBef>
              <a:tabLst>
                <a:tab pos="1045844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Lower</a:t>
            </a:r>
            <a:r>
              <a:rPr sz="2000" spc="-3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inventory</a:t>
            </a:r>
            <a:endParaRPr sz="2000">
              <a:latin typeface="Gothic Uralic"/>
              <a:cs typeface="Gothic Uralic"/>
            </a:endParaRPr>
          </a:p>
          <a:p>
            <a:pPr marL="588645">
              <a:lnSpc>
                <a:spcPct val="100000"/>
              </a:lnSpc>
              <a:spcBef>
                <a:spcPts val="480"/>
              </a:spcBef>
              <a:tabLst>
                <a:tab pos="1045844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Reduce</a:t>
            </a:r>
            <a:r>
              <a:rPr sz="2000" spc="-4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accidents</a:t>
            </a:r>
            <a:endParaRPr sz="2000">
              <a:latin typeface="Gothic Uralic"/>
              <a:cs typeface="Gothic Ural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1644" y="594359"/>
            <a:ext cx="6946900" cy="600710"/>
            <a:chOff x="961644" y="594359"/>
            <a:chExt cx="6946900" cy="600710"/>
          </a:xfrm>
        </p:grpSpPr>
        <p:sp>
          <p:nvSpPr>
            <p:cNvPr id="5" name="object 5"/>
            <p:cNvSpPr/>
            <p:nvPr/>
          </p:nvSpPr>
          <p:spPr>
            <a:xfrm>
              <a:off x="961644" y="594359"/>
              <a:ext cx="1327404" cy="6004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8319" y="594359"/>
              <a:ext cx="6109715" cy="6004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1554" y="806830"/>
              <a:ext cx="730250" cy="341630"/>
            </a:xfrm>
            <a:custGeom>
              <a:avLst/>
              <a:gdLst/>
              <a:ahLst/>
              <a:cxnLst/>
              <a:rect l="l" t="t" r="r" b="b"/>
              <a:pathLst>
                <a:path w="730250" h="341630">
                  <a:moveTo>
                    <a:pt x="567969" y="307213"/>
                  </a:moveTo>
                  <a:lnTo>
                    <a:pt x="571525" y="337693"/>
                  </a:lnTo>
                  <a:lnTo>
                    <a:pt x="579272" y="340233"/>
                  </a:lnTo>
                  <a:lnTo>
                    <a:pt x="586257" y="341630"/>
                  </a:lnTo>
                  <a:lnTo>
                    <a:pt x="592480" y="341630"/>
                  </a:lnTo>
                  <a:lnTo>
                    <a:pt x="629627" y="324532"/>
                  </a:lnTo>
                  <a:lnTo>
                    <a:pt x="639214" y="310134"/>
                  </a:lnTo>
                  <a:lnTo>
                    <a:pt x="581304" y="310134"/>
                  </a:lnTo>
                  <a:lnTo>
                    <a:pt x="575081" y="309118"/>
                  </a:lnTo>
                  <a:lnTo>
                    <a:pt x="567969" y="307213"/>
                  </a:lnTo>
                  <a:close/>
                </a:path>
                <a:path w="730250" h="341630">
                  <a:moveTo>
                    <a:pt x="589559" y="72771"/>
                  </a:moveTo>
                  <a:lnTo>
                    <a:pt x="554634" y="72771"/>
                  </a:lnTo>
                  <a:lnTo>
                    <a:pt x="627278" y="264287"/>
                  </a:lnTo>
                  <a:lnTo>
                    <a:pt x="625881" y="267843"/>
                  </a:lnTo>
                  <a:lnTo>
                    <a:pt x="608101" y="304038"/>
                  </a:lnTo>
                  <a:lnTo>
                    <a:pt x="593750" y="310134"/>
                  </a:lnTo>
                  <a:lnTo>
                    <a:pt x="639214" y="310134"/>
                  </a:lnTo>
                  <a:lnTo>
                    <a:pt x="657123" y="267208"/>
                  </a:lnTo>
                  <a:lnTo>
                    <a:pt x="671858" y="227838"/>
                  </a:lnTo>
                  <a:lnTo>
                    <a:pt x="643280" y="227838"/>
                  </a:lnTo>
                  <a:lnTo>
                    <a:pt x="640117" y="216340"/>
                  </a:lnTo>
                  <a:lnTo>
                    <a:pt x="636739" y="205105"/>
                  </a:lnTo>
                  <a:lnTo>
                    <a:pt x="633171" y="194155"/>
                  </a:lnTo>
                  <a:lnTo>
                    <a:pt x="629437" y="183515"/>
                  </a:lnTo>
                  <a:lnTo>
                    <a:pt x="589559" y="72771"/>
                  </a:lnTo>
                  <a:close/>
                </a:path>
                <a:path w="730250" h="341630">
                  <a:moveTo>
                    <a:pt x="729894" y="72771"/>
                  </a:moveTo>
                  <a:lnTo>
                    <a:pt x="697509" y="72771"/>
                  </a:lnTo>
                  <a:lnTo>
                    <a:pt x="656615" y="184150"/>
                  </a:lnTo>
                  <a:lnTo>
                    <a:pt x="652853" y="194869"/>
                  </a:lnTo>
                  <a:lnTo>
                    <a:pt x="649376" y="205708"/>
                  </a:lnTo>
                  <a:lnTo>
                    <a:pt x="646185" y="216689"/>
                  </a:lnTo>
                  <a:lnTo>
                    <a:pt x="643280" y="227838"/>
                  </a:lnTo>
                  <a:lnTo>
                    <a:pt x="671858" y="227838"/>
                  </a:lnTo>
                  <a:lnTo>
                    <a:pt x="729894" y="72771"/>
                  </a:lnTo>
                  <a:close/>
                </a:path>
                <a:path w="730250" h="341630">
                  <a:moveTo>
                    <a:pt x="399694" y="0"/>
                  </a:moveTo>
                  <a:lnTo>
                    <a:pt x="367309" y="0"/>
                  </a:lnTo>
                  <a:lnTo>
                    <a:pt x="367309" y="264033"/>
                  </a:lnTo>
                  <a:lnTo>
                    <a:pt x="399694" y="264033"/>
                  </a:lnTo>
                  <a:lnTo>
                    <a:pt x="399694" y="159385"/>
                  </a:lnTo>
                  <a:lnTo>
                    <a:pt x="400029" y="148742"/>
                  </a:lnTo>
                  <a:lnTo>
                    <a:pt x="412315" y="112633"/>
                  </a:lnTo>
                  <a:lnTo>
                    <a:pt x="450240" y="96266"/>
                  </a:lnTo>
                  <a:lnTo>
                    <a:pt x="514228" y="96266"/>
                  </a:lnTo>
                  <a:lnTo>
                    <a:pt x="513378" y="94742"/>
                  </a:lnTo>
                  <a:lnTo>
                    <a:pt x="399694" y="94742"/>
                  </a:lnTo>
                  <a:lnTo>
                    <a:pt x="399694" y="0"/>
                  </a:lnTo>
                  <a:close/>
                </a:path>
                <a:path w="730250" h="341630">
                  <a:moveTo>
                    <a:pt x="514228" y="96266"/>
                  </a:moveTo>
                  <a:lnTo>
                    <a:pt x="450240" y="96266"/>
                  </a:lnTo>
                  <a:lnTo>
                    <a:pt x="459386" y="96976"/>
                  </a:lnTo>
                  <a:lnTo>
                    <a:pt x="467401" y="99091"/>
                  </a:lnTo>
                  <a:lnTo>
                    <a:pt x="489961" y="131462"/>
                  </a:lnTo>
                  <a:lnTo>
                    <a:pt x="490626" y="142748"/>
                  </a:lnTo>
                  <a:lnTo>
                    <a:pt x="490626" y="264033"/>
                  </a:lnTo>
                  <a:lnTo>
                    <a:pt x="523011" y="264033"/>
                  </a:lnTo>
                  <a:lnTo>
                    <a:pt x="522904" y="139303"/>
                  </a:lnTo>
                  <a:lnTo>
                    <a:pt x="516280" y="99949"/>
                  </a:lnTo>
                  <a:lnTo>
                    <a:pt x="514228" y="96266"/>
                  </a:lnTo>
                  <a:close/>
                </a:path>
                <a:path w="730250" h="341630">
                  <a:moveTo>
                    <a:pt x="456971" y="68453"/>
                  </a:moveTo>
                  <a:lnTo>
                    <a:pt x="440395" y="70096"/>
                  </a:lnTo>
                  <a:lnTo>
                    <a:pt x="425332" y="75025"/>
                  </a:lnTo>
                  <a:lnTo>
                    <a:pt x="411769" y="83240"/>
                  </a:lnTo>
                  <a:lnTo>
                    <a:pt x="399694" y="94742"/>
                  </a:lnTo>
                  <a:lnTo>
                    <a:pt x="513378" y="94742"/>
                  </a:lnTo>
                  <a:lnTo>
                    <a:pt x="476783" y="70548"/>
                  </a:lnTo>
                  <a:lnTo>
                    <a:pt x="456971" y="68453"/>
                  </a:lnTo>
                  <a:close/>
                </a:path>
                <a:path w="730250" h="341630">
                  <a:moveTo>
                    <a:pt x="35839" y="0"/>
                  </a:moveTo>
                  <a:lnTo>
                    <a:pt x="0" y="0"/>
                  </a:lnTo>
                  <a:lnTo>
                    <a:pt x="70002" y="264033"/>
                  </a:lnTo>
                  <a:lnTo>
                    <a:pt x="105689" y="264033"/>
                  </a:lnTo>
                  <a:lnTo>
                    <a:pt x="115978" y="227076"/>
                  </a:lnTo>
                  <a:lnTo>
                    <a:pt x="87147" y="227076"/>
                  </a:lnTo>
                  <a:lnTo>
                    <a:pt x="84722" y="213623"/>
                  </a:lnTo>
                  <a:lnTo>
                    <a:pt x="82035" y="200136"/>
                  </a:lnTo>
                  <a:lnTo>
                    <a:pt x="79110" y="186624"/>
                  </a:lnTo>
                  <a:lnTo>
                    <a:pt x="35839" y="0"/>
                  </a:lnTo>
                  <a:close/>
                </a:path>
                <a:path w="730250" h="341630">
                  <a:moveTo>
                    <a:pt x="200444" y="31877"/>
                  </a:moveTo>
                  <a:lnTo>
                    <a:pt x="169443" y="31877"/>
                  </a:lnTo>
                  <a:lnTo>
                    <a:pt x="170447" y="35950"/>
                  </a:lnTo>
                  <a:lnTo>
                    <a:pt x="172142" y="42465"/>
                  </a:lnTo>
                  <a:lnTo>
                    <a:pt x="174551" y="51433"/>
                  </a:lnTo>
                  <a:lnTo>
                    <a:pt x="177698" y="62865"/>
                  </a:lnTo>
                  <a:lnTo>
                    <a:pt x="233451" y="264033"/>
                  </a:lnTo>
                  <a:lnTo>
                    <a:pt x="267106" y="264033"/>
                  </a:lnTo>
                  <a:lnTo>
                    <a:pt x="277238" y="227076"/>
                  </a:lnTo>
                  <a:lnTo>
                    <a:pt x="249834" y="227076"/>
                  </a:lnTo>
                  <a:lnTo>
                    <a:pt x="246137" y="204809"/>
                  </a:lnTo>
                  <a:lnTo>
                    <a:pt x="241500" y="181816"/>
                  </a:lnTo>
                  <a:lnTo>
                    <a:pt x="235886" y="158085"/>
                  </a:lnTo>
                  <a:lnTo>
                    <a:pt x="229260" y="133604"/>
                  </a:lnTo>
                  <a:lnTo>
                    <a:pt x="200444" y="31877"/>
                  </a:lnTo>
                  <a:close/>
                </a:path>
                <a:path w="730250" h="341630">
                  <a:moveTo>
                    <a:pt x="191414" y="0"/>
                  </a:moveTo>
                  <a:lnTo>
                    <a:pt x="149250" y="0"/>
                  </a:lnTo>
                  <a:lnTo>
                    <a:pt x="99085" y="178308"/>
                  </a:lnTo>
                  <a:lnTo>
                    <a:pt x="97630" y="183784"/>
                  </a:lnTo>
                  <a:lnTo>
                    <a:pt x="95164" y="193738"/>
                  </a:lnTo>
                  <a:lnTo>
                    <a:pt x="90248" y="214123"/>
                  </a:lnTo>
                  <a:lnTo>
                    <a:pt x="87147" y="227076"/>
                  </a:lnTo>
                  <a:lnTo>
                    <a:pt x="115978" y="227076"/>
                  </a:lnTo>
                  <a:lnTo>
                    <a:pt x="161696" y="62865"/>
                  </a:lnTo>
                  <a:lnTo>
                    <a:pt x="169443" y="31877"/>
                  </a:lnTo>
                  <a:lnTo>
                    <a:pt x="200444" y="31877"/>
                  </a:lnTo>
                  <a:lnTo>
                    <a:pt x="191414" y="0"/>
                  </a:lnTo>
                  <a:close/>
                </a:path>
                <a:path w="730250" h="341630">
                  <a:moveTo>
                    <a:pt x="339496" y="0"/>
                  </a:moveTo>
                  <a:lnTo>
                    <a:pt x="304317" y="0"/>
                  </a:lnTo>
                  <a:lnTo>
                    <a:pt x="259085" y="185410"/>
                  </a:lnTo>
                  <a:lnTo>
                    <a:pt x="255612" y="200231"/>
                  </a:lnTo>
                  <a:lnTo>
                    <a:pt x="252521" y="214123"/>
                  </a:lnTo>
                  <a:lnTo>
                    <a:pt x="249834" y="227076"/>
                  </a:lnTo>
                  <a:lnTo>
                    <a:pt x="277238" y="227076"/>
                  </a:lnTo>
                  <a:lnTo>
                    <a:pt x="339496" y="0"/>
                  </a:lnTo>
                  <a:close/>
                </a:path>
              </a:pathLst>
            </a:custGeom>
            <a:solidFill>
              <a:srgbClr val="C19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1554" y="806830"/>
              <a:ext cx="730250" cy="341630"/>
            </a:xfrm>
            <a:custGeom>
              <a:avLst/>
              <a:gdLst/>
              <a:ahLst/>
              <a:cxnLst/>
              <a:rect l="l" t="t" r="r" b="b"/>
              <a:pathLst>
                <a:path w="730250" h="341630">
                  <a:moveTo>
                    <a:pt x="554634" y="72771"/>
                  </a:moveTo>
                  <a:lnTo>
                    <a:pt x="589559" y="72771"/>
                  </a:lnTo>
                  <a:lnTo>
                    <a:pt x="629437" y="183515"/>
                  </a:lnTo>
                  <a:lnTo>
                    <a:pt x="633171" y="194155"/>
                  </a:lnTo>
                  <a:lnTo>
                    <a:pt x="636739" y="205105"/>
                  </a:lnTo>
                  <a:lnTo>
                    <a:pt x="640117" y="216340"/>
                  </a:lnTo>
                  <a:lnTo>
                    <a:pt x="643280" y="227838"/>
                  </a:lnTo>
                  <a:lnTo>
                    <a:pt x="646185" y="216689"/>
                  </a:lnTo>
                  <a:lnTo>
                    <a:pt x="649376" y="205708"/>
                  </a:lnTo>
                  <a:lnTo>
                    <a:pt x="652853" y="194869"/>
                  </a:lnTo>
                  <a:lnTo>
                    <a:pt x="656615" y="184150"/>
                  </a:lnTo>
                  <a:lnTo>
                    <a:pt x="697509" y="72771"/>
                  </a:lnTo>
                  <a:lnTo>
                    <a:pt x="729894" y="72771"/>
                  </a:lnTo>
                  <a:lnTo>
                    <a:pt x="657123" y="267208"/>
                  </a:lnTo>
                  <a:lnTo>
                    <a:pt x="642532" y="303444"/>
                  </a:lnTo>
                  <a:lnTo>
                    <a:pt x="619150" y="334137"/>
                  </a:lnTo>
                  <a:lnTo>
                    <a:pt x="592480" y="341630"/>
                  </a:lnTo>
                  <a:lnTo>
                    <a:pt x="586257" y="341630"/>
                  </a:lnTo>
                  <a:lnTo>
                    <a:pt x="579272" y="340233"/>
                  </a:lnTo>
                  <a:lnTo>
                    <a:pt x="571525" y="337693"/>
                  </a:lnTo>
                  <a:lnTo>
                    <a:pt x="567969" y="307213"/>
                  </a:lnTo>
                  <a:lnTo>
                    <a:pt x="575081" y="309118"/>
                  </a:lnTo>
                  <a:lnTo>
                    <a:pt x="581304" y="310134"/>
                  </a:lnTo>
                  <a:lnTo>
                    <a:pt x="586511" y="310134"/>
                  </a:lnTo>
                  <a:lnTo>
                    <a:pt x="593750" y="310134"/>
                  </a:lnTo>
                  <a:lnTo>
                    <a:pt x="599465" y="308864"/>
                  </a:lnTo>
                  <a:lnTo>
                    <a:pt x="603783" y="306451"/>
                  </a:lnTo>
                  <a:lnTo>
                    <a:pt x="608101" y="304038"/>
                  </a:lnTo>
                  <a:lnTo>
                    <a:pt x="611657" y="300736"/>
                  </a:lnTo>
                  <a:lnTo>
                    <a:pt x="625881" y="267843"/>
                  </a:lnTo>
                  <a:lnTo>
                    <a:pt x="627278" y="264287"/>
                  </a:lnTo>
                  <a:lnTo>
                    <a:pt x="554634" y="72771"/>
                  </a:lnTo>
                  <a:close/>
                </a:path>
                <a:path w="730250" h="341630">
                  <a:moveTo>
                    <a:pt x="367309" y="0"/>
                  </a:moveTo>
                  <a:lnTo>
                    <a:pt x="399694" y="0"/>
                  </a:lnTo>
                  <a:lnTo>
                    <a:pt x="399694" y="94742"/>
                  </a:lnTo>
                  <a:lnTo>
                    <a:pt x="411769" y="83240"/>
                  </a:lnTo>
                  <a:lnTo>
                    <a:pt x="425332" y="75025"/>
                  </a:lnTo>
                  <a:lnTo>
                    <a:pt x="440395" y="70096"/>
                  </a:lnTo>
                  <a:lnTo>
                    <a:pt x="456971" y="68453"/>
                  </a:lnTo>
                  <a:lnTo>
                    <a:pt x="467210" y="68976"/>
                  </a:lnTo>
                  <a:lnTo>
                    <a:pt x="507342" y="86772"/>
                  </a:lnTo>
                  <a:lnTo>
                    <a:pt x="522602" y="129559"/>
                  </a:lnTo>
                  <a:lnTo>
                    <a:pt x="523011" y="142748"/>
                  </a:lnTo>
                  <a:lnTo>
                    <a:pt x="523011" y="264033"/>
                  </a:lnTo>
                  <a:lnTo>
                    <a:pt x="490626" y="264033"/>
                  </a:lnTo>
                  <a:lnTo>
                    <a:pt x="490626" y="142748"/>
                  </a:lnTo>
                  <a:lnTo>
                    <a:pt x="489961" y="131462"/>
                  </a:lnTo>
                  <a:lnTo>
                    <a:pt x="467401" y="99091"/>
                  </a:lnTo>
                  <a:lnTo>
                    <a:pt x="450240" y="96266"/>
                  </a:lnTo>
                  <a:lnTo>
                    <a:pt x="443191" y="96740"/>
                  </a:lnTo>
                  <a:lnTo>
                    <a:pt x="408276" y="118028"/>
                  </a:lnTo>
                  <a:lnTo>
                    <a:pt x="399694" y="159385"/>
                  </a:lnTo>
                  <a:lnTo>
                    <a:pt x="399694" y="264033"/>
                  </a:lnTo>
                  <a:lnTo>
                    <a:pt x="367309" y="264033"/>
                  </a:lnTo>
                  <a:lnTo>
                    <a:pt x="367309" y="0"/>
                  </a:lnTo>
                  <a:close/>
                </a:path>
                <a:path w="730250" h="341630">
                  <a:moveTo>
                    <a:pt x="0" y="0"/>
                  </a:moveTo>
                  <a:lnTo>
                    <a:pt x="35839" y="0"/>
                  </a:lnTo>
                  <a:lnTo>
                    <a:pt x="75971" y="173101"/>
                  </a:lnTo>
                  <a:lnTo>
                    <a:pt x="79110" y="186624"/>
                  </a:lnTo>
                  <a:lnTo>
                    <a:pt x="82035" y="200136"/>
                  </a:lnTo>
                  <a:lnTo>
                    <a:pt x="84722" y="213623"/>
                  </a:lnTo>
                  <a:lnTo>
                    <a:pt x="87147" y="227076"/>
                  </a:lnTo>
                  <a:lnTo>
                    <a:pt x="91673" y="208168"/>
                  </a:lnTo>
                  <a:lnTo>
                    <a:pt x="95164" y="193738"/>
                  </a:lnTo>
                  <a:lnTo>
                    <a:pt x="97630" y="183784"/>
                  </a:lnTo>
                  <a:lnTo>
                    <a:pt x="99085" y="178308"/>
                  </a:lnTo>
                  <a:lnTo>
                    <a:pt x="149250" y="0"/>
                  </a:lnTo>
                  <a:lnTo>
                    <a:pt x="191414" y="0"/>
                  </a:lnTo>
                  <a:lnTo>
                    <a:pt x="229260" y="133604"/>
                  </a:lnTo>
                  <a:lnTo>
                    <a:pt x="241500" y="181816"/>
                  </a:lnTo>
                  <a:lnTo>
                    <a:pt x="249834" y="227076"/>
                  </a:lnTo>
                  <a:lnTo>
                    <a:pt x="252521" y="214123"/>
                  </a:lnTo>
                  <a:lnTo>
                    <a:pt x="255612" y="200231"/>
                  </a:lnTo>
                  <a:lnTo>
                    <a:pt x="259085" y="185410"/>
                  </a:lnTo>
                  <a:lnTo>
                    <a:pt x="262915" y="169672"/>
                  </a:lnTo>
                  <a:lnTo>
                    <a:pt x="304317" y="0"/>
                  </a:lnTo>
                  <a:lnTo>
                    <a:pt x="339496" y="0"/>
                  </a:lnTo>
                  <a:lnTo>
                    <a:pt x="267106" y="264033"/>
                  </a:lnTo>
                  <a:lnTo>
                    <a:pt x="233451" y="264033"/>
                  </a:lnTo>
                  <a:lnTo>
                    <a:pt x="177698" y="62865"/>
                  </a:lnTo>
                  <a:lnTo>
                    <a:pt x="169443" y="31877"/>
                  </a:lnTo>
                  <a:lnTo>
                    <a:pt x="167393" y="40612"/>
                  </a:lnTo>
                  <a:lnTo>
                    <a:pt x="165427" y="48704"/>
                  </a:lnTo>
                  <a:lnTo>
                    <a:pt x="163531" y="56130"/>
                  </a:lnTo>
                  <a:lnTo>
                    <a:pt x="161696" y="62865"/>
                  </a:lnTo>
                  <a:lnTo>
                    <a:pt x="105689" y="264033"/>
                  </a:lnTo>
                  <a:lnTo>
                    <a:pt x="70002" y="26403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45F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67305" y="801369"/>
              <a:ext cx="5577078" cy="3436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2869" y="1194562"/>
            <a:ext cx="513270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 marR="5715" indent="-687705">
              <a:lnSpc>
                <a:spcPct val="12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1650" b="0" spc="10" dirty="0">
                <a:solidFill>
                  <a:srgbClr val="3A6330"/>
                </a:solidFill>
                <a:latin typeface="Gothic Uralic"/>
                <a:cs typeface="Gothic Uralic"/>
              </a:rPr>
              <a:t>2.	</a:t>
            </a:r>
            <a:r>
              <a:rPr sz="2400" b="0" dirty="0">
                <a:latin typeface="Gothic Uralic"/>
                <a:cs typeface="Gothic Uralic"/>
              </a:rPr>
              <a:t>Visibly transform </a:t>
            </a:r>
            <a:r>
              <a:rPr sz="2400" b="0" spc="-5" dirty="0">
                <a:latin typeface="Gothic Uralic"/>
                <a:cs typeface="Gothic Uralic"/>
              </a:rPr>
              <a:t>the</a:t>
            </a:r>
            <a:r>
              <a:rPr sz="2400" b="0" spc="-100" dirty="0">
                <a:latin typeface="Gothic Uralic"/>
                <a:cs typeface="Gothic Uralic"/>
              </a:rPr>
              <a:t> </a:t>
            </a:r>
            <a:r>
              <a:rPr sz="2400" b="0" spc="-10" dirty="0">
                <a:latin typeface="Gothic Uralic"/>
                <a:cs typeface="Gothic Uralic"/>
              </a:rPr>
              <a:t>workplace  </a:t>
            </a:r>
            <a:r>
              <a:rPr sz="2400" b="0" spc="-5" dirty="0">
                <a:latin typeface="Gothic Uralic"/>
                <a:cs typeface="Gothic Uralic"/>
              </a:rPr>
              <a:t>(plant</a:t>
            </a:r>
            <a:r>
              <a:rPr sz="2400" b="0" spc="-30" dirty="0">
                <a:latin typeface="Gothic Uralic"/>
                <a:cs typeface="Gothic Uralic"/>
              </a:rPr>
              <a:t> </a:t>
            </a:r>
            <a:r>
              <a:rPr sz="2400" b="0" dirty="0">
                <a:latin typeface="Gothic Uralic"/>
                <a:cs typeface="Gothic Uralic"/>
              </a:rPr>
              <a:t>environment)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48942" y="2572638"/>
            <a:ext cx="6552565" cy="21602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marR="5080" indent="-457200">
              <a:lnSpc>
                <a:spcPts val="2160"/>
              </a:lnSpc>
              <a:spcBef>
                <a:spcPts val="375"/>
              </a:spcBef>
              <a:tabLst>
                <a:tab pos="469265" algn="l"/>
                <a:tab pos="6045200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Through TPM, a filthy, rusty plant covered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in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oil 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an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d</a:t>
            </a:r>
            <a:r>
              <a:rPr sz="2000" spc="-2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g</a:t>
            </a:r>
            <a:r>
              <a:rPr sz="2000" spc="-10" dirty="0">
                <a:solidFill>
                  <a:srgbClr val="F3EADE"/>
                </a:solidFill>
                <a:latin typeface="Gothic Uralic"/>
                <a:cs typeface="Gothic Uralic"/>
              </a:rPr>
              <a:t>r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ea</a:t>
            </a:r>
            <a:r>
              <a:rPr sz="2000" spc="5" dirty="0">
                <a:solidFill>
                  <a:srgbClr val="F3EADE"/>
                </a:solidFill>
                <a:latin typeface="Gothic Uralic"/>
                <a:cs typeface="Gothic Uralic"/>
              </a:rPr>
              <a:t>s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e,</a:t>
            </a:r>
            <a:r>
              <a:rPr sz="2000" spc="-2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l</a:t>
            </a:r>
            <a:r>
              <a:rPr sz="2000" spc="5" dirty="0">
                <a:solidFill>
                  <a:srgbClr val="F3EADE"/>
                </a:solidFill>
                <a:latin typeface="Gothic Uralic"/>
                <a:cs typeface="Gothic Uralic"/>
              </a:rPr>
              <a:t>e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akin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g</a:t>
            </a:r>
            <a:r>
              <a:rPr sz="2000" spc="-3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fl</a:t>
            </a:r>
            <a:r>
              <a:rPr sz="2000" spc="5" dirty="0">
                <a:solidFill>
                  <a:srgbClr val="F3EADE"/>
                </a:solidFill>
                <a:latin typeface="Gothic Uralic"/>
                <a:cs typeface="Gothic Uralic"/>
              </a:rPr>
              <a:t>u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i</a:t>
            </a:r>
            <a:r>
              <a:rPr sz="2000" spc="-15" dirty="0">
                <a:solidFill>
                  <a:srgbClr val="F3EADE"/>
                </a:solidFill>
                <a:latin typeface="Gothic Uralic"/>
                <a:cs typeface="Gothic Uralic"/>
              </a:rPr>
              <a:t>d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s</a:t>
            </a:r>
            <a:r>
              <a:rPr sz="2000" spc="-1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an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d</a:t>
            </a:r>
            <a:r>
              <a:rPr sz="2000" spc="-1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spi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lt</a:t>
            </a:r>
            <a:r>
              <a:rPr sz="2000" spc="-2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powder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s	can  be reborn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as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a pleasant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and safe working 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environment</a:t>
            </a:r>
            <a:endParaRPr sz="2000">
              <a:latin typeface="Gothic Uralic"/>
              <a:cs typeface="Gothic Uralic"/>
            </a:endParaRPr>
          </a:p>
          <a:p>
            <a:pPr marL="12700">
              <a:lnSpc>
                <a:spcPts val="2280"/>
              </a:lnSpc>
              <a:spcBef>
                <a:spcPts val="450"/>
              </a:spcBef>
              <a:tabLst>
                <a:tab pos="469265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Customers and other visitors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are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impressed by</a:t>
            </a:r>
            <a:r>
              <a:rPr sz="2000" spc="-22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spc="5" dirty="0">
                <a:solidFill>
                  <a:srgbClr val="F3EADE"/>
                </a:solidFill>
                <a:latin typeface="Gothic Uralic"/>
                <a:cs typeface="Gothic Uralic"/>
              </a:rPr>
              <a:t>the</a:t>
            </a:r>
            <a:endParaRPr sz="2000">
              <a:latin typeface="Gothic Uralic"/>
              <a:cs typeface="Gothic Uralic"/>
            </a:endParaRPr>
          </a:p>
          <a:p>
            <a:pPr marL="469900">
              <a:lnSpc>
                <a:spcPts val="2280"/>
              </a:lnSpc>
            </a:pP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change</a:t>
            </a:r>
            <a:endParaRPr sz="20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469265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spc="55" dirty="0">
                <a:solidFill>
                  <a:srgbClr val="F3EADE"/>
                </a:solidFill>
                <a:latin typeface="Verdana"/>
                <a:cs typeface="Verdana"/>
              </a:rPr>
              <a:t>Confidence</a:t>
            </a:r>
            <a:r>
              <a:rPr sz="2000" spc="-160" dirty="0">
                <a:solidFill>
                  <a:srgbClr val="F3EADE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3EADE"/>
                </a:solidFill>
                <a:latin typeface="Verdana"/>
                <a:cs typeface="Verdana"/>
              </a:rPr>
              <a:t>on</a:t>
            </a:r>
            <a:r>
              <a:rPr sz="2000" spc="-155" dirty="0">
                <a:solidFill>
                  <a:srgbClr val="F3EADE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3EADE"/>
                </a:solidFill>
                <a:latin typeface="Verdana"/>
                <a:cs typeface="Verdana"/>
              </a:rPr>
              <a:t>plant’s</a:t>
            </a:r>
            <a:r>
              <a:rPr sz="2000" spc="-195" dirty="0">
                <a:solidFill>
                  <a:srgbClr val="F3EADE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3EADE"/>
                </a:solidFill>
                <a:latin typeface="Verdana"/>
                <a:cs typeface="Verdana"/>
              </a:rPr>
              <a:t>product</a:t>
            </a:r>
            <a:r>
              <a:rPr sz="2000" spc="-165" dirty="0">
                <a:solidFill>
                  <a:srgbClr val="F3EADE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3EADE"/>
                </a:solidFill>
                <a:latin typeface="Verdana"/>
                <a:cs typeface="Verdana"/>
              </a:rPr>
              <a:t>increases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6669" y="1420114"/>
            <a:ext cx="67945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46100" marR="5080" indent="-533400">
              <a:lnSpc>
                <a:spcPts val="2590"/>
              </a:lnSpc>
              <a:spcBef>
                <a:spcPts val="425"/>
              </a:spcBef>
              <a:tabLst>
                <a:tab pos="545465" algn="l"/>
              </a:tabLst>
            </a:pPr>
            <a:r>
              <a:rPr sz="1650" b="0" spc="10" dirty="0">
                <a:solidFill>
                  <a:srgbClr val="3A6330"/>
                </a:solidFill>
                <a:latin typeface="Gothic Uralic"/>
                <a:cs typeface="Gothic Uralic"/>
              </a:rPr>
              <a:t>3.	</a:t>
            </a:r>
            <a:r>
              <a:rPr sz="2400" b="0" dirty="0">
                <a:latin typeface="Gothic Uralic"/>
                <a:cs typeface="Gothic Uralic"/>
              </a:rPr>
              <a:t>Raises </a:t>
            </a:r>
            <a:r>
              <a:rPr sz="2400" b="0" spc="-5" dirty="0">
                <a:latin typeface="Gothic Uralic"/>
                <a:cs typeface="Gothic Uralic"/>
              </a:rPr>
              <a:t>the </a:t>
            </a:r>
            <a:r>
              <a:rPr sz="2400" b="0" dirty="0">
                <a:latin typeface="Gothic Uralic"/>
                <a:cs typeface="Gothic Uralic"/>
              </a:rPr>
              <a:t>level </a:t>
            </a:r>
            <a:r>
              <a:rPr sz="2400" b="0" spc="-5" dirty="0">
                <a:latin typeface="Gothic Uralic"/>
                <a:cs typeface="Gothic Uralic"/>
              </a:rPr>
              <a:t>of workers knowledge and  skills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30070" y="2627503"/>
            <a:ext cx="6197600" cy="2184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69900" indent="15367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3EADE"/>
                </a:solidFill>
                <a:latin typeface="Gothic Uralic"/>
                <a:cs typeface="Gothic Uralic"/>
              </a:rPr>
              <a:t>As </a:t>
            </a:r>
            <a:r>
              <a:rPr sz="2400" spc="-10" dirty="0">
                <a:solidFill>
                  <a:srgbClr val="F3EADE"/>
                </a:solidFill>
                <a:latin typeface="Gothic Uralic"/>
                <a:cs typeface="Gothic Uralic"/>
              </a:rPr>
              <a:t>TPM </a:t>
            </a:r>
            <a:r>
              <a:rPr sz="2400" spc="-5" dirty="0">
                <a:solidFill>
                  <a:srgbClr val="F3EADE"/>
                </a:solidFill>
                <a:latin typeface="Gothic Uralic"/>
                <a:cs typeface="Gothic Uralic"/>
              </a:rPr>
              <a:t>activities </a:t>
            </a:r>
            <a:r>
              <a:rPr sz="2400" dirty="0">
                <a:solidFill>
                  <a:srgbClr val="F3EADE"/>
                </a:solidFill>
                <a:latin typeface="Gothic Uralic"/>
                <a:cs typeface="Gothic Uralic"/>
              </a:rPr>
              <a:t>begin </a:t>
            </a:r>
            <a:r>
              <a:rPr sz="2400" spc="-5" dirty="0">
                <a:solidFill>
                  <a:srgbClr val="F3EADE"/>
                </a:solidFill>
                <a:latin typeface="Gothic Uralic"/>
                <a:cs typeface="Gothic Uralic"/>
              </a:rPr>
              <a:t>to </a:t>
            </a:r>
            <a:r>
              <a:rPr sz="2400" dirty="0">
                <a:solidFill>
                  <a:srgbClr val="F3EADE"/>
                </a:solidFill>
                <a:latin typeface="Gothic Uralic"/>
                <a:cs typeface="Gothic Uralic"/>
              </a:rPr>
              <a:t>yield above  </a:t>
            </a:r>
            <a:r>
              <a:rPr sz="2400" spc="-5" dirty="0">
                <a:solidFill>
                  <a:srgbClr val="F3EADE"/>
                </a:solidFill>
                <a:latin typeface="Gothic Uralic"/>
                <a:cs typeface="Gothic Uralic"/>
              </a:rPr>
              <a:t>concrete results, </a:t>
            </a:r>
            <a:r>
              <a:rPr sz="2400" spc="10" dirty="0">
                <a:solidFill>
                  <a:srgbClr val="F3EADE"/>
                </a:solidFill>
                <a:latin typeface="Gothic Uralic"/>
                <a:cs typeface="Gothic Uralic"/>
              </a:rPr>
              <a:t>it</a:t>
            </a:r>
            <a:r>
              <a:rPr sz="2400" spc="-3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400" dirty="0">
                <a:solidFill>
                  <a:srgbClr val="F3EADE"/>
                </a:solidFill>
                <a:latin typeface="Gothic Uralic"/>
                <a:cs typeface="Gothic Uralic"/>
              </a:rPr>
              <a:t>helps:</a:t>
            </a:r>
            <a:endParaRPr sz="2400">
              <a:latin typeface="Gothic Uralic"/>
              <a:cs typeface="Gothic Uralic"/>
            </a:endParaRPr>
          </a:p>
          <a:p>
            <a:pPr marL="55244">
              <a:lnSpc>
                <a:spcPct val="100000"/>
              </a:lnSpc>
              <a:spcBef>
                <a:spcPts val="450"/>
              </a:spcBef>
              <a:tabLst>
                <a:tab pos="512445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The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workers </a:t>
            </a:r>
            <a:r>
              <a:rPr sz="2000" spc="5" dirty="0">
                <a:solidFill>
                  <a:srgbClr val="F3EADE"/>
                </a:solidFill>
                <a:latin typeface="Gothic Uralic"/>
                <a:cs typeface="Gothic Uralic"/>
              </a:rPr>
              <a:t>to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become</a:t>
            </a:r>
            <a:r>
              <a:rPr sz="2000" spc="-11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motivated</a:t>
            </a:r>
            <a:endParaRPr sz="2000">
              <a:latin typeface="Gothic Uralic"/>
              <a:cs typeface="Gothic Uralic"/>
            </a:endParaRPr>
          </a:p>
          <a:p>
            <a:pPr marL="55244">
              <a:lnSpc>
                <a:spcPct val="100000"/>
              </a:lnSpc>
              <a:spcBef>
                <a:spcPts val="480"/>
              </a:spcBef>
              <a:tabLst>
                <a:tab pos="512445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Involvement</a:t>
            </a:r>
            <a:r>
              <a:rPr sz="2000" spc="-5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increases</a:t>
            </a:r>
            <a:endParaRPr sz="2000">
              <a:latin typeface="Gothic Uralic"/>
              <a:cs typeface="Gothic Uralic"/>
            </a:endParaRPr>
          </a:p>
          <a:p>
            <a:pPr marL="55244">
              <a:lnSpc>
                <a:spcPct val="100000"/>
              </a:lnSpc>
              <a:spcBef>
                <a:spcPts val="480"/>
              </a:spcBef>
              <a:tabLst>
                <a:tab pos="512445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Improvement suggestions</a:t>
            </a:r>
            <a:r>
              <a:rPr sz="2000" spc="-10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proliferate</a:t>
            </a:r>
            <a:endParaRPr sz="2000">
              <a:latin typeface="Gothic Uralic"/>
              <a:cs typeface="Gothic Uralic"/>
            </a:endParaRPr>
          </a:p>
          <a:p>
            <a:pPr marL="55244">
              <a:lnSpc>
                <a:spcPct val="100000"/>
              </a:lnSpc>
              <a:spcBef>
                <a:spcPts val="480"/>
              </a:spcBef>
              <a:tabLst>
                <a:tab pos="512445" algn="l"/>
              </a:tabLst>
            </a:pPr>
            <a:r>
              <a:rPr sz="1400" spc="24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People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begin </a:t>
            </a:r>
            <a:r>
              <a:rPr sz="2000" spc="5" dirty="0">
                <a:solidFill>
                  <a:srgbClr val="F3EADE"/>
                </a:solidFill>
                <a:latin typeface="Gothic Uralic"/>
                <a:cs typeface="Gothic Uralic"/>
              </a:rPr>
              <a:t>to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think of TPM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as part </a:t>
            </a:r>
            <a:r>
              <a:rPr sz="2000" dirty="0">
                <a:solidFill>
                  <a:srgbClr val="F3EADE"/>
                </a:solidFill>
                <a:latin typeface="Gothic Uralic"/>
                <a:cs typeface="Gothic Uralic"/>
              </a:rPr>
              <a:t>of </a:t>
            </a:r>
            <a:r>
              <a:rPr sz="2000" spc="5" dirty="0">
                <a:solidFill>
                  <a:srgbClr val="F3EADE"/>
                </a:solidFill>
                <a:latin typeface="Gothic Uralic"/>
                <a:cs typeface="Gothic Uralic"/>
              </a:rPr>
              <a:t>the</a:t>
            </a:r>
            <a:r>
              <a:rPr sz="2000" spc="-19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F3EADE"/>
                </a:solidFill>
                <a:latin typeface="Gothic Uralic"/>
                <a:cs typeface="Gothic Uralic"/>
              </a:rPr>
              <a:t>job</a:t>
            </a:r>
            <a:endParaRPr sz="2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26363" y="254508"/>
              <a:ext cx="176784" cy="1798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361" y="37769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7823" y="0"/>
                  </a:moveTo>
                  <a:lnTo>
                    <a:pt x="4445" y="0"/>
                  </a:lnTo>
                  <a:lnTo>
                    <a:pt x="2997" y="507"/>
                  </a:lnTo>
                  <a:lnTo>
                    <a:pt x="596" y="2921"/>
                  </a:lnTo>
                  <a:lnTo>
                    <a:pt x="0" y="4444"/>
                  </a:lnTo>
                  <a:lnTo>
                    <a:pt x="0" y="7874"/>
                  </a:lnTo>
                  <a:lnTo>
                    <a:pt x="596" y="9271"/>
                  </a:lnTo>
                  <a:lnTo>
                    <a:pt x="2997" y="11684"/>
                  </a:lnTo>
                  <a:lnTo>
                    <a:pt x="4445" y="12318"/>
                  </a:lnTo>
                  <a:lnTo>
                    <a:pt x="7823" y="12318"/>
                  </a:lnTo>
                  <a:lnTo>
                    <a:pt x="9271" y="11684"/>
                  </a:lnTo>
                  <a:lnTo>
                    <a:pt x="11671" y="9271"/>
                  </a:lnTo>
                  <a:lnTo>
                    <a:pt x="12268" y="7874"/>
                  </a:lnTo>
                  <a:lnTo>
                    <a:pt x="12268" y="4444"/>
                  </a:lnTo>
                  <a:lnTo>
                    <a:pt x="11671" y="2921"/>
                  </a:lnTo>
                  <a:lnTo>
                    <a:pt x="9271" y="507"/>
                  </a:lnTo>
                  <a:close/>
                </a:path>
              </a:pathLst>
            </a:custGeom>
            <a:solidFill>
              <a:srgbClr val="C19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0361" y="37769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6134" y="0"/>
                  </a:moveTo>
                  <a:lnTo>
                    <a:pt x="7823" y="0"/>
                  </a:lnTo>
                  <a:lnTo>
                    <a:pt x="9271" y="507"/>
                  </a:lnTo>
                  <a:lnTo>
                    <a:pt x="10477" y="1777"/>
                  </a:lnTo>
                  <a:lnTo>
                    <a:pt x="11671" y="2921"/>
                  </a:lnTo>
                  <a:lnTo>
                    <a:pt x="12268" y="4444"/>
                  </a:lnTo>
                  <a:lnTo>
                    <a:pt x="12268" y="6096"/>
                  </a:lnTo>
                  <a:lnTo>
                    <a:pt x="12268" y="7874"/>
                  </a:lnTo>
                  <a:lnTo>
                    <a:pt x="11671" y="9271"/>
                  </a:lnTo>
                  <a:lnTo>
                    <a:pt x="10477" y="10540"/>
                  </a:lnTo>
                  <a:lnTo>
                    <a:pt x="9271" y="11684"/>
                  </a:lnTo>
                  <a:lnTo>
                    <a:pt x="7823" y="12318"/>
                  </a:lnTo>
                  <a:lnTo>
                    <a:pt x="6134" y="12318"/>
                  </a:lnTo>
                  <a:lnTo>
                    <a:pt x="4445" y="12318"/>
                  </a:lnTo>
                  <a:lnTo>
                    <a:pt x="2997" y="11684"/>
                  </a:lnTo>
                  <a:lnTo>
                    <a:pt x="1790" y="10540"/>
                  </a:lnTo>
                  <a:lnTo>
                    <a:pt x="596" y="9271"/>
                  </a:lnTo>
                  <a:lnTo>
                    <a:pt x="0" y="7874"/>
                  </a:lnTo>
                  <a:lnTo>
                    <a:pt x="0" y="6096"/>
                  </a:lnTo>
                  <a:lnTo>
                    <a:pt x="0" y="4444"/>
                  </a:lnTo>
                  <a:lnTo>
                    <a:pt x="596" y="2921"/>
                  </a:lnTo>
                  <a:lnTo>
                    <a:pt x="1790" y="1777"/>
                  </a:lnTo>
                  <a:lnTo>
                    <a:pt x="2997" y="507"/>
                  </a:lnTo>
                  <a:lnTo>
                    <a:pt x="4445" y="0"/>
                  </a:lnTo>
                  <a:lnTo>
                    <a:pt x="6134" y="0"/>
                  </a:lnTo>
                  <a:close/>
                </a:path>
              </a:pathLst>
            </a:custGeom>
            <a:ln w="3175">
              <a:solidFill>
                <a:srgbClr val="B45F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475613" y="188638"/>
            <a:ext cx="7239000" cy="666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90244" y="513588"/>
              <a:ext cx="176784" cy="1798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3936" y="63677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7874" y="0"/>
                  </a:moveTo>
                  <a:lnTo>
                    <a:pt x="4444" y="0"/>
                  </a:lnTo>
                  <a:lnTo>
                    <a:pt x="2921" y="508"/>
                  </a:lnTo>
                  <a:lnTo>
                    <a:pt x="634" y="2921"/>
                  </a:lnTo>
                  <a:lnTo>
                    <a:pt x="0" y="4445"/>
                  </a:lnTo>
                  <a:lnTo>
                    <a:pt x="0" y="7874"/>
                  </a:lnTo>
                  <a:lnTo>
                    <a:pt x="634" y="9271"/>
                  </a:lnTo>
                  <a:lnTo>
                    <a:pt x="2921" y="11684"/>
                  </a:lnTo>
                  <a:lnTo>
                    <a:pt x="4444" y="12319"/>
                  </a:lnTo>
                  <a:lnTo>
                    <a:pt x="7874" y="12319"/>
                  </a:lnTo>
                  <a:lnTo>
                    <a:pt x="9271" y="11684"/>
                  </a:lnTo>
                  <a:lnTo>
                    <a:pt x="11684" y="9271"/>
                  </a:lnTo>
                  <a:lnTo>
                    <a:pt x="12191" y="7874"/>
                  </a:lnTo>
                  <a:lnTo>
                    <a:pt x="12191" y="4445"/>
                  </a:lnTo>
                  <a:lnTo>
                    <a:pt x="11684" y="2921"/>
                  </a:lnTo>
                  <a:lnTo>
                    <a:pt x="9271" y="508"/>
                  </a:lnTo>
                  <a:close/>
                </a:path>
              </a:pathLst>
            </a:custGeom>
            <a:solidFill>
              <a:srgbClr val="C19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3936" y="63677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6096" y="0"/>
                  </a:moveTo>
                  <a:lnTo>
                    <a:pt x="7874" y="0"/>
                  </a:lnTo>
                  <a:lnTo>
                    <a:pt x="9271" y="508"/>
                  </a:lnTo>
                  <a:lnTo>
                    <a:pt x="10413" y="1777"/>
                  </a:lnTo>
                  <a:lnTo>
                    <a:pt x="11684" y="2921"/>
                  </a:lnTo>
                  <a:lnTo>
                    <a:pt x="12191" y="4445"/>
                  </a:lnTo>
                  <a:lnTo>
                    <a:pt x="12191" y="6096"/>
                  </a:lnTo>
                  <a:lnTo>
                    <a:pt x="12191" y="7874"/>
                  </a:lnTo>
                  <a:lnTo>
                    <a:pt x="11684" y="9271"/>
                  </a:lnTo>
                  <a:lnTo>
                    <a:pt x="10413" y="10541"/>
                  </a:lnTo>
                  <a:lnTo>
                    <a:pt x="9271" y="11684"/>
                  </a:lnTo>
                  <a:lnTo>
                    <a:pt x="7874" y="12319"/>
                  </a:lnTo>
                  <a:lnTo>
                    <a:pt x="6096" y="12319"/>
                  </a:lnTo>
                  <a:lnTo>
                    <a:pt x="4444" y="12319"/>
                  </a:lnTo>
                  <a:lnTo>
                    <a:pt x="2921" y="11684"/>
                  </a:lnTo>
                  <a:lnTo>
                    <a:pt x="1778" y="10541"/>
                  </a:lnTo>
                  <a:lnTo>
                    <a:pt x="634" y="9271"/>
                  </a:lnTo>
                  <a:lnTo>
                    <a:pt x="0" y="7874"/>
                  </a:lnTo>
                  <a:lnTo>
                    <a:pt x="0" y="6096"/>
                  </a:lnTo>
                  <a:lnTo>
                    <a:pt x="0" y="4445"/>
                  </a:lnTo>
                  <a:lnTo>
                    <a:pt x="634" y="2921"/>
                  </a:lnTo>
                  <a:lnTo>
                    <a:pt x="1778" y="1777"/>
                  </a:lnTo>
                  <a:lnTo>
                    <a:pt x="2921" y="508"/>
                  </a:lnTo>
                  <a:lnTo>
                    <a:pt x="4444" y="0"/>
                  </a:lnTo>
                  <a:lnTo>
                    <a:pt x="6096" y="0"/>
                  </a:lnTo>
                  <a:close/>
                </a:path>
              </a:pathLst>
            </a:custGeom>
            <a:ln w="3175">
              <a:solidFill>
                <a:srgbClr val="B45F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1594" y="260642"/>
              <a:ext cx="7620000" cy="6172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14400" y="295922"/>
              <a:ext cx="7543800" cy="59816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304799"/>
              <a:ext cx="914400" cy="6096000"/>
            </a:xfrm>
            <a:custGeom>
              <a:avLst/>
              <a:gdLst/>
              <a:ahLst/>
              <a:cxnLst/>
              <a:rect l="l" t="t" r="r" b="b"/>
              <a:pathLst>
                <a:path w="914400" h="6096000">
                  <a:moveTo>
                    <a:pt x="914400" y="0"/>
                  </a:moveTo>
                  <a:lnTo>
                    <a:pt x="0" y="0"/>
                  </a:lnTo>
                  <a:lnTo>
                    <a:pt x="0" y="6096000"/>
                  </a:lnTo>
                  <a:lnTo>
                    <a:pt x="914400" y="60960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3432" y="1816353"/>
            <a:ext cx="34086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AF50"/>
                </a:solidFill>
                <a:latin typeface="Gothic Uralic"/>
                <a:cs typeface="Gothic Uralic"/>
              </a:rPr>
              <a:t>I</a:t>
            </a:r>
            <a:r>
              <a:rPr sz="2400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othic Uralic"/>
                <a:cs typeface="Gothic Uralic"/>
              </a:rPr>
              <a:t>ndirect </a:t>
            </a:r>
            <a:r>
              <a:rPr sz="2400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othic Uralic"/>
                <a:cs typeface="Gothic Uralic"/>
              </a:rPr>
              <a:t>Benefits </a:t>
            </a:r>
            <a:r>
              <a:rPr sz="2400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othic Uralic"/>
                <a:cs typeface="Gothic Uralic"/>
              </a:rPr>
              <a:t>of</a:t>
            </a:r>
            <a:r>
              <a:rPr sz="2400" u="heavy" spc="-1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othic Uralic"/>
                <a:cs typeface="Gothic Uralic"/>
              </a:rPr>
              <a:t> </a:t>
            </a:r>
            <a:r>
              <a:rPr sz="2400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othic Uralic"/>
                <a:cs typeface="Gothic Uralic"/>
              </a:rPr>
              <a:t>TPM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3432" y="2243074"/>
            <a:ext cx="3574415" cy="344042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93700" marR="222885" indent="-381000">
              <a:lnSpc>
                <a:spcPts val="2160"/>
              </a:lnSpc>
              <a:spcBef>
                <a:spcPts val="375"/>
              </a:spcBef>
              <a:buClr>
                <a:srgbClr val="3A6330"/>
              </a:buClr>
              <a:buSzPct val="70000"/>
              <a:buAutoNum type="arabicPeriod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AF50"/>
                </a:solidFill>
                <a:latin typeface="Gothic Uralic"/>
                <a:cs typeface="Gothic Uralic"/>
              </a:rPr>
              <a:t>Higher confidence </a:t>
            </a:r>
            <a:r>
              <a:rPr sz="2000" spc="5" dirty="0">
                <a:solidFill>
                  <a:srgbClr val="00AF50"/>
                </a:solidFill>
                <a:latin typeface="Gothic Uralic"/>
                <a:cs typeface="Gothic Uralic"/>
              </a:rPr>
              <a:t>level  </a:t>
            </a:r>
            <a:r>
              <a:rPr sz="2000" spc="-5" dirty="0">
                <a:solidFill>
                  <a:srgbClr val="00AF50"/>
                </a:solidFill>
                <a:latin typeface="Gothic Uralic"/>
                <a:cs typeface="Gothic Uralic"/>
              </a:rPr>
              <a:t>among </a:t>
            </a:r>
            <a:r>
              <a:rPr sz="2000" spc="5" dirty="0">
                <a:solidFill>
                  <a:srgbClr val="00AF50"/>
                </a:solidFill>
                <a:latin typeface="Gothic Uralic"/>
                <a:cs typeface="Gothic Uralic"/>
              </a:rPr>
              <a:t>the</a:t>
            </a:r>
            <a:r>
              <a:rPr sz="2000" spc="-65" dirty="0">
                <a:solidFill>
                  <a:srgbClr val="00AF50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Gothic Uralic"/>
                <a:cs typeface="Gothic Uralic"/>
              </a:rPr>
              <a:t>workers</a:t>
            </a:r>
            <a:endParaRPr sz="2000">
              <a:latin typeface="Gothic Uralic"/>
              <a:cs typeface="Gothic Uralic"/>
            </a:endParaRPr>
          </a:p>
          <a:p>
            <a:pPr marL="393700" marR="593090" indent="-381000">
              <a:lnSpc>
                <a:spcPts val="2160"/>
              </a:lnSpc>
              <a:spcBef>
                <a:spcPts val="720"/>
              </a:spcBef>
              <a:buClr>
                <a:srgbClr val="3A6330"/>
              </a:buClr>
              <a:buSzPct val="70000"/>
              <a:buAutoNum type="arabicPeriod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AF50"/>
                </a:solidFill>
                <a:latin typeface="Gothic Uralic"/>
                <a:cs typeface="Gothic Uralic"/>
              </a:rPr>
              <a:t>Keep </a:t>
            </a:r>
            <a:r>
              <a:rPr sz="2000" spc="5" dirty="0">
                <a:solidFill>
                  <a:srgbClr val="00AF50"/>
                </a:solidFill>
                <a:latin typeface="Gothic Uralic"/>
                <a:cs typeface="Gothic Uralic"/>
              </a:rPr>
              <a:t>the </a:t>
            </a:r>
            <a:r>
              <a:rPr sz="2000" spc="-5" dirty="0">
                <a:solidFill>
                  <a:srgbClr val="00AF50"/>
                </a:solidFill>
                <a:latin typeface="Gothic Uralic"/>
                <a:cs typeface="Gothic Uralic"/>
              </a:rPr>
              <a:t>work</a:t>
            </a:r>
            <a:r>
              <a:rPr sz="2000" spc="-125" dirty="0">
                <a:solidFill>
                  <a:srgbClr val="00AF50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Gothic Uralic"/>
                <a:cs typeface="Gothic Uralic"/>
              </a:rPr>
              <a:t>place  </a:t>
            </a:r>
            <a:r>
              <a:rPr sz="2000" dirty="0">
                <a:solidFill>
                  <a:srgbClr val="00AF50"/>
                </a:solidFill>
                <a:latin typeface="Gothic Uralic"/>
                <a:cs typeface="Gothic Uralic"/>
              </a:rPr>
              <a:t>clean, neat </a:t>
            </a:r>
            <a:r>
              <a:rPr sz="2000" spc="-5" dirty="0">
                <a:solidFill>
                  <a:srgbClr val="00AF50"/>
                </a:solidFill>
                <a:latin typeface="Gothic Uralic"/>
                <a:cs typeface="Gothic Uralic"/>
              </a:rPr>
              <a:t>and  </a:t>
            </a:r>
            <a:r>
              <a:rPr sz="2000" dirty="0">
                <a:solidFill>
                  <a:srgbClr val="00AF50"/>
                </a:solidFill>
                <a:latin typeface="Gothic Uralic"/>
                <a:cs typeface="Gothic Uralic"/>
              </a:rPr>
              <a:t>attractive</a:t>
            </a:r>
            <a:endParaRPr sz="2000">
              <a:latin typeface="Gothic Uralic"/>
              <a:cs typeface="Gothic Uralic"/>
            </a:endParaRPr>
          </a:p>
          <a:p>
            <a:pPr marL="393700" marR="121285" indent="-381000">
              <a:lnSpc>
                <a:spcPts val="2160"/>
              </a:lnSpc>
              <a:spcBef>
                <a:spcPts val="720"/>
              </a:spcBef>
              <a:buClr>
                <a:srgbClr val="3A6330"/>
              </a:buClr>
              <a:buSzPct val="70000"/>
              <a:buAutoNum type="arabicPeriod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AF50"/>
                </a:solidFill>
                <a:latin typeface="Gothic Uralic"/>
                <a:cs typeface="Gothic Uralic"/>
              </a:rPr>
              <a:t>Favorable change </a:t>
            </a:r>
            <a:r>
              <a:rPr sz="2000" spc="-5" dirty="0">
                <a:solidFill>
                  <a:srgbClr val="00AF50"/>
                </a:solidFill>
                <a:latin typeface="Gothic Uralic"/>
                <a:cs typeface="Gothic Uralic"/>
              </a:rPr>
              <a:t>in</a:t>
            </a:r>
            <a:r>
              <a:rPr sz="2000" spc="-125" dirty="0">
                <a:solidFill>
                  <a:srgbClr val="00AF50"/>
                </a:solidFill>
                <a:latin typeface="Gothic Uralic"/>
                <a:cs typeface="Gothic Uralic"/>
              </a:rPr>
              <a:t> </a:t>
            </a:r>
            <a:r>
              <a:rPr sz="2000" spc="5" dirty="0">
                <a:solidFill>
                  <a:srgbClr val="00AF50"/>
                </a:solidFill>
                <a:latin typeface="Gothic Uralic"/>
                <a:cs typeface="Gothic Uralic"/>
              </a:rPr>
              <a:t>the  </a:t>
            </a:r>
            <a:r>
              <a:rPr sz="2000" dirty="0">
                <a:solidFill>
                  <a:srgbClr val="00AF50"/>
                </a:solidFill>
                <a:latin typeface="Gothic Uralic"/>
                <a:cs typeface="Gothic Uralic"/>
              </a:rPr>
              <a:t>attitude of </a:t>
            </a:r>
            <a:r>
              <a:rPr sz="2000" spc="5" dirty="0">
                <a:solidFill>
                  <a:srgbClr val="00AF50"/>
                </a:solidFill>
                <a:latin typeface="Gothic Uralic"/>
                <a:cs typeface="Gothic Uralic"/>
              </a:rPr>
              <a:t>the</a:t>
            </a:r>
            <a:r>
              <a:rPr sz="2000" spc="-160" dirty="0">
                <a:solidFill>
                  <a:srgbClr val="00AF50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00AF50"/>
                </a:solidFill>
                <a:latin typeface="Gothic Uralic"/>
                <a:cs typeface="Gothic Uralic"/>
              </a:rPr>
              <a:t>operators</a:t>
            </a:r>
            <a:endParaRPr sz="2000">
              <a:latin typeface="Gothic Uralic"/>
              <a:cs typeface="Gothic Uralic"/>
            </a:endParaRPr>
          </a:p>
          <a:p>
            <a:pPr marL="393700" indent="-381000">
              <a:lnSpc>
                <a:spcPts val="2280"/>
              </a:lnSpc>
              <a:spcBef>
                <a:spcPts val="450"/>
              </a:spcBef>
              <a:buClr>
                <a:srgbClr val="3A6330"/>
              </a:buClr>
              <a:buSzPct val="70000"/>
              <a:buAutoNum type="arabicPeriod"/>
              <a:tabLst>
                <a:tab pos="393065" algn="l"/>
                <a:tab pos="393700" algn="l"/>
              </a:tabLst>
            </a:pPr>
            <a:r>
              <a:rPr sz="2000" dirty="0">
                <a:solidFill>
                  <a:srgbClr val="00AF50"/>
                </a:solidFill>
                <a:latin typeface="Gothic Uralic"/>
                <a:cs typeface="Gothic Uralic"/>
              </a:rPr>
              <a:t>Achieve </a:t>
            </a:r>
            <a:r>
              <a:rPr sz="2000" spc="-5" dirty="0">
                <a:solidFill>
                  <a:srgbClr val="00AF50"/>
                </a:solidFill>
                <a:latin typeface="Gothic Uralic"/>
                <a:cs typeface="Gothic Uralic"/>
              </a:rPr>
              <a:t>goals </a:t>
            </a:r>
            <a:r>
              <a:rPr sz="2000" dirty="0">
                <a:solidFill>
                  <a:srgbClr val="00AF50"/>
                </a:solidFill>
                <a:latin typeface="Gothic Uralic"/>
                <a:cs typeface="Gothic Uralic"/>
              </a:rPr>
              <a:t>by</a:t>
            </a:r>
            <a:r>
              <a:rPr sz="2000" spc="-85" dirty="0">
                <a:solidFill>
                  <a:srgbClr val="00AF50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Gothic Uralic"/>
                <a:cs typeface="Gothic Uralic"/>
              </a:rPr>
              <a:t>working</a:t>
            </a:r>
            <a:endParaRPr sz="2000">
              <a:latin typeface="Gothic Uralic"/>
              <a:cs typeface="Gothic Uralic"/>
            </a:endParaRPr>
          </a:p>
          <a:p>
            <a:pPr marL="393700">
              <a:lnSpc>
                <a:spcPts val="2280"/>
              </a:lnSpc>
            </a:pPr>
            <a:r>
              <a:rPr sz="2000" spc="-5" dirty="0">
                <a:solidFill>
                  <a:srgbClr val="00AF50"/>
                </a:solidFill>
                <a:latin typeface="Gothic Uralic"/>
                <a:cs typeface="Gothic Uralic"/>
              </a:rPr>
              <a:t>as</a:t>
            </a:r>
            <a:r>
              <a:rPr sz="2000" spc="-35" dirty="0">
                <a:solidFill>
                  <a:srgbClr val="00AF50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00AF50"/>
                </a:solidFill>
                <a:latin typeface="Gothic Uralic"/>
                <a:cs typeface="Gothic Uralic"/>
              </a:rPr>
              <a:t>Team</a:t>
            </a:r>
            <a:endParaRPr sz="2000">
              <a:latin typeface="Gothic Uralic"/>
              <a:cs typeface="Gothic Uralic"/>
            </a:endParaRPr>
          </a:p>
          <a:p>
            <a:pPr marL="393700" marR="447675" indent="-381000">
              <a:lnSpc>
                <a:spcPts val="2160"/>
              </a:lnSpc>
              <a:spcBef>
                <a:spcPts val="755"/>
              </a:spcBef>
              <a:buClr>
                <a:srgbClr val="3A6330"/>
              </a:buClr>
              <a:buSzPct val="70000"/>
              <a:buAutoNum type="arabicPeriod" startAt="5"/>
              <a:tabLst>
                <a:tab pos="393065" algn="l"/>
                <a:tab pos="393700" algn="l"/>
              </a:tabLst>
            </a:pPr>
            <a:r>
              <a:rPr sz="2000" spc="-5" dirty="0">
                <a:solidFill>
                  <a:srgbClr val="00AF50"/>
                </a:solidFill>
                <a:latin typeface="Gothic Uralic"/>
                <a:cs typeface="Gothic Uralic"/>
              </a:rPr>
              <a:t>Share </a:t>
            </a:r>
            <a:r>
              <a:rPr sz="2000" dirty="0">
                <a:solidFill>
                  <a:srgbClr val="00AF50"/>
                </a:solidFill>
                <a:latin typeface="Gothic Uralic"/>
                <a:cs typeface="Gothic Uralic"/>
              </a:rPr>
              <a:t>knowledge</a:t>
            </a:r>
            <a:r>
              <a:rPr sz="2000" spc="-100" dirty="0">
                <a:solidFill>
                  <a:srgbClr val="00AF50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Gothic Uralic"/>
                <a:cs typeface="Gothic Uralic"/>
              </a:rPr>
              <a:t>and  </a:t>
            </a:r>
            <a:r>
              <a:rPr sz="2000" dirty="0">
                <a:solidFill>
                  <a:srgbClr val="00AF50"/>
                </a:solidFill>
                <a:latin typeface="Gothic Uralic"/>
                <a:cs typeface="Gothic Uralic"/>
              </a:rPr>
              <a:t>experience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1816353"/>
            <a:ext cx="3172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Gothic Uralic"/>
                <a:cs typeface="Gothic Uralic"/>
              </a:rPr>
              <a:t>Direct Benefits </a:t>
            </a:r>
            <a:r>
              <a:rPr sz="2400" b="0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Gothic Uralic"/>
                <a:cs typeface="Gothic Uralic"/>
              </a:rPr>
              <a:t>of</a:t>
            </a:r>
            <a:r>
              <a:rPr sz="2400" b="0" u="heavy" spc="-15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Gothic Uralic"/>
                <a:cs typeface="Gothic Uralic"/>
              </a:rPr>
              <a:t> </a:t>
            </a:r>
            <a:r>
              <a:rPr sz="2400" b="0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Gothic Uralic"/>
                <a:cs typeface="Gothic Uralic"/>
              </a:rPr>
              <a:t>TPM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7102" y="2243074"/>
            <a:ext cx="3366135" cy="344042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69265" marR="320675" indent="-457200">
              <a:lnSpc>
                <a:spcPct val="90000"/>
              </a:lnSpc>
              <a:spcBef>
                <a:spcPts val="340"/>
              </a:spcBef>
              <a:buClr>
                <a:srgbClr val="3A6330"/>
              </a:buClr>
              <a:buSzPct val="70000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FFFF00"/>
                </a:solidFill>
                <a:latin typeface="Gothic Uralic"/>
                <a:cs typeface="Gothic Uralic"/>
              </a:rPr>
              <a:t>Increase</a:t>
            </a:r>
            <a:r>
              <a:rPr sz="2000" spc="-105" dirty="0">
                <a:solidFill>
                  <a:srgbClr val="FFFF00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FFFF00"/>
                </a:solidFill>
                <a:latin typeface="Gothic Uralic"/>
                <a:cs typeface="Gothic Uralic"/>
              </a:rPr>
              <a:t>Productivity  </a:t>
            </a:r>
            <a:r>
              <a:rPr sz="2000" spc="-5" dirty="0">
                <a:solidFill>
                  <a:srgbClr val="FFFF00"/>
                </a:solidFill>
                <a:latin typeface="Gothic Uralic"/>
                <a:cs typeface="Gothic Uralic"/>
              </a:rPr>
              <a:t>and </a:t>
            </a:r>
            <a:r>
              <a:rPr sz="2000" dirty="0">
                <a:solidFill>
                  <a:srgbClr val="FFFF00"/>
                </a:solidFill>
                <a:latin typeface="Gothic Uralic"/>
                <a:cs typeface="Gothic Uralic"/>
              </a:rPr>
              <a:t>Overall </a:t>
            </a:r>
            <a:r>
              <a:rPr sz="2000" spc="-5" dirty="0">
                <a:solidFill>
                  <a:srgbClr val="FFFF00"/>
                </a:solidFill>
                <a:latin typeface="Gothic Uralic"/>
                <a:cs typeface="Gothic Uralic"/>
              </a:rPr>
              <a:t>Plant  Efficiency </a:t>
            </a:r>
            <a:r>
              <a:rPr sz="2000" dirty="0">
                <a:solidFill>
                  <a:srgbClr val="FFFF00"/>
                </a:solidFill>
                <a:latin typeface="Gothic Uralic"/>
                <a:cs typeface="Gothic Uralic"/>
              </a:rPr>
              <a:t>by </a:t>
            </a:r>
            <a:r>
              <a:rPr sz="2000" spc="-10" dirty="0">
                <a:solidFill>
                  <a:srgbClr val="FFFF00"/>
                </a:solidFill>
                <a:latin typeface="Gothic Uralic"/>
                <a:cs typeface="Gothic Uralic"/>
              </a:rPr>
              <a:t>1.5 </a:t>
            </a:r>
            <a:r>
              <a:rPr sz="2000" spc="5" dirty="0">
                <a:solidFill>
                  <a:srgbClr val="FFFF00"/>
                </a:solidFill>
                <a:latin typeface="Gothic Uralic"/>
                <a:cs typeface="Gothic Uralic"/>
              </a:rPr>
              <a:t>to </a:t>
            </a:r>
            <a:r>
              <a:rPr sz="2000" dirty="0">
                <a:solidFill>
                  <a:srgbClr val="FFFF00"/>
                </a:solidFill>
                <a:latin typeface="Gothic Uralic"/>
                <a:cs typeface="Gothic Uralic"/>
              </a:rPr>
              <a:t>2  times</a:t>
            </a:r>
            <a:endParaRPr sz="2000">
              <a:latin typeface="Gothic Uralic"/>
              <a:cs typeface="Gothic Uralic"/>
            </a:endParaRPr>
          </a:p>
          <a:p>
            <a:pPr marL="469265" marR="729615" indent="-457200">
              <a:lnSpc>
                <a:spcPts val="2160"/>
              </a:lnSpc>
              <a:spcBef>
                <a:spcPts val="755"/>
              </a:spcBef>
              <a:buClr>
                <a:srgbClr val="3A6330"/>
              </a:buClr>
              <a:buSzPct val="70000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FFFF00"/>
                </a:solidFill>
                <a:latin typeface="Gothic Uralic"/>
                <a:cs typeface="Gothic Uralic"/>
              </a:rPr>
              <a:t>Rectify</a:t>
            </a:r>
            <a:r>
              <a:rPr sz="2000" spc="-95" dirty="0">
                <a:solidFill>
                  <a:srgbClr val="FFFF00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FFFF00"/>
                </a:solidFill>
                <a:latin typeface="Gothic Uralic"/>
                <a:cs typeface="Gothic Uralic"/>
              </a:rPr>
              <a:t>customers  complaints</a:t>
            </a:r>
            <a:endParaRPr sz="2000">
              <a:latin typeface="Gothic Uralic"/>
              <a:cs typeface="Gothic Uralic"/>
            </a:endParaRPr>
          </a:p>
          <a:p>
            <a:pPr marL="469265" indent="-457200">
              <a:lnSpc>
                <a:spcPts val="2280"/>
              </a:lnSpc>
              <a:spcBef>
                <a:spcPts val="450"/>
              </a:spcBef>
              <a:buClr>
                <a:srgbClr val="3A6330"/>
              </a:buClr>
              <a:buSzPct val="70000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FFFF00"/>
                </a:solidFill>
                <a:latin typeface="Gothic Uralic"/>
                <a:cs typeface="Gothic Uralic"/>
              </a:rPr>
              <a:t>Reduce</a:t>
            </a:r>
            <a:r>
              <a:rPr sz="2000" spc="-80" dirty="0">
                <a:solidFill>
                  <a:srgbClr val="FFFF00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FFFF00"/>
                </a:solidFill>
                <a:latin typeface="Gothic Uralic"/>
                <a:cs typeface="Gothic Uralic"/>
              </a:rPr>
              <a:t>manufacturing</a:t>
            </a:r>
            <a:endParaRPr sz="2000">
              <a:latin typeface="Gothic Uralic"/>
              <a:cs typeface="Gothic Uralic"/>
            </a:endParaRPr>
          </a:p>
          <a:p>
            <a:pPr marL="469265">
              <a:lnSpc>
                <a:spcPts val="2280"/>
              </a:lnSpc>
            </a:pPr>
            <a:r>
              <a:rPr sz="2000" spc="-10" dirty="0">
                <a:solidFill>
                  <a:srgbClr val="FFFF00"/>
                </a:solidFill>
                <a:latin typeface="Verdana"/>
                <a:cs typeface="Verdana"/>
              </a:rPr>
              <a:t>cost </a:t>
            </a:r>
            <a:r>
              <a:rPr sz="2000" dirty="0">
                <a:solidFill>
                  <a:srgbClr val="FFFF00"/>
                </a:solidFill>
                <a:latin typeface="Verdana"/>
                <a:cs typeface="Verdana"/>
              </a:rPr>
              <a:t>by</a:t>
            </a:r>
            <a:r>
              <a:rPr sz="2000" spc="-3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FFFF00"/>
                </a:solidFill>
                <a:latin typeface="Verdana"/>
                <a:cs typeface="Verdana"/>
              </a:rPr>
              <a:t>….percent</a:t>
            </a:r>
            <a:endParaRPr sz="2000">
              <a:latin typeface="Verdana"/>
              <a:cs typeface="Verdana"/>
            </a:endParaRPr>
          </a:p>
          <a:p>
            <a:pPr marL="469265" marR="340360" indent="-457200">
              <a:lnSpc>
                <a:spcPts val="2160"/>
              </a:lnSpc>
              <a:spcBef>
                <a:spcPts val="750"/>
              </a:spcBef>
              <a:buClr>
                <a:srgbClr val="3A6330"/>
              </a:buClr>
              <a:buSzPct val="70000"/>
              <a:buAutoNum type="arabicPeriod" startAt="4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FFFF00"/>
                </a:solidFill>
                <a:latin typeface="Gothic Uralic"/>
                <a:cs typeface="Gothic Uralic"/>
              </a:rPr>
              <a:t>Satisfy </a:t>
            </a:r>
            <a:r>
              <a:rPr sz="2000" spc="5" dirty="0">
                <a:solidFill>
                  <a:srgbClr val="FFFF00"/>
                </a:solidFill>
                <a:latin typeface="Gothic Uralic"/>
                <a:cs typeface="Gothic Uralic"/>
              </a:rPr>
              <a:t>the</a:t>
            </a:r>
            <a:r>
              <a:rPr sz="2000" spc="-105" dirty="0">
                <a:solidFill>
                  <a:srgbClr val="FFFF00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FFFF00"/>
                </a:solidFill>
                <a:latin typeface="Gothic Uralic"/>
                <a:cs typeface="Gothic Uralic"/>
              </a:rPr>
              <a:t>customers  needs by</a:t>
            </a:r>
            <a:r>
              <a:rPr sz="2000" spc="-50" dirty="0">
                <a:solidFill>
                  <a:srgbClr val="FFFF00"/>
                </a:solidFill>
                <a:latin typeface="Gothic Uralic"/>
                <a:cs typeface="Gothic Uralic"/>
              </a:rPr>
              <a:t> </a:t>
            </a:r>
            <a:r>
              <a:rPr sz="2000" dirty="0">
                <a:solidFill>
                  <a:srgbClr val="FFFF00"/>
                </a:solidFill>
                <a:latin typeface="Gothic Uralic"/>
                <a:cs typeface="Gothic Uralic"/>
              </a:rPr>
              <a:t>100%</a:t>
            </a:r>
            <a:endParaRPr sz="2000">
              <a:latin typeface="Gothic Uralic"/>
              <a:cs typeface="Gothic Uralic"/>
            </a:endParaRPr>
          </a:p>
          <a:p>
            <a:pPr marL="469265" indent="-457200">
              <a:lnSpc>
                <a:spcPct val="100000"/>
              </a:lnSpc>
              <a:spcBef>
                <a:spcPts val="450"/>
              </a:spcBef>
              <a:buClr>
                <a:srgbClr val="3A6330"/>
              </a:buClr>
              <a:buSzPct val="70000"/>
              <a:buAutoNum type="arabicPeriod" startAt="4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FFFF00"/>
                </a:solidFill>
                <a:latin typeface="Gothic Uralic"/>
                <a:cs typeface="Gothic Uralic"/>
              </a:rPr>
              <a:t>Reduce</a:t>
            </a:r>
            <a:r>
              <a:rPr sz="2000" spc="-40" dirty="0">
                <a:solidFill>
                  <a:srgbClr val="FFFF00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Gothic Uralic"/>
                <a:cs typeface="Gothic Uralic"/>
              </a:rPr>
              <a:t>accidents</a:t>
            </a:r>
            <a:endParaRPr sz="2000">
              <a:latin typeface="Gothic Uralic"/>
              <a:cs typeface="Gothic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34211" y="409955"/>
            <a:ext cx="8209915" cy="6443345"/>
            <a:chOff x="934211" y="409955"/>
            <a:chExt cx="8209915" cy="6443345"/>
          </a:xfrm>
        </p:grpSpPr>
        <p:sp>
          <p:nvSpPr>
            <p:cNvPr id="7" name="object 7"/>
            <p:cNvSpPr/>
            <p:nvPr/>
          </p:nvSpPr>
          <p:spPr>
            <a:xfrm>
              <a:off x="934211" y="409955"/>
              <a:ext cx="7574280" cy="6598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5656" y="656970"/>
              <a:ext cx="7015086" cy="2837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46408" y="5053074"/>
              <a:ext cx="1097499" cy="17998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190244" y="664464"/>
              <a:ext cx="175259" cy="1813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1777" y="78892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7112" y="0"/>
                  </a:moveTo>
                  <a:lnTo>
                    <a:pt x="4063" y="0"/>
                  </a:lnTo>
                  <a:lnTo>
                    <a:pt x="2793" y="508"/>
                  </a:lnTo>
                  <a:lnTo>
                    <a:pt x="634" y="2666"/>
                  </a:lnTo>
                  <a:lnTo>
                    <a:pt x="0" y="3937"/>
                  </a:lnTo>
                  <a:lnTo>
                    <a:pt x="0" y="6985"/>
                  </a:lnTo>
                  <a:lnTo>
                    <a:pt x="634" y="8381"/>
                  </a:lnTo>
                  <a:lnTo>
                    <a:pt x="2793" y="10540"/>
                  </a:lnTo>
                  <a:lnTo>
                    <a:pt x="4063" y="11049"/>
                  </a:lnTo>
                  <a:lnTo>
                    <a:pt x="7112" y="11049"/>
                  </a:lnTo>
                  <a:lnTo>
                    <a:pt x="8381" y="10540"/>
                  </a:lnTo>
                  <a:lnTo>
                    <a:pt x="10540" y="8381"/>
                  </a:lnTo>
                  <a:lnTo>
                    <a:pt x="11175" y="6985"/>
                  </a:lnTo>
                  <a:lnTo>
                    <a:pt x="11175" y="3937"/>
                  </a:lnTo>
                  <a:lnTo>
                    <a:pt x="10540" y="2666"/>
                  </a:lnTo>
                  <a:lnTo>
                    <a:pt x="8509" y="508"/>
                  </a:lnTo>
                  <a:close/>
                </a:path>
              </a:pathLst>
            </a:custGeom>
            <a:solidFill>
              <a:srgbClr val="C19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1777" y="78892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5587" y="0"/>
                  </a:moveTo>
                  <a:lnTo>
                    <a:pt x="7112" y="0"/>
                  </a:lnTo>
                  <a:lnTo>
                    <a:pt x="8509" y="508"/>
                  </a:lnTo>
                  <a:lnTo>
                    <a:pt x="9525" y="1650"/>
                  </a:lnTo>
                  <a:lnTo>
                    <a:pt x="10540" y="2666"/>
                  </a:lnTo>
                  <a:lnTo>
                    <a:pt x="11175" y="3937"/>
                  </a:lnTo>
                  <a:lnTo>
                    <a:pt x="11175" y="5461"/>
                  </a:lnTo>
                  <a:lnTo>
                    <a:pt x="11175" y="6985"/>
                  </a:lnTo>
                  <a:lnTo>
                    <a:pt x="10540" y="8381"/>
                  </a:lnTo>
                  <a:lnTo>
                    <a:pt x="9525" y="9398"/>
                  </a:lnTo>
                  <a:lnTo>
                    <a:pt x="8381" y="10540"/>
                  </a:lnTo>
                  <a:lnTo>
                    <a:pt x="7112" y="11049"/>
                  </a:lnTo>
                  <a:lnTo>
                    <a:pt x="5587" y="11049"/>
                  </a:lnTo>
                  <a:lnTo>
                    <a:pt x="4063" y="11049"/>
                  </a:lnTo>
                  <a:lnTo>
                    <a:pt x="2793" y="10540"/>
                  </a:lnTo>
                  <a:lnTo>
                    <a:pt x="1650" y="9398"/>
                  </a:lnTo>
                  <a:lnTo>
                    <a:pt x="634" y="8381"/>
                  </a:lnTo>
                  <a:lnTo>
                    <a:pt x="0" y="6985"/>
                  </a:lnTo>
                  <a:lnTo>
                    <a:pt x="0" y="5461"/>
                  </a:lnTo>
                  <a:lnTo>
                    <a:pt x="0" y="3937"/>
                  </a:lnTo>
                  <a:lnTo>
                    <a:pt x="634" y="2666"/>
                  </a:lnTo>
                  <a:lnTo>
                    <a:pt x="1650" y="1524"/>
                  </a:lnTo>
                  <a:lnTo>
                    <a:pt x="2793" y="508"/>
                  </a:lnTo>
                  <a:lnTo>
                    <a:pt x="4063" y="0"/>
                  </a:lnTo>
                  <a:lnTo>
                    <a:pt x="5587" y="0"/>
                  </a:lnTo>
                  <a:close/>
                </a:path>
              </a:pathLst>
            </a:custGeom>
            <a:ln w="3175">
              <a:solidFill>
                <a:srgbClr val="B45F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609" y="889000"/>
              <a:ext cx="7620000" cy="5003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8400" y="57149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8400" y="57149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304800"/>
                  </a:move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31163" y="931164"/>
              <a:ext cx="176784" cy="1798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5161" y="1054989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7823" y="0"/>
                  </a:moveTo>
                  <a:lnTo>
                    <a:pt x="4445" y="0"/>
                  </a:lnTo>
                  <a:lnTo>
                    <a:pt x="2997" y="635"/>
                  </a:lnTo>
                  <a:lnTo>
                    <a:pt x="596" y="3048"/>
                  </a:lnTo>
                  <a:lnTo>
                    <a:pt x="0" y="4445"/>
                  </a:lnTo>
                  <a:lnTo>
                    <a:pt x="0" y="7874"/>
                  </a:lnTo>
                  <a:lnTo>
                    <a:pt x="596" y="9398"/>
                  </a:lnTo>
                  <a:lnTo>
                    <a:pt x="2997" y="11811"/>
                  </a:lnTo>
                  <a:lnTo>
                    <a:pt x="4445" y="12446"/>
                  </a:lnTo>
                  <a:lnTo>
                    <a:pt x="7823" y="12446"/>
                  </a:lnTo>
                  <a:lnTo>
                    <a:pt x="9271" y="11811"/>
                  </a:lnTo>
                  <a:lnTo>
                    <a:pt x="11671" y="9398"/>
                  </a:lnTo>
                  <a:lnTo>
                    <a:pt x="12268" y="7874"/>
                  </a:lnTo>
                  <a:lnTo>
                    <a:pt x="12268" y="4445"/>
                  </a:lnTo>
                  <a:lnTo>
                    <a:pt x="11671" y="3048"/>
                  </a:lnTo>
                  <a:lnTo>
                    <a:pt x="9271" y="635"/>
                  </a:lnTo>
                  <a:close/>
                </a:path>
              </a:pathLst>
            </a:custGeom>
            <a:solidFill>
              <a:srgbClr val="C19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5161" y="1054989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6134" y="0"/>
                  </a:moveTo>
                  <a:lnTo>
                    <a:pt x="7823" y="0"/>
                  </a:lnTo>
                  <a:lnTo>
                    <a:pt x="9271" y="635"/>
                  </a:lnTo>
                  <a:lnTo>
                    <a:pt x="10477" y="1905"/>
                  </a:lnTo>
                  <a:lnTo>
                    <a:pt x="11671" y="3048"/>
                  </a:lnTo>
                  <a:lnTo>
                    <a:pt x="12268" y="4445"/>
                  </a:lnTo>
                  <a:lnTo>
                    <a:pt x="12268" y="6223"/>
                  </a:lnTo>
                  <a:lnTo>
                    <a:pt x="12268" y="7874"/>
                  </a:lnTo>
                  <a:lnTo>
                    <a:pt x="11671" y="9398"/>
                  </a:lnTo>
                  <a:lnTo>
                    <a:pt x="10477" y="10540"/>
                  </a:lnTo>
                  <a:lnTo>
                    <a:pt x="9271" y="11811"/>
                  </a:lnTo>
                  <a:lnTo>
                    <a:pt x="7823" y="12446"/>
                  </a:lnTo>
                  <a:lnTo>
                    <a:pt x="6134" y="12446"/>
                  </a:lnTo>
                  <a:lnTo>
                    <a:pt x="4445" y="12446"/>
                  </a:lnTo>
                  <a:lnTo>
                    <a:pt x="2997" y="11811"/>
                  </a:lnTo>
                  <a:lnTo>
                    <a:pt x="1790" y="10540"/>
                  </a:lnTo>
                  <a:lnTo>
                    <a:pt x="596" y="9398"/>
                  </a:lnTo>
                  <a:lnTo>
                    <a:pt x="0" y="7874"/>
                  </a:lnTo>
                  <a:lnTo>
                    <a:pt x="0" y="6223"/>
                  </a:lnTo>
                  <a:lnTo>
                    <a:pt x="0" y="4445"/>
                  </a:lnTo>
                  <a:lnTo>
                    <a:pt x="596" y="3048"/>
                  </a:lnTo>
                  <a:lnTo>
                    <a:pt x="1790" y="1905"/>
                  </a:lnTo>
                  <a:lnTo>
                    <a:pt x="2997" y="635"/>
                  </a:lnTo>
                  <a:lnTo>
                    <a:pt x="4445" y="0"/>
                  </a:lnTo>
                  <a:lnTo>
                    <a:pt x="6134" y="0"/>
                  </a:lnTo>
                  <a:close/>
                </a:path>
              </a:pathLst>
            </a:custGeom>
            <a:ln w="3175">
              <a:solidFill>
                <a:srgbClr val="B45F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7460" y="390220"/>
            <a:ext cx="58858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E2DED1"/>
                </a:solidFill>
              </a:rPr>
              <a:t>What is</a:t>
            </a:r>
            <a:r>
              <a:rPr sz="4800" spc="-40" dirty="0">
                <a:solidFill>
                  <a:srgbClr val="E2DED1"/>
                </a:solidFill>
              </a:rPr>
              <a:t> </a:t>
            </a:r>
            <a:r>
              <a:rPr sz="4800" spc="-5" dirty="0">
                <a:solidFill>
                  <a:srgbClr val="E2DED1"/>
                </a:solidFill>
              </a:rPr>
              <a:t>Maintenance?</a:t>
            </a:r>
            <a:endParaRPr sz="4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003503" y="2042616"/>
            <a:ext cx="731710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100"/>
              </a:spcBef>
              <a:tabLst>
                <a:tab pos="1671320" algn="l"/>
                <a:tab pos="2458720" algn="l"/>
                <a:tab pos="4135120" algn="l"/>
                <a:tab pos="5495290" algn="l"/>
                <a:tab pos="6014720" algn="l"/>
              </a:tabLst>
            </a:pPr>
            <a:r>
              <a:rPr sz="3600" dirty="0">
                <a:solidFill>
                  <a:srgbClr val="E2DED1"/>
                </a:solidFill>
                <a:latin typeface="Times New Roman"/>
                <a:cs typeface="Times New Roman"/>
              </a:rPr>
              <a:t>The </a:t>
            </a:r>
            <a:r>
              <a:rPr sz="3600" spc="-5" dirty="0">
                <a:solidFill>
                  <a:srgbClr val="E2DED1"/>
                </a:solidFill>
                <a:latin typeface="Times New Roman"/>
                <a:cs typeface="Times New Roman"/>
              </a:rPr>
              <a:t>Management,control,execution </a:t>
            </a:r>
            <a:r>
              <a:rPr sz="3600" dirty="0">
                <a:solidFill>
                  <a:srgbClr val="E2DED1"/>
                </a:solidFill>
                <a:latin typeface="Times New Roman"/>
                <a:cs typeface="Times New Roman"/>
              </a:rPr>
              <a:t>and  </a:t>
            </a:r>
            <a:r>
              <a:rPr sz="3600" spc="-5" dirty="0">
                <a:solidFill>
                  <a:srgbClr val="E2DED1"/>
                </a:solidFill>
                <a:latin typeface="Times New Roman"/>
                <a:cs typeface="Times New Roman"/>
              </a:rPr>
              <a:t>quality </a:t>
            </a:r>
            <a:r>
              <a:rPr sz="3600" dirty="0">
                <a:solidFill>
                  <a:srgbClr val="E2DED1"/>
                </a:solidFill>
                <a:latin typeface="Times New Roman"/>
                <a:cs typeface="Times New Roman"/>
              </a:rPr>
              <a:t>assurance</a:t>
            </a:r>
            <a:r>
              <a:rPr sz="3600" spc="10" dirty="0">
                <a:solidFill>
                  <a:srgbClr val="E2DED1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E2DED1"/>
                </a:solidFill>
                <a:latin typeface="Times New Roman"/>
                <a:cs typeface="Times New Roman"/>
              </a:rPr>
              <a:t>of	</a:t>
            </a:r>
            <a:r>
              <a:rPr sz="3600" spc="-5" dirty="0">
                <a:solidFill>
                  <a:srgbClr val="E2DED1"/>
                </a:solidFill>
                <a:latin typeface="Times New Roman"/>
                <a:cs typeface="Times New Roman"/>
              </a:rPr>
              <a:t>activities	</a:t>
            </a:r>
            <a:r>
              <a:rPr sz="3600" dirty="0">
                <a:solidFill>
                  <a:srgbClr val="E2DED1"/>
                </a:solidFill>
                <a:latin typeface="Times New Roman"/>
                <a:cs typeface="Times New Roman"/>
              </a:rPr>
              <a:t>which  ensure	the	</a:t>
            </a:r>
            <a:r>
              <a:rPr sz="3600" spc="-5" dirty="0">
                <a:solidFill>
                  <a:srgbClr val="E2DED1"/>
                </a:solidFill>
                <a:latin typeface="Times New Roman"/>
                <a:cs typeface="Times New Roman"/>
              </a:rPr>
              <a:t>achievement</a:t>
            </a:r>
            <a:r>
              <a:rPr sz="3600" spc="40" dirty="0">
                <a:solidFill>
                  <a:srgbClr val="E2DED1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E2DED1"/>
                </a:solidFill>
                <a:latin typeface="Times New Roman"/>
                <a:cs typeface="Times New Roman"/>
              </a:rPr>
              <a:t>of	</a:t>
            </a:r>
            <a:r>
              <a:rPr sz="3600" spc="-5" dirty="0">
                <a:solidFill>
                  <a:srgbClr val="E2DED1"/>
                </a:solidFill>
                <a:latin typeface="Times New Roman"/>
                <a:cs typeface="Times New Roman"/>
              </a:rPr>
              <a:t>optimum  availability </a:t>
            </a:r>
            <a:r>
              <a:rPr sz="3600" dirty="0">
                <a:solidFill>
                  <a:srgbClr val="E2DED1"/>
                </a:solidFill>
                <a:latin typeface="Times New Roman"/>
                <a:cs typeface="Times New Roman"/>
              </a:rPr>
              <a:t>and </a:t>
            </a:r>
            <a:r>
              <a:rPr sz="3600" spc="-5" dirty="0">
                <a:solidFill>
                  <a:srgbClr val="E2DED1"/>
                </a:solidFill>
                <a:latin typeface="Times New Roman"/>
                <a:cs typeface="Times New Roman"/>
              </a:rPr>
              <a:t>performance </a:t>
            </a:r>
            <a:r>
              <a:rPr sz="3600" dirty="0">
                <a:solidFill>
                  <a:srgbClr val="E2DED1"/>
                </a:solidFill>
                <a:latin typeface="Times New Roman"/>
                <a:cs typeface="Times New Roman"/>
              </a:rPr>
              <a:t>of a </a:t>
            </a:r>
            <a:r>
              <a:rPr sz="3600" spc="-5" dirty="0">
                <a:solidFill>
                  <a:srgbClr val="E2DED1"/>
                </a:solidFill>
                <a:latin typeface="Times New Roman"/>
                <a:cs typeface="Times New Roman"/>
              </a:rPr>
              <a:t>plant  </a:t>
            </a:r>
            <a:r>
              <a:rPr sz="3600" dirty="0">
                <a:solidFill>
                  <a:srgbClr val="E2DED1"/>
                </a:solidFill>
                <a:latin typeface="Times New Roman"/>
                <a:cs typeface="Times New Roman"/>
              </a:rPr>
              <a:t>in order to </a:t>
            </a:r>
            <a:r>
              <a:rPr sz="3600" spc="-5" dirty="0">
                <a:solidFill>
                  <a:srgbClr val="E2DED1"/>
                </a:solidFill>
                <a:latin typeface="Times New Roman"/>
                <a:cs typeface="Times New Roman"/>
              </a:rPr>
              <a:t>meet business objectives.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891539" y="408432"/>
              <a:ext cx="896111" cy="499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9219" y="408432"/>
              <a:ext cx="7652004" cy="499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1534" y="575564"/>
              <a:ext cx="396240" cy="234315"/>
            </a:xfrm>
            <a:custGeom>
              <a:avLst/>
              <a:gdLst/>
              <a:ahLst/>
              <a:cxnLst/>
              <a:rect l="l" t="t" r="r" b="b"/>
              <a:pathLst>
                <a:path w="396240" h="234315">
                  <a:moveTo>
                    <a:pt x="278701" y="66675"/>
                  </a:moveTo>
                  <a:lnTo>
                    <a:pt x="231457" y="66675"/>
                  </a:lnTo>
                  <a:lnTo>
                    <a:pt x="287210" y="143383"/>
                  </a:lnTo>
                  <a:lnTo>
                    <a:pt x="225742" y="228600"/>
                  </a:lnTo>
                  <a:lnTo>
                    <a:pt x="272097" y="228600"/>
                  </a:lnTo>
                  <a:lnTo>
                    <a:pt x="310451" y="175387"/>
                  </a:lnTo>
                  <a:lnTo>
                    <a:pt x="357499" y="175387"/>
                  </a:lnTo>
                  <a:lnTo>
                    <a:pt x="333946" y="142875"/>
                  </a:lnTo>
                  <a:lnTo>
                    <a:pt x="357134" y="110744"/>
                  </a:lnTo>
                  <a:lnTo>
                    <a:pt x="310705" y="110744"/>
                  </a:lnTo>
                  <a:lnTo>
                    <a:pt x="278701" y="66675"/>
                  </a:lnTo>
                  <a:close/>
                </a:path>
                <a:path w="396240" h="234315">
                  <a:moveTo>
                    <a:pt x="357499" y="175387"/>
                  </a:moveTo>
                  <a:lnTo>
                    <a:pt x="310451" y="175387"/>
                  </a:lnTo>
                  <a:lnTo>
                    <a:pt x="348932" y="228600"/>
                  </a:lnTo>
                  <a:lnTo>
                    <a:pt x="396049" y="228600"/>
                  </a:lnTo>
                  <a:lnTo>
                    <a:pt x="357499" y="175387"/>
                  </a:lnTo>
                  <a:close/>
                </a:path>
                <a:path w="396240" h="234315">
                  <a:moveTo>
                    <a:pt x="388937" y="66675"/>
                  </a:moveTo>
                  <a:lnTo>
                    <a:pt x="342582" y="66675"/>
                  </a:lnTo>
                  <a:lnTo>
                    <a:pt x="310705" y="110744"/>
                  </a:lnTo>
                  <a:lnTo>
                    <a:pt x="357134" y="110744"/>
                  </a:lnTo>
                  <a:lnTo>
                    <a:pt x="388937" y="66675"/>
                  </a:lnTo>
                  <a:close/>
                </a:path>
                <a:path w="396240" h="234315">
                  <a:moveTo>
                    <a:pt x="209105" y="66675"/>
                  </a:moveTo>
                  <a:lnTo>
                    <a:pt x="168465" y="66675"/>
                  </a:lnTo>
                  <a:lnTo>
                    <a:pt x="168465" y="228600"/>
                  </a:lnTo>
                  <a:lnTo>
                    <a:pt x="209105" y="228600"/>
                  </a:lnTo>
                  <a:lnTo>
                    <a:pt x="209105" y="66675"/>
                  </a:lnTo>
                  <a:close/>
                </a:path>
                <a:path w="396240" h="234315">
                  <a:moveTo>
                    <a:pt x="35026" y="165481"/>
                  </a:moveTo>
                  <a:lnTo>
                    <a:pt x="0" y="186562"/>
                  </a:lnTo>
                  <a:lnTo>
                    <a:pt x="6495" y="198038"/>
                  </a:lnTo>
                  <a:lnTo>
                    <a:pt x="13617" y="207883"/>
                  </a:lnTo>
                  <a:lnTo>
                    <a:pt x="48591" y="231203"/>
                  </a:lnTo>
                  <a:lnTo>
                    <a:pt x="70472" y="234061"/>
                  </a:lnTo>
                  <a:lnTo>
                    <a:pt x="84738" y="232965"/>
                  </a:lnTo>
                  <a:lnTo>
                    <a:pt x="127193" y="207123"/>
                  </a:lnTo>
                  <a:lnTo>
                    <a:pt x="133650" y="194437"/>
                  </a:lnTo>
                  <a:lnTo>
                    <a:pt x="71399" y="194437"/>
                  </a:lnTo>
                  <a:lnTo>
                    <a:pt x="61412" y="192627"/>
                  </a:lnTo>
                  <a:lnTo>
                    <a:pt x="52022" y="187198"/>
                  </a:lnTo>
                  <a:lnTo>
                    <a:pt x="43228" y="178149"/>
                  </a:lnTo>
                  <a:lnTo>
                    <a:pt x="35026" y="165481"/>
                  </a:lnTo>
                  <a:close/>
                </a:path>
                <a:path w="396240" h="234315">
                  <a:moveTo>
                    <a:pt x="70472" y="4063"/>
                  </a:moveTo>
                  <a:lnTo>
                    <a:pt x="27635" y="20447"/>
                  </a:lnTo>
                  <a:lnTo>
                    <a:pt x="10274" y="59436"/>
                  </a:lnTo>
                  <a:lnTo>
                    <a:pt x="10926" y="67341"/>
                  </a:lnTo>
                  <a:lnTo>
                    <a:pt x="37477" y="110315"/>
                  </a:lnTo>
                  <a:lnTo>
                    <a:pt x="75491" y="143285"/>
                  </a:lnTo>
                  <a:lnTo>
                    <a:pt x="82396" y="149463"/>
                  </a:lnTo>
                  <a:lnTo>
                    <a:pt x="87640" y="154664"/>
                  </a:lnTo>
                  <a:lnTo>
                    <a:pt x="91224" y="158876"/>
                  </a:lnTo>
                  <a:lnTo>
                    <a:pt x="94907" y="163830"/>
                  </a:lnTo>
                  <a:lnTo>
                    <a:pt x="96735" y="168783"/>
                  </a:lnTo>
                  <a:lnTo>
                    <a:pt x="96735" y="179197"/>
                  </a:lnTo>
                  <a:lnTo>
                    <a:pt x="94310" y="184023"/>
                  </a:lnTo>
                  <a:lnTo>
                    <a:pt x="84569" y="192405"/>
                  </a:lnTo>
                  <a:lnTo>
                    <a:pt x="78562" y="194437"/>
                  </a:lnTo>
                  <a:lnTo>
                    <a:pt x="133650" y="194437"/>
                  </a:lnTo>
                  <a:lnTo>
                    <a:pt x="136503" y="184870"/>
                  </a:lnTo>
                  <a:lnTo>
                    <a:pt x="137668" y="171958"/>
                  </a:lnTo>
                  <a:lnTo>
                    <a:pt x="137337" y="165219"/>
                  </a:lnTo>
                  <a:lnTo>
                    <a:pt x="120288" y="128357"/>
                  </a:lnTo>
                  <a:lnTo>
                    <a:pt x="85483" y="96774"/>
                  </a:lnTo>
                  <a:lnTo>
                    <a:pt x="74015" y="86941"/>
                  </a:lnTo>
                  <a:lnTo>
                    <a:pt x="51206" y="61975"/>
                  </a:lnTo>
                  <a:lnTo>
                    <a:pt x="51206" y="54610"/>
                  </a:lnTo>
                  <a:lnTo>
                    <a:pt x="52933" y="51308"/>
                  </a:lnTo>
                  <a:lnTo>
                    <a:pt x="59893" y="45465"/>
                  </a:lnTo>
                  <a:lnTo>
                    <a:pt x="64376" y="43941"/>
                  </a:lnTo>
                  <a:lnTo>
                    <a:pt x="128627" y="43941"/>
                  </a:lnTo>
                  <a:lnTo>
                    <a:pt x="133794" y="39370"/>
                  </a:lnTo>
                  <a:lnTo>
                    <a:pt x="101688" y="11684"/>
                  </a:lnTo>
                  <a:lnTo>
                    <a:pt x="78568" y="4540"/>
                  </a:lnTo>
                  <a:lnTo>
                    <a:pt x="70472" y="4063"/>
                  </a:lnTo>
                  <a:close/>
                </a:path>
                <a:path w="396240" h="234315">
                  <a:moveTo>
                    <a:pt x="128627" y="43941"/>
                  </a:moveTo>
                  <a:lnTo>
                    <a:pt x="69837" y="43941"/>
                  </a:lnTo>
                  <a:lnTo>
                    <a:pt x="78221" y="45368"/>
                  </a:lnTo>
                  <a:lnTo>
                    <a:pt x="86533" y="49641"/>
                  </a:lnTo>
                  <a:lnTo>
                    <a:pt x="94770" y="56747"/>
                  </a:lnTo>
                  <a:lnTo>
                    <a:pt x="102933" y="66675"/>
                  </a:lnTo>
                  <a:lnTo>
                    <a:pt x="128627" y="43941"/>
                  </a:lnTo>
                  <a:close/>
                </a:path>
                <a:path w="396240" h="234315">
                  <a:moveTo>
                    <a:pt x="195897" y="0"/>
                  </a:moveTo>
                  <a:lnTo>
                    <a:pt x="181673" y="0"/>
                  </a:lnTo>
                  <a:lnTo>
                    <a:pt x="175577" y="2539"/>
                  </a:lnTo>
                  <a:lnTo>
                    <a:pt x="170497" y="7493"/>
                  </a:lnTo>
                  <a:lnTo>
                    <a:pt x="165481" y="12573"/>
                  </a:lnTo>
                  <a:lnTo>
                    <a:pt x="162966" y="18669"/>
                  </a:lnTo>
                  <a:lnTo>
                    <a:pt x="162966" y="33274"/>
                  </a:lnTo>
                  <a:lnTo>
                    <a:pt x="165506" y="39624"/>
                  </a:lnTo>
                  <a:lnTo>
                    <a:pt x="175704" y="50037"/>
                  </a:lnTo>
                  <a:lnTo>
                    <a:pt x="181800" y="52577"/>
                  </a:lnTo>
                  <a:lnTo>
                    <a:pt x="196151" y="52577"/>
                  </a:lnTo>
                  <a:lnTo>
                    <a:pt x="202120" y="50037"/>
                  </a:lnTo>
                  <a:lnTo>
                    <a:pt x="212280" y="39877"/>
                  </a:lnTo>
                  <a:lnTo>
                    <a:pt x="214693" y="33655"/>
                  </a:lnTo>
                  <a:lnTo>
                    <a:pt x="214693" y="19050"/>
                  </a:lnTo>
                  <a:lnTo>
                    <a:pt x="212153" y="12826"/>
                  </a:lnTo>
                  <a:lnTo>
                    <a:pt x="207073" y="7747"/>
                  </a:lnTo>
                  <a:lnTo>
                    <a:pt x="201993" y="2539"/>
                  </a:lnTo>
                  <a:lnTo>
                    <a:pt x="195897" y="0"/>
                  </a:lnTo>
                  <a:close/>
                </a:path>
              </a:pathLst>
            </a:custGeom>
            <a:solidFill>
              <a:srgbClr val="C19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70000" y="642239"/>
              <a:ext cx="227965" cy="161925"/>
            </a:xfrm>
            <a:custGeom>
              <a:avLst/>
              <a:gdLst/>
              <a:ahLst/>
              <a:cxnLst/>
              <a:rect l="l" t="t" r="r" b="b"/>
              <a:pathLst>
                <a:path w="227965" h="161925">
                  <a:moveTo>
                    <a:pt x="62991" y="0"/>
                  </a:moveTo>
                  <a:lnTo>
                    <a:pt x="110236" y="0"/>
                  </a:lnTo>
                  <a:lnTo>
                    <a:pt x="142240" y="44069"/>
                  </a:lnTo>
                  <a:lnTo>
                    <a:pt x="174116" y="0"/>
                  </a:lnTo>
                  <a:lnTo>
                    <a:pt x="220472" y="0"/>
                  </a:lnTo>
                  <a:lnTo>
                    <a:pt x="165481" y="76200"/>
                  </a:lnTo>
                  <a:lnTo>
                    <a:pt x="227584" y="161925"/>
                  </a:lnTo>
                  <a:lnTo>
                    <a:pt x="180466" y="161925"/>
                  </a:lnTo>
                  <a:lnTo>
                    <a:pt x="141986" y="108712"/>
                  </a:lnTo>
                  <a:lnTo>
                    <a:pt x="103631" y="161925"/>
                  </a:lnTo>
                  <a:lnTo>
                    <a:pt x="57277" y="161925"/>
                  </a:lnTo>
                  <a:lnTo>
                    <a:pt x="118744" y="76708"/>
                  </a:lnTo>
                  <a:lnTo>
                    <a:pt x="62991" y="0"/>
                  </a:lnTo>
                  <a:close/>
                </a:path>
                <a:path w="227965" h="161925">
                  <a:moveTo>
                    <a:pt x="0" y="0"/>
                  </a:moveTo>
                  <a:lnTo>
                    <a:pt x="40640" y="0"/>
                  </a:lnTo>
                  <a:lnTo>
                    <a:pt x="40640" y="161925"/>
                  </a:lnTo>
                  <a:lnTo>
                    <a:pt x="0" y="16192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45F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0645" y="578739"/>
              <a:ext cx="139445" cy="231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64500" y="575564"/>
              <a:ext cx="52069" cy="52705"/>
            </a:xfrm>
            <a:custGeom>
              <a:avLst/>
              <a:gdLst/>
              <a:ahLst/>
              <a:cxnLst/>
              <a:rect l="l" t="t" r="r" b="b"/>
              <a:pathLst>
                <a:path w="52069" h="52704">
                  <a:moveTo>
                    <a:pt x="25819" y="0"/>
                  </a:moveTo>
                  <a:lnTo>
                    <a:pt x="32931" y="0"/>
                  </a:lnTo>
                  <a:lnTo>
                    <a:pt x="39027" y="2539"/>
                  </a:lnTo>
                  <a:lnTo>
                    <a:pt x="44107" y="7747"/>
                  </a:lnTo>
                  <a:lnTo>
                    <a:pt x="49187" y="12826"/>
                  </a:lnTo>
                  <a:lnTo>
                    <a:pt x="51727" y="19050"/>
                  </a:lnTo>
                  <a:lnTo>
                    <a:pt x="51727" y="26415"/>
                  </a:lnTo>
                  <a:lnTo>
                    <a:pt x="51727" y="33655"/>
                  </a:lnTo>
                  <a:lnTo>
                    <a:pt x="49314" y="39877"/>
                  </a:lnTo>
                  <a:lnTo>
                    <a:pt x="44234" y="44958"/>
                  </a:lnTo>
                  <a:lnTo>
                    <a:pt x="39154" y="50037"/>
                  </a:lnTo>
                  <a:lnTo>
                    <a:pt x="33185" y="52577"/>
                  </a:lnTo>
                  <a:lnTo>
                    <a:pt x="26073" y="52577"/>
                  </a:lnTo>
                  <a:lnTo>
                    <a:pt x="18834" y="52577"/>
                  </a:lnTo>
                  <a:lnTo>
                    <a:pt x="12738" y="50037"/>
                  </a:lnTo>
                  <a:lnTo>
                    <a:pt x="7658" y="44831"/>
                  </a:lnTo>
                  <a:lnTo>
                    <a:pt x="2540" y="39624"/>
                  </a:lnTo>
                  <a:lnTo>
                    <a:pt x="0" y="33274"/>
                  </a:lnTo>
                  <a:lnTo>
                    <a:pt x="0" y="25781"/>
                  </a:lnTo>
                  <a:lnTo>
                    <a:pt x="0" y="18669"/>
                  </a:lnTo>
                  <a:lnTo>
                    <a:pt x="2514" y="12573"/>
                  </a:lnTo>
                  <a:lnTo>
                    <a:pt x="7531" y="7493"/>
                  </a:lnTo>
                  <a:lnTo>
                    <a:pt x="12611" y="2539"/>
                  </a:lnTo>
                  <a:lnTo>
                    <a:pt x="18707" y="0"/>
                  </a:lnTo>
                  <a:lnTo>
                    <a:pt x="25819" y="0"/>
                  </a:lnTo>
                  <a:close/>
                </a:path>
              </a:pathLst>
            </a:custGeom>
            <a:ln w="3175">
              <a:solidFill>
                <a:srgbClr val="B45F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7185" y="574675"/>
              <a:ext cx="7206615" cy="2937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78509" y="2239136"/>
            <a:ext cx="44799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Breakdown</a:t>
            </a:r>
            <a:r>
              <a:rPr sz="2400" spc="-1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losses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Setup and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adjustment</a:t>
            </a:r>
            <a:r>
              <a:rPr sz="2400" spc="-5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losses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Idling and </a:t>
            </a:r>
            <a:r>
              <a:rPr sz="2400" spc="-5" dirty="0">
                <a:solidFill>
                  <a:srgbClr val="D2CAB6"/>
                </a:solidFill>
                <a:latin typeface="Times New Roman"/>
                <a:cs typeface="Times New Roman"/>
              </a:rPr>
              <a:t>minor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stoppage</a:t>
            </a:r>
            <a:r>
              <a:rPr sz="2400" spc="-11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losses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Speed</a:t>
            </a:r>
            <a:r>
              <a:rPr sz="2400" spc="-1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losses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Quality defects and rework</a:t>
            </a:r>
            <a:r>
              <a:rPr sz="2400" spc="-14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losses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Start-up/yield</a:t>
            </a:r>
            <a:r>
              <a:rPr sz="2400" spc="-6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D2CAB6"/>
                </a:solidFill>
                <a:latin typeface="Times New Roman"/>
                <a:cs typeface="Times New Roman"/>
              </a:rPr>
              <a:t>losses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66115"/>
              <a:ext cx="3297936" cy="819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8267" y="445135"/>
              <a:ext cx="2671241" cy="391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158" y="1505788"/>
            <a:ext cx="7339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D2CAB6"/>
                </a:solidFill>
              </a:rPr>
              <a:t>TPM </a:t>
            </a:r>
            <a:r>
              <a:rPr sz="2800" spc="-5" dirty="0">
                <a:solidFill>
                  <a:srgbClr val="D2CAB6"/>
                </a:solidFill>
              </a:rPr>
              <a:t>is a Lean tool for Quality and</a:t>
            </a:r>
            <a:r>
              <a:rPr sz="2800" spc="20" dirty="0">
                <a:solidFill>
                  <a:srgbClr val="D2CAB6"/>
                </a:solidFill>
              </a:rPr>
              <a:t> </a:t>
            </a:r>
            <a:r>
              <a:rPr sz="2800" spc="-10" dirty="0">
                <a:solidFill>
                  <a:srgbClr val="D2CAB6"/>
                </a:solidFill>
              </a:rPr>
              <a:t>Productivity</a:t>
            </a:r>
            <a:endParaRPr sz="2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02158" y="2240661"/>
            <a:ext cx="8630285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i="1" spc="-50" dirty="0">
                <a:solidFill>
                  <a:srgbClr val="D2CAB6"/>
                </a:solidFill>
                <a:latin typeface="Times New Roman"/>
                <a:cs typeface="Times New Roman"/>
              </a:rPr>
              <a:t>Today,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with competition in industry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at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an </a:t>
            </a:r>
            <a:r>
              <a:rPr sz="2000" i="1" spc="-10" dirty="0">
                <a:solidFill>
                  <a:srgbClr val="D2CAB6"/>
                </a:solidFill>
                <a:latin typeface="Times New Roman"/>
                <a:cs typeface="Times New Roman"/>
              </a:rPr>
              <a:t>all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time high, TPM may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be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the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only </a:t>
            </a:r>
            <a:r>
              <a:rPr sz="2000" i="1" spc="-10" dirty="0">
                <a:solidFill>
                  <a:srgbClr val="D2CAB6"/>
                </a:solidFill>
                <a:latin typeface="Times New Roman"/>
                <a:cs typeface="Times New Roman"/>
              </a:rPr>
              <a:t>thing 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that stands between success and total </a:t>
            </a:r>
            <a:r>
              <a:rPr sz="2000" i="1" spc="-15" dirty="0">
                <a:solidFill>
                  <a:srgbClr val="D2CAB6"/>
                </a:solidFill>
                <a:latin typeface="Times New Roman"/>
                <a:cs typeface="Times New Roman"/>
              </a:rPr>
              <a:t>failure </a:t>
            </a:r>
            <a:r>
              <a:rPr sz="2000" i="1" spc="-10" dirty="0">
                <a:solidFill>
                  <a:srgbClr val="D2CAB6"/>
                </a:solidFill>
                <a:latin typeface="Times New Roman"/>
                <a:cs typeface="Times New Roman"/>
              </a:rPr>
              <a:t>for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some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companies. It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has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been  </a:t>
            </a:r>
            <a:r>
              <a:rPr sz="2000" i="1" spc="-15" dirty="0">
                <a:solidFill>
                  <a:srgbClr val="D2CAB6"/>
                </a:solidFill>
                <a:latin typeface="Times New Roman"/>
                <a:cs typeface="Times New Roman"/>
              </a:rPr>
              <a:t>proven </a:t>
            </a:r>
            <a:r>
              <a:rPr sz="2000" i="1" spc="-10" dirty="0">
                <a:solidFill>
                  <a:srgbClr val="D2CAB6"/>
                </a:solidFill>
                <a:latin typeface="Times New Roman"/>
                <a:cs typeface="Times New Roman"/>
              </a:rPr>
              <a:t>to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be a </a:t>
            </a:r>
            <a:r>
              <a:rPr sz="2000" i="1" spc="-15" dirty="0">
                <a:solidFill>
                  <a:srgbClr val="D2CAB6"/>
                </a:solidFill>
                <a:latin typeface="Times New Roman"/>
                <a:cs typeface="Times New Roman"/>
              </a:rPr>
              <a:t>program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that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works.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Employees must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be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educated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and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convinced that 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TPM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is not </a:t>
            </a:r>
            <a:r>
              <a:rPr sz="2000" i="1" spc="-10" dirty="0">
                <a:solidFill>
                  <a:srgbClr val="D2CAB6"/>
                </a:solidFill>
                <a:latin typeface="Times New Roman"/>
                <a:cs typeface="Times New Roman"/>
              </a:rPr>
              <a:t>just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another </a:t>
            </a:r>
            <a:r>
              <a:rPr sz="2000" i="1" spc="-15" dirty="0">
                <a:solidFill>
                  <a:srgbClr val="D2CAB6"/>
                </a:solidFill>
                <a:latin typeface="Times New Roman"/>
                <a:cs typeface="Times New Roman"/>
              </a:rPr>
              <a:t>"program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of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the month"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and that management is totally  committed to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the </a:t>
            </a:r>
            <a:r>
              <a:rPr sz="2000" i="1" spc="-15" dirty="0">
                <a:solidFill>
                  <a:srgbClr val="D2CAB6"/>
                </a:solidFill>
                <a:latin typeface="Times New Roman"/>
                <a:cs typeface="Times New Roman"/>
              </a:rPr>
              <a:t>program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and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the extended time frame necessary for </a:t>
            </a:r>
            <a:r>
              <a:rPr sz="2000" i="1" spc="-10" dirty="0">
                <a:solidFill>
                  <a:srgbClr val="D2CAB6"/>
                </a:solidFill>
                <a:latin typeface="Times New Roman"/>
                <a:cs typeface="Times New Roman"/>
              </a:rPr>
              <a:t>full 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implementation. If everyone involved </a:t>
            </a:r>
            <a:r>
              <a:rPr sz="2000" i="1" spc="-10" dirty="0">
                <a:solidFill>
                  <a:srgbClr val="D2CAB6"/>
                </a:solidFill>
                <a:latin typeface="Times New Roman"/>
                <a:cs typeface="Times New Roman"/>
              </a:rPr>
              <a:t>in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a TPM </a:t>
            </a:r>
            <a:r>
              <a:rPr sz="2000" i="1" spc="-15" dirty="0">
                <a:solidFill>
                  <a:srgbClr val="D2CAB6"/>
                </a:solidFill>
                <a:latin typeface="Times New Roman"/>
                <a:cs typeface="Times New Roman"/>
              </a:rPr>
              <a:t>program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does his or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her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part, </a:t>
            </a:r>
            <a:r>
              <a:rPr sz="2000" i="1" spc="5" dirty="0">
                <a:solidFill>
                  <a:srgbClr val="D2CAB6"/>
                </a:solidFill>
                <a:latin typeface="Times New Roman"/>
                <a:cs typeface="Times New Roman"/>
              </a:rPr>
              <a:t>an 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unusually high rate of </a:t>
            </a:r>
            <a:r>
              <a:rPr sz="2000" i="1" spc="-15" dirty="0">
                <a:solidFill>
                  <a:srgbClr val="D2CAB6"/>
                </a:solidFill>
                <a:latin typeface="Times New Roman"/>
                <a:cs typeface="Times New Roman"/>
              </a:rPr>
              <a:t>return </a:t>
            </a:r>
            <a:r>
              <a:rPr sz="2000" i="1" spc="-10" dirty="0">
                <a:solidFill>
                  <a:srgbClr val="D2CAB6"/>
                </a:solidFill>
                <a:latin typeface="Times New Roman"/>
                <a:cs typeface="Times New Roman"/>
              </a:rPr>
              <a:t>compared </a:t>
            </a:r>
            <a:r>
              <a:rPr sz="2000" i="1" spc="-5" dirty="0">
                <a:solidFill>
                  <a:srgbClr val="D2CAB6"/>
                </a:solidFill>
                <a:latin typeface="Times New Roman"/>
                <a:cs typeface="Times New Roman"/>
              </a:rPr>
              <a:t>to </a:t>
            </a:r>
            <a:r>
              <a:rPr sz="2000" i="1" spc="-15" dirty="0">
                <a:solidFill>
                  <a:srgbClr val="D2CAB6"/>
                </a:solidFill>
                <a:latin typeface="Times New Roman"/>
                <a:cs typeface="Times New Roman"/>
              </a:rPr>
              <a:t>resources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invested </a:t>
            </a:r>
            <a:r>
              <a:rPr sz="2000" i="1" spc="5" dirty="0">
                <a:solidFill>
                  <a:srgbClr val="D2CAB6"/>
                </a:solidFill>
                <a:latin typeface="Times New Roman"/>
                <a:cs typeface="Times New Roman"/>
              </a:rPr>
              <a:t>may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be</a:t>
            </a:r>
            <a:r>
              <a:rPr sz="2000" i="1" spc="-20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D2CAB6"/>
                </a:solidFill>
                <a:latin typeface="Times New Roman"/>
                <a:cs typeface="Times New Roman"/>
              </a:rPr>
              <a:t>expected.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TPM </a:t>
            </a:r>
            <a:r>
              <a:rPr sz="2000" spc="-5" dirty="0">
                <a:solidFill>
                  <a:srgbClr val="D2CAB6"/>
                </a:solidFill>
                <a:latin typeface="Times New Roman"/>
                <a:cs typeface="Times New Roman"/>
              </a:rPr>
              <a:t>may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be the only thing that stands between success and total failure</a:t>
            </a:r>
            <a:r>
              <a:rPr sz="2000" spc="-27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for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D2CAB6"/>
                </a:solidFill>
                <a:latin typeface="Times New Roman"/>
                <a:cs typeface="Times New Roman"/>
              </a:rPr>
              <a:t>some</a:t>
            </a:r>
            <a:r>
              <a:rPr sz="2000" spc="-1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D2CAB6"/>
                </a:solidFill>
                <a:latin typeface="Times New Roman"/>
                <a:cs typeface="Times New Roman"/>
              </a:rPr>
              <a:t>companies</a:t>
            </a:r>
            <a:endParaRPr sz="2000">
              <a:latin typeface="Times New Roman"/>
              <a:cs typeface="Times New Roman"/>
            </a:endParaRPr>
          </a:p>
          <a:p>
            <a:pPr marL="355600" marR="75184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It can be </a:t>
            </a:r>
            <a:r>
              <a:rPr sz="2000" spc="-5" dirty="0">
                <a:solidFill>
                  <a:srgbClr val="D2CAB6"/>
                </a:solidFill>
                <a:latin typeface="Times New Roman"/>
                <a:cs typeface="Times New Roman"/>
              </a:rPr>
              <a:t>adapted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to work </a:t>
            </a:r>
            <a:r>
              <a:rPr sz="2000" spc="5" dirty="0">
                <a:solidFill>
                  <a:srgbClr val="D2CAB6"/>
                </a:solidFill>
                <a:latin typeface="Times New Roman"/>
                <a:cs typeface="Times New Roman"/>
              </a:rPr>
              <a:t>not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only in industrial plants, </a:t>
            </a:r>
            <a:r>
              <a:rPr sz="2000" spc="5" dirty="0">
                <a:solidFill>
                  <a:srgbClr val="D2CAB6"/>
                </a:solidFill>
                <a:latin typeface="Times New Roman"/>
                <a:cs typeface="Times New Roman"/>
              </a:rPr>
              <a:t>but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in</a:t>
            </a:r>
            <a:r>
              <a:rPr sz="2000" spc="-26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construction,  building </a:t>
            </a:r>
            <a:r>
              <a:rPr sz="2000" spc="-5" dirty="0">
                <a:solidFill>
                  <a:srgbClr val="D2CAB6"/>
                </a:solidFill>
                <a:latin typeface="Times New Roman"/>
                <a:cs typeface="Times New Roman"/>
              </a:rPr>
              <a:t>maintenance, transportation,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and in a variety of other</a:t>
            </a:r>
            <a:r>
              <a:rPr sz="2000" spc="-17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situations.</a:t>
            </a:r>
            <a:endParaRPr sz="2000">
              <a:latin typeface="Times New Roman"/>
              <a:cs typeface="Times New Roman"/>
            </a:endParaRPr>
          </a:p>
          <a:p>
            <a:pPr marL="355600" marR="1143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Easy to operation, </a:t>
            </a:r>
            <a:r>
              <a:rPr sz="2000" spc="-5" dirty="0">
                <a:solidFill>
                  <a:srgbClr val="D2CAB6"/>
                </a:solidFill>
                <a:latin typeface="Times New Roman"/>
                <a:cs typeface="Times New Roman"/>
              </a:rPr>
              <a:t>Improvement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D2CAB6"/>
                </a:solidFill>
                <a:latin typeface="Times New Roman"/>
                <a:cs typeface="Times New Roman"/>
              </a:rPr>
              <a:t>availability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and </a:t>
            </a:r>
            <a:r>
              <a:rPr sz="2000" spc="-10" dirty="0">
                <a:solidFill>
                  <a:srgbClr val="D2CAB6"/>
                </a:solidFill>
                <a:latin typeface="Times New Roman"/>
                <a:cs typeface="Times New Roman"/>
              </a:rPr>
              <a:t>productivity, </a:t>
            </a:r>
            <a:r>
              <a:rPr sz="2000" spc="-5" dirty="0">
                <a:solidFill>
                  <a:srgbClr val="D2CAB6"/>
                </a:solidFill>
                <a:latin typeface="Times New Roman"/>
                <a:cs typeface="Times New Roman"/>
              </a:rPr>
              <a:t>make</a:t>
            </a:r>
            <a:r>
              <a:rPr sz="2000" spc="-135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D2CAB6"/>
                </a:solidFill>
                <a:latin typeface="Times New Roman"/>
                <a:cs typeface="Times New Roman"/>
              </a:rPr>
              <a:t>operation  and area</a:t>
            </a:r>
            <a:r>
              <a:rPr sz="2000" spc="-40" dirty="0">
                <a:solidFill>
                  <a:srgbClr val="D2CAB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D2CAB6"/>
                </a:solidFill>
                <a:latin typeface="Times New Roman"/>
                <a:cs typeface="Times New Roman"/>
              </a:rPr>
              <a:t>safer.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531" y="223469"/>
            <a:ext cx="4664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/>
              <a:t>Types </a:t>
            </a:r>
            <a:r>
              <a:rPr sz="3600" dirty="0"/>
              <a:t>Of Maintenance</a:t>
            </a:r>
            <a:r>
              <a:rPr sz="3600" spc="-45" dirty="0"/>
              <a:t> </a:t>
            </a:r>
            <a:r>
              <a:rPr sz="3200" b="0" dirty="0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22375" y="1355115"/>
            <a:ext cx="5434330" cy="29527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800" spc="40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4000" spc="40" dirty="0">
                <a:solidFill>
                  <a:srgbClr val="F3EADE"/>
                </a:solidFill>
                <a:latin typeface="Times New Roman"/>
                <a:cs typeface="Times New Roman"/>
              </a:rPr>
              <a:t>Preventive</a:t>
            </a:r>
            <a:r>
              <a:rPr sz="4000" spc="-6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3EADE"/>
                </a:solidFill>
                <a:latin typeface="Times New Roman"/>
                <a:cs typeface="Times New Roman"/>
              </a:rPr>
              <a:t>Maintenance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800" spc="45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4000" spc="45" dirty="0">
                <a:solidFill>
                  <a:srgbClr val="F3EADE"/>
                </a:solidFill>
                <a:latin typeface="Times New Roman"/>
                <a:cs typeface="Times New Roman"/>
              </a:rPr>
              <a:t>Predictive</a:t>
            </a:r>
            <a:r>
              <a:rPr sz="4000" spc="-65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3EADE"/>
                </a:solidFill>
                <a:latin typeface="Times New Roman"/>
                <a:cs typeface="Times New Roman"/>
              </a:rPr>
              <a:t>Maintenance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800" spc="45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4000" spc="45" dirty="0">
                <a:solidFill>
                  <a:srgbClr val="F3EADE"/>
                </a:solidFill>
                <a:latin typeface="Times New Roman"/>
                <a:cs typeface="Times New Roman"/>
              </a:rPr>
              <a:t>Scheduled</a:t>
            </a:r>
            <a:r>
              <a:rPr sz="4000" spc="-6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3EADE"/>
                </a:solidFill>
                <a:latin typeface="Times New Roman"/>
                <a:cs typeface="Times New Roman"/>
              </a:rPr>
              <a:t>Maintenance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800" spc="45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4000" spc="45" dirty="0">
                <a:solidFill>
                  <a:srgbClr val="F3EADE"/>
                </a:solidFill>
                <a:latin typeface="Times New Roman"/>
                <a:cs typeface="Times New Roman"/>
              </a:rPr>
              <a:t>Breakdown</a:t>
            </a:r>
            <a:r>
              <a:rPr sz="4000" spc="-4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4000" spc="-70" dirty="0">
                <a:solidFill>
                  <a:srgbClr val="F3EADE"/>
                </a:solidFill>
                <a:latin typeface="Times New Roman"/>
                <a:cs typeface="Times New Roman"/>
              </a:rPr>
              <a:t>Maintenance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1351533"/>
            <a:ext cx="100139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D2CAB6"/>
                </a:solidFill>
                <a:latin typeface="Gothic Uralic"/>
                <a:cs typeface="Gothic Uralic"/>
              </a:rPr>
              <a:t>T:</a:t>
            </a:r>
            <a:r>
              <a:rPr sz="2000" u="sng" spc="-90" dirty="0">
                <a:solidFill>
                  <a:srgbClr val="D2CAB6"/>
                </a:solidFill>
                <a:uFill>
                  <a:solidFill>
                    <a:srgbClr val="D2CAB6"/>
                  </a:solidFill>
                </a:uFill>
                <a:latin typeface="Gothic Uralic"/>
                <a:cs typeface="Gothic Uralic"/>
              </a:rPr>
              <a:t> </a:t>
            </a:r>
            <a:r>
              <a:rPr sz="2000" u="sng" dirty="0">
                <a:solidFill>
                  <a:srgbClr val="D2CAB6"/>
                </a:solidFill>
                <a:uFill>
                  <a:solidFill>
                    <a:srgbClr val="D2CAB6"/>
                  </a:solidFill>
                </a:uFill>
                <a:latin typeface="Gothic Uralic"/>
                <a:cs typeface="Gothic Uralic"/>
              </a:rPr>
              <a:t>TOTAL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1961210"/>
            <a:ext cx="54495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Clr>
                <a:srgbClr val="3A6330"/>
              </a:buClr>
              <a:buSzPct val="70000"/>
              <a:buFont typeface="Wingdings"/>
              <a:buChar char=""/>
              <a:tabLst>
                <a:tab pos="527685" algn="l"/>
                <a:tab pos="528320" algn="l"/>
                <a:tab pos="2512060" algn="l"/>
              </a:tabLst>
            </a:pP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Participation </a:t>
            </a: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of	</a:t>
            </a: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all</a:t>
            </a:r>
            <a:r>
              <a:rPr sz="2000" b="1" spc="-10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Employees.</a:t>
            </a:r>
            <a:endParaRPr sz="2000">
              <a:latin typeface="Gothic Uralic"/>
              <a:cs typeface="Gothic Uralic"/>
            </a:endParaRPr>
          </a:p>
          <a:p>
            <a:pPr marL="527685" indent="-515620">
              <a:lnSpc>
                <a:spcPct val="100000"/>
              </a:lnSpc>
              <a:buClr>
                <a:srgbClr val="3A6330"/>
              </a:buClr>
              <a:buSzPct val="70000"/>
              <a:buFont typeface="Wingdings"/>
              <a:buChar char=""/>
              <a:tabLst>
                <a:tab pos="527685" algn="l"/>
                <a:tab pos="528320" algn="l"/>
                <a:tab pos="1717675" algn="l"/>
                <a:tab pos="2266315" algn="l"/>
                <a:tab pos="4171950" algn="l"/>
              </a:tabLst>
            </a:pP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Include	all	Departments,	operation,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2147" y="2266314"/>
            <a:ext cx="2115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14170" algn="l"/>
              </a:tabLst>
            </a:pP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equi</a:t>
            </a:r>
            <a:r>
              <a:rPr sz="2000" b="1" spc="-10" dirty="0">
                <a:solidFill>
                  <a:srgbClr val="F3EADE"/>
                </a:solidFill>
                <a:latin typeface="Gothic Uralic"/>
                <a:cs typeface="Gothic Uralic"/>
              </a:rPr>
              <a:t>p</a:t>
            </a:r>
            <a:r>
              <a:rPr sz="2000" b="1" spc="-15" dirty="0">
                <a:solidFill>
                  <a:srgbClr val="F3EADE"/>
                </a:solidFill>
                <a:latin typeface="Gothic Uralic"/>
                <a:cs typeface="Gothic Uralic"/>
              </a:rPr>
              <a:t>m</a:t>
            </a: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en</a:t>
            </a: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t	</a:t>
            </a: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and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3375" y="2479675"/>
            <a:ext cx="1057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process.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8237" y="3089275"/>
            <a:ext cx="1842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D2CAB6"/>
                </a:solidFill>
                <a:latin typeface="Gothic Uralic"/>
                <a:cs typeface="Gothic Uralic"/>
              </a:rPr>
              <a:t>P:</a:t>
            </a:r>
            <a:r>
              <a:rPr sz="2000" b="1" spc="-80" dirty="0">
                <a:solidFill>
                  <a:srgbClr val="D2CAB6"/>
                </a:solidFill>
                <a:latin typeface="Gothic Uralic"/>
                <a:cs typeface="Gothic Uralic"/>
              </a:rPr>
              <a:t> </a:t>
            </a:r>
            <a:r>
              <a:rPr sz="2000" b="1" u="heavy" dirty="0">
                <a:solidFill>
                  <a:srgbClr val="D2CAB6"/>
                </a:solidFill>
                <a:uFill>
                  <a:solidFill>
                    <a:srgbClr val="D2CAB6"/>
                  </a:solidFill>
                </a:uFill>
                <a:latin typeface="Gothic Uralic"/>
                <a:cs typeface="Gothic Uralic"/>
              </a:rPr>
              <a:t>PRODUCTIVE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8509" y="3699128"/>
            <a:ext cx="7907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Clr>
                <a:srgbClr val="3A6330"/>
              </a:buClr>
              <a:buSzPct val="70000"/>
              <a:buFont typeface="Wingdings"/>
              <a:buChar char=""/>
              <a:tabLst>
                <a:tab pos="527685" algn="l"/>
                <a:tab pos="528320" algn="l"/>
                <a:tab pos="1489075" algn="l"/>
                <a:tab pos="2037714" algn="l"/>
                <a:tab pos="3843020" algn="l"/>
                <a:tab pos="4236085" algn="l"/>
                <a:tab pos="5606415" algn="l"/>
                <a:tab pos="6000750" algn="l"/>
                <a:tab pos="6551295" algn="l"/>
              </a:tabLst>
            </a:pP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Pursue	the	</a:t>
            </a: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maximization	of	</a:t>
            </a:r>
            <a:r>
              <a:rPr sz="2000" b="1" spc="-10" dirty="0">
                <a:solidFill>
                  <a:srgbClr val="F3EADE"/>
                </a:solidFill>
                <a:latin typeface="Gothic Uralic"/>
                <a:cs typeface="Gothic Uralic"/>
              </a:rPr>
              <a:t>efficiency	</a:t>
            </a: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of	</a:t>
            </a: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the	</a:t>
            </a:r>
            <a:r>
              <a:rPr sz="2000" b="1" spc="-10" dirty="0">
                <a:solidFill>
                  <a:srgbClr val="F3EADE"/>
                </a:solidFill>
                <a:latin typeface="Gothic Uralic"/>
                <a:cs typeface="Gothic Uralic"/>
              </a:rPr>
              <a:t>production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7109" y="3912489"/>
            <a:ext cx="87439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sy</a:t>
            </a:r>
            <a:r>
              <a:rPr sz="2000" b="1" spc="-10" dirty="0">
                <a:solidFill>
                  <a:srgbClr val="F3EADE"/>
                </a:solidFill>
                <a:latin typeface="Gothic Uralic"/>
                <a:cs typeface="Gothic Uralic"/>
              </a:rPr>
              <a:t>s</a:t>
            </a: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tem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509" y="4217289"/>
            <a:ext cx="7619365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375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by making </a:t>
            </a: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all </a:t>
            </a: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loses</a:t>
            </a:r>
            <a:r>
              <a:rPr sz="2000" b="1" spc="-55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zero.</a:t>
            </a:r>
            <a:endParaRPr sz="2000">
              <a:latin typeface="Gothic Uralic"/>
              <a:cs typeface="Gothic Uralic"/>
            </a:endParaRPr>
          </a:p>
          <a:p>
            <a:pPr marL="524510" indent="-512445">
              <a:lnSpc>
                <a:spcPct val="100000"/>
              </a:lnSpc>
              <a:buClr>
                <a:srgbClr val="3A6330"/>
              </a:buClr>
              <a:buSzPct val="70000"/>
              <a:buFont typeface="Wingdings"/>
              <a:buChar char=""/>
              <a:tabLst>
                <a:tab pos="524510" algn="l"/>
                <a:tab pos="525145" algn="l"/>
              </a:tabLst>
            </a:pPr>
            <a:r>
              <a:rPr sz="2000" b="1" dirty="0">
                <a:solidFill>
                  <a:srgbClr val="00AF50"/>
                </a:solidFill>
                <a:latin typeface="Gothic Uralic"/>
                <a:cs typeface="Gothic Uralic"/>
              </a:rPr>
              <a:t>Zero </a:t>
            </a:r>
            <a:r>
              <a:rPr sz="2000" b="1" spc="-5" dirty="0">
                <a:solidFill>
                  <a:srgbClr val="00AF50"/>
                </a:solidFill>
                <a:latin typeface="Gothic Uralic"/>
                <a:cs typeface="Gothic Uralic"/>
              </a:rPr>
              <a:t>accidents </a:t>
            </a:r>
            <a:r>
              <a:rPr sz="2000" b="1" dirty="0">
                <a:solidFill>
                  <a:srgbClr val="B45F07"/>
                </a:solidFill>
                <a:latin typeface="Gothic Uralic"/>
                <a:cs typeface="Gothic Uralic"/>
              </a:rPr>
              <a:t>Zero </a:t>
            </a:r>
            <a:r>
              <a:rPr sz="2000" b="1" spc="-5" dirty="0">
                <a:solidFill>
                  <a:srgbClr val="B45F07"/>
                </a:solidFill>
                <a:latin typeface="Gothic Uralic"/>
                <a:cs typeface="Gothic Uralic"/>
              </a:rPr>
              <a:t>defects </a:t>
            </a:r>
            <a:r>
              <a:rPr sz="2000" b="1" dirty="0">
                <a:solidFill>
                  <a:srgbClr val="1B577B"/>
                </a:solidFill>
                <a:latin typeface="Gothic Uralic"/>
                <a:cs typeface="Gothic Uralic"/>
              </a:rPr>
              <a:t>Zero</a:t>
            </a:r>
            <a:r>
              <a:rPr sz="2000" b="1" spc="-114" dirty="0">
                <a:solidFill>
                  <a:srgbClr val="1B577B"/>
                </a:solidFill>
                <a:latin typeface="Gothic Uralic"/>
                <a:cs typeface="Gothic Uralic"/>
              </a:rPr>
              <a:t> </a:t>
            </a:r>
            <a:r>
              <a:rPr sz="2000" b="1" spc="-5" dirty="0">
                <a:solidFill>
                  <a:srgbClr val="1B577B"/>
                </a:solidFill>
                <a:latin typeface="Gothic Uralic"/>
                <a:cs typeface="Gothic Uralic"/>
              </a:rPr>
              <a:t>breakdowns.</a:t>
            </a:r>
            <a:endParaRPr sz="20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A6330"/>
              </a:buClr>
              <a:buFont typeface="Wingdings"/>
              <a:buChar char=""/>
            </a:pPr>
            <a:endParaRPr sz="195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D2CAB6"/>
                </a:solidFill>
                <a:latin typeface="Gothic Uralic"/>
                <a:cs typeface="Gothic Uralic"/>
              </a:rPr>
              <a:t>M:</a:t>
            </a:r>
            <a:r>
              <a:rPr sz="2000" b="1" u="heavy" spc="-10" dirty="0">
                <a:solidFill>
                  <a:srgbClr val="D2CAB6"/>
                </a:solidFill>
                <a:uFill>
                  <a:solidFill>
                    <a:srgbClr val="D2CAB6"/>
                  </a:solidFill>
                </a:uFill>
                <a:latin typeface="Gothic Uralic"/>
                <a:cs typeface="Gothic Uralic"/>
              </a:rPr>
              <a:t> </a:t>
            </a:r>
            <a:r>
              <a:rPr sz="2000" b="1" u="heavy" dirty="0">
                <a:solidFill>
                  <a:srgbClr val="D2CAB6"/>
                </a:solidFill>
                <a:uFill>
                  <a:solidFill>
                    <a:srgbClr val="D2CAB6"/>
                  </a:solidFill>
                </a:uFill>
                <a:latin typeface="Gothic Uralic"/>
                <a:cs typeface="Gothic Uralic"/>
              </a:rPr>
              <a:t>MAINTENANCE</a:t>
            </a:r>
            <a:endParaRPr sz="20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Gothic Uralic"/>
              <a:cs typeface="Gothic Uralic"/>
            </a:endParaRPr>
          </a:p>
          <a:p>
            <a:pPr marL="454659" indent="-442595">
              <a:lnSpc>
                <a:spcPct val="100000"/>
              </a:lnSpc>
              <a:buClr>
                <a:srgbClr val="3A6330"/>
              </a:buClr>
              <a:buSzPct val="70000"/>
              <a:buFont typeface="Wingdings"/>
              <a:buChar char=""/>
              <a:tabLst>
                <a:tab pos="454025" algn="l"/>
                <a:tab pos="455295" algn="l"/>
              </a:tabLst>
            </a:pP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To </a:t>
            </a: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improve the efficiency of the</a:t>
            </a:r>
            <a:r>
              <a:rPr sz="2000" b="1" spc="-114" dirty="0">
                <a:solidFill>
                  <a:srgbClr val="F3EADE"/>
                </a:solidFill>
                <a:latin typeface="Gothic Uralic"/>
                <a:cs typeface="Gothic Uralic"/>
              </a:rPr>
              <a:t> </a:t>
            </a: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equipment.</a:t>
            </a:r>
            <a:endParaRPr sz="2000">
              <a:latin typeface="Gothic Uralic"/>
              <a:cs typeface="Gothic Uralic"/>
            </a:endParaRPr>
          </a:p>
          <a:p>
            <a:pPr marL="454025" marR="5080" indent="-454025">
              <a:lnSpc>
                <a:spcPct val="100000"/>
              </a:lnSpc>
              <a:buClr>
                <a:srgbClr val="3A6330"/>
              </a:buClr>
              <a:buSzPct val="70000"/>
              <a:buFont typeface="Wingdings"/>
              <a:buChar char=""/>
              <a:tabLst>
                <a:tab pos="454025" algn="l"/>
                <a:tab pos="455295" algn="l"/>
              </a:tabLst>
            </a:pP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Maintenance </a:t>
            </a: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means the </a:t>
            </a: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entire </a:t>
            </a: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life </a:t>
            </a: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cycle </a:t>
            </a: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of the </a:t>
            </a:r>
            <a:r>
              <a:rPr sz="2000" b="1" spc="-5" dirty="0">
                <a:solidFill>
                  <a:srgbClr val="F3EADE"/>
                </a:solidFill>
                <a:latin typeface="Gothic Uralic"/>
                <a:cs typeface="Gothic Uralic"/>
              </a:rPr>
              <a:t>production  </a:t>
            </a:r>
            <a:r>
              <a:rPr sz="2000" b="1" dirty="0">
                <a:solidFill>
                  <a:srgbClr val="F3EADE"/>
                </a:solidFill>
                <a:latin typeface="Gothic Uralic"/>
                <a:cs typeface="Gothic Uralic"/>
              </a:rPr>
              <a:t>system.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8201" y="899667"/>
            <a:ext cx="157734" cy="161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8076" y="466344"/>
            <a:ext cx="5846445" cy="978535"/>
            <a:chOff x="608076" y="466344"/>
            <a:chExt cx="5846445" cy="978535"/>
          </a:xfrm>
        </p:grpSpPr>
        <p:sp>
          <p:nvSpPr>
            <p:cNvPr id="12" name="object 12"/>
            <p:cNvSpPr/>
            <p:nvPr/>
          </p:nvSpPr>
          <p:spPr>
            <a:xfrm>
              <a:off x="608076" y="466344"/>
              <a:ext cx="4759452" cy="978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04004" y="531876"/>
              <a:ext cx="1042415" cy="9113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14899" y="531876"/>
              <a:ext cx="1539239" cy="9113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3526" y="836676"/>
              <a:ext cx="3816311" cy="4229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08879" y="880110"/>
              <a:ext cx="324485" cy="370840"/>
            </a:xfrm>
            <a:custGeom>
              <a:avLst/>
              <a:gdLst/>
              <a:ahLst/>
              <a:cxnLst/>
              <a:rect l="l" t="t" r="r" b="b"/>
              <a:pathLst>
                <a:path w="324485" h="370840">
                  <a:moveTo>
                    <a:pt x="324104" y="0"/>
                  </a:moveTo>
                  <a:lnTo>
                    <a:pt x="42799" y="0"/>
                  </a:lnTo>
                  <a:lnTo>
                    <a:pt x="16891" y="98298"/>
                  </a:lnTo>
                  <a:lnTo>
                    <a:pt x="26924" y="98298"/>
                  </a:lnTo>
                  <a:lnTo>
                    <a:pt x="31071" y="84748"/>
                  </a:lnTo>
                  <a:lnTo>
                    <a:pt x="35718" y="72866"/>
                  </a:lnTo>
                  <a:lnTo>
                    <a:pt x="60515" y="40370"/>
                  </a:lnTo>
                  <a:lnTo>
                    <a:pt x="100806" y="24177"/>
                  </a:lnTo>
                  <a:lnTo>
                    <a:pt x="129667" y="22098"/>
                  </a:lnTo>
                  <a:lnTo>
                    <a:pt x="151765" y="22098"/>
                  </a:lnTo>
                  <a:lnTo>
                    <a:pt x="75057" y="285114"/>
                  </a:lnTo>
                  <a:lnTo>
                    <a:pt x="60698" y="328763"/>
                  </a:lnTo>
                  <a:lnTo>
                    <a:pt x="28892" y="358457"/>
                  </a:lnTo>
                  <a:lnTo>
                    <a:pt x="10033" y="360172"/>
                  </a:lnTo>
                  <a:lnTo>
                    <a:pt x="2921" y="360172"/>
                  </a:lnTo>
                  <a:lnTo>
                    <a:pt x="0" y="370331"/>
                  </a:lnTo>
                  <a:lnTo>
                    <a:pt x="161036" y="370331"/>
                  </a:lnTo>
                  <a:lnTo>
                    <a:pt x="164337" y="360172"/>
                  </a:lnTo>
                  <a:lnTo>
                    <a:pt x="151765" y="360172"/>
                  </a:lnTo>
                  <a:lnTo>
                    <a:pt x="141549" y="359765"/>
                  </a:lnTo>
                  <a:lnTo>
                    <a:pt x="112141" y="343407"/>
                  </a:lnTo>
                  <a:lnTo>
                    <a:pt x="112141" y="336423"/>
                  </a:lnTo>
                  <a:lnTo>
                    <a:pt x="120016" y="298882"/>
                  </a:lnTo>
                  <a:lnTo>
                    <a:pt x="199262" y="22098"/>
                  </a:lnTo>
                  <a:lnTo>
                    <a:pt x="228473" y="22098"/>
                  </a:lnTo>
                  <a:lnTo>
                    <a:pt x="269871" y="26384"/>
                  </a:lnTo>
                  <a:lnTo>
                    <a:pt x="288544" y="59816"/>
                  </a:lnTo>
                  <a:lnTo>
                    <a:pt x="288232" y="68579"/>
                  </a:lnTo>
                  <a:lnTo>
                    <a:pt x="287289" y="77914"/>
                  </a:lnTo>
                  <a:lnTo>
                    <a:pt x="285704" y="87820"/>
                  </a:lnTo>
                  <a:lnTo>
                    <a:pt x="283464" y="98298"/>
                  </a:lnTo>
                  <a:lnTo>
                    <a:pt x="293750" y="98298"/>
                  </a:lnTo>
                  <a:lnTo>
                    <a:pt x="324104" y="0"/>
                  </a:lnTo>
                  <a:close/>
                </a:path>
              </a:pathLst>
            </a:custGeom>
            <a:solidFill>
              <a:srgbClr val="D2C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08879" y="880110"/>
              <a:ext cx="324485" cy="370840"/>
            </a:xfrm>
            <a:custGeom>
              <a:avLst/>
              <a:gdLst/>
              <a:ahLst/>
              <a:cxnLst/>
              <a:rect l="l" t="t" r="r" b="b"/>
              <a:pathLst>
                <a:path w="324485" h="370840">
                  <a:moveTo>
                    <a:pt x="42799" y="0"/>
                  </a:moveTo>
                  <a:lnTo>
                    <a:pt x="324104" y="0"/>
                  </a:lnTo>
                  <a:lnTo>
                    <a:pt x="293750" y="98298"/>
                  </a:lnTo>
                  <a:lnTo>
                    <a:pt x="283464" y="98298"/>
                  </a:lnTo>
                  <a:lnTo>
                    <a:pt x="285704" y="87820"/>
                  </a:lnTo>
                  <a:lnTo>
                    <a:pt x="287289" y="77914"/>
                  </a:lnTo>
                  <a:lnTo>
                    <a:pt x="288232" y="68579"/>
                  </a:lnTo>
                  <a:lnTo>
                    <a:pt x="288544" y="59816"/>
                  </a:lnTo>
                  <a:lnTo>
                    <a:pt x="287782" y="50434"/>
                  </a:lnTo>
                  <a:lnTo>
                    <a:pt x="259746" y="24002"/>
                  </a:lnTo>
                  <a:lnTo>
                    <a:pt x="228473" y="22098"/>
                  </a:lnTo>
                  <a:lnTo>
                    <a:pt x="199262" y="22098"/>
                  </a:lnTo>
                  <a:lnTo>
                    <a:pt x="126111" y="277113"/>
                  </a:lnTo>
                  <a:lnTo>
                    <a:pt x="115649" y="316007"/>
                  </a:lnTo>
                  <a:lnTo>
                    <a:pt x="112141" y="336423"/>
                  </a:lnTo>
                  <a:lnTo>
                    <a:pt x="112141" y="343407"/>
                  </a:lnTo>
                  <a:lnTo>
                    <a:pt x="151765" y="360172"/>
                  </a:lnTo>
                  <a:lnTo>
                    <a:pt x="164337" y="360172"/>
                  </a:lnTo>
                  <a:lnTo>
                    <a:pt x="161036" y="370331"/>
                  </a:lnTo>
                  <a:lnTo>
                    <a:pt x="0" y="370331"/>
                  </a:lnTo>
                  <a:lnTo>
                    <a:pt x="2921" y="360172"/>
                  </a:lnTo>
                  <a:lnTo>
                    <a:pt x="10033" y="360172"/>
                  </a:lnTo>
                  <a:lnTo>
                    <a:pt x="20081" y="359743"/>
                  </a:lnTo>
                  <a:lnTo>
                    <a:pt x="57150" y="336550"/>
                  </a:lnTo>
                  <a:lnTo>
                    <a:pt x="75057" y="285114"/>
                  </a:lnTo>
                  <a:lnTo>
                    <a:pt x="151765" y="22098"/>
                  </a:lnTo>
                  <a:lnTo>
                    <a:pt x="129667" y="22098"/>
                  </a:lnTo>
                  <a:lnTo>
                    <a:pt x="88733" y="26759"/>
                  </a:lnTo>
                  <a:lnTo>
                    <a:pt x="53086" y="46765"/>
                  </a:lnTo>
                  <a:lnTo>
                    <a:pt x="31071" y="84748"/>
                  </a:lnTo>
                  <a:lnTo>
                    <a:pt x="26924" y="98298"/>
                  </a:lnTo>
                  <a:lnTo>
                    <a:pt x="16891" y="98298"/>
                  </a:lnTo>
                  <a:lnTo>
                    <a:pt x="42799" y="0"/>
                  </a:lnTo>
                  <a:close/>
                </a:path>
              </a:pathLst>
            </a:custGeom>
            <a:ln w="3175">
              <a:solidFill>
                <a:srgbClr val="B45F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67324" y="880110"/>
              <a:ext cx="871855" cy="370840"/>
            </a:xfrm>
            <a:custGeom>
              <a:avLst/>
              <a:gdLst/>
              <a:ahLst/>
              <a:cxnLst/>
              <a:rect l="l" t="t" r="r" b="b"/>
              <a:pathLst>
                <a:path w="871854" h="370840">
                  <a:moveTo>
                    <a:pt x="246507" y="0"/>
                  </a:moveTo>
                  <a:lnTo>
                    <a:pt x="100711" y="0"/>
                  </a:lnTo>
                  <a:lnTo>
                    <a:pt x="97662" y="10032"/>
                  </a:lnTo>
                  <a:lnTo>
                    <a:pt x="109789" y="11082"/>
                  </a:lnTo>
                  <a:lnTo>
                    <a:pt x="119522" y="12715"/>
                  </a:lnTo>
                  <a:lnTo>
                    <a:pt x="126898" y="14944"/>
                  </a:lnTo>
                  <a:lnTo>
                    <a:pt x="131952" y="17779"/>
                  </a:lnTo>
                  <a:lnTo>
                    <a:pt x="137160" y="21970"/>
                  </a:lnTo>
                  <a:lnTo>
                    <a:pt x="139826" y="27177"/>
                  </a:lnTo>
                  <a:lnTo>
                    <a:pt x="139731" y="34637"/>
                  </a:lnTo>
                  <a:lnTo>
                    <a:pt x="128904" y="84327"/>
                  </a:lnTo>
                  <a:lnTo>
                    <a:pt x="67690" y="295148"/>
                  </a:lnTo>
                  <a:lnTo>
                    <a:pt x="55006" y="331470"/>
                  </a:lnTo>
                  <a:lnTo>
                    <a:pt x="16301" y="359552"/>
                  </a:lnTo>
                  <a:lnTo>
                    <a:pt x="2921" y="360172"/>
                  </a:lnTo>
                  <a:lnTo>
                    <a:pt x="0" y="370331"/>
                  </a:lnTo>
                  <a:lnTo>
                    <a:pt x="147192" y="370331"/>
                  </a:lnTo>
                  <a:lnTo>
                    <a:pt x="149860" y="360172"/>
                  </a:lnTo>
                  <a:lnTo>
                    <a:pt x="137237" y="359128"/>
                  </a:lnTo>
                  <a:lnTo>
                    <a:pt x="127174" y="357536"/>
                  </a:lnTo>
                  <a:lnTo>
                    <a:pt x="119659" y="355421"/>
                  </a:lnTo>
                  <a:lnTo>
                    <a:pt x="114680" y="352805"/>
                  </a:lnTo>
                  <a:lnTo>
                    <a:pt x="109727" y="348995"/>
                  </a:lnTo>
                  <a:lnTo>
                    <a:pt x="107378" y="344297"/>
                  </a:lnTo>
                  <a:lnTo>
                    <a:pt x="107382" y="337565"/>
                  </a:lnTo>
                  <a:lnTo>
                    <a:pt x="117601" y="290829"/>
                  </a:lnTo>
                  <a:lnTo>
                    <a:pt x="147192" y="189737"/>
                  </a:lnTo>
                  <a:lnTo>
                    <a:pt x="271090" y="189737"/>
                  </a:lnTo>
                  <a:lnTo>
                    <a:pt x="289178" y="182499"/>
                  </a:lnTo>
                  <a:lnTo>
                    <a:pt x="293007" y="180466"/>
                  </a:lnTo>
                  <a:lnTo>
                    <a:pt x="201549" y="180466"/>
                  </a:lnTo>
                  <a:lnTo>
                    <a:pt x="191359" y="179968"/>
                  </a:lnTo>
                  <a:lnTo>
                    <a:pt x="179657" y="178482"/>
                  </a:lnTo>
                  <a:lnTo>
                    <a:pt x="166455" y="176020"/>
                  </a:lnTo>
                  <a:lnTo>
                    <a:pt x="151764" y="172592"/>
                  </a:lnTo>
                  <a:lnTo>
                    <a:pt x="194437" y="25145"/>
                  </a:lnTo>
                  <a:lnTo>
                    <a:pt x="207178" y="23072"/>
                  </a:lnTo>
                  <a:lnTo>
                    <a:pt x="218932" y="21605"/>
                  </a:lnTo>
                  <a:lnTo>
                    <a:pt x="229709" y="20734"/>
                  </a:lnTo>
                  <a:lnTo>
                    <a:pt x="239522" y="20447"/>
                  </a:lnTo>
                  <a:lnTo>
                    <a:pt x="326119" y="20447"/>
                  </a:lnTo>
                  <a:lnTo>
                    <a:pt x="316337" y="13876"/>
                  </a:lnTo>
                  <a:lnTo>
                    <a:pt x="296672" y="6175"/>
                  </a:lnTo>
                  <a:lnTo>
                    <a:pt x="273387" y="1545"/>
                  </a:lnTo>
                  <a:lnTo>
                    <a:pt x="246507" y="0"/>
                  </a:lnTo>
                  <a:close/>
                </a:path>
                <a:path w="871854" h="370840">
                  <a:moveTo>
                    <a:pt x="532002" y="0"/>
                  </a:moveTo>
                  <a:lnTo>
                    <a:pt x="439927" y="0"/>
                  </a:lnTo>
                  <a:lnTo>
                    <a:pt x="437134" y="10032"/>
                  </a:lnTo>
                  <a:lnTo>
                    <a:pt x="447404" y="11082"/>
                  </a:lnTo>
                  <a:lnTo>
                    <a:pt x="455834" y="12303"/>
                  </a:lnTo>
                  <a:lnTo>
                    <a:pt x="484759" y="27812"/>
                  </a:lnTo>
                  <a:lnTo>
                    <a:pt x="404113" y="303911"/>
                  </a:lnTo>
                  <a:lnTo>
                    <a:pt x="390255" y="340201"/>
                  </a:lnTo>
                  <a:lnTo>
                    <a:pt x="346837" y="360172"/>
                  </a:lnTo>
                  <a:lnTo>
                    <a:pt x="339471" y="360172"/>
                  </a:lnTo>
                  <a:lnTo>
                    <a:pt x="336423" y="370331"/>
                  </a:lnTo>
                  <a:lnTo>
                    <a:pt x="458470" y="370331"/>
                  </a:lnTo>
                  <a:lnTo>
                    <a:pt x="461517" y="360172"/>
                  </a:lnTo>
                  <a:lnTo>
                    <a:pt x="448635" y="359005"/>
                  </a:lnTo>
                  <a:lnTo>
                    <a:pt x="438372" y="357409"/>
                  </a:lnTo>
                  <a:lnTo>
                    <a:pt x="430728" y="355385"/>
                  </a:lnTo>
                  <a:lnTo>
                    <a:pt x="425703" y="352932"/>
                  </a:lnTo>
                  <a:lnTo>
                    <a:pt x="420750" y="349376"/>
                  </a:lnTo>
                  <a:lnTo>
                    <a:pt x="418338" y="344297"/>
                  </a:lnTo>
                  <a:lnTo>
                    <a:pt x="418455" y="336168"/>
                  </a:lnTo>
                  <a:lnTo>
                    <a:pt x="426847" y="298195"/>
                  </a:lnTo>
                  <a:lnTo>
                    <a:pt x="492887" y="69087"/>
                  </a:lnTo>
                  <a:lnTo>
                    <a:pt x="539888" y="69087"/>
                  </a:lnTo>
                  <a:lnTo>
                    <a:pt x="532002" y="0"/>
                  </a:lnTo>
                  <a:close/>
                </a:path>
                <a:path w="871854" h="370840">
                  <a:moveTo>
                    <a:pt x="539888" y="69087"/>
                  </a:moveTo>
                  <a:lnTo>
                    <a:pt x="492887" y="69087"/>
                  </a:lnTo>
                  <a:lnTo>
                    <a:pt x="527558" y="370331"/>
                  </a:lnTo>
                  <a:lnTo>
                    <a:pt x="538479" y="370331"/>
                  </a:lnTo>
                  <a:lnTo>
                    <a:pt x="590209" y="298195"/>
                  </a:lnTo>
                  <a:lnTo>
                    <a:pt x="566038" y="298195"/>
                  </a:lnTo>
                  <a:lnTo>
                    <a:pt x="539888" y="69087"/>
                  </a:lnTo>
                  <a:close/>
                </a:path>
                <a:path w="871854" h="370840">
                  <a:moveTo>
                    <a:pt x="776097" y="360172"/>
                  </a:moveTo>
                  <a:lnTo>
                    <a:pt x="620395" y="360172"/>
                  </a:lnTo>
                  <a:lnTo>
                    <a:pt x="617727" y="370331"/>
                  </a:lnTo>
                  <a:lnTo>
                    <a:pt x="773684" y="370331"/>
                  </a:lnTo>
                  <a:lnTo>
                    <a:pt x="776097" y="360172"/>
                  </a:lnTo>
                  <a:close/>
                </a:path>
                <a:path w="871854" h="370840">
                  <a:moveTo>
                    <a:pt x="803910" y="69087"/>
                  </a:moveTo>
                  <a:lnTo>
                    <a:pt x="754507" y="69087"/>
                  </a:lnTo>
                  <a:lnTo>
                    <a:pt x="693292" y="283717"/>
                  </a:lnTo>
                  <a:lnTo>
                    <a:pt x="687625" y="302742"/>
                  </a:lnTo>
                  <a:lnTo>
                    <a:pt x="670178" y="345820"/>
                  </a:lnTo>
                  <a:lnTo>
                    <a:pt x="627761" y="360172"/>
                  </a:lnTo>
                  <a:lnTo>
                    <a:pt x="769492" y="360172"/>
                  </a:lnTo>
                  <a:lnTo>
                    <a:pt x="731901" y="348614"/>
                  </a:lnTo>
                  <a:lnTo>
                    <a:pt x="729361" y="343280"/>
                  </a:lnTo>
                  <a:lnTo>
                    <a:pt x="729361" y="336168"/>
                  </a:lnTo>
                  <a:lnTo>
                    <a:pt x="729742" y="329735"/>
                  </a:lnTo>
                  <a:lnTo>
                    <a:pt x="730885" y="322230"/>
                  </a:lnTo>
                  <a:lnTo>
                    <a:pt x="732789" y="313630"/>
                  </a:lnTo>
                  <a:lnTo>
                    <a:pt x="735457" y="303911"/>
                  </a:lnTo>
                  <a:lnTo>
                    <a:pt x="803910" y="69087"/>
                  </a:lnTo>
                  <a:close/>
                </a:path>
                <a:path w="871854" h="370840">
                  <a:moveTo>
                    <a:pt x="871474" y="0"/>
                  </a:moveTo>
                  <a:lnTo>
                    <a:pt x="781050" y="0"/>
                  </a:lnTo>
                  <a:lnTo>
                    <a:pt x="566038" y="298195"/>
                  </a:lnTo>
                  <a:lnTo>
                    <a:pt x="590209" y="298195"/>
                  </a:lnTo>
                  <a:lnTo>
                    <a:pt x="754507" y="69087"/>
                  </a:lnTo>
                  <a:lnTo>
                    <a:pt x="803910" y="69087"/>
                  </a:lnTo>
                  <a:lnTo>
                    <a:pt x="820165" y="28066"/>
                  </a:lnTo>
                  <a:lnTo>
                    <a:pt x="858232" y="10985"/>
                  </a:lnTo>
                  <a:lnTo>
                    <a:pt x="871474" y="10032"/>
                  </a:lnTo>
                  <a:lnTo>
                    <a:pt x="871474" y="0"/>
                  </a:lnTo>
                  <a:close/>
                </a:path>
                <a:path w="871854" h="370840">
                  <a:moveTo>
                    <a:pt x="271090" y="189737"/>
                  </a:moveTo>
                  <a:lnTo>
                    <a:pt x="147192" y="189737"/>
                  </a:lnTo>
                  <a:lnTo>
                    <a:pt x="166125" y="193811"/>
                  </a:lnTo>
                  <a:lnTo>
                    <a:pt x="183308" y="196707"/>
                  </a:lnTo>
                  <a:lnTo>
                    <a:pt x="198753" y="198435"/>
                  </a:lnTo>
                  <a:lnTo>
                    <a:pt x="212471" y="199009"/>
                  </a:lnTo>
                  <a:lnTo>
                    <a:pt x="232707" y="197983"/>
                  </a:lnTo>
                  <a:lnTo>
                    <a:pt x="252253" y="194897"/>
                  </a:lnTo>
                  <a:lnTo>
                    <a:pt x="271090" y="189737"/>
                  </a:lnTo>
                  <a:close/>
                </a:path>
                <a:path w="871854" h="370840">
                  <a:moveTo>
                    <a:pt x="326119" y="20447"/>
                  </a:moveTo>
                  <a:lnTo>
                    <a:pt x="239522" y="20447"/>
                  </a:lnTo>
                  <a:lnTo>
                    <a:pt x="255593" y="21449"/>
                  </a:lnTo>
                  <a:lnTo>
                    <a:pt x="269509" y="24463"/>
                  </a:lnTo>
                  <a:lnTo>
                    <a:pt x="303514" y="55562"/>
                  </a:lnTo>
                  <a:lnTo>
                    <a:pt x="307721" y="80263"/>
                  </a:lnTo>
                  <a:lnTo>
                    <a:pt x="306863" y="93384"/>
                  </a:lnTo>
                  <a:lnTo>
                    <a:pt x="294004" y="131317"/>
                  </a:lnTo>
                  <a:lnTo>
                    <a:pt x="267251" y="161268"/>
                  </a:lnTo>
                  <a:lnTo>
                    <a:pt x="229933" y="177403"/>
                  </a:lnTo>
                  <a:lnTo>
                    <a:pt x="201549" y="180466"/>
                  </a:lnTo>
                  <a:lnTo>
                    <a:pt x="293007" y="180466"/>
                  </a:lnTo>
                  <a:lnTo>
                    <a:pt x="332577" y="152191"/>
                  </a:lnTo>
                  <a:lnTo>
                    <a:pt x="356187" y="112649"/>
                  </a:lnTo>
                  <a:lnTo>
                    <a:pt x="360679" y="84962"/>
                  </a:lnTo>
                  <a:lnTo>
                    <a:pt x="358915" y="67839"/>
                  </a:lnTo>
                  <a:lnTo>
                    <a:pt x="353615" y="52085"/>
                  </a:lnTo>
                  <a:lnTo>
                    <a:pt x="344767" y="37689"/>
                  </a:lnTo>
                  <a:lnTo>
                    <a:pt x="332359" y="24637"/>
                  </a:lnTo>
                  <a:lnTo>
                    <a:pt x="326119" y="20447"/>
                  </a:lnTo>
                  <a:close/>
                </a:path>
              </a:pathLst>
            </a:custGeom>
            <a:solidFill>
              <a:srgbClr val="D2C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67324" y="880110"/>
              <a:ext cx="871855" cy="370840"/>
            </a:xfrm>
            <a:custGeom>
              <a:avLst/>
              <a:gdLst/>
              <a:ahLst/>
              <a:cxnLst/>
              <a:rect l="l" t="t" r="r" b="b"/>
              <a:pathLst>
                <a:path w="871854" h="370840">
                  <a:moveTo>
                    <a:pt x="439927" y="0"/>
                  </a:moveTo>
                  <a:lnTo>
                    <a:pt x="532002" y="0"/>
                  </a:lnTo>
                  <a:lnTo>
                    <a:pt x="566038" y="298195"/>
                  </a:lnTo>
                  <a:lnTo>
                    <a:pt x="781050" y="0"/>
                  </a:lnTo>
                  <a:lnTo>
                    <a:pt x="871474" y="0"/>
                  </a:lnTo>
                  <a:lnTo>
                    <a:pt x="871474" y="10032"/>
                  </a:lnTo>
                  <a:lnTo>
                    <a:pt x="858232" y="10985"/>
                  </a:lnTo>
                  <a:lnTo>
                    <a:pt x="848026" y="11937"/>
                  </a:lnTo>
                  <a:lnTo>
                    <a:pt x="816357" y="34637"/>
                  </a:lnTo>
                  <a:lnTo>
                    <a:pt x="735457" y="303911"/>
                  </a:lnTo>
                  <a:lnTo>
                    <a:pt x="729361" y="336168"/>
                  </a:lnTo>
                  <a:lnTo>
                    <a:pt x="729361" y="343280"/>
                  </a:lnTo>
                  <a:lnTo>
                    <a:pt x="769492" y="360172"/>
                  </a:lnTo>
                  <a:lnTo>
                    <a:pt x="776097" y="360172"/>
                  </a:lnTo>
                  <a:lnTo>
                    <a:pt x="773684" y="370331"/>
                  </a:lnTo>
                  <a:lnTo>
                    <a:pt x="617727" y="370331"/>
                  </a:lnTo>
                  <a:lnTo>
                    <a:pt x="620395" y="360172"/>
                  </a:lnTo>
                  <a:lnTo>
                    <a:pt x="627761" y="360172"/>
                  </a:lnTo>
                  <a:lnTo>
                    <a:pt x="637526" y="359792"/>
                  </a:lnTo>
                  <a:lnTo>
                    <a:pt x="674624" y="337692"/>
                  </a:lnTo>
                  <a:lnTo>
                    <a:pt x="693292" y="283717"/>
                  </a:lnTo>
                  <a:lnTo>
                    <a:pt x="754507" y="69087"/>
                  </a:lnTo>
                  <a:lnTo>
                    <a:pt x="538479" y="370331"/>
                  </a:lnTo>
                  <a:lnTo>
                    <a:pt x="527558" y="370331"/>
                  </a:lnTo>
                  <a:lnTo>
                    <a:pt x="492887" y="69087"/>
                  </a:lnTo>
                  <a:lnTo>
                    <a:pt x="426847" y="298195"/>
                  </a:lnTo>
                  <a:lnTo>
                    <a:pt x="423106" y="311598"/>
                  </a:lnTo>
                  <a:lnTo>
                    <a:pt x="420449" y="322643"/>
                  </a:lnTo>
                  <a:lnTo>
                    <a:pt x="418863" y="331307"/>
                  </a:lnTo>
                  <a:lnTo>
                    <a:pt x="418338" y="337565"/>
                  </a:lnTo>
                  <a:lnTo>
                    <a:pt x="418338" y="344297"/>
                  </a:lnTo>
                  <a:lnTo>
                    <a:pt x="461517" y="360172"/>
                  </a:lnTo>
                  <a:lnTo>
                    <a:pt x="458470" y="370331"/>
                  </a:lnTo>
                  <a:lnTo>
                    <a:pt x="336423" y="370331"/>
                  </a:lnTo>
                  <a:lnTo>
                    <a:pt x="339471" y="360172"/>
                  </a:lnTo>
                  <a:lnTo>
                    <a:pt x="346837" y="360172"/>
                  </a:lnTo>
                  <a:lnTo>
                    <a:pt x="359411" y="359316"/>
                  </a:lnTo>
                  <a:lnTo>
                    <a:pt x="394779" y="330961"/>
                  </a:lnTo>
                  <a:lnTo>
                    <a:pt x="484759" y="27812"/>
                  </a:lnTo>
                  <a:lnTo>
                    <a:pt x="478663" y="21589"/>
                  </a:lnTo>
                  <a:lnTo>
                    <a:pt x="437134" y="10032"/>
                  </a:lnTo>
                  <a:lnTo>
                    <a:pt x="439927" y="0"/>
                  </a:lnTo>
                  <a:close/>
                </a:path>
                <a:path w="871854" h="370840">
                  <a:moveTo>
                    <a:pt x="100711" y="0"/>
                  </a:moveTo>
                  <a:lnTo>
                    <a:pt x="246507" y="0"/>
                  </a:lnTo>
                  <a:lnTo>
                    <a:pt x="273387" y="1545"/>
                  </a:lnTo>
                  <a:lnTo>
                    <a:pt x="316337" y="13876"/>
                  </a:lnTo>
                  <a:lnTo>
                    <a:pt x="353615" y="52085"/>
                  </a:lnTo>
                  <a:lnTo>
                    <a:pt x="360679" y="84962"/>
                  </a:lnTo>
                  <a:lnTo>
                    <a:pt x="359558" y="98889"/>
                  </a:lnTo>
                  <a:lnTo>
                    <a:pt x="342646" y="139573"/>
                  </a:lnTo>
                  <a:lnTo>
                    <a:pt x="305819" y="173666"/>
                  </a:lnTo>
                  <a:lnTo>
                    <a:pt x="271085" y="189739"/>
                  </a:lnTo>
                  <a:lnTo>
                    <a:pt x="232707" y="197983"/>
                  </a:lnTo>
                  <a:lnTo>
                    <a:pt x="212471" y="199009"/>
                  </a:lnTo>
                  <a:lnTo>
                    <a:pt x="198753" y="198435"/>
                  </a:lnTo>
                  <a:lnTo>
                    <a:pt x="183308" y="196707"/>
                  </a:lnTo>
                  <a:lnTo>
                    <a:pt x="166125" y="193811"/>
                  </a:lnTo>
                  <a:lnTo>
                    <a:pt x="147192" y="189737"/>
                  </a:lnTo>
                  <a:lnTo>
                    <a:pt x="117601" y="290829"/>
                  </a:lnTo>
                  <a:lnTo>
                    <a:pt x="113101" y="307306"/>
                  </a:lnTo>
                  <a:lnTo>
                    <a:pt x="109886" y="320722"/>
                  </a:lnTo>
                  <a:lnTo>
                    <a:pt x="107957" y="331067"/>
                  </a:lnTo>
                  <a:lnTo>
                    <a:pt x="107314" y="338327"/>
                  </a:lnTo>
                  <a:lnTo>
                    <a:pt x="107314" y="344169"/>
                  </a:lnTo>
                  <a:lnTo>
                    <a:pt x="149860" y="360172"/>
                  </a:lnTo>
                  <a:lnTo>
                    <a:pt x="147192" y="370331"/>
                  </a:lnTo>
                  <a:lnTo>
                    <a:pt x="0" y="370331"/>
                  </a:lnTo>
                  <a:lnTo>
                    <a:pt x="2921" y="360172"/>
                  </a:lnTo>
                  <a:lnTo>
                    <a:pt x="16301" y="359552"/>
                  </a:lnTo>
                  <a:lnTo>
                    <a:pt x="27479" y="357695"/>
                  </a:lnTo>
                  <a:lnTo>
                    <a:pt x="61235" y="315511"/>
                  </a:lnTo>
                  <a:lnTo>
                    <a:pt x="128904" y="84327"/>
                  </a:lnTo>
                  <a:lnTo>
                    <a:pt x="139138" y="41554"/>
                  </a:lnTo>
                  <a:lnTo>
                    <a:pt x="139826" y="33527"/>
                  </a:lnTo>
                  <a:lnTo>
                    <a:pt x="139826" y="27177"/>
                  </a:lnTo>
                  <a:lnTo>
                    <a:pt x="97662" y="10032"/>
                  </a:lnTo>
                  <a:lnTo>
                    <a:pt x="100711" y="0"/>
                  </a:lnTo>
                  <a:close/>
                </a:path>
              </a:pathLst>
            </a:custGeom>
            <a:ln w="3175">
              <a:solidFill>
                <a:srgbClr val="B45F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442" y="799846"/>
            <a:ext cx="5217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imes New Roman"/>
                <a:cs typeface="Times New Roman"/>
              </a:rPr>
              <a:t>It </a:t>
            </a:r>
            <a:r>
              <a:rPr sz="3600" b="0" spc="-5" dirty="0">
                <a:latin typeface="Times New Roman"/>
                <a:cs typeface="Times New Roman"/>
              </a:rPr>
              <a:t>is </a:t>
            </a:r>
            <a:r>
              <a:rPr sz="3600" b="0" dirty="0">
                <a:latin typeface="Times New Roman"/>
                <a:cs typeface="Times New Roman"/>
              </a:rPr>
              <a:t>a Japanese </a:t>
            </a:r>
            <a:r>
              <a:rPr sz="3600" b="0" spc="-5" dirty="0">
                <a:latin typeface="Times New Roman"/>
                <a:cs typeface="Times New Roman"/>
              </a:rPr>
              <a:t>approach</a:t>
            </a:r>
            <a:r>
              <a:rPr sz="3600" b="0" spc="-60" dirty="0">
                <a:latin typeface="Times New Roman"/>
                <a:cs typeface="Times New Roman"/>
              </a:rPr>
              <a:t> </a:t>
            </a:r>
            <a:r>
              <a:rPr sz="3600" b="0" spc="-5" dirty="0">
                <a:latin typeface="Times New Roman"/>
                <a:cs typeface="Times New Roman"/>
              </a:rPr>
              <a:t>for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93316" y="1350921"/>
            <a:ext cx="7132320" cy="36696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950" spc="340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1950" spc="-225" dirty="0">
                <a:solidFill>
                  <a:srgbClr val="3A63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Creating company culture </a:t>
            </a:r>
            <a:r>
              <a:rPr sz="2000" dirty="0">
                <a:solidFill>
                  <a:srgbClr val="F3EADE"/>
                </a:solidFill>
                <a:latin typeface="Times New Roman"/>
                <a:cs typeface="Times New Roman"/>
              </a:rPr>
              <a:t>for </a:t>
            </a:r>
            <a:r>
              <a:rPr sz="2000" spc="-5" dirty="0">
                <a:solidFill>
                  <a:srgbClr val="F3EADE"/>
                </a:solidFill>
                <a:latin typeface="Times New Roman"/>
                <a:cs typeface="Times New Roman"/>
              </a:rPr>
              <a:t>maximum efficiency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950" spc="34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800" dirty="0">
                <a:solidFill>
                  <a:srgbClr val="F3EADE"/>
                </a:solidFill>
                <a:latin typeface="Times New Roman"/>
                <a:cs typeface="Times New Roman"/>
              </a:rPr>
              <a:t>Striving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3EADE"/>
                </a:solidFill>
                <a:latin typeface="Times New Roman"/>
                <a:cs typeface="Times New Roman"/>
              </a:rPr>
              <a:t>prevent losses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with </a:t>
            </a:r>
            <a:r>
              <a:rPr sz="2800" spc="-10" dirty="0">
                <a:solidFill>
                  <a:srgbClr val="F3EADE"/>
                </a:solidFill>
                <a:latin typeface="Times New Roman"/>
                <a:cs typeface="Times New Roman"/>
              </a:rPr>
              <a:t>minimum</a:t>
            </a:r>
            <a:r>
              <a:rPr sz="2800" spc="-425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cost</a:t>
            </a:r>
            <a:endParaRPr sz="2800">
              <a:latin typeface="Times New Roman"/>
              <a:cs typeface="Times New Roman"/>
            </a:endParaRPr>
          </a:p>
          <a:p>
            <a:pPr marL="870585" marR="217170" indent="-342900">
              <a:lnSpc>
                <a:spcPts val="2590"/>
              </a:lnSpc>
              <a:spcBef>
                <a:spcPts val="919"/>
              </a:spcBef>
              <a:tabLst>
                <a:tab pos="870585" algn="l"/>
              </a:tabLst>
            </a:pPr>
            <a:r>
              <a:rPr sz="1650" spc="315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srgbClr val="F3EADE"/>
                </a:solidFill>
                <a:latin typeface="Times New Roman"/>
                <a:cs typeface="Times New Roman"/>
              </a:rPr>
              <a:t>Zero breakdowns and failures, Zero accident,</a:t>
            </a:r>
            <a:r>
              <a:rPr sz="2400" spc="-18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3EADE"/>
                </a:solidFill>
                <a:latin typeface="Times New Roman"/>
                <a:cs typeface="Times New Roman"/>
              </a:rPr>
              <a:t>and  Zero defects</a:t>
            </a:r>
            <a:r>
              <a:rPr sz="2400" spc="-3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3EADE"/>
                </a:solidFill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91000"/>
              </a:lnSpc>
              <a:spcBef>
                <a:spcPts val="925"/>
              </a:spcBef>
            </a:pPr>
            <a:r>
              <a:rPr sz="1950" spc="340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1950" spc="-225" dirty="0">
                <a:solidFill>
                  <a:srgbClr val="3A63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The essence of team work </a:t>
            </a:r>
            <a:r>
              <a:rPr sz="2000" spc="-5" dirty="0">
                <a:solidFill>
                  <a:srgbClr val="F3EADE"/>
                </a:solidFill>
                <a:latin typeface="Times New Roman"/>
                <a:cs typeface="Times New Roman"/>
              </a:rPr>
              <a:t>(small </a:t>
            </a:r>
            <a:r>
              <a:rPr sz="2000" dirty="0">
                <a:solidFill>
                  <a:srgbClr val="F3EADE"/>
                </a:solidFill>
                <a:latin typeface="Times New Roman"/>
                <a:cs typeface="Times New Roman"/>
              </a:rPr>
              <a:t>group </a:t>
            </a:r>
            <a:r>
              <a:rPr sz="2000" spc="-5" dirty="0">
                <a:solidFill>
                  <a:srgbClr val="F3EADE"/>
                </a:solidFill>
                <a:latin typeface="Times New Roman"/>
                <a:cs typeface="Times New Roman"/>
              </a:rPr>
              <a:t>activity) </a:t>
            </a:r>
            <a:r>
              <a:rPr sz="2000" spc="-80" dirty="0">
                <a:solidFill>
                  <a:srgbClr val="F3EADE"/>
                </a:solidFill>
                <a:latin typeface="Times New Roman"/>
                <a:cs typeface="Times New Roman"/>
              </a:rPr>
              <a:t>focused  </a:t>
            </a:r>
            <a:r>
              <a:rPr sz="2000" dirty="0">
                <a:solidFill>
                  <a:srgbClr val="F3EADE"/>
                </a:solidFill>
                <a:latin typeface="Times New Roman"/>
                <a:cs typeface="Times New Roman"/>
              </a:rPr>
              <a:t>on condition and performance of </a:t>
            </a:r>
            <a:r>
              <a:rPr sz="2000" spc="-5" dirty="0">
                <a:solidFill>
                  <a:srgbClr val="F3EADE"/>
                </a:solidFill>
                <a:latin typeface="Times New Roman"/>
                <a:cs typeface="Times New Roman"/>
              </a:rPr>
              <a:t>facilities </a:t>
            </a:r>
            <a:r>
              <a:rPr sz="2000" dirty="0">
                <a:solidFill>
                  <a:srgbClr val="F3EADE"/>
                </a:solidFill>
                <a:latin typeface="Times New Roman"/>
                <a:cs typeface="Times New Roman"/>
              </a:rPr>
              <a:t>to achieve zero loss for  </a:t>
            </a:r>
            <a:r>
              <a:rPr sz="2000" spc="-5" dirty="0">
                <a:solidFill>
                  <a:srgbClr val="F3EADE"/>
                </a:solidFill>
                <a:latin typeface="Times New Roman"/>
                <a:cs typeface="Times New Roman"/>
              </a:rPr>
              <a:t>improvement</a:t>
            </a:r>
            <a:endParaRPr sz="2000">
              <a:latin typeface="Times New Roman"/>
              <a:cs typeface="Times New Roman"/>
            </a:endParaRPr>
          </a:p>
          <a:p>
            <a:pPr marL="299085" marR="604520" indent="-287020">
              <a:lnSpc>
                <a:spcPct val="91900"/>
              </a:lnSpc>
              <a:spcBef>
                <a:spcPts val="910"/>
              </a:spcBef>
            </a:pPr>
            <a:r>
              <a:rPr sz="1950" spc="340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1950" spc="-240" dirty="0">
                <a:solidFill>
                  <a:srgbClr val="3A63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Involvement of all people </a:t>
            </a:r>
            <a:r>
              <a:rPr sz="2000" dirty="0">
                <a:solidFill>
                  <a:srgbClr val="F3EADE"/>
                </a:solidFill>
                <a:latin typeface="Times New Roman"/>
                <a:cs typeface="Times New Roman"/>
              </a:rPr>
              <a:t>from top </a:t>
            </a:r>
            <a:r>
              <a:rPr sz="2000" spc="-5" dirty="0">
                <a:solidFill>
                  <a:srgbClr val="F3EADE"/>
                </a:solidFill>
                <a:latin typeface="Times New Roman"/>
                <a:cs typeface="Times New Roman"/>
              </a:rPr>
              <a:t>management </a:t>
            </a:r>
            <a:r>
              <a:rPr sz="2000" spc="-285" dirty="0">
                <a:solidFill>
                  <a:srgbClr val="F3EADE"/>
                </a:solidFill>
                <a:latin typeface="Times New Roman"/>
                <a:cs typeface="Times New Roman"/>
              </a:rPr>
              <a:t>to  </a:t>
            </a:r>
            <a:r>
              <a:rPr sz="2000" dirty="0">
                <a:solidFill>
                  <a:srgbClr val="F3EADE"/>
                </a:solidFill>
                <a:latin typeface="Times New Roman"/>
                <a:cs typeface="Times New Roman"/>
              </a:rPr>
              <a:t>operator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8386" y="1732533"/>
            <a:ext cx="6889750" cy="40500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300" dirty="0">
                <a:solidFill>
                  <a:srgbClr val="3A6330"/>
                </a:solidFill>
                <a:latin typeface="Arial"/>
                <a:cs typeface="Arial"/>
              </a:rPr>
              <a:t>	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TPM first introduced in Japan 20 </a:t>
            </a:r>
            <a:r>
              <a:rPr sz="2200" dirty="0">
                <a:solidFill>
                  <a:srgbClr val="F3EADE"/>
                </a:solidFill>
                <a:latin typeface="Times New Roman"/>
                <a:cs typeface="Times New Roman"/>
              </a:rPr>
              <a:t>years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ago and</a:t>
            </a:r>
            <a:r>
              <a:rPr sz="2200" spc="6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rigorously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been applied in past 10</a:t>
            </a:r>
            <a:r>
              <a:rPr sz="2200" spc="-2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3EADE"/>
                </a:solidFill>
                <a:latin typeface="Times New Roman"/>
                <a:cs typeface="Times New Roman"/>
              </a:rPr>
              <a:t>years</a:t>
            </a:r>
            <a:endParaRPr sz="2200">
              <a:latin typeface="Times New Roman"/>
              <a:cs typeface="Times New Roman"/>
            </a:endParaRPr>
          </a:p>
          <a:p>
            <a:pPr marL="361315" marR="63500" indent="-349250">
              <a:lnSpc>
                <a:spcPct val="80000"/>
              </a:lnSpc>
              <a:spcBef>
                <a:spcPts val="790"/>
              </a:spcBef>
              <a:buClr>
                <a:srgbClr val="3A6330"/>
              </a:buClr>
              <a:buSzPct val="68181"/>
              <a:buChar char="•"/>
              <a:tabLst>
                <a:tab pos="361315" algn="l"/>
                <a:tab pos="361950" algn="l"/>
              </a:tabLst>
            </a:pP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TPM planning &amp; implementation in Japanese factories  supported by JIPM (Japan Institute of Plant</a:t>
            </a:r>
            <a:r>
              <a:rPr sz="2200" spc="7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Maintenance)</a:t>
            </a:r>
            <a:endParaRPr sz="2200">
              <a:latin typeface="Times New Roman"/>
              <a:cs typeface="Times New Roman"/>
            </a:endParaRPr>
          </a:p>
          <a:p>
            <a:pPr marL="361315" indent="-349250">
              <a:lnSpc>
                <a:spcPct val="100000"/>
              </a:lnSpc>
              <a:spcBef>
                <a:spcPts val="265"/>
              </a:spcBef>
              <a:buClr>
                <a:srgbClr val="3A6330"/>
              </a:buClr>
              <a:buSzPct val="68181"/>
              <a:buChar char="•"/>
              <a:tabLst>
                <a:tab pos="361315" algn="l"/>
                <a:tab pos="361950" algn="l"/>
              </a:tabLst>
            </a:pPr>
            <a:r>
              <a:rPr sz="2200" spc="-35" dirty="0">
                <a:solidFill>
                  <a:srgbClr val="F3EADE"/>
                </a:solidFill>
                <a:latin typeface="Times New Roman"/>
                <a:cs typeface="Times New Roman"/>
              </a:rPr>
              <a:t>Awarded </a:t>
            </a:r>
            <a:r>
              <a:rPr sz="2200" dirty="0">
                <a:solidFill>
                  <a:srgbClr val="F3EADE"/>
                </a:solidFill>
                <a:latin typeface="Times New Roman"/>
                <a:cs typeface="Times New Roman"/>
              </a:rPr>
              <a:t>yearly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prizes to various</a:t>
            </a:r>
            <a:r>
              <a:rPr sz="2200" spc="15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3EADE"/>
                </a:solidFill>
                <a:latin typeface="Times New Roman"/>
                <a:cs typeface="Times New Roman"/>
              </a:rPr>
              <a:t>industries:</a:t>
            </a:r>
            <a:endParaRPr sz="2200">
              <a:latin typeface="Times New Roman"/>
              <a:cs typeface="Times New Roman"/>
            </a:endParaRPr>
          </a:p>
          <a:p>
            <a:pPr marL="757555" lvl="1" indent="-282575">
              <a:lnSpc>
                <a:spcPct val="100000"/>
              </a:lnSpc>
              <a:spcBef>
                <a:spcPts val="280"/>
              </a:spcBef>
              <a:buClr>
                <a:srgbClr val="3A6330"/>
              </a:buClr>
              <a:buSzPct val="68750"/>
              <a:buFont typeface="Wingdings"/>
              <a:buChar char=""/>
              <a:tabLst>
                <a:tab pos="758190" algn="l"/>
              </a:tabLst>
            </a:pPr>
            <a:r>
              <a:rPr sz="2400" spc="-5" dirty="0">
                <a:solidFill>
                  <a:srgbClr val="F3EADE"/>
                </a:solidFill>
                <a:latin typeface="Times New Roman"/>
                <a:cs typeface="Times New Roman"/>
              </a:rPr>
              <a:t>Automotive</a:t>
            </a:r>
            <a:endParaRPr sz="2400">
              <a:latin typeface="Times New Roman"/>
              <a:cs typeface="Times New Roman"/>
            </a:endParaRPr>
          </a:p>
          <a:p>
            <a:pPr marL="757555" lvl="1" indent="-282575">
              <a:lnSpc>
                <a:spcPct val="100000"/>
              </a:lnSpc>
              <a:spcBef>
                <a:spcPts val="290"/>
              </a:spcBef>
              <a:buClr>
                <a:srgbClr val="3A6330"/>
              </a:buClr>
              <a:buSzPct val="68750"/>
              <a:buFont typeface="Wingdings"/>
              <a:buChar char=""/>
              <a:tabLst>
                <a:tab pos="758190" algn="l"/>
              </a:tabLst>
            </a:pPr>
            <a:r>
              <a:rPr sz="2400" dirty="0">
                <a:solidFill>
                  <a:srgbClr val="F3EADE"/>
                </a:solidFill>
                <a:latin typeface="Times New Roman"/>
                <a:cs typeface="Times New Roman"/>
              </a:rPr>
              <a:t>Metals</a:t>
            </a:r>
            <a:endParaRPr sz="2400">
              <a:latin typeface="Times New Roman"/>
              <a:cs typeface="Times New Roman"/>
            </a:endParaRPr>
          </a:p>
          <a:p>
            <a:pPr marL="757555" lvl="1" indent="-282575">
              <a:lnSpc>
                <a:spcPct val="100000"/>
              </a:lnSpc>
              <a:spcBef>
                <a:spcPts val="290"/>
              </a:spcBef>
              <a:buClr>
                <a:srgbClr val="3A6330"/>
              </a:buClr>
              <a:buSzPct val="68750"/>
              <a:buFont typeface="Wingdings"/>
              <a:buChar char=""/>
              <a:tabLst>
                <a:tab pos="758190" algn="l"/>
              </a:tabLst>
            </a:pPr>
            <a:r>
              <a:rPr sz="2400" spc="-5" dirty="0">
                <a:solidFill>
                  <a:srgbClr val="F3EADE"/>
                </a:solidFill>
                <a:latin typeface="Times New Roman"/>
                <a:cs typeface="Times New Roman"/>
              </a:rPr>
              <a:t>Chemicals</a:t>
            </a:r>
            <a:endParaRPr sz="2400">
              <a:latin typeface="Times New Roman"/>
              <a:cs typeface="Times New Roman"/>
            </a:endParaRPr>
          </a:p>
          <a:p>
            <a:pPr marL="757555" lvl="1" indent="-282575">
              <a:lnSpc>
                <a:spcPct val="100000"/>
              </a:lnSpc>
              <a:spcBef>
                <a:spcPts val="285"/>
              </a:spcBef>
              <a:buClr>
                <a:srgbClr val="3A6330"/>
              </a:buClr>
              <a:buSzPct val="68750"/>
              <a:buFont typeface="Wingdings"/>
              <a:buChar char=""/>
              <a:tabLst>
                <a:tab pos="758190" algn="l"/>
              </a:tabLst>
            </a:pPr>
            <a:r>
              <a:rPr sz="2400" dirty="0">
                <a:solidFill>
                  <a:srgbClr val="F3EADE"/>
                </a:solidFill>
                <a:latin typeface="Times New Roman"/>
                <a:cs typeface="Times New Roman"/>
              </a:rPr>
              <a:t>Rubber</a:t>
            </a:r>
            <a:endParaRPr sz="2400">
              <a:latin typeface="Times New Roman"/>
              <a:cs typeface="Times New Roman"/>
            </a:endParaRPr>
          </a:p>
          <a:p>
            <a:pPr marL="757555" lvl="1" indent="-282575">
              <a:lnSpc>
                <a:spcPct val="100000"/>
              </a:lnSpc>
              <a:spcBef>
                <a:spcPts val="295"/>
              </a:spcBef>
              <a:buClr>
                <a:srgbClr val="3A6330"/>
              </a:buClr>
              <a:buSzPct val="68750"/>
              <a:buFont typeface="Wingdings"/>
              <a:buChar char=""/>
              <a:tabLst>
                <a:tab pos="758190" algn="l"/>
              </a:tabLst>
            </a:pPr>
            <a:r>
              <a:rPr sz="2400" dirty="0">
                <a:solidFill>
                  <a:srgbClr val="F3EADE"/>
                </a:solidFill>
                <a:latin typeface="Times New Roman"/>
                <a:cs typeface="Times New Roman"/>
              </a:rPr>
              <a:t>Food</a:t>
            </a:r>
            <a:endParaRPr sz="2400">
              <a:latin typeface="Times New Roman"/>
              <a:cs typeface="Times New Roman"/>
            </a:endParaRPr>
          </a:p>
          <a:p>
            <a:pPr marL="757555" lvl="1" indent="-282575">
              <a:lnSpc>
                <a:spcPct val="100000"/>
              </a:lnSpc>
              <a:spcBef>
                <a:spcPts val="295"/>
              </a:spcBef>
              <a:buClr>
                <a:srgbClr val="3A6330"/>
              </a:buClr>
              <a:buSzPct val="68750"/>
              <a:buFont typeface="Wingdings"/>
              <a:buChar char=""/>
              <a:tabLst>
                <a:tab pos="758190" algn="l"/>
              </a:tabLst>
            </a:pPr>
            <a:r>
              <a:rPr sz="2400" spc="-5" dirty="0">
                <a:solidFill>
                  <a:srgbClr val="F3EADE"/>
                </a:solidFill>
                <a:latin typeface="Times New Roman"/>
                <a:cs typeface="Times New Roman"/>
              </a:rPr>
              <a:t>Glass</a:t>
            </a:r>
            <a:r>
              <a:rPr sz="2400" spc="-15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3EADE"/>
                </a:solidFill>
                <a:latin typeface="Times New Roman"/>
                <a:cs typeface="Times New Roman"/>
              </a:rPr>
              <a:t>etc</a:t>
            </a:r>
            <a:r>
              <a:rPr sz="2400" dirty="0">
                <a:solidFill>
                  <a:srgbClr val="F3EADE"/>
                </a:solidFill>
                <a:latin typeface="Gothic Uralic"/>
                <a:cs typeface="Gothic Uralic"/>
              </a:rPr>
              <a:t>.</a:t>
            </a:r>
            <a:endParaRPr sz="2400">
              <a:latin typeface="Gothic Uralic"/>
              <a:cs typeface="Gothic Ural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8491" y="646176"/>
            <a:ext cx="3251200" cy="661670"/>
            <a:chOff x="888491" y="646176"/>
            <a:chExt cx="3251200" cy="661670"/>
          </a:xfrm>
        </p:grpSpPr>
        <p:sp>
          <p:nvSpPr>
            <p:cNvPr id="4" name="object 4"/>
            <p:cNvSpPr/>
            <p:nvPr/>
          </p:nvSpPr>
          <p:spPr>
            <a:xfrm>
              <a:off x="888491" y="646176"/>
              <a:ext cx="3250692" cy="6614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7157" y="874776"/>
              <a:ext cx="2655862" cy="3836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6428" y="883056"/>
            <a:ext cx="6280785" cy="41230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950" spc="34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Initially implemented</a:t>
            </a:r>
            <a:r>
              <a:rPr sz="2800" spc="85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high-to-medium volume production</a:t>
            </a:r>
            <a:r>
              <a:rPr sz="2800" spc="-35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areas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50" spc="340" dirty="0">
                <a:solidFill>
                  <a:srgbClr val="3A6330"/>
                </a:solidFill>
                <a:latin typeface="Arial"/>
                <a:cs typeface="Arial"/>
              </a:rPr>
              <a:t>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Later successfully applied</a:t>
            </a:r>
            <a:r>
              <a:rPr sz="2800" spc="55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3EADE"/>
                </a:solidFill>
                <a:latin typeface="Times New Roman"/>
                <a:cs typeface="Times New Roman"/>
              </a:rPr>
              <a:t>in:</a:t>
            </a:r>
            <a:endParaRPr sz="2800">
              <a:latin typeface="Times New Roman"/>
              <a:cs typeface="Times New Roman"/>
            </a:endParaRPr>
          </a:p>
          <a:p>
            <a:pPr marL="757555" indent="-282575">
              <a:lnSpc>
                <a:spcPct val="100000"/>
              </a:lnSpc>
              <a:spcBef>
                <a:spcPts val="670"/>
              </a:spcBef>
              <a:buClr>
                <a:srgbClr val="3A6330"/>
              </a:buClr>
              <a:buSzPct val="69642"/>
              <a:buFont typeface="Wingdings"/>
              <a:buChar char=""/>
              <a:tabLst>
                <a:tab pos="758190" algn="l"/>
              </a:tabLst>
            </a:pP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Low-volume</a:t>
            </a:r>
            <a:r>
              <a:rPr sz="2800" spc="-1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production</a:t>
            </a:r>
            <a:endParaRPr sz="2800">
              <a:latin typeface="Times New Roman"/>
              <a:cs typeface="Times New Roman"/>
            </a:endParaRPr>
          </a:p>
          <a:p>
            <a:pPr marL="757555" indent="-282575">
              <a:lnSpc>
                <a:spcPct val="100000"/>
              </a:lnSpc>
              <a:spcBef>
                <a:spcPts val="675"/>
              </a:spcBef>
              <a:buClr>
                <a:srgbClr val="3A6330"/>
              </a:buClr>
              <a:buSzPct val="69642"/>
              <a:buFont typeface="Wingdings"/>
              <a:buChar char=""/>
              <a:tabLst>
                <a:tab pos="758190" algn="l"/>
              </a:tabLst>
            </a:pPr>
            <a:r>
              <a:rPr sz="2800" dirty="0">
                <a:solidFill>
                  <a:srgbClr val="F3EADE"/>
                </a:solidFill>
                <a:latin typeface="Times New Roman"/>
                <a:cs typeface="Times New Roman"/>
              </a:rPr>
              <a:t>High-to-low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volume</a:t>
            </a:r>
            <a:r>
              <a:rPr sz="2800" spc="-4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assembly</a:t>
            </a:r>
            <a:endParaRPr sz="2800">
              <a:latin typeface="Times New Roman"/>
              <a:cs typeface="Times New Roman"/>
            </a:endParaRPr>
          </a:p>
          <a:p>
            <a:pPr marL="757555" indent="-282575">
              <a:lnSpc>
                <a:spcPct val="100000"/>
              </a:lnSpc>
              <a:spcBef>
                <a:spcPts val="670"/>
              </a:spcBef>
              <a:buClr>
                <a:srgbClr val="3A6330"/>
              </a:buClr>
              <a:buSzPct val="69642"/>
              <a:buFont typeface="Wingdings"/>
              <a:buChar char=""/>
              <a:tabLst>
                <a:tab pos="758190" algn="l"/>
              </a:tabLst>
            </a:pP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Development areas</a:t>
            </a:r>
            <a:endParaRPr sz="2800">
              <a:latin typeface="Times New Roman"/>
              <a:cs typeface="Times New Roman"/>
            </a:endParaRPr>
          </a:p>
          <a:p>
            <a:pPr marL="757555" indent="-282575">
              <a:lnSpc>
                <a:spcPct val="100000"/>
              </a:lnSpc>
              <a:spcBef>
                <a:spcPts val="675"/>
              </a:spcBef>
              <a:buClr>
                <a:srgbClr val="3A6330"/>
              </a:buClr>
              <a:buSzPct val="69642"/>
              <a:buFont typeface="Wingdings"/>
              <a:buChar char=""/>
              <a:tabLst>
                <a:tab pos="758190" algn="l"/>
              </a:tabLst>
            </a:pP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Whole range of</a:t>
            </a:r>
            <a:r>
              <a:rPr sz="2800" spc="-25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industry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8224" y="36576"/>
            <a:ext cx="178435" cy="180340"/>
            <a:chOff x="268224" y="36576"/>
            <a:chExt cx="178435" cy="180340"/>
          </a:xfrm>
        </p:grpSpPr>
        <p:sp>
          <p:nvSpPr>
            <p:cNvPr id="4" name="object 4"/>
            <p:cNvSpPr/>
            <p:nvPr/>
          </p:nvSpPr>
          <p:spPr>
            <a:xfrm>
              <a:off x="268224" y="36576"/>
              <a:ext cx="178307" cy="1798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2234" y="16034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220" y="0"/>
                  </a:moveTo>
                  <a:lnTo>
                    <a:pt x="0" y="0"/>
                  </a:lnTo>
                  <a:lnTo>
                    <a:pt x="0" y="10220"/>
                  </a:lnTo>
                  <a:lnTo>
                    <a:pt x="10220" y="10220"/>
                  </a:lnTo>
                  <a:lnTo>
                    <a:pt x="10220" y="0"/>
                  </a:lnTo>
                  <a:close/>
                </a:path>
              </a:pathLst>
            </a:custGeom>
            <a:solidFill>
              <a:srgbClr val="C19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2234" y="16034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0" y="10220"/>
                  </a:moveTo>
                  <a:lnTo>
                    <a:pt x="10220" y="10220"/>
                  </a:lnTo>
                  <a:lnTo>
                    <a:pt x="10220" y="0"/>
                  </a:lnTo>
                  <a:lnTo>
                    <a:pt x="0" y="0"/>
                  </a:lnTo>
                  <a:lnTo>
                    <a:pt x="0" y="10220"/>
                  </a:lnTo>
                  <a:close/>
                </a:path>
              </a:pathLst>
            </a:custGeom>
            <a:ln w="3175">
              <a:solidFill>
                <a:srgbClr val="B45F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804161"/>
            <a:ext cx="6968490" cy="3140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</a:pPr>
            <a:r>
              <a:rPr sz="1950" spc="30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2800" spc="30" dirty="0">
                <a:solidFill>
                  <a:srgbClr val="F3EADE"/>
                </a:solidFill>
                <a:latin typeface="Times New Roman"/>
                <a:cs typeface="Times New Roman"/>
              </a:rPr>
              <a:t>Avoid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wastage in a quickly changing </a:t>
            </a:r>
            <a:r>
              <a:rPr sz="2800" spc="-80" dirty="0">
                <a:solidFill>
                  <a:srgbClr val="F3EADE"/>
                </a:solidFill>
                <a:latin typeface="Times New Roman"/>
                <a:cs typeface="Times New Roman"/>
              </a:rPr>
              <a:t>economic 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environment.</a:t>
            </a:r>
            <a:endParaRPr sz="2800">
              <a:latin typeface="Times New Roman"/>
              <a:cs typeface="Times New Roman"/>
            </a:endParaRPr>
          </a:p>
          <a:p>
            <a:pPr marL="241300" marR="641985" indent="-228600">
              <a:lnSpc>
                <a:spcPts val="3020"/>
              </a:lnSpc>
              <a:spcBef>
                <a:spcPts val="1015"/>
              </a:spcBef>
            </a:pPr>
            <a:r>
              <a:rPr sz="1950" spc="40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2800" spc="40" dirty="0">
                <a:solidFill>
                  <a:srgbClr val="F3EADE"/>
                </a:solidFill>
                <a:latin typeface="Times New Roman"/>
                <a:cs typeface="Times New Roman"/>
              </a:rPr>
              <a:t>Producing </a:t>
            </a:r>
            <a:r>
              <a:rPr sz="2800" dirty="0">
                <a:solidFill>
                  <a:srgbClr val="F3EADE"/>
                </a:solidFill>
                <a:latin typeface="Times New Roman"/>
                <a:cs typeface="Times New Roman"/>
              </a:rPr>
              <a:t>goods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without reducing</a:t>
            </a:r>
            <a:r>
              <a:rPr sz="2800" spc="-75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800" spc="-90" dirty="0">
                <a:solidFill>
                  <a:srgbClr val="F3EADE"/>
                </a:solidFill>
                <a:latin typeface="Times New Roman"/>
                <a:cs typeface="Times New Roman"/>
              </a:rPr>
              <a:t>product  </a:t>
            </a:r>
            <a:r>
              <a:rPr sz="2800" spc="-25" dirty="0">
                <a:solidFill>
                  <a:srgbClr val="F3EADE"/>
                </a:solidFill>
                <a:latin typeface="Times New Roman"/>
                <a:cs typeface="Times New Roman"/>
              </a:rPr>
              <a:t>quality.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950" spc="55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2800" spc="55" dirty="0">
                <a:solidFill>
                  <a:srgbClr val="F3EADE"/>
                </a:solidFill>
                <a:latin typeface="Times New Roman"/>
                <a:cs typeface="Times New Roman"/>
              </a:rPr>
              <a:t>Reduce</a:t>
            </a:r>
            <a:r>
              <a:rPr sz="2800" spc="-35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cost.</a:t>
            </a:r>
            <a:endParaRPr sz="2800">
              <a:latin typeface="Times New Roman"/>
              <a:cs typeface="Times New Roman"/>
            </a:endParaRPr>
          </a:p>
          <a:p>
            <a:pPr marL="241300" marR="811530" indent="-228600">
              <a:lnSpc>
                <a:spcPts val="3030"/>
              </a:lnSpc>
              <a:spcBef>
                <a:spcPts val="1050"/>
              </a:spcBef>
            </a:pPr>
            <a:r>
              <a:rPr sz="1950" spc="65" dirty="0">
                <a:solidFill>
                  <a:srgbClr val="3A6330"/>
                </a:solidFill>
                <a:latin typeface="Arial"/>
                <a:cs typeface="Arial"/>
              </a:rPr>
              <a:t></a:t>
            </a:r>
            <a:r>
              <a:rPr sz="2800" spc="65" dirty="0">
                <a:solidFill>
                  <a:srgbClr val="F3EADE"/>
                </a:solidFill>
                <a:latin typeface="Times New Roman"/>
                <a:cs typeface="Times New Roman"/>
              </a:rPr>
              <a:t>Goods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send to the customers must be</a:t>
            </a:r>
            <a:r>
              <a:rPr sz="2800" spc="-70" dirty="0">
                <a:solidFill>
                  <a:srgbClr val="F3EADE"/>
                </a:solidFill>
                <a:latin typeface="Times New Roman"/>
                <a:cs typeface="Times New Roman"/>
              </a:rPr>
              <a:t> </a:t>
            </a:r>
            <a:r>
              <a:rPr sz="2800" spc="-200" dirty="0">
                <a:solidFill>
                  <a:srgbClr val="F3EADE"/>
                </a:solidFill>
                <a:latin typeface="Times New Roman"/>
                <a:cs typeface="Times New Roman"/>
              </a:rPr>
              <a:t>non  </a:t>
            </a:r>
            <a:r>
              <a:rPr sz="2800" spc="-5" dirty="0">
                <a:solidFill>
                  <a:srgbClr val="F3EADE"/>
                </a:solidFill>
                <a:latin typeface="Times New Roman"/>
                <a:cs typeface="Times New Roman"/>
              </a:rPr>
              <a:t>defective.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1247" y="509016"/>
            <a:ext cx="5410200" cy="904240"/>
            <a:chOff x="841247" y="509016"/>
            <a:chExt cx="5410200" cy="904240"/>
          </a:xfrm>
        </p:grpSpPr>
        <p:sp>
          <p:nvSpPr>
            <p:cNvPr id="4" name="object 4"/>
            <p:cNvSpPr/>
            <p:nvPr/>
          </p:nvSpPr>
          <p:spPr>
            <a:xfrm>
              <a:off x="841247" y="515112"/>
              <a:ext cx="5079492" cy="8976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9219" y="509016"/>
              <a:ext cx="1062227" cy="9037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3535" y="844423"/>
              <a:ext cx="4331157" cy="5107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1462" y="821817"/>
              <a:ext cx="234315" cy="419734"/>
            </a:xfrm>
            <a:custGeom>
              <a:avLst/>
              <a:gdLst/>
              <a:ahLst/>
              <a:cxnLst/>
              <a:rect l="l" t="t" r="r" b="b"/>
              <a:pathLst>
                <a:path w="234314" h="419734">
                  <a:moveTo>
                    <a:pt x="119379" y="351790"/>
                  </a:moveTo>
                  <a:lnTo>
                    <a:pt x="86344" y="378785"/>
                  </a:lnTo>
                  <a:lnTo>
                    <a:pt x="85725" y="385572"/>
                  </a:lnTo>
                  <a:lnTo>
                    <a:pt x="86344" y="392285"/>
                  </a:lnTo>
                  <a:lnTo>
                    <a:pt x="119379" y="419481"/>
                  </a:lnTo>
                  <a:lnTo>
                    <a:pt x="126073" y="418859"/>
                  </a:lnTo>
                  <a:lnTo>
                    <a:pt x="152908" y="385572"/>
                  </a:lnTo>
                  <a:lnTo>
                    <a:pt x="152290" y="378785"/>
                  </a:lnTo>
                  <a:lnTo>
                    <a:pt x="119379" y="351790"/>
                  </a:lnTo>
                  <a:close/>
                </a:path>
                <a:path w="234314" h="419734">
                  <a:moveTo>
                    <a:pt x="214160" y="38227"/>
                  </a:moveTo>
                  <a:lnTo>
                    <a:pt x="120268" y="38227"/>
                  </a:lnTo>
                  <a:lnTo>
                    <a:pt x="136197" y="39250"/>
                  </a:lnTo>
                  <a:lnTo>
                    <a:pt x="150447" y="42322"/>
                  </a:lnTo>
                  <a:lnTo>
                    <a:pt x="182624" y="63255"/>
                  </a:lnTo>
                  <a:lnTo>
                    <a:pt x="193928" y="94742"/>
                  </a:lnTo>
                  <a:lnTo>
                    <a:pt x="192905" y="105316"/>
                  </a:lnTo>
                  <a:lnTo>
                    <a:pt x="166540" y="135919"/>
                  </a:lnTo>
                  <a:lnTo>
                    <a:pt x="128718" y="153965"/>
                  </a:lnTo>
                  <a:lnTo>
                    <a:pt x="85020" y="172420"/>
                  </a:lnTo>
                  <a:lnTo>
                    <a:pt x="71104" y="178958"/>
                  </a:lnTo>
                  <a:lnTo>
                    <a:pt x="35496" y="207478"/>
                  </a:lnTo>
                  <a:lnTo>
                    <a:pt x="24282" y="245745"/>
                  </a:lnTo>
                  <a:lnTo>
                    <a:pt x="25900" y="261661"/>
                  </a:lnTo>
                  <a:lnTo>
                    <a:pt x="50546" y="302006"/>
                  </a:lnTo>
                  <a:lnTo>
                    <a:pt x="99980" y="323562"/>
                  </a:lnTo>
                  <a:lnTo>
                    <a:pt x="121030" y="324993"/>
                  </a:lnTo>
                  <a:lnTo>
                    <a:pt x="142105" y="323419"/>
                  </a:lnTo>
                  <a:lnTo>
                    <a:pt x="160940" y="318690"/>
                  </a:lnTo>
                  <a:lnTo>
                    <a:pt x="177538" y="310794"/>
                  </a:lnTo>
                  <a:lnTo>
                    <a:pt x="191897" y="299720"/>
                  </a:lnTo>
                  <a:lnTo>
                    <a:pt x="202703" y="286766"/>
                  </a:lnTo>
                  <a:lnTo>
                    <a:pt x="121030" y="286766"/>
                  </a:lnTo>
                  <a:lnTo>
                    <a:pt x="109315" y="285980"/>
                  </a:lnTo>
                  <a:lnTo>
                    <a:pt x="74265" y="267694"/>
                  </a:lnTo>
                  <a:lnTo>
                    <a:pt x="65532" y="245745"/>
                  </a:lnTo>
                  <a:lnTo>
                    <a:pt x="66246" y="238504"/>
                  </a:lnTo>
                  <a:lnTo>
                    <a:pt x="98694" y="207041"/>
                  </a:lnTo>
                  <a:lnTo>
                    <a:pt x="161047" y="180341"/>
                  </a:lnTo>
                  <a:lnTo>
                    <a:pt x="177450" y="172704"/>
                  </a:lnTo>
                  <a:lnTo>
                    <a:pt x="215487" y="145002"/>
                  </a:lnTo>
                  <a:lnTo>
                    <a:pt x="233791" y="103590"/>
                  </a:lnTo>
                  <a:lnTo>
                    <a:pt x="234286" y="94742"/>
                  </a:lnTo>
                  <a:lnTo>
                    <a:pt x="234213" y="93210"/>
                  </a:lnTo>
                  <a:lnTo>
                    <a:pt x="232408" y="74967"/>
                  </a:lnTo>
                  <a:lnTo>
                    <a:pt x="226679" y="57356"/>
                  </a:lnTo>
                  <a:lnTo>
                    <a:pt x="217116" y="41388"/>
                  </a:lnTo>
                  <a:lnTo>
                    <a:pt x="214160" y="38227"/>
                  </a:lnTo>
                  <a:close/>
                </a:path>
                <a:path w="234314" h="419734">
                  <a:moveTo>
                    <a:pt x="220090" y="228854"/>
                  </a:moveTo>
                  <a:lnTo>
                    <a:pt x="180212" y="228854"/>
                  </a:lnTo>
                  <a:lnTo>
                    <a:pt x="177881" y="242972"/>
                  </a:lnTo>
                  <a:lnTo>
                    <a:pt x="174132" y="255031"/>
                  </a:lnTo>
                  <a:lnTo>
                    <a:pt x="144827" y="283321"/>
                  </a:lnTo>
                  <a:lnTo>
                    <a:pt x="121030" y="286766"/>
                  </a:lnTo>
                  <a:lnTo>
                    <a:pt x="202703" y="286766"/>
                  </a:lnTo>
                  <a:lnTo>
                    <a:pt x="203517" y="285789"/>
                  </a:lnTo>
                  <a:lnTo>
                    <a:pt x="212089" y="269335"/>
                  </a:lnTo>
                  <a:lnTo>
                    <a:pt x="217614" y="250356"/>
                  </a:lnTo>
                  <a:lnTo>
                    <a:pt x="220090" y="228854"/>
                  </a:lnTo>
                  <a:close/>
                </a:path>
                <a:path w="234314" h="419734">
                  <a:moveTo>
                    <a:pt x="119634" y="0"/>
                  </a:moveTo>
                  <a:lnTo>
                    <a:pt x="70786" y="8016"/>
                  </a:lnTo>
                  <a:lnTo>
                    <a:pt x="32892" y="32131"/>
                  </a:lnTo>
                  <a:lnTo>
                    <a:pt x="8493" y="69945"/>
                  </a:lnTo>
                  <a:lnTo>
                    <a:pt x="0" y="119380"/>
                  </a:lnTo>
                  <a:lnTo>
                    <a:pt x="39877" y="119380"/>
                  </a:lnTo>
                  <a:lnTo>
                    <a:pt x="41356" y="102782"/>
                  </a:lnTo>
                  <a:lnTo>
                    <a:pt x="44656" y="88233"/>
                  </a:lnTo>
                  <a:lnTo>
                    <a:pt x="69226" y="53443"/>
                  </a:lnTo>
                  <a:lnTo>
                    <a:pt x="120268" y="38227"/>
                  </a:lnTo>
                  <a:lnTo>
                    <a:pt x="214160" y="38227"/>
                  </a:lnTo>
                  <a:lnTo>
                    <a:pt x="203708" y="27050"/>
                  </a:lnTo>
                  <a:lnTo>
                    <a:pt x="187017" y="15216"/>
                  </a:lnTo>
                  <a:lnTo>
                    <a:pt x="167433" y="6762"/>
                  </a:lnTo>
                  <a:lnTo>
                    <a:pt x="144968" y="1690"/>
                  </a:lnTo>
                  <a:lnTo>
                    <a:pt x="119634" y="0"/>
                  </a:lnTo>
                  <a:close/>
                </a:path>
              </a:pathLst>
            </a:custGeom>
            <a:solidFill>
              <a:srgbClr val="C19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86297" y="1172718"/>
              <a:ext cx="68961" cy="694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01462" y="821817"/>
              <a:ext cx="234315" cy="325120"/>
            </a:xfrm>
            <a:custGeom>
              <a:avLst/>
              <a:gdLst/>
              <a:ahLst/>
              <a:cxnLst/>
              <a:rect l="l" t="t" r="r" b="b"/>
              <a:pathLst>
                <a:path w="234314" h="325119">
                  <a:moveTo>
                    <a:pt x="119634" y="0"/>
                  </a:moveTo>
                  <a:lnTo>
                    <a:pt x="167433" y="6762"/>
                  </a:lnTo>
                  <a:lnTo>
                    <a:pt x="203708" y="27050"/>
                  </a:lnTo>
                  <a:lnTo>
                    <a:pt x="232408" y="74967"/>
                  </a:lnTo>
                  <a:lnTo>
                    <a:pt x="234314" y="94234"/>
                  </a:lnTo>
                  <a:lnTo>
                    <a:pt x="233791" y="103590"/>
                  </a:lnTo>
                  <a:lnTo>
                    <a:pt x="215487" y="145002"/>
                  </a:lnTo>
                  <a:lnTo>
                    <a:pt x="177450" y="172704"/>
                  </a:lnTo>
                  <a:lnTo>
                    <a:pt x="141477" y="188468"/>
                  </a:lnTo>
                  <a:lnTo>
                    <a:pt x="117449" y="198445"/>
                  </a:lnTo>
                  <a:lnTo>
                    <a:pt x="98694" y="207041"/>
                  </a:lnTo>
                  <a:lnTo>
                    <a:pt x="68389" y="231822"/>
                  </a:lnTo>
                  <a:lnTo>
                    <a:pt x="65532" y="245745"/>
                  </a:lnTo>
                  <a:lnTo>
                    <a:pt x="66506" y="253458"/>
                  </a:lnTo>
                  <a:lnTo>
                    <a:pt x="98742" y="283622"/>
                  </a:lnTo>
                  <a:lnTo>
                    <a:pt x="121030" y="286766"/>
                  </a:lnTo>
                  <a:lnTo>
                    <a:pt x="133697" y="285906"/>
                  </a:lnTo>
                  <a:lnTo>
                    <a:pt x="168979" y="265019"/>
                  </a:lnTo>
                  <a:lnTo>
                    <a:pt x="180212" y="228854"/>
                  </a:lnTo>
                  <a:lnTo>
                    <a:pt x="220090" y="228854"/>
                  </a:lnTo>
                  <a:lnTo>
                    <a:pt x="212089" y="269335"/>
                  </a:lnTo>
                  <a:lnTo>
                    <a:pt x="177538" y="310794"/>
                  </a:lnTo>
                  <a:lnTo>
                    <a:pt x="121030" y="324993"/>
                  </a:lnTo>
                  <a:lnTo>
                    <a:pt x="99980" y="323562"/>
                  </a:lnTo>
                  <a:lnTo>
                    <a:pt x="50546" y="302006"/>
                  </a:lnTo>
                  <a:lnTo>
                    <a:pt x="25900" y="261661"/>
                  </a:lnTo>
                  <a:lnTo>
                    <a:pt x="24257" y="245491"/>
                  </a:lnTo>
                  <a:lnTo>
                    <a:pt x="24709" y="237416"/>
                  </a:lnTo>
                  <a:lnTo>
                    <a:pt x="40259" y="201072"/>
                  </a:lnTo>
                  <a:lnTo>
                    <a:pt x="85020" y="172420"/>
                  </a:lnTo>
                  <a:lnTo>
                    <a:pt x="128718" y="153965"/>
                  </a:lnTo>
                  <a:lnTo>
                    <a:pt x="150272" y="144192"/>
                  </a:lnTo>
                  <a:lnTo>
                    <a:pt x="184713" y="122513"/>
                  </a:lnTo>
                  <a:lnTo>
                    <a:pt x="193928" y="94742"/>
                  </a:lnTo>
                  <a:lnTo>
                    <a:pt x="192668" y="83310"/>
                  </a:lnTo>
                  <a:lnTo>
                    <a:pt x="163006" y="47442"/>
                  </a:lnTo>
                  <a:lnTo>
                    <a:pt x="120268" y="38227"/>
                  </a:lnTo>
                  <a:lnTo>
                    <a:pt x="100953" y="39917"/>
                  </a:lnTo>
                  <a:lnTo>
                    <a:pt x="56768" y="65278"/>
                  </a:lnTo>
                  <a:lnTo>
                    <a:pt x="41356" y="102782"/>
                  </a:lnTo>
                  <a:lnTo>
                    <a:pt x="39877" y="119380"/>
                  </a:lnTo>
                  <a:lnTo>
                    <a:pt x="0" y="119380"/>
                  </a:lnTo>
                  <a:lnTo>
                    <a:pt x="8493" y="69945"/>
                  </a:lnTo>
                  <a:lnTo>
                    <a:pt x="32892" y="32131"/>
                  </a:lnTo>
                  <a:lnTo>
                    <a:pt x="70786" y="8016"/>
                  </a:lnTo>
                  <a:lnTo>
                    <a:pt x="93847" y="2002"/>
                  </a:lnTo>
                  <a:lnTo>
                    <a:pt x="119634" y="0"/>
                  </a:lnTo>
                  <a:close/>
                </a:path>
              </a:pathLst>
            </a:custGeom>
            <a:ln w="3175">
              <a:solidFill>
                <a:srgbClr val="B45F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1544</Words>
  <Application>Microsoft Office PowerPoint</Application>
  <PresentationFormat>On-screen Show (4:3)</PresentationFormat>
  <Paragraphs>247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Gothic Uralic</vt:lpstr>
      <vt:lpstr>TeXGyreAdventor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What is Maintenance?</vt:lpstr>
      <vt:lpstr>Types Of Maintenance :</vt:lpstr>
      <vt:lpstr>T: TOTAL</vt:lpstr>
      <vt:lpstr>It is a Japanese approach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PRODUCTION I). Obtain Minimum 80% Overall Production Efficiency</vt:lpstr>
      <vt:lpstr> Employees must be empowered to initiate corrective action.</vt:lpstr>
      <vt:lpstr>PowerPoint Presentation</vt:lpstr>
      <vt:lpstr> PILLAR 1 - Autonomous Maintenance</vt:lpstr>
      <vt:lpstr>PILLAR 3 - Planned Maintenance</vt:lpstr>
      <vt:lpstr>PILLAR 4 - Quality Maintenance</vt:lpstr>
      <vt:lpstr>PILLAR 5 - Education &amp; Training</vt:lpstr>
      <vt:lpstr>PILLAR 6 - Development Management</vt:lpstr>
      <vt:lpstr>PILLAR 7 - Safety, Health &amp; Environment</vt:lpstr>
      <vt:lpstr>PowerPoint Presentation</vt:lpstr>
      <vt:lpstr>Three main reasons:</vt:lpstr>
      <vt:lpstr>2. Visibly transform the workplace  (plant environment)</vt:lpstr>
      <vt:lpstr>3. Raises the level of workers knowledge and  skills</vt:lpstr>
      <vt:lpstr>PowerPoint Presentation</vt:lpstr>
      <vt:lpstr>PowerPoint Presentation</vt:lpstr>
      <vt:lpstr>PowerPoint Presentation</vt:lpstr>
      <vt:lpstr>Direct Benefits of TPM</vt:lpstr>
      <vt:lpstr>PowerPoint Presentation</vt:lpstr>
      <vt:lpstr>PowerPoint Presentation</vt:lpstr>
      <vt:lpstr>TPM is a Lean tool for Quality and Productivity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lipsasamal90@gmail.com</cp:lastModifiedBy>
  <cp:revision>1</cp:revision>
  <dcterms:created xsi:type="dcterms:W3CDTF">2021-04-23T16:55:45Z</dcterms:created>
  <dcterms:modified xsi:type="dcterms:W3CDTF">2021-04-23T16:57:29Z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2021-04-23T00:00:00Z</vt:filetime>
  </property>
</Properties>
</file>