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2" autoAdjust="0"/>
    <p:restoredTop sz="94660"/>
  </p:normalViewPr>
  <p:slideViewPr>
    <p:cSldViewPr snapToGrid="0">
      <p:cViewPr varScale="1">
        <p:scale>
          <a:sx n="73" d="100"/>
          <a:sy n="73" d="100"/>
        </p:scale>
        <p:origin x="44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01EE0A-C9BA-46BB-969C-9378A501F51D}" type="datetimeFigureOut">
              <a:rPr lang="en-US" smtClean="0"/>
              <a:t>01-Jul-21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0FC57-268C-47E7-A30C-64732F0A5517}" type="slidenum">
              <a:rPr lang="en-US" smtClean="0"/>
              <a:t>‹#›</a:t>
            </a:fld>
            <a:endParaRPr lang="en-US"/>
          </a:p>
        </p:txBody>
      </p:sp>
    </p:spTree>
    <p:extLst>
      <p:ext uri="{BB962C8B-B14F-4D97-AF65-F5344CB8AC3E}">
        <p14:creationId xmlns:p14="http://schemas.microsoft.com/office/powerpoint/2010/main" val="4024721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1EE0A-C9BA-46BB-969C-9378A501F51D}" type="datetimeFigureOut">
              <a:rPr lang="en-US" smtClean="0"/>
              <a:t>01-Jul-21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0FC57-268C-47E7-A30C-64732F0A5517}" type="slidenum">
              <a:rPr lang="en-US" smtClean="0"/>
              <a:t>‹#›</a:t>
            </a:fld>
            <a:endParaRPr lang="en-US"/>
          </a:p>
        </p:txBody>
      </p:sp>
    </p:spTree>
    <p:extLst>
      <p:ext uri="{BB962C8B-B14F-4D97-AF65-F5344CB8AC3E}">
        <p14:creationId xmlns:p14="http://schemas.microsoft.com/office/powerpoint/2010/main" val="41429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1EE0A-C9BA-46BB-969C-9378A501F51D}" type="datetimeFigureOut">
              <a:rPr lang="en-US" smtClean="0"/>
              <a:t>01-Jul-21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0FC57-268C-47E7-A30C-64732F0A5517}" type="slidenum">
              <a:rPr lang="en-US" smtClean="0"/>
              <a:t>‹#›</a:t>
            </a:fld>
            <a:endParaRPr lang="en-US"/>
          </a:p>
        </p:txBody>
      </p:sp>
    </p:spTree>
    <p:extLst>
      <p:ext uri="{BB962C8B-B14F-4D97-AF65-F5344CB8AC3E}">
        <p14:creationId xmlns:p14="http://schemas.microsoft.com/office/powerpoint/2010/main" val="359484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1EE0A-C9BA-46BB-969C-9378A501F51D}" type="datetimeFigureOut">
              <a:rPr lang="en-US" smtClean="0"/>
              <a:t>01-Jul-21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0FC57-268C-47E7-A30C-64732F0A5517}" type="slidenum">
              <a:rPr lang="en-US" smtClean="0"/>
              <a:t>‹#›</a:t>
            </a:fld>
            <a:endParaRPr lang="en-US"/>
          </a:p>
        </p:txBody>
      </p:sp>
    </p:spTree>
    <p:extLst>
      <p:ext uri="{BB962C8B-B14F-4D97-AF65-F5344CB8AC3E}">
        <p14:creationId xmlns:p14="http://schemas.microsoft.com/office/powerpoint/2010/main" val="1502846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01EE0A-C9BA-46BB-969C-9378A501F51D}" type="datetimeFigureOut">
              <a:rPr lang="en-US" smtClean="0"/>
              <a:t>01-Jul-21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0FC57-268C-47E7-A30C-64732F0A5517}" type="slidenum">
              <a:rPr lang="en-US" smtClean="0"/>
              <a:t>‹#›</a:t>
            </a:fld>
            <a:endParaRPr lang="en-US"/>
          </a:p>
        </p:txBody>
      </p:sp>
    </p:spTree>
    <p:extLst>
      <p:ext uri="{BB962C8B-B14F-4D97-AF65-F5344CB8AC3E}">
        <p14:creationId xmlns:p14="http://schemas.microsoft.com/office/powerpoint/2010/main" val="400501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01EE0A-C9BA-46BB-969C-9378A501F51D}" type="datetimeFigureOut">
              <a:rPr lang="en-US" smtClean="0"/>
              <a:t>01-Jul-21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0FC57-268C-47E7-A30C-64732F0A5517}" type="slidenum">
              <a:rPr lang="en-US" smtClean="0"/>
              <a:t>‹#›</a:t>
            </a:fld>
            <a:endParaRPr lang="en-US"/>
          </a:p>
        </p:txBody>
      </p:sp>
    </p:spTree>
    <p:extLst>
      <p:ext uri="{BB962C8B-B14F-4D97-AF65-F5344CB8AC3E}">
        <p14:creationId xmlns:p14="http://schemas.microsoft.com/office/powerpoint/2010/main" val="1707254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01EE0A-C9BA-46BB-969C-9378A501F51D}" type="datetimeFigureOut">
              <a:rPr lang="en-US" smtClean="0"/>
              <a:t>01-Jul-21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E0FC57-268C-47E7-A30C-64732F0A5517}" type="slidenum">
              <a:rPr lang="en-US" smtClean="0"/>
              <a:t>‹#›</a:t>
            </a:fld>
            <a:endParaRPr lang="en-US"/>
          </a:p>
        </p:txBody>
      </p:sp>
    </p:spTree>
    <p:extLst>
      <p:ext uri="{BB962C8B-B14F-4D97-AF65-F5344CB8AC3E}">
        <p14:creationId xmlns:p14="http://schemas.microsoft.com/office/powerpoint/2010/main" val="3054292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01EE0A-C9BA-46BB-969C-9378A501F51D}" type="datetimeFigureOut">
              <a:rPr lang="en-US" smtClean="0"/>
              <a:t>01-Jul-21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E0FC57-268C-47E7-A30C-64732F0A5517}" type="slidenum">
              <a:rPr lang="en-US" smtClean="0"/>
              <a:t>‹#›</a:t>
            </a:fld>
            <a:endParaRPr lang="en-US"/>
          </a:p>
        </p:txBody>
      </p:sp>
    </p:spTree>
    <p:extLst>
      <p:ext uri="{BB962C8B-B14F-4D97-AF65-F5344CB8AC3E}">
        <p14:creationId xmlns:p14="http://schemas.microsoft.com/office/powerpoint/2010/main" val="903972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1EE0A-C9BA-46BB-969C-9378A501F51D}" type="datetimeFigureOut">
              <a:rPr lang="en-US" smtClean="0"/>
              <a:t>01-Jul-21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E0FC57-268C-47E7-A30C-64732F0A5517}" type="slidenum">
              <a:rPr lang="en-US" smtClean="0"/>
              <a:t>‹#›</a:t>
            </a:fld>
            <a:endParaRPr lang="en-US"/>
          </a:p>
        </p:txBody>
      </p:sp>
    </p:spTree>
    <p:extLst>
      <p:ext uri="{BB962C8B-B14F-4D97-AF65-F5344CB8AC3E}">
        <p14:creationId xmlns:p14="http://schemas.microsoft.com/office/powerpoint/2010/main" val="1943975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1EE0A-C9BA-46BB-969C-9378A501F51D}" type="datetimeFigureOut">
              <a:rPr lang="en-US" smtClean="0"/>
              <a:t>01-Jul-21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0FC57-268C-47E7-A30C-64732F0A5517}" type="slidenum">
              <a:rPr lang="en-US" smtClean="0"/>
              <a:t>‹#›</a:t>
            </a:fld>
            <a:endParaRPr lang="en-US"/>
          </a:p>
        </p:txBody>
      </p:sp>
    </p:spTree>
    <p:extLst>
      <p:ext uri="{BB962C8B-B14F-4D97-AF65-F5344CB8AC3E}">
        <p14:creationId xmlns:p14="http://schemas.microsoft.com/office/powerpoint/2010/main" val="312421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1EE0A-C9BA-46BB-969C-9378A501F51D}" type="datetimeFigureOut">
              <a:rPr lang="en-US" smtClean="0"/>
              <a:t>01-Jul-21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0FC57-268C-47E7-A30C-64732F0A5517}" type="slidenum">
              <a:rPr lang="en-US" smtClean="0"/>
              <a:t>‹#›</a:t>
            </a:fld>
            <a:endParaRPr lang="en-US"/>
          </a:p>
        </p:txBody>
      </p:sp>
    </p:spTree>
    <p:extLst>
      <p:ext uri="{BB962C8B-B14F-4D97-AF65-F5344CB8AC3E}">
        <p14:creationId xmlns:p14="http://schemas.microsoft.com/office/powerpoint/2010/main" val="355241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01EE0A-C9BA-46BB-969C-9378A501F51D}" type="datetimeFigureOut">
              <a:rPr lang="en-US" smtClean="0"/>
              <a:t>01-Jul-21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E0FC57-268C-47E7-A30C-64732F0A5517}" type="slidenum">
              <a:rPr lang="en-US" smtClean="0"/>
              <a:t>‹#›</a:t>
            </a:fld>
            <a:endParaRPr lang="en-US"/>
          </a:p>
        </p:txBody>
      </p:sp>
    </p:spTree>
    <p:extLst>
      <p:ext uri="{BB962C8B-B14F-4D97-AF65-F5344CB8AC3E}">
        <p14:creationId xmlns:p14="http://schemas.microsoft.com/office/powerpoint/2010/main" val="3476602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3003" y="1887699"/>
            <a:ext cx="9144000" cy="2387600"/>
          </a:xfrm>
        </p:spPr>
        <p:txBody>
          <a:bodyPr/>
          <a:lstStyle/>
          <a:p>
            <a:r>
              <a:rPr lang="en-US" dirty="0" smtClean="0">
                <a:latin typeface="Comic Sans MS" panose="030F0702030302020204" pitchFamily="66" charset="0"/>
              </a:rPr>
              <a:t>Total Quality Management</a:t>
            </a:r>
            <a:endParaRPr lang="en-US" dirty="0">
              <a:latin typeface="Comic Sans MS" panose="030F0702030302020204" pitchFamily="66" charset="0"/>
            </a:endParaRPr>
          </a:p>
        </p:txBody>
      </p:sp>
      <p:pic>
        <p:nvPicPr>
          <p:cNvPr id="4" name="Picture 3"/>
          <p:cNvPicPr>
            <a:picLocks noChangeAspect="1"/>
          </p:cNvPicPr>
          <p:nvPr/>
        </p:nvPicPr>
        <p:blipFill>
          <a:blip r:embed="rId2"/>
          <a:stretch>
            <a:fillRect/>
          </a:stretch>
        </p:blipFill>
        <p:spPr>
          <a:xfrm>
            <a:off x="9858483" y="186546"/>
            <a:ext cx="2145978" cy="1871634"/>
          </a:xfrm>
          <a:prstGeom prst="rect">
            <a:avLst/>
          </a:prstGeom>
        </p:spPr>
      </p:pic>
    </p:spTree>
    <p:extLst>
      <p:ext uri="{BB962C8B-B14F-4D97-AF65-F5344CB8AC3E}">
        <p14:creationId xmlns:p14="http://schemas.microsoft.com/office/powerpoint/2010/main" val="4230380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Total Quality Management</a:t>
            </a:r>
            <a:endParaRPr lang="en-US" dirty="0">
              <a:latin typeface="Comic Sans MS" panose="030F0702030302020204" pitchFamily="66" charset="0"/>
            </a:endParaRPr>
          </a:p>
        </p:txBody>
      </p:sp>
      <p:pic>
        <p:nvPicPr>
          <p:cNvPr id="4" name="Content Placeholder 3"/>
          <p:cNvPicPr>
            <a:picLocks noGrp="1" noChangeAspect="1"/>
          </p:cNvPicPr>
          <p:nvPr>
            <p:ph idx="1"/>
          </p:nvPr>
        </p:nvPicPr>
        <p:blipFill>
          <a:blip r:embed="rId2"/>
          <a:stretch>
            <a:fillRect/>
          </a:stretch>
        </p:blipFill>
        <p:spPr>
          <a:xfrm>
            <a:off x="1433384" y="1690688"/>
            <a:ext cx="9242853" cy="5167311"/>
          </a:xfrm>
          <a:prstGeom prst="rect">
            <a:avLst/>
          </a:prstGeom>
        </p:spPr>
      </p:pic>
    </p:spTree>
    <p:extLst>
      <p:ext uri="{BB962C8B-B14F-4D97-AF65-F5344CB8AC3E}">
        <p14:creationId xmlns:p14="http://schemas.microsoft.com/office/powerpoint/2010/main" val="4187793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stretch>
            <a:fillRect/>
          </a:stretch>
        </p:blipFill>
        <p:spPr>
          <a:xfrm>
            <a:off x="233082" y="161366"/>
            <a:ext cx="11367247" cy="6508376"/>
          </a:xfrm>
          <a:prstGeom prst="rect">
            <a:avLst/>
          </a:prstGeom>
        </p:spPr>
      </p:pic>
    </p:spTree>
    <p:extLst>
      <p:ext uri="{BB962C8B-B14F-4D97-AF65-F5344CB8AC3E}">
        <p14:creationId xmlns:p14="http://schemas.microsoft.com/office/powerpoint/2010/main" val="341542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Importance of </a:t>
            </a:r>
            <a:r>
              <a:rPr lang="en-US" dirty="0" smtClean="0">
                <a:latin typeface="Comic Sans MS" panose="030F0702030302020204" pitchFamily="66" charset="0"/>
              </a:rPr>
              <a:t>QMS</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Has four main </a:t>
            </a:r>
            <a:r>
              <a:rPr lang="en-US" dirty="0" smtClean="0">
                <a:latin typeface="Comic Sans MS" panose="030F0702030302020204" pitchFamily="66" charset="0"/>
              </a:rPr>
              <a:t>components - quality </a:t>
            </a:r>
            <a:r>
              <a:rPr lang="en-US" dirty="0" smtClean="0">
                <a:latin typeface="Comic Sans MS" panose="030F0702030302020204" pitchFamily="66" charset="0"/>
              </a:rPr>
              <a:t>planning, quality control, quality assurance, and quality </a:t>
            </a:r>
            <a:r>
              <a:rPr lang="en-US" dirty="0" smtClean="0">
                <a:latin typeface="Comic Sans MS" panose="030F0702030302020204" pitchFamily="66" charset="0"/>
              </a:rPr>
              <a:t>improvement</a:t>
            </a:r>
          </a:p>
          <a:p>
            <a:r>
              <a:rPr lang="en-US" dirty="0" smtClean="0">
                <a:latin typeface="Comic Sans MS" panose="030F0702030302020204" pitchFamily="66" charset="0"/>
              </a:rPr>
              <a:t>Food manufacturers should integrate quality and safety systems to assure that all the safety aspects of food are combined with ISO 9001 so that technological and management issues related to safety and quality are achieved</a:t>
            </a:r>
          </a:p>
          <a:p>
            <a:r>
              <a:rPr lang="en-US" dirty="0" smtClean="0">
                <a:latin typeface="Comic Sans MS" panose="030F0702030302020204" pitchFamily="66" charset="0"/>
              </a:rPr>
              <a:t>Implementing QMS will ensure fulfillment of customer’s and organization’s requirements at an optimum cost</a:t>
            </a:r>
            <a:endParaRPr lang="en-US" dirty="0" smtClean="0">
              <a:latin typeface="Comic Sans MS" panose="030F0702030302020204" pitchFamily="66" charset="0"/>
            </a:endParaRPr>
          </a:p>
          <a:p>
            <a:endParaRPr lang="en-US" dirty="0">
              <a:latin typeface="Comic Sans MS" panose="030F0702030302020204" pitchFamily="66" charset="0"/>
            </a:endParaRPr>
          </a:p>
        </p:txBody>
      </p:sp>
    </p:spTree>
    <p:extLst>
      <p:ext uri="{BB962C8B-B14F-4D97-AF65-F5344CB8AC3E}">
        <p14:creationId xmlns:p14="http://schemas.microsoft.com/office/powerpoint/2010/main" val="2588602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Introduction</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Food safety remains critical with frequent outbreaks</a:t>
            </a:r>
          </a:p>
          <a:p>
            <a:r>
              <a:rPr lang="en-US" dirty="0" smtClean="0">
                <a:latin typeface="Comic Sans MS" panose="030F0702030302020204" pitchFamily="66" charset="0"/>
              </a:rPr>
              <a:t>Consumers attitude is dominated by high levels of uncertainty</a:t>
            </a:r>
          </a:p>
          <a:p>
            <a:r>
              <a:rPr lang="en-US" dirty="0" smtClean="0">
                <a:latin typeface="Comic Sans MS" panose="030F0702030302020204" pitchFamily="66" charset="0"/>
              </a:rPr>
              <a:t>Food industry has to meet market needs and legal requirements – safety + quality</a:t>
            </a:r>
          </a:p>
          <a:p>
            <a:r>
              <a:rPr lang="en-US" dirty="0" smtClean="0">
                <a:latin typeface="Comic Sans MS" panose="030F0702030302020204" pitchFamily="66" charset="0"/>
              </a:rPr>
              <a:t>Producers should implement specific standards for specific activity and should establish, document, and implement effective systems for managing quality and safety</a:t>
            </a:r>
            <a:endParaRPr lang="en-US" dirty="0">
              <a:latin typeface="Comic Sans MS" panose="030F0702030302020204" pitchFamily="66" charset="0"/>
            </a:endParaRPr>
          </a:p>
        </p:txBody>
      </p:sp>
    </p:spTree>
    <p:extLst>
      <p:ext uri="{BB962C8B-B14F-4D97-AF65-F5344CB8AC3E}">
        <p14:creationId xmlns:p14="http://schemas.microsoft.com/office/powerpoint/2010/main" val="27123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Quality Assurance Systems</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Basic safety systems: prerequisites (GAPs, GMPs, GLPs)</a:t>
            </a:r>
          </a:p>
          <a:p>
            <a:r>
              <a:rPr lang="en-US" dirty="0" smtClean="0">
                <a:latin typeface="Comic Sans MS" panose="030F0702030302020204" pitchFamily="66" charset="0"/>
              </a:rPr>
              <a:t>Advanced safety systems – HACCP</a:t>
            </a:r>
          </a:p>
          <a:p>
            <a:r>
              <a:rPr lang="en-US" dirty="0" smtClean="0">
                <a:latin typeface="Comic Sans MS" panose="030F0702030302020204" pitchFamily="66" charset="0"/>
              </a:rPr>
              <a:t>Integrated food safety management – ISO22000</a:t>
            </a:r>
          </a:p>
          <a:p>
            <a:r>
              <a:rPr lang="en-US" dirty="0" smtClean="0">
                <a:latin typeface="Comic Sans MS" panose="030F0702030302020204" pitchFamily="66" charset="0"/>
              </a:rPr>
              <a:t>Basic quality management systems – ISO9001</a:t>
            </a:r>
          </a:p>
          <a:p>
            <a:r>
              <a:rPr lang="en-US" dirty="0" smtClean="0">
                <a:latin typeface="Comic Sans MS" panose="030F0702030302020204" pitchFamily="66" charset="0"/>
              </a:rPr>
              <a:t>Advanced quality management system – ISO9004</a:t>
            </a:r>
            <a:endParaRPr lang="en-US" dirty="0">
              <a:latin typeface="Comic Sans MS" panose="030F0702030302020204" pitchFamily="66" charset="0"/>
            </a:endParaRPr>
          </a:p>
        </p:txBody>
      </p:sp>
    </p:spTree>
    <p:extLst>
      <p:ext uri="{BB962C8B-B14F-4D97-AF65-F5344CB8AC3E}">
        <p14:creationId xmlns:p14="http://schemas.microsoft.com/office/powerpoint/2010/main" val="1900633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Quality Management System (QMS)</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QMS is defined as a set of coordinated activities to direct and control an organization in order to continually improve the effectiveness and efficiency of its performance</a:t>
            </a:r>
          </a:p>
          <a:p>
            <a:r>
              <a:rPr lang="en-US" dirty="0" smtClean="0">
                <a:latin typeface="Comic Sans MS" panose="030F0702030302020204" pitchFamily="66" charset="0"/>
              </a:rPr>
              <a:t>Food quality is assessed only in relation to food safety</a:t>
            </a:r>
          </a:p>
          <a:p>
            <a:r>
              <a:rPr lang="en-US" dirty="0" smtClean="0">
                <a:latin typeface="Comic Sans MS" panose="030F0702030302020204" pitchFamily="66" charset="0"/>
              </a:rPr>
              <a:t>Food to be considered safe for consumption must meet: legislative, technological, hygienic, transport and handling, and trading conditions and satisfy its intended use</a:t>
            </a:r>
          </a:p>
          <a:p>
            <a:endParaRPr lang="en-US" dirty="0">
              <a:latin typeface="Comic Sans MS" panose="030F0702030302020204" pitchFamily="66" charset="0"/>
            </a:endParaRPr>
          </a:p>
        </p:txBody>
      </p:sp>
    </p:spTree>
    <p:extLst>
      <p:ext uri="{BB962C8B-B14F-4D97-AF65-F5344CB8AC3E}">
        <p14:creationId xmlns:p14="http://schemas.microsoft.com/office/powerpoint/2010/main" val="3571620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Good Manufacturing Practices (GMP’s)</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GMP’s are the minimum sanitary and processing requirements for food companies</a:t>
            </a:r>
          </a:p>
          <a:p>
            <a:r>
              <a:rPr lang="en-US" dirty="0" smtClean="0">
                <a:latin typeface="Comic Sans MS" panose="030F0702030302020204" pitchFamily="66" charset="0"/>
              </a:rPr>
              <a:t>They are a series of general principles that must be followed during manufacturing</a:t>
            </a:r>
          </a:p>
          <a:p>
            <a:r>
              <a:rPr lang="en-US" dirty="0" smtClean="0">
                <a:latin typeface="Comic Sans MS" panose="030F0702030302020204" pitchFamily="66" charset="0"/>
              </a:rPr>
              <a:t>Precautions taken to ensure adherence to all quality and safety basic requirements like:</a:t>
            </a:r>
          </a:p>
          <a:p>
            <a:pPr lvl="1"/>
            <a:r>
              <a:rPr lang="en-US" dirty="0" smtClean="0">
                <a:latin typeface="Comic Sans MS" panose="030F0702030302020204" pitchFamily="66" charset="0"/>
              </a:rPr>
              <a:t>Elimination, prevention, minimization of all product failures</a:t>
            </a:r>
          </a:p>
          <a:p>
            <a:pPr lvl="1"/>
            <a:r>
              <a:rPr lang="en-US" dirty="0" smtClean="0">
                <a:latin typeface="Comic Sans MS" panose="030F0702030302020204" pitchFamily="66" charset="0"/>
              </a:rPr>
              <a:t>Consistently yield safe, ensuring a certain quality uniformity</a:t>
            </a:r>
            <a:endParaRPr lang="en-US" dirty="0">
              <a:latin typeface="Comic Sans MS" panose="030F0702030302020204" pitchFamily="66" charset="0"/>
            </a:endParaRPr>
          </a:p>
        </p:txBody>
      </p:sp>
    </p:spTree>
    <p:extLst>
      <p:ext uri="{BB962C8B-B14F-4D97-AF65-F5344CB8AC3E}">
        <p14:creationId xmlns:p14="http://schemas.microsoft.com/office/powerpoint/2010/main" val="3943294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HACCP</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Hazard Analysis Critical Control Point</a:t>
            </a:r>
          </a:p>
          <a:p>
            <a:r>
              <a:rPr lang="en-US" dirty="0" smtClean="0">
                <a:latin typeface="Comic Sans MS" panose="030F0702030302020204" pitchFamily="66" charset="0"/>
              </a:rPr>
              <a:t>Is a preventative, proactive and systematic approach of food safety, that relies on the identification and control of all the known associated health hazards in the food chain</a:t>
            </a:r>
          </a:p>
          <a:p>
            <a:r>
              <a:rPr lang="en-US" dirty="0" smtClean="0">
                <a:latin typeface="Comic Sans MS" panose="030F0702030302020204" pitchFamily="66" charset="0"/>
              </a:rPr>
              <a:t>Based on seven principles developed to control biological, chemical, and physical hazards from the raw material production through manufacturing, distribution and consumption of the finished product</a:t>
            </a:r>
            <a:endParaRPr lang="en-US" dirty="0">
              <a:latin typeface="Comic Sans MS" panose="030F0702030302020204" pitchFamily="66" charset="0"/>
            </a:endParaRPr>
          </a:p>
        </p:txBody>
      </p:sp>
    </p:spTree>
    <p:extLst>
      <p:ext uri="{BB962C8B-B14F-4D97-AF65-F5344CB8AC3E}">
        <p14:creationId xmlns:p14="http://schemas.microsoft.com/office/powerpoint/2010/main" val="2691940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ISO 9000</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Series of standards (9001, 9002, and 9003 combined into 9001</a:t>
            </a:r>
          </a:p>
          <a:p>
            <a:pPr marL="0" indent="0">
              <a:buNone/>
            </a:pPr>
            <a:endParaRPr lang="en-US" dirty="0" smtClean="0">
              <a:latin typeface="Comic Sans MS" panose="030F0702030302020204" pitchFamily="66" charset="0"/>
            </a:endParaRPr>
          </a:p>
          <a:p>
            <a:r>
              <a:rPr lang="en-US" dirty="0" smtClean="0">
                <a:latin typeface="Comic Sans MS" panose="030F0702030302020204" pitchFamily="66" charset="0"/>
              </a:rPr>
              <a:t>The process management refers to monitoring and optimization of a company’s tasks and activities instead of just relying on inspection of the final product</a:t>
            </a:r>
          </a:p>
          <a:p>
            <a:pPr marL="0" indent="0">
              <a:buNone/>
            </a:pPr>
            <a:endParaRPr lang="en-US" dirty="0" smtClean="0">
              <a:latin typeface="Comic Sans MS" panose="030F0702030302020204" pitchFamily="66" charset="0"/>
            </a:endParaRPr>
          </a:p>
          <a:p>
            <a:r>
              <a:rPr lang="en-US" dirty="0" smtClean="0">
                <a:latin typeface="Comic Sans MS" panose="030F0702030302020204" pitchFamily="66" charset="0"/>
              </a:rPr>
              <a:t>ISO 22000:2005 – is a food safety management standard that is developed based on the ISO9001 approach</a:t>
            </a:r>
            <a:endParaRPr lang="en-US" dirty="0">
              <a:latin typeface="Comic Sans MS" panose="030F0702030302020204" pitchFamily="66" charset="0"/>
            </a:endParaRPr>
          </a:p>
        </p:txBody>
      </p:sp>
    </p:spTree>
    <p:extLst>
      <p:ext uri="{BB962C8B-B14F-4D97-AF65-F5344CB8AC3E}">
        <p14:creationId xmlns:p14="http://schemas.microsoft.com/office/powerpoint/2010/main" val="2097021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Total Quality Management (TQM)</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It is an integrative philosophy of management for continuously improving the quality of products and processes</a:t>
            </a:r>
          </a:p>
          <a:p>
            <a:r>
              <a:rPr lang="en-US" dirty="0" smtClean="0">
                <a:latin typeface="Comic Sans MS" panose="030F0702030302020204" pitchFamily="66" charset="0"/>
              </a:rPr>
              <a:t>The effective integration of the individual systems will improve the performance of the organization</a:t>
            </a:r>
          </a:p>
          <a:p>
            <a:r>
              <a:rPr lang="en-US" dirty="0" smtClean="0">
                <a:latin typeface="Comic Sans MS" panose="030F0702030302020204" pitchFamily="66" charset="0"/>
              </a:rPr>
              <a:t>Quality management corresponds to a company’s overall organization as regards the products quality (including safety), and involves QMS (ISO 9000, ISO 14000)</a:t>
            </a:r>
            <a:endParaRPr lang="en-US" dirty="0">
              <a:latin typeface="Comic Sans MS" panose="030F0702030302020204" pitchFamily="66" charset="0"/>
            </a:endParaRPr>
          </a:p>
        </p:txBody>
      </p:sp>
    </p:spTree>
    <p:extLst>
      <p:ext uri="{BB962C8B-B14F-4D97-AF65-F5344CB8AC3E}">
        <p14:creationId xmlns:p14="http://schemas.microsoft.com/office/powerpoint/2010/main" val="3815196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Quality Assurance</a:t>
            </a:r>
            <a:endParaRPr lang="en-US" dirty="0">
              <a:latin typeface="Comic Sans MS" panose="030F0702030302020204" pitchFamily="66" charset="0"/>
            </a:endParaRPr>
          </a:p>
        </p:txBody>
      </p:sp>
      <p:sp>
        <p:nvSpPr>
          <p:cNvPr id="3" name="Content Placeholder 2"/>
          <p:cNvSpPr>
            <a:spLocks noGrp="1"/>
          </p:cNvSpPr>
          <p:nvPr>
            <p:ph idx="1"/>
          </p:nvPr>
        </p:nvSpPr>
        <p:spPr>
          <a:xfrm>
            <a:off x="838200" y="1690688"/>
            <a:ext cx="10515600" cy="4351338"/>
          </a:xfrm>
        </p:spPr>
        <p:txBody>
          <a:bodyPr/>
          <a:lstStyle/>
          <a:p>
            <a:r>
              <a:rPr lang="en-US" dirty="0" smtClean="0">
                <a:latin typeface="Comic Sans MS" panose="030F0702030302020204" pitchFamily="66" charset="0"/>
              </a:rPr>
              <a:t>Quality assurance relates to a product itself and involves all the safety assurance systems (GMP, GHP, and HACCP) </a:t>
            </a:r>
          </a:p>
          <a:p>
            <a:r>
              <a:rPr lang="en-US" dirty="0" smtClean="0">
                <a:latin typeface="Comic Sans MS" panose="030F0702030302020204" pitchFamily="66" charset="0"/>
              </a:rPr>
              <a:t>Quality Assurance Control Points refer to quality assurance, and not safety</a:t>
            </a:r>
          </a:p>
          <a:p>
            <a:r>
              <a:rPr lang="en-US" dirty="0" smtClean="0">
                <a:latin typeface="Comic Sans MS" panose="030F0702030302020204" pitchFamily="66" charset="0"/>
              </a:rPr>
              <a:t>Maintenance and introduction of all the quality characteristics of food (nutritional, sensory, and convenience values) in quality assurance systems is not required by law although desirable by customers</a:t>
            </a:r>
            <a:endParaRPr lang="en-US" dirty="0">
              <a:latin typeface="Comic Sans MS" panose="030F0702030302020204" pitchFamily="66" charset="0"/>
            </a:endParaRPr>
          </a:p>
        </p:txBody>
      </p:sp>
    </p:spTree>
    <p:extLst>
      <p:ext uri="{BB962C8B-B14F-4D97-AF65-F5344CB8AC3E}">
        <p14:creationId xmlns:p14="http://schemas.microsoft.com/office/powerpoint/2010/main" val="441576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469</TotalTime>
  <Words>552</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Comic Sans MS</vt:lpstr>
      <vt:lpstr>Office Theme</vt:lpstr>
      <vt:lpstr>Total Quality Management</vt:lpstr>
      <vt:lpstr>Introduction</vt:lpstr>
      <vt:lpstr>Quality Assurance Systems</vt:lpstr>
      <vt:lpstr>Quality Management System (QMS)</vt:lpstr>
      <vt:lpstr>Good Manufacturing Practices (GMP’s)</vt:lpstr>
      <vt:lpstr>HACCP</vt:lpstr>
      <vt:lpstr>ISO 9000</vt:lpstr>
      <vt:lpstr>Total Quality Management (TQM)</vt:lpstr>
      <vt:lpstr>Quality Assurance</vt:lpstr>
      <vt:lpstr>Total Quality Management</vt:lpstr>
      <vt:lpstr>PowerPoint Presentation</vt:lpstr>
      <vt:lpstr>Importance of QMS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26</cp:revision>
  <dcterms:created xsi:type="dcterms:W3CDTF">2021-06-29T09:51:05Z</dcterms:created>
  <dcterms:modified xsi:type="dcterms:W3CDTF">2021-07-01T07:41:59Z</dcterms:modified>
</cp:coreProperties>
</file>