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9140" y="1238250"/>
            <a:ext cx="76657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33CC33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33CC33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33CC33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53300" y="0"/>
            <a:ext cx="17907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0869" y="1270"/>
            <a:ext cx="6999605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rgbClr val="33CC33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235709"/>
            <a:ext cx="8074660" cy="3280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8450" y="0"/>
            <a:ext cx="8845550" cy="6858000"/>
            <a:chOff x="298450" y="0"/>
            <a:chExt cx="8845550" cy="6858000"/>
          </a:xfrm>
        </p:grpSpPr>
        <p:sp>
          <p:nvSpPr>
            <p:cNvPr id="3" name="object 3"/>
            <p:cNvSpPr/>
            <p:nvPr/>
          </p:nvSpPr>
          <p:spPr>
            <a:xfrm>
              <a:off x="6292850" y="0"/>
              <a:ext cx="285115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98450" y="300990"/>
              <a:ext cx="7891780" cy="57111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2619" y="473709"/>
            <a:ext cx="6971030" cy="0"/>
          </a:xfrm>
          <a:custGeom>
            <a:avLst/>
            <a:gdLst/>
            <a:ahLst/>
            <a:cxnLst/>
            <a:rect l="l" t="t" r="r" b="b"/>
            <a:pathLst>
              <a:path w="6971030" h="0">
                <a:moveTo>
                  <a:pt x="0" y="0"/>
                </a:moveTo>
                <a:lnTo>
                  <a:pt x="697103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Environmental</a:t>
            </a:r>
            <a:r>
              <a:rPr dirty="0" spc="-35"/>
              <a:t> </a:t>
            </a:r>
            <a:r>
              <a:rPr dirty="0" spc="-30"/>
              <a:t>factors</a:t>
            </a:r>
            <a:r>
              <a:rPr dirty="0" spc="-30"/>
              <a:t> </a:t>
            </a:r>
            <a:r>
              <a:rPr dirty="0" spc="-30"/>
              <a:t>that</a:t>
            </a:r>
            <a:r>
              <a:rPr dirty="0" spc="-155"/>
              <a:t> </a:t>
            </a:r>
            <a:r>
              <a:rPr dirty="0" spc="-25"/>
              <a:t>affect</a:t>
            </a:r>
          </a:p>
        </p:txBody>
      </p:sp>
      <p:sp>
        <p:nvSpPr>
          <p:cNvPr id="4" name="object 4"/>
          <p:cNvSpPr/>
          <p:nvPr/>
        </p:nvSpPr>
        <p:spPr>
          <a:xfrm>
            <a:off x="623569" y="454659"/>
            <a:ext cx="6971030" cy="0"/>
          </a:xfrm>
          <a:custGeom>
            <a:avLst/>
            <a:gdLst/>
            <a:ahLst/>
            <a:cxnLst/>
            <a:rect l="l" t="t" r="r" b="b"/>
            <a:pathLst>
              <a:path w="6971030" h="0">
                <a:moveTo>
                  <a:pt x="0" y="0"/>
                </a:moveTo>
                <a:lnTo>
                  <a:pt x="6971030" y="0"/>
                </a:lnTo>
              </a:path>
            </a:pathLst>
          </a:custGeom>
          <a:ln w="22860">
            <a:solidFill>
              <a:srgbClr val="33CC3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623569" y="895350"/>
            <a:ext cx="5152390" cy="34290"/>
            <a:chOff x="623569" y="895350"/>
            <a:chExt cx="5152390" cy="34290"/>
          </a:xfrm>
        </p:grpSpPr>
        <p:sp>
          <p:nvSpPr>
            <p:cNvPr id="6" name="object 6"/>
            <p:cNvSpPr/>
            <p:nvPr/>
          </p:nvSpPr>
          <p:spPr>
            <a:xfrm>
              <a:off x="623569" y="918209"/>
              <a:ext cx="5083810" cy="0"/>
            </a:xfrm>
            <a:custGeom>
              <a:avLst/>
              <a:gdLst/>
              <a:ahLst/>
              <a:cxnLst/>
              <a:rect l="l" t="t" r="r" b="b"/>
              <a:pathLst>
                <a:path w="5083810" h="0">
                  <a:moveTo>
                    <a:pt x="0" y="0"/>
                  </a:moveTo>
                  <a:lnTo>
                    <a:pt x="5083810" y="0"/>
                  </a:lnTo>
                </a:path>
              </a:pathLst>
            </a:custGeom>
            <a:ln w="22860">
              <a:solidFill>
                <a:srgbClr val="33CC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714999" y="908050"/>
              <a:ext cx="60960" cy="0"/>
            </a:xfrm>
            <a:custGeom>
              <a:avLst/>
              <a:gdLst/>
              <a:ahLst/>
              <a:cxnLst/>
              <a:rect l="l" t="t" r="r" b="b"/>
              <a:pathLst>
                <a:path w="60960" h="0">
                  <a:moveTo>
                    <a:pt x="0" y="0"/>
                  </a:moveTo>
                  <a:lnTo>
                    <a:pt x="60960" y="0"/>
                  </a:lnTo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707379" y="900430"/>
              <a:ext cx="60960" cy="0"/>
            </a:xfrm>
            <a:custGeom>
              <a:avLst/>
              <a:gdLst/>
              <a:ahLst/>
              <a:cxnLst/>
              <a:rect l="l" t="t" r="r" b="b"/>
              <a:pathLst>
                <a:path w="60960" h="0">
                  <a:moveTo>
                    <a:pt x="0" y="0"/>
                  </a:moveTo>
                  <a:lnTo>
                    <a:pt x="60960" y="0"/>
                  </a:lnTo>
                </a:path>
              </a:pathLst>
            </a:custGeom>
            <a:ln w="10160">
              <a:solidFill>
                <a:srgbClr val="33CC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469900" y="1831975"/>
            <a:ext cx="1362710" cy="35560"/>
            <a:chOff x="469900" y="1831975"/>
            <a:chExt cx="1362710" cy="35560"/>
          </a:xfrm>
        </p:grpSpPr>
        <p:sp>
          <p:nvSpPr>
            <p:cNvPr id="10" name="object 10"/>
            <p:cNvSpPr/>
            <p:nvPr/>
          </p:nvSpPr>
          <p:spPr>
            <a:xfrm>
              <a:off x="486409" y="1858009"/>
              <a:ext cx="1346200" cy="0"/>
            </a:xfrm>
            <a:custGeom>
              <a:avLst/>
              <a:gdLst/>
              <a:ahLst/>
              <a:cxnLst/>
              <a:rect l="l" t="t" r="r" b="b"/>
              <a:pathLst>
                <a:path w="1346200" h="0">
                  <a:moveTo>
                    <a:pt x="0" y="0"/>
                  </a:moveTo>
                  <a:lnTo>
                    <a:pt x="134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69900" y="1841500"/>
              <a:ext cx="1346200" cy="0"/>
            </a:xfrm>
            <a:custGeom>
              <a:avLst/>
              <a:gdLst/>
              <a:ahLst/>
              <a:cxnLst/>
              <a:rect l="l" t="t" r="r" b="b"/>
              <a:pathLst>
                <a:path w="1346200" h="0">
                  <a:moveTo>
                    <a:pt x="0" y="0"/>
                  </a:moveTo>
                  <a:lnTo>
                    <a:pt x="1346200" y="0"/>
                  </a:lnTo>
                </a:path>
              </a:pathLst>
            </a:custGeom>
            <a:ln w="19050">
              <a:solidFill>
                <a:srgbClr val="33CC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457200" y="464820"/>
            <a:ext cx="6870700" cy="3893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6370">
              <a:lnSpc>
                <a:spcPct val="100000"/>
              </a:lnSpc>
              <a:spcBef>
                <a:spcPts val="100"/>
              </a:spcBef>
            </a:pPr>
            <a:r>
              <a:rPr dirty="0" u="heavy" sz="3200" spc="-25" b="1" i="1">
                <a:solidFill>
                  <a:srgbClr val="33CC33"/>
                </a:solidFill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the rate </a:t>
            </a:r>
            <a:r>
              <a:rPr dirty="0" u="heavy" sz="3200" spc="-20" b="1" i="1">
                <a:solidFill>
                  <a:srgbClr val="33CC33"/>
                </a:solidFill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</a:t>
            </a:r>
            <a:r>
              <a:rPr dirty="0" u="heavy" sz="3200" spc="-114" b="1" i="1">
                <a:solidFill>
                  <a:srgbClr val="33CC33"/>
                </a:solidFill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dirty="0" u="heavy" sz="3200" spc="-35" b="1" i="1">
                <a:solidFill>
                  <a:srgbClr val="33CC33"/>
                </a:solidFill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transpiration</a:t>
            </a:r>
            <a:endParaRPr sz="3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2800" spc="-20" b="1" i="1">
                <a:solidFill>
                  <a:srgbClr val="33CC33"/>
                </a:solidFill>
                <a:latin typeface="Georgia"/>
                <a:cs typeface="Georgia"/>
              </a:rPr>
              <a:t>1.</a:t>
            </a:r>
            <a:r>
              <a:rPr dirty="0" sz="2800" spc="-35" b="1" i="1">
                <a:solidFill>
                  <a:srgbClr val="33CC33"/>
                </a:solidFill>
                <a:latin typeface="Georgia"/>
                <a:cs typeface="Georgia"/>
              </a:rPr>
              <a:t> </a:t>
            </a:r>
            <a:r>
              <a:rPr dirty="0" sz="2800" spc="-30" b="1" i="1">
                <a:solidFill>
                  <a:srgbClr val="33CC33"/>
                </a:solidFill>
                <a:latin typeface="Georgia"/>
                <a:cs typeface="Georgia"/>
              </a:rPr>
              <a:t>Light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3150">
              <a:latin typeface="Georgia"/>
              <a:cs typeface="Georgia"/>
            </a:endParaRPr>
          </a:p>
          <a:p>
            <a:pPr marL="12700" marR="5080">
              <a:lnSpc>
                <a:spcPts val="3180"/>
              </a:lnSpc>
            </a:pP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Plants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transpire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more rapidly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in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light  than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in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dark.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This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is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largely because</a:t>
            </a:r>
            <a:r>
              <a:rPr dirty="0" sz="2800" spc="-22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light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stimulates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opening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of the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stomata 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(mechanism).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Light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also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speeds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up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transpiration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by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warming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</a:t>
            </a:r>
            <a:r>
              <a:rPr dirty="0" sz="2800" spc="-13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leaf.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019" y="778509"/>
            <a:ext cx="3214370" cy="0"/>
          </a:xfrm>
          <a:custGeom>
            <a:avLst/>
            <a:gdLst/>
            <a:ahLst/>
            <a:cxnLst/>
            <a:rect l="l" t="t" r="r" b="b"/>
            <a:pathLst>
              <a:path w="3214370" h="0">
                <a:moveTo>
                  <a:pt x="0" y="0"/>
                </a:moveTo>
                <a:lnTo>
                  <a:pt x="321437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2270" y="306070"/>
            <a:ext cx="324421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2.</a:t>
            </a:r>
            <a:r>
              <a:rPr dirty="0" spc="-85"/>
              <a:t> </a:t>
            </a:r>
            <a:r>
              <a:rPr dirty="0" spc="-40"/>
              <a:t>Temperature</a:t>
            </a:r>
          </a:p>
        </p:txBody>
      </p:sp>
      <p:sp>
        <p:nvSpPr>
          <p:cNvPr id="4" name="object 4"/>
          <p:cNvSpPr/>
          <p:nvPr/>
        </p:nvSpPr>
        <p:spPr>
          <a:xfrm>
            <a:off x="394970" y="759459"/>
            <a:ext cx="3214370" cy="0"/>
          </a:xfrm>
          <a:custGeom>
            <a:avLst/>
            <a:gdLst/>
            <a:ahLst/>
            <a:cxnLst/>
            <a:rect l="l" t="t" r="r" b="b"/>
            <a:pathLst>
              <a:path w="3214370" h="0">
                <a:moveTo>
                  <a:pt x="0" y="0"/>
                </a:moveTo>
                <a:lnTo>
                  <a:pt x="3214370" y="0"/>
                </a:lnTo>
              </a:path>
            </a:pathLst>
          </a:custGeom>
          <a:ln w="22860">
            <a:solidFill>
              <a:srgbClr val="33CC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2270" y="1380490"/>
            <a:ext cx="5450840" cy="256540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 marR="5080">
              <a:lnSpc>
                <a:spcPct val="94700"/>
              </a:lnSpc>
              <a:spcBef>
                <a:spcPts val="275"/>
              </a:spcBef>
            </a:pP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Plants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transpire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more rapidly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at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higher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temperatures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because water  evaporates more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rapidly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as the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temperature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rises. At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30°C, </a:t>
            </a:r>
            <a:r>
              <a:rPr dirty="0" sz="2800">
                <a:solidFill>
                  <a:srgbClr val="003300"/>
                </a:solidFill>
                <a:latin typeface="Georgia"/>
                <a:cs typeface="Georgia"/>
              </a:rPr>
              <a:t>a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leaf 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may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transpire three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times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as fast</a:t>
            </a:r>
            <a:r>
              <a:rPr dirty="0" sz="2800" spc="-18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as</a:t>
            </a:r>
            <a:endParaRPr sz="2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it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does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at</a:t>
            </a:r>
            <a:r>
              <a:rPr dirty="0" sz="2800" spc="-7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20°C.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7820" y="853439"/>
            <a:ext cx="2505710" cy="0"/>
          </a:xfrm>
          <a:custGeom>
            <a:avLst/>
            <a:gdLst/>
            <a:ahLst/>
            <a:cxnLst/>
            <a:rect l="l" t="t" r="r" b="b"/>
            <a:pathLst>
              <a:path w="2505710" h="0">
                <a:moveTo>
                  <a:pt x="0" y="0"/>
                </a:moveTo>
                <a:lnTo>
                  <a:pt x="250571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070" y="381000"/>
            <a:ext cx="253682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3.</a:t>
            </a:r>
            <a:r>
              <a:rPr dirty="0" spc="-95"/>
              <a:t> </a:t>
            </a:r>
            <a:r>
              <a:rPr dirty="0" spc="-40"/>
              <a:t>Humidity</a:t>
            </a:r>
          </a:p>
        </p:txBody>
      </p:sp>
      <p:sp>
        <p:nvSpPr>
          <p:cNvPr id="4" name="object 4"/>
          <p:cNvSpPr/>
          <p:nvPr/>
        </p:nvSpPr>
        <p:spPr>
          <a:xfrm>
            <a:off x="318770" y="834389"/>
            <a:ext cx="2505710" cy="0"/>
          </a:xfrm>
          <a:custGeom>
            <a:avLst/>
            <a:gdLst/>
            <a:ahLst/>
            <a:cxnLst/>
            <a:rect l="l" t="t" r="r" b="b"/>
            <a:pathLst>
              <a:path w="2505710" h="0">
                <a:moveTo>
                  <a:pt x="0" y="0"/>
                </a:moveTo>
                <a:lnTo>
                  <a:pt x="2505710" y="0"/>
                </a:lnTo>
              </a:path>
            </a:pathLst>
          </a:custGeom>
          <a:ln w="22860">
            <a:solidFill>
              <a:srgbClr val="33CC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06070" y="1310640"/>
            <a:ext cx="5851525" cy="287655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 marR="5080">
              <a:lnSpc>
                <a:spcPct val="94700"/>
              </a:lnSpc>
              <a:spcBef>
                <a:spcPts val="275"/>
              </a:spcBef>
            </a:pP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The rate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diffusion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any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substance  increases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as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difference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in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concentration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substances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in</a:t>
            </a:r>
            <a:r>
              <a:rPr dirty="0" sz="2800" spc="-17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two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regions increases.When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surrounding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air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is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dry,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diffusion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of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water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out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of the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leaf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goes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on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more  rapidly.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7820" y="702309"/>
            <a:ext cx="1625600" cy="0"/>
          </a:xfrm>
          <a:custGeom>
            <a:avLst/>
            <a:gdLst/>
            <a:ahLst/>
            <a:cxnLst/>
            <a:rect l="l" t="t" r="r" b="b"/>
            <a:pathLst>
              <a:path w="1625600" h="0">
                <a:moveTo>
                  <a:pt x="0" y="0"/>
                </a:moveTo>
                <a:lnTo>
                  <a:pt x="162560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070" y="229870"/>
            <a:ext cx="165798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4.</a:t>
            </a:r>
            <a:r>
              <a:rPr dirty="0" spc="-135"/>
              <a:t> </a:t>
            </a:r>
            <a:r>
              <a:rPr dirty="0" spc="-30"/>
              <a:t>Wind</a:t>
            </a:r>
          </a:p>
        </p:txBody>
      </p:sp>
      <p:sp>
        <p:nvSpPr>
          <p:cNvPr id="4" name="object 4"/>
          <p:cNvSpPr/>
          <p:nvPr/>
        </p:nvSpPr>
        <p:spPr>
          <a:xfrm>
            <a:off x="318770" y="683259"/>
            <a:ext cx="1625600" cy="0"/>
          </a:xfrm>
          <a:custGeom>
            <a:avLst/>
            <a:gdLst/>
            <a:ahLst/>
            <a:cxnLst/>
            <a:rect l="l" t="t" r="r" b="b"/>
            <a:pathLst>
              <a:path w="1625600" h="0">
                <a:moveTo>
                  <a:pt x="0" y="0"/>
                </a:moveTo>
                <a:lnTo>
                  <a:pt x="1625600" y="0"/>
                </a:lnTo>
              </a:path>
            </a:pathLst>
          </a:custGeom>
          <a:ln w="22860">
            <a:solidFill>
              <a:srgbClr val="33CC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06070" y="1564640"/>
            <a:ext cx="6548120" cy="247142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 marR="5080">
              <a:lnSpc>
                <a:spcPts val="3180"/>
              </a:lnSpc>
              <a:spcBef>
                <a:spcPts val="355"/>
              </a:spcBef>
            </a:pP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When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there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is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no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breeze,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air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surrounding </a:t>
            </a:r>
            <a:r>
              <a:rPr dirty="0" sz="2800">
                <a:solidFill>
                  <a:srgbClr val="003300"/>
                </a:solidFill>
                <a:latin typeface="Georgia"/>
                <a:cs typeface="Georgia"/>
              </a:rPr>
              <a:t>a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leaf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becomes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increasingly 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humid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thus reducing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rate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transpiration.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When </a:t>
            </a:r>
            <a:r>
              <a:rPr dirty="0" sz="2800">
                <a:solidFill>
                  <a:srgbClr val="003300"/>
                </a:solidFill>
                <a:latin typeface="Georgia"/>
                <a:cs typeface="Georgia"/>
              </a:rPr>
              <a:t>a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breeze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is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present, 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humid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air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carried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away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and</a:t>
            </a:r>
            <a:r>
              <a:rPr dirty="0" sz="2800" spc="-25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replaced 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by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drier</a:t>
            </a:r>
            <a:r>
              <a:rPr dirty="0" sz="2800" spc="-8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air.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6419" y="778509"/>
            <a:ext cx="2611120" cy="0"/>
          </a:xfrm>
          <a:custGeom>
            <a:avLst/>
            <a:gdLst/>
            <a:ahLst/>
            <a:cxnLst/>
            <a:rect l="l" t="t" r="r" b="b"/>
            <a:pathLst>
              <a:path w="2611120" h="0">
                <a:moveTo>
                  <a:pt x="0" y="0"/>
                </a:moveTo>
                <a:lnTo>
                  <a:pt x="261112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306070"/>
            <a:ext cx="263906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5.</a:t>
            </a:r>
            <a:r>
              <a:rPr dirty="0" spc="-20"/>
              <a:t> </a:t>
            </a:r>
            <a:r>
              <a:rPr dirty="0" spc="-30"/>
              <a:t>Soil</a:t>
            </a:r>
            <a:r>
              <a:rPr dirty="0" spc="-130"/>
              <a:t> </a:t>
            </a:r>
            <a:r>
              <a:rPr dirty="0" spc="-35"/>
              <a:t>water</a:t>
            </a:r>
          </a:p>
        </p:txBody>
      </p:sp>
      <p:sp>
        <p:nvSpPr>
          <p:cNvPr id="4" name="object 4"/>
          <p:cNvSpPr/>
          <p:nvPr/>
        </p:nvSpPr>
        <p:spPr>
          <a:xfrm>
            <a:off x="547369" y="759459"/>
            <a:ext cx="2611120" cy="0"/>
          </a:xfrm>
          <a:custGeom>
            <a:avLst/>
            <a:gdLst/>
            <a:ahLst/>
            <a:cxnLst/>
            <a:rect l="l" t="t" r="r" b="b"/>
            <a:pathLst>
              <a:path w="2611120" h="0">
                <a:moveTo>
                  <a:pt x="0" y="0"/>
                </a:moveTo>
                <a:lnTo>
                  <a:pt x="2611120" y="0"/>
                </a:lnTo>
              </a:path>
            </a:pathLst>
          </a:custGeom>
          <a:ln w="22860">
            <a:solidFill>
              <a:srgbClr val="33CC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4669" y="1235709"/>
            <a:ext cx="6308725" cy="328041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 marR="23495">
              <a:lnSpc>
                <a:spcPct val="94700"/>
              </a:lnSpc>
              <a:spcBef>
                <a:spcPts val="275"/>
              </a:spcBef>
            </a:pPr>
            <a:r>
              <a:rPr dirty="0" sz="2800">
                <a:solidFill>
                  <a:srgbClr val="003300"/>
                </a:solidFill>
                <a:latin typeface="Georgia"/>
                <a:cs typeface="Georgia"/>
              </a:rPr>
              <a:t>A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plant cannot continue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to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transpire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rapidly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if its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water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loss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is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not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made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up</a:t>
            </a:r>
            <a:r>
              <a:rPr dirty="0" sz="2800" spc="-22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by 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replacement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from the soil.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This 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immediately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reduces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rate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transpiration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(as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well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as of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photosynthesis).</a:t>
            </a:r>
            <a:endParaRPr sz="2800">
              <a:latin typeface="Georgia"/>
              <a:cs typeface="Georgia"/>
            </a:endParaRPr>
          </a:p>
          <a:p>
            <a:pPr marL="12700" marR="5080">
              <a:lnSpc>
                <a:spcPts val="3180"/>
              </a:lnSpc>
              <a:spcBef>
                <a:spcPts val="80"/>
              </a:spcBef>
            </a:pP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volume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water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lost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in</a:t>
            </a:r>
            <a:r>
              <a:rPr dirty="0" sz="2800" spc="-13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transpiration 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can be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very</a:t>
            </a:r>
            <a:r>
              <a:rPr dirty="0" sz="2800" spc="-12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high.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28497" y="458877"/>
          <a:ext cx="6690995" cy="5940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2536825"/>
                <a:gridCol w="2158365"/>
              </a:tblGrid>
              <a:tr h="706120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600" spc="-5" b="1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Adaptation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600" spc="-10" b="1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How </a:t>
                      </a:r>
                      <a:r>
                        <a:rPr dirty="0" sz="1600" b="1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600" spc="-10" b="1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works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600" spc="-5" b="1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Example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189989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thick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cuticle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 marR="183515">
                        <a:lnSpc>
                          <a:spcPts val="1780"/>
                        </a:lnSpc>
                        <a:spcBef>
                          <a:spcPts val="385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stops uncontrolled  evaporation </a:t>
                      </a:r>
                      <a:r>
                        <a:rPr dirty="0" sz="1600" spc="-1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leaf  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cells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most</a:t>
                      </a:r>
                      <a:r>
                        <a:rPr dirty="0" sz="1600" spc="-1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dicots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947419">
                <a:tc>
                  <a:txBody>
                    <a:bodyPr/>
                    <a:lstStyle/>
                    <a:p>
                      <a:pPr marL="163830" marR="227329">
                        <a:lnSpc>
                          <a:spcPts val="1780"/>
                        </a:lnSpc>
                        <a:spcBef>
                          <a:spcPts val="385"/>
                        </a:spcBef>
                      </a:pP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small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leaf</a:t>
                      </a:r>
                      <a:r>
                        <a:rPr dirty="0" sz="1600" spc="-9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surface 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area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 marR="1254125">
                        <a:lnSpc>
                          <a:spcPts val="1780"/>
                        </a:lnSpc>
                        <a:spcBef>
                          <a:spcPts val="385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less </a:t>
                      </a:r>
                      <a:r>
                        <a:rPr dirty="0" sz="1600" spc="-1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area</a:t>
                      </a:r>
                      <a:r>
                        <a:rPr dirty="0" sz="1600" spc="-6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for  evaporation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 marR="558165">
                        <a:lnSpc>
                          <a:spcPts val="1780"/>
                        </a:lnSpc>
                        <a:spcBef>
                          <a:spcPts val="385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conifer</a:t>
                      </a:r>
                      <a:r>
                        <a:rPr dirty="0" sz="1600" spc="-6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needles,  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cactus</a:t>
                      </a:r>
                      <a:r>
                        <a:rPr dirty="0" sz="1600" spc="-1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spines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163830" marR="725170">
                        <a:lnSpc>
                          <a:spcPts val="1780"/>
                        </a:lnSpc>
                        <a:spcBef>
                          <a:spcPts val="385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low</a:t>
                      </a:r>
                      <a:r>
                        <a:rPr dirty="0" sz="1600" spc="-7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stomata  density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fewer gaps in</a:t>
                      </a:r>
                      <a:r>
                        <a:rPr dirty="0" sz="1600" spc="-1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leaves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189989">
                <a:tc>
                  <a:txBody>
                    <a:bodyPr/>
                    <a:lstStyle/>
                    <a:p>
                      <a:pPr marL="163830" marR="263525">
                        <a:lnSpc>
                          <a:spcPts val="178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stomata on</a:t>
                      </a:r>
                      <a:r>
                        <a:rPr dirty="0" sz="1600" spc="-8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lower  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surface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of leaf  only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 marR="194310">
                        <a:lnSpc>
                          <a:spcPts val="178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more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humid air on</a:t>
                      </a:r>
                      <a:r>
                        <a:rPr dirty="0" sz="1600" spc="-1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lower  surface, 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so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less  evaporation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most</a:t>
                      </a:r>
                      <a:r>
                        <a:rPr dirty="0" sz="1600" spc="-1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dicots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951026">
                <a:tc>
                  <a:txBody>
                    <a:bodyPr/>
                    <a:lstStyle/>
                    <a:p>
                      <a:pPr marL="163830" marR="171450">
                        <a:lnSpc>
                          <a:spcPts val="1780"/>
                        </a:lnSpc>
                        <a:spcBef>
                          <a:spcPts val="385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shedding leaves  in dry/cold</a:t>
                      </a:r>
                      <a:r>
                        <a:rPr dirty="0" sz="1600" spc="-7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season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 marR="541655">
                        <a:lnSpc>
                          <a:spcPts val="1780"/>
                        </a:lnSpc>
                        <a:spcBef>
                          <a:spcPts val="385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reduce water loss at  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certain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times of</a:t>
                      </a:r>
                      <a:r>
                        <a:rPr dirty="0" sz="1600" spc="-9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deciduous plants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2527" y="528727"/>
          <a:ext cx="7466330" cy="5154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0435"/>
                <a:gridCol w="2832100"/>
                <a:gridCol w="2409824"/>
              </a:tblGrid>
              <a:tr h="1087120"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sunken</a:t>
                      </a:r>
                      <a:r>
                        <a:rPr dirty="0" sz="1600" spc="-1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stomata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 marR="207645">
                        <a:lnSpc>
                          <a:spcPts val="1780"/>
                        </a:lnSpc>
                        <a:spcBef>
                          <a:spcPts val="425"/>
                        </a:spcBef>
                      </a:pP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maintains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humid air</a:t>
                      </a:r>
                      <a:r>
                        <a:rPr dirty="0" sz="1600" spc="-8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around  stomata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marram grass, pine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080769"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stomatal</a:t>
                      </a:r>
                      <a:r>
                        <a:rPr dirty="0" sz="1600" spc="-1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hairs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 marR="207645">
                        <a:lnSpc>
                          <a:spcPts val="1780"/>
                        </a:lnSpc>
                        <a:spcBef>
                          <a:spcPts val="385"/>
                        </a:spcBef>
                      </a:pP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maintains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humid air</a:t>
                      </a:r>
                      <a:r>
                        <a:rPr dirty="0" sz="1600" spc="-8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around  stomata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735" marR="329565">
                        <a:lnSpc>
                          <a:spcPts val="1780"/>
                        </a:lnSpc>
                        <a:spcBef>
                          <a:spcPts val="385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marram grass,</a:t>
                      </a:r>
                      <a:r>
                        <a:rPr dirty="0" sz="1600" spc="-7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couch 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grass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082040"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folded</a:t>
                      </a:r>
                      <a:r>
                        <a:rPr dirty="0" sz="1600" spc="-1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leaves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 marR="207645">
                        <a:lnSpc>
                          <a:spcPts val="1780"/>
                        </a:lnSpc>
                        <a:spcBef>
                          <a:spcPts val="385"/>
                        </a:spcBef>
                      </a:pP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maintains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humid air</a:t>
                      </a:r>
                      <a:r>
                        <a:rPr dirty="0" sz="1600" spc="-8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around  stomata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marram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grass,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087755">
                <a:tc>
                  <a:txBody>
                    <a:bodyPr/>
                    <a:lstStyle/>
                    <a:p>
                      <a:pPr marL="80645" marR="83185">
                        <a:lnSpc>
                          <a:spcPts val="1780"/>
                        </a:lnSpc>
                        <a:spcBef>
                          <a:spcPts val="385"/>
                        </a:spcBef>
                      </a:pPr>
                      <a:r>
                        <a:rPr dirty="0" sz="1600" spc="-10" b="1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succulent </a:t>
                      </a:r>
                      <a:r>
                        <a:rPr dirty="0" sz="1600" spc="-5" b="1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leaves and  stem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stores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water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cacti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807516"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extensive</a:t>
                      </a:r>
                      <a:r>
                        <a:rPr dirty="0" sz="1600" spc="-1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roots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maximise water</a:t>
                      </a:r>
                      <a:r>
                        <a:rPr dirty="0" sz="1600" spc="-1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uptake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600">
                          <a:solidFill>
                            <a:srgbClr val="174300"/>
                          </a:solidFill>
                          <a:latin typeface="Arial"/>
                          <a:cs typeface="Arial"/>
                        </a:rPr>
                        <a:t>cacti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718819"/>
            <a:ext cx="6934200" cy="5033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0" y="1012627"/>
            <a:ext cx="4037329" cy="48839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946150"/>
            <a:ext cx="6858000" cy="4560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88285" y="645794"/>
            <a:ext cx="2453640" cy="66040"/>
            <a:chOff x="2788285" y="645794"/>
            <a:chExt cx="2453640" cy="66040"/>
          </a:xfrm>
        </p:grpSpPr>
        <p:sp>
          <p:nvSpPr>
            <p:cNvPr id="3" name="object 3"/>
            <p:cNvSpPr/>
            <p:nvPr/>
          </p:nvSpPr>
          <p:spPr>
            <a:xfrm>
              <a:off x="2835910" y="693419"/>
              <a:ext cx="219710" cy="0"/>
            </a:xfrm>
            <a:custGeom>
              <a:avLst/>
              <a:gdLst/>
              <a:ahLst/>
              <a:cxnLst/>
              <a:rect l="l" t="t" r="r" b="b"/>
              <a:pathLst>
                <a:path w="219710" h="0">
                  <a:moveTo>
                    <a:pt x="0" y="0"/>
                  </a:moveTo>
                  <a:lnTo>
                    <a:pt x="219710" y="0"/>
                  </a:lnTo>
                </a:path>
              </a:pathLst>
            </a:custGeom>
            <a:ln w="368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806700" y="664209"/>
              <a:ext cx="219710" cy="0"/>
            </a:xfrm>
            <a:custGeom>
              <a:avLst/>
              <a:gdLst/>
              <a:ahLst/>
              <a:cxnLst/>
              <a:rect l="l" t="t" r="r" b="b"/>
              <a:pathLst>
                <a:path w="219710" h="0">
                  <a:moveTo>
                    <a:pt x="0" y="0"/>
                  </a:moveTo>
                  <a:lnTo>
                    <a:pt x="219710" y="0"/>
                  </a:lnTo>
                </a:path>
              </a:pathLst>
            </a:custGeom>
            <a:ln w="36830">
              <a:solidFill>
                <a:srgbClr val="33CC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055620" y="693419"/>
              <a:ext cx="2167890" cy="0"/>
            </a:xfrm>
            <a:custGeom>
              <a:avLst/>
              <a:gdLst/>
              <a:ahLst/>
              <a:cxnLst/>
              <a:rect l="l" t="t" r="r" b="b"/>
              <a:pathLst>
                <a:path w="2167890" h="0">
                  <a:moveTo>
                    <a:pt x="0" y="0"/>
                  </a:moveTo>
                  <a:lnTo>
                    <a:pt x="2167890" y="0"/>
                  </a:lnTo>
                </a:path>
              </a:pathLst>
            </a:custGeom>
            <a:ln w="368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13710" y="68440"/>
            <a:ext cx="1974850" cy="65659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150" spc="-110" i="1">
                <a:latin typeface="Comic Sans MS"/>
                <a:cs typeface="Comic Sans MS"/>
              </a:rPr>
              <a:t>What</a:t>
            </a:r>
            <a:r>
              <a:rPr dirty="0" sz="4150" spc="-150" i="1">
                <a:latin typeface="Comic Sans MS"/>
                <a:cs typeface="Comic Sans MS"/>
              </a:rPr>
              <a:t> </a:t>
            </a:r>
            <a:r>
              <a:rPr dirty="0" sz="4150" spc="-65" i="1">
                <a:latin typeface="Comic Sans MS"/>
                <a:cs typeface="Comic Sans MS"/>
              </a:rPr>
              <a:t>is</a:t>
            </a:r>
            <a:endParaRPr sz="415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26410" y="664209"/>
            <a:ext cx="2167890" cy="0"/>
          </a:xfrm>
          <a:custGeom>
            <a:avLst/>
            <a:gdLst/>
            <a:ahLst/>
            <a:cxnLst/>
            <a:rect l="l" t="t" r="r" b="b"/>
            <a:pathLst>
              <a:path w="2167890" h="0">
                <a:moveTo>
                  <a:pt x="0" y="0"/>
                </a:moveTo>
                <a:lnTo>
                  <a:pt x="2167890" y="0"/>
                </a:lnTo>
              </a:path>
            </a:pathLst>
          </a:custGeom>
          <a:ln w="36830">
            <a:solidFill>
              <a:srgbClr val="33CC3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2236470" y="1353185"/>
            <a:ext cx="3558540" cy="66040"/>
            <a:chOff x="2236470" y="1353185"/>
            <a:chExt cx="3558540" cy="66040"/>
          </a:xfrm>
        </p:grpSpPr>
        <p:sp>
          <p:nvSpPr>
            <p:cNvPr id="9" name="object 9"/>
            <p:cNvSpPr/>
            <p:nvPr/>
          </p:nvSpPr>
          <p:spPr>
            <a:xfrm>
              <a:off x="2265680" y="1400810"/>
              <a:ext cx="3529329" cy="0"/>
            </a:xfrm>
            <a:custGeom>
              <a:avLst/>
              <a:gdLst/>
              <a:ahLst/>
              <a:cxnLst/>
              <a:rect l="l" t="t" r="r" b="b"/>
              <a:pathLst>
                <a:path w="3529329" h="0">
                  <a:moveTo>
                    <a:pt x="0" y="0"/>
                  </a:moveTo>
                  <a:lnTo>
                    <a:pt x="3529329" y="0"/>
                  </a:lnTo>
                </a:path>
              </a:pathLst>
            </a:custGeom>
            <a:ln w="368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236470" y="1371600"/>
              <a:ext cx="3529329" cy="0"/>
            </a:xfrm>
            <a:custGeom>
              <a:avLst/>
              <a:gdLst/>
              <a:ahLst/>
              <a:cxnLst/>
              <a:rect l="l" t="t" r="r" b="b"/>
              <a:pathLst>
                <a:path w="3529329" h="0">
                  <a:moveTo>
                    <a:pt x="0" y="0"/>
                  </a:moveTo>
                  <a:lnTo>
                    <a:pt x="3529329" y="0"/>
                  </a:lnTo>
                </a:path>
              </a:pathLst>
            </a:custGeom>
            <a:ln w="36830">
              <a:solidFill>
                <a:srgbClr val="33CC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44170" y="775830"/>
            <a:ext cx="6943725" cy="3656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370205">
              <a:lnSpc>
                <a:spcPct val="100000"/>
              </a:lnSpc>
              <a:spcBef>
                <a:spcPts val="90"/>
              </a:spcBef>
            </a:pPr>
            <a:r>
              <a:rPr dirty="0" sz="4150" spc="-85" b="1" i="1">
                <a:solidFill>
                  <a:srgbClr val="33CC33"/>
                </a:solidFill>
                <a:latin typeface="Comic Sans MS"/>
                <a:cs typeface="Comic Sans MS"/>
              </a:rPr>
              <a:t>Transpiration?</a:t>
            </a:r>
            <a:endParaRPr sz="4150">
              <a:latin typeface="Comic Sans MS"/>
              <a:cs typeface="Comic Sans MS"/>
            </a:endParaRPr>
          </a:p>
          <a:p>
            <a:pPr marL="50800" marR="43180">
              <a:lnSpc>
                <a:spcPct val="95000"/>
              </a:lnSpc>
              <a:spcBef>
                <a:spcPts val="4720"/>
              </a:spcBef>
            </a:pPr>
            <a:r>
              <a:rPr dirty="0" sz="3200" spc="-25">
                <a:solidFill>
                  <a:srgbClr val="003300"/>
                </a:solidFill>
                <a:latin typeface="Georgia"/>
                <a:cs typeface="Georgia"/>
              </a:rPr>
              <a:t>Transpiration </a:t>
            </a:r>
            <a:r>
              <a:rPr dirty="0" sz="3200" spc="-5">
                <a:solidFill>
                  <a:srgbClr val="003300"/>
                </a:solidFill>
                <a:latin typeface="Georgia"/>
                <a:cs typeface="Georgia"/>
              </a:rPr>
              <a:t>is the </a:t>
            </a:r>
            <a:r>
              <a:rPr dirty="0" sz="3200" spc="-30">
                <a:solidFill>
                  <a:srgbClr val="003300"/>
                </a:solidFill>
                <a:latin typeface="Georgia"/>
                <a:cs typeface="Georgia"/>
              </a:rPr>
              <a:t>evaporation </a:t>
            </a:r>
            <a:r>
              <a:rPr dirty="0" sz="3200" spc="-15">
                <a:solidFill>
                  <a:srgbClr val="003300"/>
                </a:solidFill>
                <a:latin typeface="Georgia"/>
                <a:cs typeface="Georgia"/>
              </a:rPr>
              <a:t>of  </a:t>
            </a:r>
            <a:r>
              <a:rPr dirty="0" sz="3200" spc="-30">
                <a:solidFill>
                  <a:srgbClr val="003300"/>
                </a:solidFill>
                <a:latin typeface="Georgia"/>
                <a:cs typeface="Georgia"/>
              </a:rPr>
              <a:t>water </a:t>
            </a:r>
            <a:r>
              <a:rPr dirty="0" sz="3200" spc="-15">
                <a:solidFill>
                  <a:srgbClr val="003300"/>
                </a:solidFill>
                <a:latin typeface="Georgia"/>
                <a:cs typeface="Georgia"/>
              </a:rPr>
              <a:t>from </a:t>
            </a:r>
            <a:r>
              <a:rPr dirty="0" sz="3200" spc="-30">
                <a:solidFill>
                  <a:srgbClr val="003300"/>
                </a:solidFill>
                <a:latin typeface="Georgia"/>
                <a:cs typeface="Georgia"/>
              </a:rPr>
              <a:t>plants. </a:t>
            </a:r>
            <a:r>
              <a:rPr dirty="0" sz="3200" spc="-5">
                <a:solidFill>
                  <a:srgbClr val="003300"/>
                </a:solidFill>
                <a:latin typeface="Georgia"/>
                <a:cs typeface="Georgia"/>
              </a:rPr>
              <a:t>It </a:t>
            </a:r>
            <a:r>
              <a:rPr dirty="0" sz="3200" spc="-35">
                <a:solidFill>
                  <a:srgbClr val="003300"/>
                </a:solidFill>
                <a:latin typeface="Georgia"/>
                <a:cs typeface="Georgia"/>
              </a:rPr>
              <a:t>occurs </a:t>
            </a:r>
            <a:r>
              <a:rPr dirty="0" sz="3200" spc="-30">
                <a:solidFill>
                  <a:srgbClr val="003300"/>
                </a:solidFill>
                <a:latin typeface="Georgia"/>
                <a:cs typeface="Georgia"/>
              </a:rPr>
              <a:t>chiefly </a:t>
            </a:r>
            <a:r>
              <a:rPr dirty="0" sz="3200" spc="-10">
                <a:solidFill>
                  <a:srgbClr val="003300"/>
                </a:solidFill>
                <a:latin typeface="Georgia"/>
                <a:cs typeface="Georgia"/>
              </a:rPr>
              <a:t>at  </a:t>
            </a:r>
            <a:r>
              <a:rPr dirty="0" sz="3200" spc="-25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3200" spc="-30">
                <a:solidFill>
                  <a:srgbClr val="003300"/>
                </a:solidFill>
                <a:latin typeface="Georgia"/>
                <a:cs typeface="Georgia"/>
              </a:rPr>
              <a:t>leaves </a:t>
            </a:r>
            <a:r>
              <a:rPr dirty="0" sz="3200" spc="-25">
                <a:solidFill>
                  <a:srgbClr val="003300"/>
                </a:solidFill>
                <a:latin typeface="Georgia"/>
                <a:cs typeface="Georgia"/>
              </a:rPr>
              <a:t>while their </a:t>
            </a:r>
            <a:r>
              <a:rPr dirty="0" sz="3200" spc="-5">
                <a:solidFill>
                  <a:srgbClr val="003300"/>
                </a:solidFill>
                <a:latin typeface="Georgia"/>
                <a:cs typeface="Georgia"/>
              </a:rPr>
              <a:t>stomata </a:t>
            </a:r>
            <a:r>
              <a:rPr dirty="0" sz="3200" spc="-10">
                <a:solidFill>
                  <a:srgbClr val="003300"/>
                </a:solidFill>
                <a:latin typeface="Georgia"/>
                <a:cs typeface="Georgia"/>
              </a:rPr>
              <a:t>are</a:t>
            </a:r>
            <a:r>
              <a:rPr dirty="0" sz="3200" spc="-48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3200" spc="-30">
                <a:solidFill>
                  <a:srgbClr val="003300"/>
                </a:solidFill>
                <a:latin typeface="Georgia"/>
                <a:cs typeface="Georgia"/>
              </a:rPr>
              <a:t>open  </a:t>
            </a:r>
            <a:r>
              <a:rPr dirty="0" sz="3200" spc="-5">
                <a:solidFill>
                  <a:srgbClr val="003300"/>
                </a:solidFill>
                <a:latin typeface="Georgia"/>
                <a:cs typeface="Georgia"/>
              </a:rPr>
              <a:t>for the </a:t>
            </a:r>
            <a:r>
              <a:rPr dirty="0" sz="3200" spc="-20">
                <a:solidFill>
                  <a:srgbClr val="003300"/>
                </a:solidFill>
                <a:latin typeface="Georgia"/>
                <a:cs typeface="Georgia"/>
              </a:rPr>
              <a:t>passage </a:t>
            </a:r>
            <a:r>
              <a:rPr dirty="0" sz="3200" spc="-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3200" spc="-30">
                <a:solidFill>
                  <a:srgbClr val="003300"/>
                </a:solidFill>
                <a:latin typeface="Georgia"/>
                <a:cs typeface="Georgia"/>
              </a:rPr>
              <a:t>CO</a:t>
            </a:r>
            <a:r>
              <a:rPr dirty="0" baseline="-28528" sz="2775" spc="-44">
                <a:solidFill>
                  <a:srgbClr val="003300"/>
                </a:solidFill>
                <a:latin typeface="Georgia"/>
                <a:cs typeface="Georgia"/>
              </a:rPr>
              <a:t>2 </a:t>
            </a:r>
            <a:r>
              <a:rPr dirty="0" sz="3200" spc="-20">
                <a:solidFill>
                  <a:srgbClr val="003300"/>
                </a:solidFill>
                <a:latin typeface="Georgia"/>
                <a:cs typeface="Georgia"/>
              </a:rPr>
              <a:t>and </a:t>
            </a:r>
            <a:r>
              <a:rPr dirty="0" sz="3200" spc="-25">
                <a:solidFill>
                  <a:srgbClr val="003300"/>
                </a:solidFill>
                <a:latin typeface="Georgia"/>
                <a:cs typeface="Georgia"/>
              </a:rPr>
              <a:t>O</a:t>
            </a:r>
            <a:r>
              <a:rPr dirty="0" baseline="-28528" sz="2775" spc="-37">
                <a:solidFill>
                  <a:srgbClr val="003300"/>
                </a:solidFill>
                <a:latin typeface="Georgia"/>
                <a:cs typeface="Georgia"/>
              </a:rPr>
              <a:t>2</a:t>
            </a:r>
            <a:r>
              <a:rPr dirty="0" baseline="-28528" sz="2775" spc="232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3200" spc="-30">
                <a:solidFill>
                  <a:srgbClr val="003300"/>
                </a:solidFill>
                <a:latin typeface="Georgia"/>
                <a:cs typeface="Georgia"/>
              </a:rPr>
              <a:t>during</a:t>
            </a:r>
            <a:endParaRPr sz="3200">
              <a:latin typeface="Georgia"/>
              <a:cs typeface="Georgia"/>
            </a:endParaRPr>
          </a:p>
          <a:p>
            <a:pPr marL="50800">
              <a:lnSpc>
                <a:spcPct val="100000"/>
              </a:lnSpc>
              <a:spcBef>
                <a:spcPts val="470"/>
              </a:spcBef>
            </a:pPr>
            <a:r>
              <a:rPr dirty="0" sz="3200" spc="-35">
                <a:solidFill>
                  <a:srgbClr val="003300"/>
                </a:solidFill>
                <a:latin typeface="Georgia"/>
                <a:cs typeface="Georgia"/>
              </a:rPr>
              <a:t>photosynthesis.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11577" y="553212"/>
            <a:ext cx="3895344" cy="4833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8700" y="0"/>
            <a:ext cx="4193540" cy="6278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9140" y="1238250"/>
            <a:ext cx="505714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CC00FF"/>
                </a:solidFill>
                <a:latin typeface="Verdana"/>
                <a:cs typeface="Verdana"/>
              </a:rPr>
              <a:t>Project </a:t>
            </a:r>
            <a:r>
              <a:rPr dirty="0" sz="4000" spc="-10">
                <a:solidFill>
                  <a:srgbClr val="CC00FF"/>
                </a:solidFill>
                <a:latin typeface="Verdana"/>
                <a:cs typeface="Verdana"/>
              </a:rPr>
              <a:t>prepared</a:t>
            </a:r>
            <a:r>
              <a:rPr dirty="0" sz="4000" spc="-90">
                <a:solidFill>
                  <a:srgbClr val="CC00FF"/>
                </a:solidFill>
                <a:latin typeface="Verdana"/>
                <a:cs typeface="Verdana"/>
              </a:rPr>
              <a:t> </a:t>
            </a:r>
            <a:r>
              <a:rPr dirty="0" sz="4000" spc="-5">
                <a:solidFill>
                  <a:srgbClr val="CC00FF"/>
                </a:solidFill>
                <a:latin typeface="Verdana"/>
                <a:cs typeface="Verdana"/>
              </a:rPr>
              <a:t>by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0679" y="3089910"/>
            <a:ext cx="363283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CC00FF"/>
                </a:solidFill>
                <a:latin typeface="Verdana"/>
                <a:cs typeface="Verdana"/>
              </a:rPr>
              <a:t>Jenefa</a:t>
            </a:r>
            <a:r>
              <a:rPr dirty="0" sz="4000" spc="-75">
                <a:solidFill>
                  <a:srgbClr val="CC00FF"/>
                </a:solidFill>
                <a:latin typeface="Verdana"/>
                <a:cs typeface="Verdana"/>
              </a:rPr>
              <a:t> </a:t>
            </a:r>
            <a:r>
              <a:rPr dirty="0" sz="4000" spc="-5">
                <a:solidFill>
                  <a:srgbClr val="CC00FF"/>
                </a:solidFill>
                <a:latin typeface="Verdana"/>
                <a:cs typeface="Verdana"/>
              </a:rPr>
              <a:t>Joanna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609600"/>
            <a:ext cx="7649209" cy="4810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4939" y="693419"/>
            <a:ext cx="5651500" cy="0"/>
          </a:xfrm>
          <a:custGeom>
            <a:avLst/>
            <a:gdLst/>
            <a:ahLst/>
            <a:cxnLst/>
            <a:rect l="l" t="t" r="r" b="b"/>
            <a:pathLst>
              <a:path w="5651500" h="0">
                <a:moveTo>
                  <a:pt x="0" y="0"/>
                </a:moveTo>
                <a:lnTo>
                  <a:pt x="565150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3030" y="68440"/>
            <a:ext cx="5676900" cy="65659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150" spc="-95" i="1">
                <a:latin typeface="Comic Sans MS"/>
                <a:cs typeface="Comic Sans MS"/>
              </a:rPr>
              <a:t>Gas</a:t>
            </a:r>
            <a:r>
              <a:rPr dirty="0" sz="4150" spc="-95" i="1">
                <a:latin typeface="Comic Sans MS"/>
                <a:cs typeface="Comic Sans MS"/>
              </a:rPr>
              <a:t> </a:t>
            </a:r>
            <a:r>
              <a:rPr dirty="0" sz="4150" spc="-90" i="1">
                <a:latin typeface="Comic Sans MS"/>
                <a:cs typeface="Comic Sans MS"/>
              </a:rPr>
              <a:t>Exchange</a:t>
            </a:r>
            <a:r>
              <a:rPr dirty="0" sz="4150" spc="-90" i="1">
                <a:latin typeface="Comic Sans MS"/>
                <a:cs typeface="Comic Sans MS"/>
              </a:rPr>
              <a:t> </a:t>
            </a:r>
            <a:r>
              <a:rPr dirty="0" sz="4150" spc="-65" i="1">
                <a:latin typeface="Comic Sans MS"/>
                <a:cs typeface="Comic Sans MS"/>
              </a:rPr>
              <a:t>in</a:t>
            </a:r>
            <a:r>
              <a:rPr dirty="0" sz="4150" spc="-95" i="1">
                <a:latin typeface="Comic Sans MS"/>
                <a:cs typeface="Comic Sans MS"/>
              </a:rPr>
              <a:t> </a:t>
            </a:r>
            <a:r>
              <a:rPr dirty="0" sz="4150" spc="-80" i="1">
                <a:latin typeface="Comic Sans MS"/>
                <a:cs typeface="Comic Sans MS"/>
              </a:rPr>
              <a:t>Plants</a:t>
            </a:r>
            <a:endParaRPr sz="4150">
              <a:latin typeface="Comic Sans MS"/>
              <a:cs typeface="Comic Sans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95730" y="645794"/>
            <a:ext cx="5899150" cy="66040"/>
            <a:chOff x="1395730" y="645794"/>
            <a:chExt cx="5899150" cy="66040"/>
          </a:xfrm>
        </p:grpSpPr>
        <p:sp>
          <p:nvSpPr>
            <p:cNvPr id="5" name="object 5"/>
            <p:cNvSpPr/>
            <p:nvPr/>
          </p:nvSpPr>
          <p:spPr>
            <a:xfrm>
              <a:off x="1395730" y="664209"/>
              <a:ext cx="5651500" cy="0"/>
            </a:xfrm>
            <a:custGeom>
              <a:avLst/>
              <a:gdLst/>
              <a:ahLst/>
              <a:cxnLst/>
              <a:rect l="l" t="t" r="r" b="b"/>
              <a:pathLst>
                <a:path w="5651500" h="0">
                  <a:moveTo>
                    <a:pt x="0" y="0"/>
                  </a:moveTo>
                  <a:lnTo>
                    <a:pt x="5651500" y="0"/>
                  </a:lnTo>
                </a:path>
              </a:pathLst>
            </a:custGeom>
            <a:ln w="36830">
              <a:solidFill>
                <a:srgbClr val="33CC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076439" y="693419"/>
              <a:ext cx="218440" cy="0"/>
            </a:xfrm>
            <a:custGeom>
              <a:avLst/>
              <a:gdLst/>
              <a:ahLst/>
              <a:cxnLst/>
              <a:rect l="l" t="t" r="r" b="b"/>
              <a:pathLst>
                <a:path w="218440" h="0">
                  <a:moveTo>
                    <a:pt x="0" y="0"/>
                  </a:moveTo>
                  <a:lnTo>
                    <a:pt x="218440" y="0"/>
                  </a:lnTo>
                </a:path>
              </a:pathLst>
            </a:custGeom>
            <a:ln w="3683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047230" y="664209"/>
              <a:ext cx="218440" cy="0"/>
            </a:xfrm>
            <a:custGeom>
              <a:avLst/>
              <a:gdLst/>
              <a:ahLst/>
              <a:cxnLst/>
              <a:rect l="l" t="t" r="r" b="b"/>
              <a:pathLst>
                <a:path w="218440" h="0">
                  <a:moveTo>
                    <a:pt x="0" y="0"/>
                  </a:moveTo>
                  <a:lnTo>
                    <a:pt x="218440" y="0"/>
                  </a:lnTo>
                </a:path>
              </a:pathLst>
            </a:custGeom>
            <a:ln w="368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991869" y="1452879"/>
            <a:ext cx="5532755" cy="327914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 marR="5080">
              <a:lnSpc>
                <a:spcPts val="3180"/>
              </a:lnSpc>
              <a:spcBef>
                <a:spcPts val="355"/>
              </a:spcBef>
            </a:pP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In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order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to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carry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on</a:t>
            </a:r>
            <a:r>
              <a:rPr dirty="0" sz="2800" spc="-18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photosynthesis,  green plants need </a:t>
            </a:r>
            <a:r>
              <a:rPr dirty="0" sz="2800">
                <a:solidFill>
                  <a:srgbClr val="003300"/>
                </a:solidFill>
                <a:latin typeface="Georgia"/>
                <a:cs typeface="Georgia"/>
              </a:rPr>
              <a:t>a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supply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carbon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dioxide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and </a:t>
            </a:r>
            <a:r>
              <a:rPr dirty="0" sz="2800">
                <a:solidFill>
                  <a:srgbClr val="003300"/>
                </a:solidFill>
                <a:latin typeface="Georgia"/>
                <a:cs typeface="Georgia"/>
              </a:rPr>
              <a:t>a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means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of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disposing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oxygen.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In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order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to 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carry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on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cellular respiration, plant 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cells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need oxygen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and </a:t>
            </a:r>
            <a:r>
              <a:rPr dirty="0" sz="2800">
                <a:solidFill>
                  <a:srgbClr val="003300"/>
                </a:solidFill>
                <a:latin typeface="Georgia"/>
                <a:cs typeface="Georgia"/>
              </a:rPr>
              <a:t>a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means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disposing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carbon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dioxide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(just as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animal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cells</a:t>
            </a:r>
            <a:r>
              <a:rPr dirty="0" sz="2800" spc="-5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do).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69" y="690879"/>
            <a:ext cx="7378065" cy="1663700"/>
          </a:xfrm>
          <a:prstGeom prst="rect"/>
        </p:spPr>
        <p:txBody>
          <a:bodyPr wrap="square" lIns="0" tIns="45085" rIns="0" bIns="0" rtlCol="0" vert="horz">
            <a:spAutoFit/>
          </a:bodyPr>
          <a:lstStyle/>
          <a:p>
            <a:pPr marL="12700" marR="5080">
              <a:lnSpc>
                <a:spcPts val="3180"/>
              </a:lnSpc>
              <a:spcBef>
                <a:spcPts val="355"/>
              </a:spcBef>
            </a:pPr>
            <a:r>
              <a:rPr dirty="0" sz="2800" spc="-30" b="0" i="0">
                <a:solidFill>
                  <a:srgbClr val="003300"/>
                </a:solidFill>
                <a:latin typeface="Georgia"/>
                <a:cs typeface="Georgia"/>
              </a:rPr>
              <a:t>Unlike animals, plants have </a:t>
            </a:r>
            <a:r>
              <a:rPr dirty="0" sz="2800" spc="-20" b="0" i="0">
                <a:solidFill>
                  <a:srgbClr val="003300"/>
                </a:solidFill>
                <a:latin typeface="Georgia"/>
                <a:cs typeface="Georgia"/>
              </a:rPr>
              <a:t>no </a:t>
            </a:r>
            <a:r>
              <a:rPr dirty="0" sz="2800" spc="-30" b="0" i="0">
                <a:solidFill>
                  <a:srgbClr val="003300"/>
                </a:solidFill>
                <a:latin typeface="Georgia"/>
                <a:cs typeface="Georgia"/>
              </a:rPr>
              <a:t>specialized  organs </a:t>
            </a:r>
            <a:r>
              <a:rPr dirty="0" sz="2800" spc="-20" b="0" i="0">
                <a:solidFill>
                  <a:srgbClr val="003300"/>
                </a:solidFill>
                <a:latin typeface="Georgia"/>
                <a:cs typeface="Georgia"/>
              </a:rPr>
              <a:t>for </a:t>
            </a:r>
            <a:r>
              <a:rPr dirty="0" sz="2800" spc="-25" b="0" i="0">
                <a:solidFill>
                  <a:srgbClr val="003300"/>
                </a:solidFill>
                <a:latin typeface="Georgia"/>
                <a:cs typeface="Georgia"/>
              </a:rPr>
              <a:t>gas </a:t>
            </a:r>
            <a:r>
              <a:rPr dirty="0" sz="2800" spc="-35" b="0" i="0">
                <a:solidFill>
                  <a:srgbClr val="003300"/>
                </a:solidFill>
                <a:latin typeface="Georgia"/>
                <a:cs typeface="Georgia"/>
              </a:rPr>
              <a:t>exchange </a:t>
            </a:r>
            <a:r>
              <a:rPr dirty="0" sz="2800" spc="-25" b="0" i="0">
                <a:solidFill>
                  <a:srgbClr val="003300"/>
                </a:solidFill>
                <a:latin typeface="Georgia"/>
                <a:cs typeface="Georgia"/>
              </a:rPr>
              <a:t>(with </a:t>
            </a:r>
            <a:r>
              <a:rPr dirty="0" sz="2800" spc="-20" b="0" i="0">
                <a:solidFill>
                  <a:srgbClr val="003300"/>
                </a:solidFill>
                <a:latin typeface="Georgia"/>
                <a:cs typeface="Georgia"/>
              </a:rPr>
              <a:t>the few</a:t>
            </a:r>
            <a:r>
              <a:rPr dirty="0" sz="2800" spc="-180" b="0" i="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0" b="0" i="0">
                <a:solidFill>
                  <a:srgbClr val="003300"/>
                </a:solidFill>
                <a:latin typeface="Georgia"/>
                <a:cs typeface="Georgia"/>
              </a:rPr>
              <a:t>inevitable  exceptions!). </a:t>
            </a:r>
            <a:r>
              <a:rPr dirty="0" sz="2800" spc="-25" b="0" i="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20" b="0" i="0">
                <a:solidFill>
                  <a:srgbClr val="003300"/>
                </a:solidFill>
                <a:latin typeface="Georgia"/>
                <a:cs typeface="Georgia"/>
              </a:rPr>
              <a:t>are </a:t>
            </a:r>
            <a:r>
              <a:rPr dirty="0" sz="2800" spc="-30" b="0" i="0">
                <a:solidFill>
                  <a:srgbClr val="003300"/>
                </a:solidFill>
                <a:latin typeface="Georgia"/>
                <a:cs typeface="Georgia"/>
              </a:rPr>
              <a:t>several reasons </a:t>
            </a:r>
            <a:r>
              <a:rPr dirty="0" sz="2800" spc="-25" b="0" i="0">
                <a:solidFill>
                  <a:srgbClr val="003300"/>
                </a:solidFill>
                <a:latin typeface="Georgia"/>
                <a:cs typeface="Georgia"/>
              </a:rPr>
              <a:t>they can  get </a:t>
            </a:r>
            <a:r>
              <a:rPr dirty="0" sz="2800" spc="-30" b="0" i="0">
                <a:solidFill>
                  <a:srgbClr val="003300"/>
                </a:solidFill>
                <a:latin typeface="Georgia"/>
                <a:cs typeface="Georgia"/>
              </a:rPr>
              <a:t>along without</a:t>
            </a:r>
            <a:r>
              <a:rPr dirty="0" sz="2800" spc="-65" b="0" i="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5" b="0" i="0">
                <a:solidFill>
                  <a:srgbClr val="003300"/>
                </a:solidFill>
                <a:latin typeface="Georgia"/>
                <a:cs typeface="Georgia"/>
              </a:rPr>
              <a:t>them</a:t>
            </a:r>
            <a:r>
              <a:rPr dirty="0" sz="1400" spc="-35" i="0">
                <a:solidFill>
                  <a:srgbClr val="003300"/>
                </a:solidFill>
                <a:latin typeface="Georgia"/>
                <a:cs typeface="Georgia"/>
              </a:rPr>
              <a:t>: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3235959"/>
            <a:ext cx="7265670" cy="166370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 marR="5080">
              <a:lnSpc>
                <a:spcPts val="3180"/>
              </a:lnSpc>
              <a:spcBef>
                <a:spcPts val="355"/>
              </a:spcBef>
              <a:buSzPct val="96428"/>
              <a:buChar char="•"/>
              <a:tabLst>
                <a:tab pos="153035" algn="l"/>
              </a:tabLst>
            </a:pP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Each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part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plant takes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care of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its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own</a:t>
            </a:r>
            <a:r>
              <a:rPr dirty="0" sz="2800" spc="-27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gas 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exchange</a:t>
            </a:r>
            <a:r>
              <a:rPr dirty="0" sz="2800" spc="-4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needs.</a:t>
            </a:r>
            <a:endParaRPr sz="2800">
              <a:latin typeface="Georgia"/>
              <a:cs typeface="Georgia"/>
            </a:endParaRPr>
          </a:p>
          <a:p>
            <a:pPr marL="12700" marR="34290">
              <a:lnSpc>
                <a:spcPts val="3180"/>
              </a:lnSpc>
              <a:buSzPct val="96428"/>
              <a:buChar char="•"/>
              <a:tabLst>
                <a:tab pos="153035" algn="l"/>
              </a:tabLst>
            </a:pP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Roots, stems,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and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leaves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respire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at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rates</a:t>
            </a:r>
            <a:r>
              <a:rPr dirty="0" sz="2800" spc="-14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much  lower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than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are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characteristic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of</a:t>
            </a:r>
            <a:r>
              <a:rPr dirty="0" sz="2800" spc="-13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animals</a:t>
            </a:r>
            <a:r>
              <a:rPr dirty="0" sz="2800" spc="-30">
                <a:latin typeface="Georgia"/>
                <a:cs typeface="Georgia"/>
              </a:rPr>
              <a:t>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257809"/>
            <a:ext cx="7700645" cy="4088129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 marR="146685">
              <a:lnSpc>
                <a:spcPts val="3180"/>
              </a:lnSpc>
              <a:spcBef>
                <a:spcPts val="355"/>
              </a:spcBef>
              <a:buClr>
                <a:srgbClr val="000000"/>
              </a:buClr>
              <a:buSzPct val="64285"/>
              <a:buChar char="•"/>
              <a:tabLst>
                <a:tab pos="154940" algn="l"/>
              </a:tabLst>
            </a:pP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The only living cells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in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stem are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organized</a:t>
            </a:r>
            <a:r>
              <a:rPr dirty="0" sz="2800" spc="-34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in 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thin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layers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just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beneath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bark.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cells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in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interior are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dead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and serve only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to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provide 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mechanical</a:t>
            </a:r>
            <a:r>
              <a:rPr dirty="0" sz="2800" spc="-4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support.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2700">
              <a:latin typeface="Georgia"/>
              <a:cs typeface="Georgia"/>
            </a:endParaRPr>
          </a:p>
          <a:p>
            <a:pPr marL="12700" marR="5080">
              <a:lnSpc>
                <a:spcPct val="94700"/>
              </a:lnSpc>
              <a:buSzPct val="96428"/>
              <a:buChar char="•"/>
              <a:tabLst>
                <a:tab pos="153035" algn="l"/>
              </a:tabLst>
            </a:pP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Oxygen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and carbon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dioxide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also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pass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through</a:t>
            </a:r>
            <a:r>
              <a:rPr dirty="0" sz="2800" spc="-22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cell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wall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and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plasma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membrane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cell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by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diffusion. The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diffusion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carbon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dioxide may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be 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aided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by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aquaporin channels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inserted </a:t>
            </a:r>
            <a:r>
              <a:rPr dirty="0" sz="2800" spc="-10">
                <a:solidFill>
                  <a:srgbClr val="003300"/>
                </a:solidFill>
                <a:latin typeface="Georgia"/>
                <a:cs typeface="Georgia"/>
              </a:rPr>
              <a:t>in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plasma</a:t>
            </a:r>
            <a:r>
              <a:rPr dirty="0" sz="2800" spc="-5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membrane.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47060" y="577850"/>
            <a:ext cx="1785620" cy="0"/>
          </a:xfrm>
          <a:custGeom>
            <a:avLst/>
            <a:gdLst/>
            <a:ahLst/>
            <a:cxnLst/>
            <a:rect l="l" t="t" r="r" b="b"/>
            <a:pathLst>
              <a:path w="1785620" h="0">
                <a:moveTo>
                  <a:pt x="0" y="0"/>
                </a:moveTo>
                <a:lnTo>
                  <a:pt x="1785620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1500" y="0"/>
            <a:ext cx="1828164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35"/>
              <a:t>Leaves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3124200" y="554990"/>
            <a:ext cx="1785620" cy="0"/>
          </a:xfrm>
          <a:custGeom>
            <a:avLst/>
            <a:gdLst/>
            <a:ahLst/>
            <a:cxnLst/>
            <a:rect l="l" t="t" r="r" b="b"/>
            <a:pathLst>
              <a:path w="1785620" h="0">
                <a:moveTo>
                  <a:pt x="0" y="0"/>
                </a:moveTo>
                <a:lnTo>
                  <a:pt x="1785620" y="0"/>
                </a:lnTo>
              </a:path>
            </a:pathLst>
          </a:custGeom>
          <a:ln w="27940">
            <a:solidFill>
              <a:srgbClr val="33CC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7469" y="919479"/>
            <a:ext cx="7102475" cy="307213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 marR="5080">
              <a:lnSpc>
                <a:spcPts val="3180"/>
              </a:lnSpc>
              <a:spcBef>
                <a:spcPts val="355"/>
              </a:spcBef>
            </a:pP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35">
                <a:solidFill>
                  <a:srgbClr val="003300"/>
                </a:solidFill>
                <a:latin typeface="Georgia"/>
                <a:cs typeface="Georgia"/>
              </a:rPr>
              <a:t>exchange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oxygen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and carbon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dioxide</a:t>
            </a:r>
            <a:r>
              <a:rPr dirty="0" sz="2800" spc="-22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in 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leaf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(as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well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as the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loss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water vapor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in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transpiration) occurs through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pores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called  stomata (singular </a:t>
            </a:r>
            <a:r>
              <a:rPr dirty="0" sz="2800">
                <a:solidFill>
                  <a:srgbClr val="003300"/>
                </a:solidFill>
                <a:latin typeface="Georgia"/>
                <a:cs typeface="Georgia"/>
              </a:rPr>
              <a:t>=</a:t>
            </a:r>
            <a:r>
              <a:rPr dirty="0" sz="2800" spc="-9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stoma).</a:t>
            </a:r>
            <a:endParaRPr sz="2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2800" spc="-25">
                <a:solidFill>
                  <a:srgbClr val="003300"/>
                </a:solidFill>
                <a:latin typeface="Arial"/>
                <a:cs typeface="Arial"/>
              </a:rPr>
              <a:t>Normally </a:t>
            </a:r>
            <a:r>
              <a:rPr dirty="0" sz="2800" spc="-40">
                <a:solidFill>
                  <a:srgbClr val="003300"/>
                </a:solidFill>
                <a:latin typeface="Arial"/>
                <a:cs typeface="Arial"/>
              </a:rPr>
              <a:t>stomata </a:t>
            </a:r>
            <a:r>
              <a:rPr dirty="0" sz="2800" spc="-25">
                <a:solidFill>
                  <a:srgbClr val="003300"/>
                </a:solidFill>
                <a:latin typeface="Arial"/>
                <a:cs typeface="Arial"/>
              </a:rPr>
              <a:t>open </a:t>
            </a:r>
            <a:r>
              <a:rPr dirty="0" sz="2800" spc="-30">
                <a:solidFill>
                  <a:srgbClr val="003300"/>
                </a:solidFill>
                <a:latin typeface="Arial"/>
                <a:cs typeface="Arial"/>
              </a:rPr>
              <a:t>when </a:t>
            </a:r>
            <a:r>
              <a:rPr dirty="0" sz="2800" spc="-5">
                <a:solidFill>
                  <a:srgbClr val="003300"/>
                </a:solidFill>
                <a:latin typeface="Arial"/>
                <a:cs typeface="Arial"/>
              </a:rPr>
              <a:t>the </a:t>
            </a:r>
            <a:r>
              <a:rPr dirty="0" sz="2800" spc="-20">
                <a:solidFill>
                  <a:srgbClr val="003300"/>
                </a:solidFill>
                <a:latin typeface="Arial"/>
                <a:cs typeface="Arial"/>
              </a:rPr>
              <a:t>light</a:t>
            </a:r>
            <a:r>
              <a:rPr dirty="0" sz="2800" spc="-300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800" spc="-25">
                <a:solidFill>
                  <a:srgbClr val="003300"/>
                </a:solidFill>
                <a:latin typeface="Arial"/>
                <a:cs typeface="Arial"/>
              </a:rPr>
              <a:t>strikes</a:t>
            </a:r>
            <a:endParaRPr sz="2800">
              <a:latin typeface="Arial"/>
              <a:cs typeface="Arial"/>
            </a:endParaRPr>
          </a:p>
          <a:p>
            <a:pPr marL="12700" marR="410845">
              <a:lnSpc>
                <a:spcPct val="111300"/>
              </a:lnSpc>
              <a:spcBef>
                <a:spcPts val="10"/>
              </a:spcBef>
            </a:pPr>
            <a:r>
              <a:rPr dirty="0" sz="2800" spc="-20">
                <a:solidFill>
                  <a:srgbClr val="003300"/>
                </a:solidFill>
                <a:latin typeface="Arial"/>
                <a:cs typeface="Arial"/>
              </a:rPr>
              <a:t>the leaf </a:t>
            </a:r>
            <a:r>
              <a:rPr dirty="0" sz="2800" spc="-5">
                <a:solidFill>
                  <a:srgbClr val="003300"/>
                </a:solidFill>
                <a:latin typeface="Arial"/>
                <a:cs typeface="Arial"/>
              </a:rPr>
              <a:t>in </a:t>
            </a:r>
            <a:r>
              <a:rPr dirty="0" sz="2800" spc="-20">
                <a:solidFill>
                  <a:srgbClr val="003300"/>
                </a:solidFill>
                <a:latin typeface="Arial"/>
                <a:cs typeface="Arial"/>
              </a:rPr>
              <a:t>the </a:t>
            </a:r>
            <a:r>
              <a:rPr dirty="0" sz="2800" spc="-25">
                <a:solidFill>
                  <a:srgbClr val="003300"/>
                </a:solidFill>
                <a:latin typeface="Arial"/>
                <a:cs typeface="Arial"/>
              </a:rPr>
              <a:t>morning </a:t>
            </a:r>
            <a:r>
              <a:rPr dirty="0" sz="2800" spc="-20">
                <a:solidFill>
                  <a:srgbClr val="003300"/>
                </a:solidFill>
                <a:latin typeface="Arial"/>
                <a:cs typeface="Arial"/>
              </a:rPr>
              <a:t>and close </a:t>
            </a:r>
            <a:r>
              <a:rPr dirty="0" sz="2800" spc="-10">
                <a:solidFill>
                  <a:srgbClr val="003300"/>
                </a:solidFill>
                <a:latin typeface="Arial"/>
                <a:cs typeface="Arial"/>
              </a:rPr>
              <a:t>during</a:t>
            </a:r>
            <a:r>
              <a:rPr dirty="0" sz="2800" spc="-555">
                <a:solidFill>
                  <a:srgbClr val="003300"/>
                </a:solidFill>
                <a:latin typeface="Arial"/>
                <a:cs typeface="Arial"/>
              </a:rPr>
              <a:t> </a:t>
            </a:r>
            <a:r>
              <a:rPr dirty="0" sz="2800" spc="-30">
                <a:solidFill>
                  <a:srgbClr val="003300"/>
                </a:solidFill>
                <a:latin typeface="Arial"/>
                <a:cs typeface="Arial"/>
              </a:rPr>
              <a:t>the  </a:t>
            </a:r>
            <a:r>
              <a:rPr dirty="0" sz="2800" spc="-25">
                <a:solidFill>
                  <a:srgbClr val="003300"/>
                </a:solidFill>
                <a:latin typeface="Arial"/>
                <a:cs typeface="Arial"/>
              </a:rPr>
              <a:t>night.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95527" y="986131"/>
          <a:ext cx="5342255" cy="5001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5990"/>
                <a:gridCol w="1852294"/>
              </a:tblGrid>
              <a:tr h="1938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2000" b="1" i="1">
                          <a:latin typeface="Georgia"/>
                          <a:cs typeface="Georgia"/>
                        </a:rPr>
                        <a:t>Time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 marL="292735" marR="296545" indent="1905">
                        <a:lnSpc>
                          <a:spcPts val="2280"/>
                        </a:lnSpc>
                      </a:pPr>
                      <a:r>
                        <a:rPr dirty="0" sz="2000" spc="-5" b="1" i="1">
                          <a:latin typeface="Georgia"/>
                          <a:cs typeface="Georgia"/>
                        </a:rPr>
                        <a:t>Osmotic  </a:t>
                      </a:r>
                      <a:r>
                        <a:rPr dirty="0" sz="2000" spc="5" b="1" i="1">
                          <a:latin typeface="Georgia"/>
                          <a:cs typeface="Georgia"/>
                        </a:rPr>
                        <a:t>P</a:t>
                      </a:r>
                      <a:r>
                        <a:rPr dirty="0" sz="2000" b="1" i="1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2000" spc="-5" b="1" i="1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2000" spc="5" b="1" i="1">
                          <a:latin typeface="Georgia"/>
                          <a:cs typeface="Georgia"/>
                        </a:rPr>
                        <a:t>s</a:t>
                      </a:r>
                      <a:r>
                        <a:rPr dirty="0" sz="2000" spc="-5" b="1" i="1">
                          <a:latin typeface="Georgia"/>
                          <a:cs typeface="Georgia"/>
                        </a:rPr>
                        <a:t>su</a:t>
                      </a:r>
                      <a:r>
                        <a:rPr dirty="0" sz="2000" b="1" i="1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2000" spc="-5" b="1" i="1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2000" b="1" i="1">
                          <a:latin typeface="Georgia"/>
                          <a:cs typeface="Georgia"/>
                        </a:rPr>
                        <a:t>,  </a:t>
                      </a:r>
                      <a:r>
                        <a:rPr dirty="0" sz="2000" spc="-5" b="1" i="1">
                          <a:latin typeface="Georgia"/>
                          <a:cs typeface="Georgia"/>
                        </a:rPr>
                        <a:t>lb/in</a:t>
                      </a:r>
                      <a:r>
                        <a:rPr dirty="0" baseline="28985" sz="1725" spc="-7" b="1" i="1">
                          <a:latin typeface="Georgia"/>
                          <a:cs typeface="Georgia"/>
                        </a:rPr>
                        <a:t>2</a:t>
                      </a:r>
                      <a:endParaRPr baseline="28985" sz="1725">
                        <a:latin typeface="Georgia"/>
                        <a:cs typeface="Georgia"/>
                      </a:endParaRPr>
                    </a:p>
                  </a:txBody>
                  <a:tcPr marL="0" marR="0" marB="0" marT="1905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800" b="1" i="1">
                          <a:latin typeface="Georgia"/>
                          <a:cs typeface="Georgia"/>
                        </a:rPr>
                        <a:t>7</a:t>
                      </a:r>
                      <a:r>
                        <a:rPr dirty="0" sz="1800" spc="-45" b="1" i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800" spc="-15" b="1" i="1">
                          <a:latin typeface="Georgia"/>
                          <a:cs typeface="Georgia"/>
                        </a:rPr>
                        <a:t>A.M.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B="0" marT="103505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800" spc="-5" b="1">
                          <a:latin typeface="Georgia"/>
                          <a:cs typeface="Georgia"/>
                        </a:rPr>
                        <a:t>212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B="0" marT="103505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800" spc="-10" b="1">
                          <a:latin typeface="Georgia"/>
                          <a:cs typeface="Georgia"/>
                        </a:rPr>
                        <a:t>11</a:t>
                      </a:r>
                      <a:r>
                        <a:rPr dirty="0" sz="1800" spc="-15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800" b="1">
                          <a:latin typeface="Georgia"/>
                          <a:cs typeface="Georgia"/>
                        </a:rPr>
                        <a:t>A.M.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B="0" marT="102235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800" spc="-10" b="1">
                          <a:latin typeface="Georgia"/>
                          <a:cs typeface="Georgia"/>
                        </a:rPr>
                        <a:t>456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B="0" marT="102235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764539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800" b="1">
                          <a:latin typeface="Georgia"/>
                          <a:cs typeface="Georgia"/>
                        </a:rPr>
                        <a:t>5</a:t>
                      </a:r>
                      <a:r>
                        <a:rPr dirty="0" sz="1800" spc="-15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800" spc="-5" b="1">
                          <a:latin typeface="Georgia"/>
                          <a:cs typeface="Georgia"/>
                        </a:rPr>
                        <a:t>P.M.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B="0" marT="102235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800" spc="-5" b="1">
                          <a:latin typeface="Georgia"/>
                          <a:cs typeface="Georgia"/>
                        </a:rPr>
                        <a:t>272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B="0" marT="102235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759256"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800" spc="-5" b="1">
                          <a:latin typeface="Georgia"/>
                          <a:cs typeface="Georgia"/>
                        </a:rPr>
                        <a:t>12</a:t>
                      </a:r>
                      <a:r>
                        <a:rPr dirty="0" sz="1800" spc="-10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800" spc="-5" b="1">
                          <a:latin typeface="Georgia"/>
                          <a:cs typeface="Georgia"/>
                        </a:rPr>
                        <a:t>midnight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B="0" marT="103505">
                    <a:lnL w="952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800" spc="-10" b="1">
                          <a:latin typeface="Georgia"/>
                          <a:cs typeface="Georgia"/>
                        </a:rPr>
                        <a:t>191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B="0" marT="103505">
                    <a:lnL w="317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542539" y="651509"/>
            <a:ext cx="4236720" cy="0"/>
          </a:xfrm>
          <a:custGeom>
            <a:avLst/>
            <a:gdLst/>
            <a:ahLst/>
            <a:cxnLst/>
            <a:rect l="l" t="t" r="r" b="b"/>
            <a:pathLst>
              <a:path w="4236720" h="0">
                <a:moveTo>
                  <a:pt x="0" y="0"/>
                </a:moveTo>
                <a:lnTo>
                  <a:pt x="423672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15870" y="293370"/>
            <a:ext cx="426783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/>
              <a:t>RATE</a:t>
            </a:r>
            <a:r>
              <a:rPr dirty="0" sz="2400" spc="-30"/>
              <a:t> </a:t>
            </a:r>
            <a:r>
              <a:rPr dirty="0" sz="2400" spc="-20"/>
              <a:t>OF</a:t>
            </a:r>
            <a:r>
              <a:rPr dirty="0" sz="2400" spc="-120"/>
              <a:t> </a:t>
            </a:r>
            <a:r>
              <a:rPr dirty="0" sz="2400" spc="-35"/>
              <a:t>TRANSPIRATION</a:t>
            </a:r>
            <a:endParaRPr sz="2400"/>
          </a:p>
        </p:txBody>
      </p:sp>
      <p:sp>
        <p:nvSpPr>
          <p:cNvPr id="5" name="object 5"/>
          <p:cNvSpPr/>
          <p:nvPr/>
        </p:nvSpPr>
        <p:spPr>
          <a:xfrm>
            <a:off x="2528570" y="637540"/>
            <a:ext cx="4236720" cy="0"/>
          </a:xfrm>
          <a:custGeom>
            <a:avLst/>
            <a:gdLst/>
            <a:ahLst/>
            <a:cxnLst/>
            <a:rect l="l" t="t" r="r" b="b"/>
            <a:pathLst>
              <a:path w="4236720" h="0">
                <a:moveTo>
                  <a:pt x="0" y="0"/>
                </a:moveTo>
                <a:lnTo>
                  <a:pt x="4236720" y="0"/>
                </a:lnTo>
              </a:path>
            </a:pathLst>
          </a:custGeom>
          <a:ln w="16510">
            <a:solidFill>
              <a:srgbClr val="33CC3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2470" y="86359"/>
            <a:ext cx="309626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4000" spc="-45">
                <a:uFill>
                  <a:solidFill>
                    <a:srgbClr val="33CC33"/>
                  </a:solidFill>
                </a:uFill>
              </a:rPr>
              <a:t>Importance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57200" y="995679"/>
            <a:ext cx="7515225" cy="287528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 marR="5080">
              <a:lnSpc>
                <a:spcPts val="3180"/>
              </a:lnSpc>
              <a:spcBef>
                <a:spcPts val="355"/>
              </a:spcBef>
            </a:pP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Transpiration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not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simply </a:t>
            </a:r>
            <a:r>
              <a:rPr dirty="0" sz="2800">
                <a:solidFill>
                  <a:srgbClr val="003300"/>
                </a:solidFill>
                <a:latin typeface="Georgia"/>
                <a:cs typeface="Georgia"/>
              </a:rPr>
              <a:t>a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hazard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of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plant</a:t>
            </a:r>
            <a:r>
              <a:rPr dirty="0" sz="2800" spc="-19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life.  </a:t>
            </a:r>
            <a:r>
              <a:rPr dirty="0" sz="2800" spc="-15">
                <a:solidFill>
                  <a:srgbClr val="003300"/>
                </a:solidFill>
                <a:latin typeface="Georgia"/>
                <a:cs typeface="Georgia"/>
              </a:rPr>
              <a:t>It is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"engine"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that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pulls water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up from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roots</a:t>
            </a:r>
            <a:r>
              <a:rPr dirty="0" sz="2800" spc="-4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to:</a:t>
            </a:r>
            <a:endParaRPr sz="2800">
              <a:latin typeface="Georgia"/>
              <a:cs typeface="Georgia"/>
            </a:endParaRPr>
          </a:p>
          <a:p>
            <a:pPr marL="609600" indent="-140335">
              <a:lnSpc>
                <a:spcPts val="3015"/>
              </a:lnSpc>
              <a:buSzPct val="96428"/>
              <a:buChar char="•"/>
              <a:tabLst>
                <a:tab pos="610235" algn="l"/>
              </a:tabLst>
            </a:pP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supply photosynthesis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(1%-2%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of the</a:t>
            </a:r>
            <a:r>
              <a:rPr dirty="0" sz="2800" spc="-16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total)</a:t>
            </a:r>
            <a:endParaRPr sz="2800">
              <a:latin typeface="Georgia"/>
              <a:cs typeface="Georgia"/>
            </a:endParaRPr>
          </a:p>
          <a:p>
            <a:pPr marL="469900" marR="1830705">
              <a:lnSpc>
                <a:spcPts val="3180"/>
              </a:lnSpc>
              <a:spcBef>
                <a:spcPts val="165"/>
              </a:spcBef>
              <a:buSzPct val="96428"/>
              <a:buChar char="•"/>
              <a:tabLst>
                <a:tab pos="610235" algn="l"/>
              </a:tabLst>
            </a:pP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bring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minerals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from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roots</a:t>
            </a:r>
            <a:r>
              <a:rPr dirty="0" sz="2800" spc="-204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for  </a:t>
            </a:r>
            <a:r>
              <a:rPr dirty="0" sz="2800" spc="-30">
                <a:solidFill>
                  <a:srgbClr val="003300"/>
                </a:solidFill>
                <a:latin typeface="Georgia"/>
                <a:cs typeface="Georgia"/>
              </a:rPr>
              <a:t>biosynthesis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within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</a:t>
            </a:r>
            <a:r>
              <a:rPr dirty="0" sz="2800" spc="-95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leaf</a:t>
            </a:r>
            <a:endParaRPr sz="2800">
              <a:latin typeface="Georgia"/>
              <a:cs typeface="Georgia"/>
            </a:endParaRPr>
          </a:p>
          <a:p>
            <a:pPr marL="609600" indent="-140335">
              <a:lnSpc>
                <a:spcPts val="3105"/>
              </a:lnSpc>
              <a:buSzPct val="96428"/>
              <a:buChar char="•"/>
              <a:tabLst>
                <a:tab pos="610235" algn="l"/>
              </a:tabLst>
            </a:pP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cool </a:t>
            </a:r>
            <a:r>
              <a:rPr dirty="0" sz="2800" spc="-20">
                <a:solidFill>
                  <a:srgbClr val="003300"/>
                </a:solidFill>
                <a:latin typeface="Georgia"/>
                <a:cs typeface="Georgia"/>
              </a:rPr>
              <a:t>the</a:t>
            </a:r>
            <a:r>
              <a:rPr dirty="0" sz="2800" spc="-70">
                <a:solidFill>
                  <a:srgbClr val="003300"/>
                </a:solidFill>
                <a:latin typeface="Georgia"/>
                <a:cs typeface="Georgia"/>
              </a:rPr>
              <a:t> </a:t>
            </a:r>
            <a:r>
              <a:rPr dirty="0" sz="2800" spc="-25">
                <a:solidFill>
                  <a:srgbClr val="003300"/>
                </a:solidFill>
                <a:latin typeface="Georgia"/>
                <a:cs typeface="Georgia"/>
              </a:rPr>
              <a:t>leaf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owner</dc:creator>
  <dc:title>PowerPoint Presentation</dc:title>
  <dcterms:created xsi:type="dcterms:W3CDTF">2020-06-06T05:08:38Z</dcterms:created>
  <dcterms:modified xsi:type="dcterms:W3CDTF">2020-06-06T05:08:38Z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2008-10-17T00:00:00Z</vt:filetime>
  </property>
  <property fmtid="{D5CDD505-2E9C-101B-9397-08002B2CF9AE}" pid="3" name="Creator">
    <vt:lpwstr>Impress</vt:lpwstr>
  </property>
  <property fmtid="{D5CDD505-2E9C-101B-9397-08002B2CF9AE}" pid="4" name="LastSaved">
    <vt:filetime>2020-06-06T00:00:00Z</vt:filetime>
  </property>
</Properties>
</file>