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2016251"/>
            <a:ext cx="9144000" cy="407974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096004"/>
            <a:ext cx="9143999" cy="7619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1005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2602" y="665226"/>
            <a:ext cx="5774690" cy="513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22602" y="1079702"/>
            <a:ext cx="7087870" cy="4400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36609" y="5611112"/>
            <a:ext cx="290195" cy="499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C0000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175"/>
              </a:spcBef>
            </a:pPr>
            <a:fld id="{81D60167-4931-47E6-BA6A-407CBD079E47}" type="slidenum">
              <a:rPr spc="-35" dirty="0"/>
              <a:t>‹#›</a:t>
            </a:fld>
            <a:endParaRPr spc="-3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96489" y="3528821"/>
            <a:ext cx="5618480" cy="0"/>
          </a:xfrm>
          <a:custGeom>
            <a:avLst/>
            <a:gdLst/>
            <a:ahLst/>
            <a:cxnLst/>
            <a:rect l="l" t="t" r="r" b="b"/>
            <a:pathLst>
              <a:path w="5618480">
                <a:moveTo>
                  <a:pt x="0" y="0"/>
                </a:moveTo>
                <a:lnTo>
                  <a:pt x="561848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6939" y="1361059"/>
            <a:ext cx="58629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360" dirty="0">
                <a:solidFill>
                  <a:srgbClr val="5C0E20"/>
                </a:solidFill>
              </a:rPr>
              <a:t>FACTORS </a:t>
            </a:r>
            <a:r>
              <a:rPr sz="4000" spc="-285" dirty="0">
                <a:solidFill>
                  <a:srgbClr val="5C0E20"/>
                </a:solidFill>
              </a:rPr>
              <a:t>INFLUENCE</a:t>
            </a:r>
            <a:r>
              <a:rPr sz="4000" spc="-450" dirty="0">
                <a:solidFill>
                  <a:srgbClr val="5C0E20"/>
                </a:solidFill>
              </a:rPr>
              <a:t> </a:t>
            </a:r>
            <a:r>
              <a:rPr sz="4000" spc="-350" dirty="0">
                <a:solidFill>
                  <a:srgbClr val="5C0E20"/>
                </a:solidFill>
              </a:rPr>
              <a:t>THE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916939" y="1909698"/>
            <a:ext cx="5074285" cy="118364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640"/>
              </a:spcBef>
              <a:tabLst>
                <a:tab pos="3564254" algn="l"/>
              </a:tabLst>
            </a:pPr>
            <a:r>
              <a:rPr sz="4000" spc="-335" dirty="0">
                <a:solidFill>
                  <a:srgbClr val="5C0E20"/>
                </a:solidFill>
                <a:latin typeface="Arial"/>
                <a:cs typeface="Arial"/>
              </a:rPr>
              <a:t>SELECTIO</a:t>
            </a:r>
            <a:r>
              <a:rPr sz="4000" spc="-385" dirty="0">
                <a:solidFill>
                  <a:srgbClr val="5C0E20"/>
                </a:solidFill>
                <a:latin typeface="Arial"/>
                <a:cs typeface="Arial"/>
              </a:rPr>
              <a:t>N</a:t>
            </a:r>
            <a:r>
              <a:rPr sz="4000" spc="20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4000" spc="-300" dirty="0">
                <a:solidFill>
                  <a:srgbClr val="5C0E20"/>
                </a:solidFill>
                <a:latin typeface="Arial"/>
                <a:cs typeface="Arial"/>
              </a:rPr>
              <a:t>OF</a:t>
            </a:r>
            <a:r>
              <a:rPr sz="4000" dirty="0">
                <a:solidFill>
                  <a:srgbClr val="5C0E20"/>
                </a:solidFill>
                <a:latin typeface="Arial"/>
                <a:cs typeface="Arial"/>
              </a:rPr>
              <a:t>	</a:t>
            </a:r>
            <a:r>
              <a:rPr sz="4000" spc="-430" dirty="0">
                <a:solidFill>
                  <a:srgbClr val="5C0E20"/>
                </a:solidFill>
                <a:latin typeface="Arial"/>
                <a:cs typeface="Arial"/>
              </a:rPr>
              <a:t>P</a:t>
            </a:r>
            <a:r>
              <a:rPr sz="4000" spc="-350" dirty="0">
                <a:solidFill>
                  <a:srgbClr val="5C0E20"/>
                </a:solidFill>
                <a:latin typeface="Arial"/>
                <a:cs typeface="Arial"/>
              </a:rPr>
              <a:t>L</a:t>
            </a:r>
            <a:r>
              <a:rPr sz="4000" spc="-95" dirty="0">
                <a:solidFill>
                  <a:srgbClr val="5C0E20"/>
                </a:solidFill>
                <a:latin typeface="Arial"/>
                <a:cs typeface="Arial"/>
              </a:rPr>
              <a:t>ANT  </a:t>
            </a:r>
            <a:r>
              <a:rPr sz="4000" spc="-170" dirty="0">
                <a:solidFill>
                  <a:srgbClr val="5C0E20"/>
                </a:solidFill>
                <a:latin typeface="Arial"/>
                <a:cs typeface="Arial"/>
              </a:rPr>
              <a:t>LOCATION</a:t>
            </a:r>
            <a:endParaRPr sz="4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36622" y="3677792"/>
            <a:ext cx="3629025" cy="2367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5C0E20"/>
                </a:solidFill>
                <a:latin typeface="Times New Roman"/>
                <a:cs typeface="Times New Roman"/>
              </a:rPr>
              <a:t>PRESENTED BY </a:t>
            </a:r>
            <a:r>
              <a:rPr sz="1600" spc="-5" dirty="0">
                <a:solidFill>
                  <a:srgbClr val="5C0E20"/>
                </a:solidFill>
                <a:latin typeface="Times New Roman"/>
                <a:cs typeface="Times New Roman"/>
              </a:rPr>
              <a:t>: SHIKHA</a:t>
            </a:r>
            <a:r>
              <a:rPr sz="1600" spc="-17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5C0E20"/>
                </a:solidFill>
                <a:latin typeface="Times New Roman"/>
                <a:cs typeface="Times New Roman"/>
              </a:rPr>
              <a:t>SINGH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600" b="1" spc="-10" dirty="0">
                <a:solidFill>
                  <a:srgbClr val="5C0E20"/>
                </a:solidFill>
                <a:latin typeface="Times New Roman"/>
                <a:cs typeface="Times New Roman"/>
              </a:rPr>
              <a:t>ROLL </a:t>
            </a:r>
            <a:r>
              <a:rPr sz="1600" b="1" spc="-5" dirty="0">
                <a:solidFill>
                  <a:srgbClr val="5C0E20"/>
                </a:solidFill>
                <a:latin typeface="Times New Roman"/>
                <a:cs typeface="Times New Roman"/>
              </a:rPr>
              <a:t>NO</a:t>
            </a:r>
            <a:r>
              <a:rPr sz="1600" b="1" spc="-8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5C0E20"/>
                </a:solidFill>
                <a:latin typeface="Times New Roman"/>
                <a:cs typeface="Times New Roman"/>
              </a:rPr>
              <a:t>:160617009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sz="1600" b="1" u="heavy" spc="-5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UNDER THE GUIDANCE </a:t>
            </a:r>
            <a:r>
              <a:rPr sz="1600" b="1" u="heavy" spc="-10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1600" b="1" u="heavy" spc="-85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heavy" spc="-5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80"/>
              </a:spcBef>
            </a:pPr>
            <a:r>
              <a:rPr sz="1600" spc="-10" dirty="0">
                <a:solidFill>
                  <a:srgbClr val="5C0E20"/>
                </a:solidFill>
                <a:latin typeface="Times New Roman"/>
                <a:cs typeface="Times New Roman"/>
              </a:rPr>
              <a:t>DR </a:t>
            </a:r>
            <a:r>
              <a:rPr sz="1600" spc="-5" dirty="0">
                <a:solidFill>
                  <a:srgbClr val="5C0E20"/>
                </a:solidFill>
                <a:latin typeface="Times New Roman"/>
                <a:cs typeface="Times New Roman"/>
              </a:rPr>
              <a:t>MAHALAKSHMI</a:t>
            </a:r>
            <a:r>
              <a:rPr sz="160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1600" spc="-25" dirty="0">
                <a:solidFill>
                  <a:srgbClr val="5C0E20"/>
                </a:solidFill>
                <a:latin typeface="Times New Roman"/>
                <a:cs typeface="Times New Roman"/>
              </a:rPr>
              <a:t>RATHNANAND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3310"/>
              </a:lnSpc>
              <a:spcBef>
                <a:spcPts val="335"/>
              </a:spcBef>
            </a:pPr>
            <a:r>
              <a:rPr sz="1600" b="1" spc="-25" dirty="0">
                <a:solidFill>
                  <a:srgbClr val="5C0E20"/>
                </a:solidFill>
                <a:latin typeface="Times New Roman"/>
                <a:cs typeface="Times New Roman"/>
              </a:rPr>
              <a:t>DEPARTMENT </a:t>
            </a:r>
            <a:r>
              <a:rPr sz="1600" b="1" spc="-10" dirty="0">
                <a:solidFill>
                  <a:srgbClr val="5C0E20"/>
                </a:solidFill>
                <a:latin typeface="Times New Roman"/>
                <a:cs typeface="Times New Roman"/>
              </a:rPr>
              <a:t>OF</a:t>
            </a:r>
            <a:r>
              <a:rPr sz="1600" b="1" spc="-1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5C0E20"/>
                </a:solidFill>
                <a:latin typeface="Times New Roman"/>
                <a:cs typeface="Times New Roman"/>
              </a:rPr>
              <a:t>PHARMACEUTICS  MCOPS </a:t>
            </a:r>
            <a:r>
              <a:rPr sz="1600" b="1" spc="-25" dirty="0">
                <a:solidFill>
                  <a:srgbClr val="5C0E20"/>
                </a:solidFill>
                <a:latin typeface="Times New Roman"/>
                <a:cs typeface="Times New Roman"/>
              </a:rPr>
              <a:t>MANIPAL</a:t>
            </a:r>
            <a:r>
              <a:rPr sz="1600" b="1" spc="-8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1600" b="1" spc="-5" dirty="0">
                <a:solidFill>
                  <a:srgbClr val="5C0E20"/>
                </a:solidFill>
                <a:latin typeface="Times New Roman"/>
                <a:cs typeface="Times New Roman"/>
              </a:rPr>
              <a:t>UNIVERSITY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468820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AVAILABILITY </a:t>
            </a:r>
            <a:r>
              <a:rPr spc="-235" dirty="0"/>
              <a:t>OF</a:t>
            </a:r>
            <a:r>
              <a:rPr spc="90" dirty="0"/>
              <a:t> </a:t>
            </a:r>
            <a:r>
              <a:rPr spc="-204" dirty="0"/>
              <a:t>LABOUR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89009" y="5611112"/>
            <a:ext cx="213995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9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92274"/>
            <a:ext cx="6415405" cy="37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635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The labour should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stable, with proper  attitude towards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work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and available 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at 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reasonable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rates.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Should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managed in such a way that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chances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boycotts, strikes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or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lockouts are  less and the facility is able to achieve low  labour cost per unit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 production.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595757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AVAILABILITY </a:t>
            </a:r>
            <a:r>
              <a:rPr spc="-235" dirty="0"/>
              <a:t>OF </a:t>
            </a:r>
            <a:r>
              <a:rPr spc="-325" dirty="0"/>
              <a:t>FUEL </a:t>
            </a:r>
            <a:r>
              <a:rPr spc="425" dirty="0"/>
              <a:t>&amp;</a:t>
            </a:r>
            <a:r>
              <a:rPr spc="45" dirty="0"/>
              <a:t> </a:t>
            </a:r>
            <a:r>
              <a:rPr spc="-275" dirty="0"/>
              <a:t>POWER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462009" y="5611112"/>
            <a:ext cx="2997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10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92274"/>
            <a:ext cx="6415405" cy="32251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715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Because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wide spread use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electric  </a:t>
            </a:r>
            <a:r>
              <a:rPr sz="2800" spc="-25" dirty="0">
                <a:solidFill>
                  <a:srgbClr val="5C0E20"/>
                </a:solidFill>
                <a:latin typeface="Times New Roman"/>
                <a:cs typeface="Times New Roman"/>
              </a:rPr>
              <a:t>power,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in most cases fuel has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not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remained  a leading factor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plant</a:t>
            </a:r>
            <a:r>
              <a:rPr sz="2800" spc="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location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Electric power should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available  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continuously,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in proper quantity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and 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at </a:t>
            </a:r>
            <a:r>
              <a:rPr sz="2800" spc="67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reasonable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rates.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44754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70" dirty="0"/>
              <a:t>AVAILABILITY </a:t>
            </a:r>
            <a:r>
              <a:rPr spc="-235" dirty="0"/>
              <a:t>OF</a:t>
            </a:r>
            <a:r>
              <a:rPr spc="95" dirty="0"/>
              <a:t> </a:t>
            </a:r>
            <a:r>
              <a:rPr spc="-265" dirty="0"/>
              <a:t>WATER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751202" y="5336804"/>
            <a:ext cx="1209675" cy="59309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shortage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8209" y="5611112"/>
            <a:ext cx="2997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11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48688"/>
            <a:ext cx="6415405" cy="3351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635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15" dirty="0">
                <a:solidFill>
                  <a:srgbClr val="5C0E20"/>
                </a:solidFill>
                <a:latin typeface="Arial"/>
                <a:cs typeface="Arial"/>
              </a:rPr>
              <a:t>Water </a:t>
            </a:r>
            <a:r>
              <a:rPr sz="2400" spc="-75" dirty="0">
                <a:solidFill>
                  <a:srgbClr val="5C0E20"/>
                </a:solidFill>
                <a:latin typeface="Arial"/>
                <a:cs typeface="Arial"/>
              </a:rPr>
              <a:t>is </a:t>
            </a:r>
            <a:r>
              <a:rPr sz="2400" spc="-45" dirty="0">
                <a:solidFill>
                  <a:srgbClr val="5C0E20"/>
                </a:solidFill>
                <a:latin typeface="Arial"/>
                <a:cs typeface="Arial"/>
              </a:rPr>
              <a:t>used </a:t>
            </a:r>
            <a:r>
              <a:rPr sz="2400" spc="60" dirty="0">
                <a:solidFill>
                  <a:srgbClr val="5C0E20"/>
                </a:solidFill>
                <a:latin typeface="Arial"/>
                <a:cs typeface="Arial"/>
              </a:rPr>
              <a:t>for </a:t>
            </a:r>
            <a:r>
              <a:rPr sz="2400" spc="-35" dirty="0">
                <a:solidFill>
                  <a:srgbClr val="5C0E20"/>
                </a:solidFill>
                <a:latin typeface="Arial"/>
                <a:cs typeface="Arial"/>
              </a:rPr>
              <a:t>processing, </a:t>
            </a:r>
            <a:r>
              <a:rPr sz="2400" spc="15" dirty="0">
                <a:solidFill>
                  <a:srgbClr val="5C0E20"/>
                </a:solidFill>
                <a:latin typeface="Arial"/>
                <a:cs typeface="Arial"/>
              </a:rPr>
              <a:t>drinking, </a:t>
            </a:r>
            <a:r>
              <a:rPr sz="2400" spc="-5" dirty="0">
                <a:solidFill>
                  <a:srgbClr val="5C0E20"/>
                </a:solidFill>
                <a:latin typeface="Arial"/>
                <a:cs typeface="Arial"/>
              </a:rPr>
              <a:t>and  </a:t>
            </a:r>
            <a:r>
              <a:rPr sz="2400" spc="-30" dirty="0">
                <a:solidFill>
                  <a:srgbClr val="5C0E20"/>
                </a:solidFill>
                <a:latin typeface="Arial"/>
                <a:cs typeface="Arial"/>
              </a:rPr>
              <a:t>sanitary</a:t>
            </a:r>
            <a:r>
              <a:rPr sz="2400" spc="1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C0E20"/>
                </a:solidFill>
                <a:latin typeface="Arial"/>
                <a:cs typeface="Arial"/>
              </a:rPr>
              <a:t>purposes</a:t>
            </a:r>
            <a:endParaRPr sz="2400">
              <a:latin typeface="Arial"/>
              <a:cs typeface="Arial"/>
            </a:endParaRPr>
          </a:p>
          <a:p>
            <a:pPr marL="240665" marR="6985" indent="-228600" algn="just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65" dirty="0">
                <a:solidFill>
                  <a:srgbClr val="5C0E20"/>
                </a:solidFill>
                <a:latin typeface="Arial"/>
                <a:cs typeface="Arial"/>
              </a:rPr>
              <a:t>For </a:t>
            </a:r>
            <a:r>
              <a:rPr sz="2400" spc="-114" dirty="0">
                <a:solidFill>
                  <a:srgbClr val="5C0E20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pharmaceutical </a:t>
            </a:r>
            <a:r>
              <a:rPr sz="2400" spc="-5" dirty="0">
                <a:solidFill>
                  <a:srgbClr val="5C0E20"/>
                </a:solidFill>
                <a:latin typeface="Arial"/>
                <a:cs typeface="Arial"/>
              </a:rPr>
              <a:t>industry,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water </a:t>
            </a:r>
            <a:r>
              <a:rPr sz="2400" spc="5" dirty="0">
                <a:solidFill>
                  <a:srgbClr val="5C0E20"/>
                </a:solidFill>
                <a:latin typeface="Arial"/>
                <a:cs typeface="Arial"/>
              </a:rPr>
              <a:t>should 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be </a:t>
            </a:r>
            <a:r>
              <a:rPr sz="2400" spc="-30" dirty="0">
                <a:solidFill>
                  <a:srgbClr val="5C0E20"/>
                </a:solidFill>
                <a:latin typeface="Arial"/>
                <a:cs typeface="Arial"/>
              </a:rPr>
              <a:t>available </a:t>
            </a:r>
            <a:r>
              <a:rPr sz="2400" spc="30" dirty="0">
                <a:solidFill>
                  <a:srgbClr val="5C0E20"/>
                </a:solidFill>
                <a:latin typeface="Arial"/>
                <a:cs typeface="Arial"/>
              </a:rPr>
              <a:t>in </a:t>
            </a: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adequate </a:t>
            </a:r>
            <a:r>
              <a:rPr sz="2400" spc="35" dirty="0">
                <a:solidFill>
                  <a:srgbClr val="5C0E20"/>
                </a:solidFill>
                <a:latin typeface="Arial"/>
                <a:cs typeface="Arial"/>
              </a:rPr>
              <a:t>quantity </a:t>
            </a:r>
            <a:r>
              <a:rPr sz="2400" spc="-5" dirty="0">
                <a:solidFill>
                  <a:srgbClr val="5C0E20"/>
                </a:solidFill>
                <a:latin typeface="Arial"/>
                <a:cs typeface="Arial"/>
              </a:rPr>
              <a:t>and </a:t>
            </a:r>
            <a:r>
              <a:rPr sz="2400" spc="5" dirty="0">
                <a:solidFill>
                  <a:srgbClr val="5C0E20"/>
                </a:solidFill>
                <a:latin typeface="Arial"/>
                <a:cs typeface="Arial"/>
              </a:rPr>
              <a:t>should 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be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400" spc="35" dirty="0">
                <a:solidFill>
                  <a:srgbClr val="5C0E20"/>
                </a:solidFill>
                <a:latin typeface="Arial"/>
                <a:cs typeface="Arial"/>
              </a:rPr>
              <a:t>proper</a:t>
            </a:r>
            <a:r>
              <a:rPr sz="2400" spc="-9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25" dirty="0">
                <a:solidFill>
                  <a:srgbClr val="5C0E20"/>
                </a:solidFill>
                <a:latin typeface="Arial"/>
                <a:cs typeface="Arial"/>
              </a:rPr>
              <a:t>quality</a:t>
            </a:r>
            <a:endParaRPr sz="2400">
              <a:latin typeface="Arial"/>
              <a:cs typeface="Arial"/>
            </a:endParaRPr>
          </a:p>
          <a:p>
            <a:pPr marL="241300" indent="-228600" algn="just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35" dirty="0">
                <a:solidFill>
                  <a:srgbClr val="5C0E20"/>
                </a:solidFill>
                <a:latin typeface="Arial"/>
                <a:cs typeface="Arial"/>
              </a:rPr>
              <a:t>Pharmaceutical </a:t>
            </a:r>
            <a:r>
              <a:rPr sz="2400" spc="10" dirty="0">
                <a:solidFill>
                  <a:srgbClr val="5C0E20"/>
                </a:solidFill>
                <a:latin typeface="Arial"/>
                <a:cs typeface="Arial"/>
              </a:rPr>
              <a:t>industry </a:t>
            </a:r>
            <a:r>
              <a:rPr sz="2400" spc="5" dirty="0">
                <a:solidFill>
                  <a:srgbClr val="5C0E20"/>
                </a:solidFill>
                <a:latin typeface="Arial"/>
                <a:cs typeface="Arial"/>
              </a:rPr>
              <a:t>should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not</a:t>
            </a:r>
            <a:r>
              <a:rPr sz="2400" spc="380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C0E20"/>
                </a:solidFill>
                <a:latin typeface="Arial"/>
                <a:cs typeface="Arial"/>
              </a:rPr>
              <a:t>be</a:t>
            </a:r>
            <a:endParaRPr sz="2400">
              <a:latin typeface="Arial"/>
              <a:cs typeface="Arial"/>
            </a:endParaRPr>
          </a:p>
          <a:p>
            <a:pPr marL="240665" algn="just">
              <a:lnSpc>
                <a:spcPct val="100000"/>
              </a:lnSpc>
              <a:spcBef>
                <a:spcPts val="580"/>
              </a:spcBef>
            </a:pPr>
            <a:r>
              <a:rPr sz="2400" spc="5" dirty="0">
                <a:solidFill>
                  <a:srgbClr val="5C0E20"/>
                </a:solidFill>
                <a:latin typeface="Arial"/>
                <a:cs typeface="Arial"/>
              </a:rPr>
              <a:t>located </a:t>
            </a:r>
            <a:r>
              <a:rPr sz="2400" spc="35" dirty="0">
                <a:solidFill>
                  <a:srgbClr val="5C0E20"/>
                </a:solidFill>
                <a:latin typeface="Arial"/>
                <a:cs typeface="Arial"/>
              </a:rPr>
              <a:t>in</a:t>
            </a:r>
            <a:r>
              <a:rPr sz="2400" spc="73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C0E20"/>
                </a:solidFill>
                <a:latin typeface="Arial"/>
                <a:cs typeface="Arial"/>
              </a:rPr>
              <a:t>an </a:t>
            </a:r>
            <a:r>
              <a:rPr sz="2400" spc="-70" dirty="0">
                <a:solidFill>
                  <a:srgbClr val="5C0E20"/>
                </a:solidFill>
                <a:latin typeface="Arial"/>
                <a:cs typeface="Arial"/>
              </a:rPr>
              <a:t>area </a:t>
            </a:r>
            <a:r>
              <a:rPr sz="2400" spc="20" dirty="0">
                <a:solidFill>
                  <a:srgbClr val="5C0E20"/>
                </a:solidFill>
                <a:latin typeface="Arial"/>
                <a:cs typeface="Arial"/>
              </a:rPr>
              <a:t>known </a:t>
            </a:r>
            <a:r>
              <a:rPr sz="2400" spc="60" dirty="0">
                <a:solidFill>
                  <a:srgbClr val="5C0E20"/>
                </a:solidFill>
                <a:latin typeface="Arial"/>
                <a:cs typeface="Arial"/>
              </a:rPr>
              <a:t>for 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its</a:t>
            </a:r>
            <a:r>
              <a:rPr sz="2400" spc="600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5C0E20"/>
                </a:solidFill>
                <a:latin typeface="Arial"/>
                <a:cs typeface="Arial"/>
              </a:rPr>
              <a:t>water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40767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0" dirty="0"/>
              <a:t>CLIMATIC</a:t>
            </a:r>
            <a:r>
              <a:rPr spc="-40" dirty="0"/>
              <a:t> </a:t>
            </a:r>
            <a:r>
              <a:rPr spc="-90" dirty="0"/>
              <a:t>CONDITION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2602" y="1948688"/>
            <a:ext cx="7315834" cy="400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906144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40" dirty="0">
                <a:solidFill>
                  <a:srgbClr val="5C0E20"/>
                </a:solidFill>
                <a:latin typeface="Arial"/>
                <a:cs typeface="Arial"/>
              </a:rPr>
              <a:t>Due</a:t>
            </a:r>
            <a:r>
              <a:rPr sz="2400" spc="58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5C0E20"/>
                </a:solidFill>
                <a:latin typeface="Arial"/>
                <a:cs typeface="Arial"/>
              </a:rPr>
              <a:t>to </a:t>
            </a:r>
            <a:r>
              <a:rPr sz="2400" spc="20" dirty="0">
                <a:solidFill>
                  <a:srgbClr val="5C0E20"/>
                </a:solidFill>
                <a:latin typeface="Arial"/>
                <a:cs typeface="Arial"/>
              </a:rPr>
              <a:t>development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400" spc="-110" dirty="0">
                <a:solidFill>
                  <a:srgbClr val="5C0E20"/>
                </a:solidFill>
                <a:latin typeface="Arial"/>
                <a:cs typeface="Arial"/>
              </a:rPr>
              <a:t>HVAC </a:t>
            </a: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(heating,  </a:t>
            </a:r>
            <a:r>
              <a:rPr sz="2400" spc="25" dirty="0">
                <a:solidFill>
                  <a:srgbClr val="5C0E20"/>
                </a:solidFill>
                <a:latin typeface="Arial"/>
                <a:cs typeface="Arial"/>
              </a:rPr>
              <a:t>ventilation </a:t>
            </a:r>
            <a:r>
              <a:rPr sz="2400" spc="315" dirty="0">
                <a:solidFill>
                  <a:srgbClr val="5C0E20"/>
                </a:solidFill>
                <a:latin typeface="Arial"/>
                <a:cs typeface="Arial"/>
              </a:rPr>
              <a:t>&amp; </a:t>
            </a: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air </a:t>
            </a:r>
            <a:r>
              <a:rPr sz="2400" spc="25" dirty="0">
                <a:solidFill>
                  <a:srgbClr val="5C0E20"/>
                </a:solidFill>
                <a:latin typeface="Arial"/>
                <a:cs typeface="Arial"/>
              </a:rPr>
              <a:t>conditioning),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climate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400" spc="-114" dirty="0">
                <a:solidFill>
                  <a:srgbClr val="5C0E20"/>
                </a:solidFill>
                <a:latin typeface="Arial"/>
                <a:cs typeface="Arial"/>
              </a:rPr>
              <a:t>a  </a:t>
            </a:r>
            <a:r>
              <a:rPr sz="2400" spc="25" dirty="0">
                <a:solidFill>
                  <a:srgbClr val="5C0E20"/>
                </a:solidFill>
                <a:latin typeface="Arial"/>
                <a:cs typeface="Arial"/>
              </a:rPr>
              <a:t>region </a:t>
            </a:r>
            <a:r>
              <a:rPr sz="2400" spc="10" dirty="0">
                <a:solidFill>
                  <a:srgbClr val="5C0E20"/>
                </a:solidFill>
                <a:latin typeface="Arial"/>
                <a:cs typeface="Arial"/>
              </a:rPr>
              <a:t>doesn’t </a:t>
            </a:r>
            <a:r>
              <a:rPr sz="2400" spc="-15" dirty="0">
                <a:solidFill>
                  <a:srgbClr val="5C0E20"/>
                </a:solidFill>
                <a:latin typeface="Arial"/>
                <a:cs typeface="Arial"/>
              </a:rPr>
              <a:t>present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much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400" spc="-114" dirty="0">
                <a:solidFill>
                  <a:srgbClr val="5C0E20"/>
                </a:solidFill>
                <a:latin typeface="Arial"/>
                <a:cs typeface="Arial"/>
              </a:rPr>
              <a:t>a </a:t>
            </a:r>
            <a:r>
              <a:rPr sz="2400" spc="20" dirty="0">
                <a:solidFill>
                  <a:srgbClr val="5C0E20"/>
                </a:solidFill>
                <a:latin typeface="Arial"/>
                <a:cs typeface="Arial"/>
              </a:rPr>
              <a:t>problem.  </a:t>
            </a:r>
            <a:r>
              <a:rPr sz="2400" spc="-35" dirty="0">
                <a:solidFill>
                  <a:srgbClr val="5C0E20"/>
                </a:solidFill>
                <a:latin typeface="Arial"/>
                <a:cs typeface="Arial"/>
              </a:rPr>
              <a:t>However, </a:t>
            </a:r>
            <a:r>
              <a:rPr sz="2400" spc="-55" dirty="0">
                <a:solidFill>
                  <a:srgbClr val="5C0E20"/>
                </a:solidFill>
                <a:latin typeface="Arial"/>
                <a:cs typeface="Arial"/>
              </a:rPr>
              <a:t>usage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400" spc="-110" dirty="0">
                <a:solidFill>
                  <a:srgbClr val="5C0E20"/>
                </a:solidFill>
                <a:latin typeface="Arial"/>
                <a:cs typeface="Arial"/>
              </a:rPr>
              <a:t>HVAC </a:t>
            </a:r>
            <a:r>
              <a:rPr sz="2400" spc="-50" dirty="0">
                <a:solidFill>
                  <a:srgbClr val="5C0E20"/>
                </a:solidFill>
                <a:latin typeface="Arial"/>
                <a:cs typeface="Arial"/>
              </a:rPr>
              <a:t>needs</a:t>
            </a:r>
            <a:r>
              <a:rPr sz="2400" spc="50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capital</a:t>
            </a:r>
            <a:endParaRPr sz="2400">
              <a:latin typeface="Arial"/>
              <a:cs typeface="Arial"/>
            </a:endParaRPr>
          </a:p>
          <a:p>
            <a:pPr marL="240665" marR="906144" indent="-228600" algn="just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45" dirty="0">
                <a:solidFill>
                  <a:srgbClr val="5C0E20"/>
                </a:solidFill>
                <a:latin typeface="Arial"/>
                <a:cs typeface="Arial"/>
              </a:rPr>
              <a:t>Facilities </a:t>
            </a:r>
            <a:r>
              <a:rPr sz="2400" spc="5" dirty="0">
                <a:solidFill>
                  <a:srgbClr val="5C0E20"/>
                </a:solidFill>
                <a:latin typeface="Arial"/>
                <a:cs typeface="Arial"/>
              </a:rPr>
              <a:t>located </a:t>
            </a:r>
            <a:r>
              <a:rPr sz="2400" spc="30" dirty="0">
                <a:solidFill>
                  <a:srgbClr val="5C0E20"/>
                </a:solidFill>
                <a:latin typeface="Arial"/>
                <a:cs typeface="Arial"/>
              </a:rPr>
              <a:t>in </a:t>
            </a:r>
            <a:r>
              <a:rPr sz="2400" spc="45" dirty="0">
                <a:solidFill>
                  <a:srgbClr val="5C0E20"/>
                </a:solidFill>
                <a:latin typeface="Arial"/>
                <a:cs typeface="Arial"/>
              </a:rPr>
              <a:t>humid </a:t>
            </a:r>
            <a:r>
              <a:rPr sz="2400" spc="-90" dirty="0">
                <a:solidFill>
                  <a:srgbClr val="5C0E20"/>
                </a:solidFill>
                <a:latin typeface="Arial"/>
                <a:cs typeface="Arial"/>
              </a:rPr>
              <a:t>areas</a:t>
            </a:r>
            <a:r>
              <a:rPr sz="2400" spc="484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5C0E20"/>
                </a:solidFill>
                <a:latin typeface="Arial"/>
                <a:cs typeface="Arial"/>
              </a:rPr>
              <a:t>should  </a:t>
            </a:r>
            <a:r>
              <a:rPr sz="2400" spc="-15" dirty="0">
                <a:solidFill>
                  <a:srgbClr val="5C0E20"/>
                </a:solidFill>
                <a:latin typeface="Arial"/>
                <a:cs typeface="Arial"/>
              </a:rPr>
              <a:t>consider </a:t>
            </a:r>
            <a:r>
              <a:rPr sz="2400" spc="30" dirty="0">
                <a:solidFill>
                  <a:srgbClr val="5C0E20"/>
                </a:solidFill>
                <a:latin typeface="Arial"/>
                <a:cs typeface="Arial"/>
              </a:rPr>
              <a:t>the </a:t>
            </a: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relative </a:t>
            </a:r>
            <a:r>
              <a:rPr sz="2400" spc="45" dirty="0">
                <a:solidFill>
                  <a:srgbClr val="5C0E20"/>
                </a:solidFill>
                <a:latin typeface="Arial"/>
                <a:cs typeface="Arial"/>
              </a:rPr>
              <a:t>humidity </a:t>
            </a:r>
            <a:r>
              <a:rPr sz="2400" spc="7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400" spc="30" dirty="0">
                <a:solidFill>
                  <a:srgbClr val="5C0E20"/>
                </a:solidFill>
                <a:latin typeface="Arial"/>
                <a:cs typeface="Arial"/>
              </a:rPr>
              <a:t>the </a:t>
            </a:r>
            <a:r>
              <a:rPr sz="2400" spc="-30" dirty="0">
                <a:solidFill>
                  <a:srgbClr val="5C0E20"/>
                </a:solidFill>
                <a:latin typeface="Arial"/>
                <a:cs typeface="Arial"/>
              </a:rPr>
              <a:t>place </a:t>
            </a:r>
            <a:r>
              <a:rPr sz="2400" spc="320" dirty="0">
                <a:solidFill>
                  <a:srgbClr val="5C0E20"/>
                </a:solidFill>
                <a:latin typeface="Arial"/>
                <a:cs typeface="Arial"/>
              </a:rPr>
              <a:t>&amp;  </a:t>
            </a:r>
            <a:r>
              <a:rPr sz="2400" dirty="0">
                <a:solidFill>
                  <a:srgbClr val="5C0E20"/>
                </a:solidFill>
                <a:latin typeface="Arial"/>
                <a:cs typeface="Arial"/>
              </a:rPr>
              <a:t>its </a:t>
            </a:r>
            <a:r>
              <a:rPr sz="2400" spc="-20" dirty="0">
                <a:solidFill>
                  <a:srgbClr val="5C0E20"/>
                </a:solidFill>
                <a:latin typeface="Arial"/>
                <a:cs typeface="Arial"/>
              </a:rPr>
              <a:t>effects </a:t>
            </a:r>
            <a:r>
              <a:rPr sz="2400" spc="45" dirty="0">
                <a:solidFill>
                  <a:srgbClr val="5C0E20"/>
                </a:solidFill>
                <a:latin typeface="Arial"/>
                <a:cs typeface="Arial"/>
              </a:rPr>
              <a:t>on </a:t>
            </a:r>
            <a:r>
              <a:rPr sz="2400" spc="30" dirty="0">
                <a:solidFill>
                  <a:srgbClr val="5C0E20"/>
                </a:solidFill>
                <a:latin typeface="Arial"/>
                <a:cs typeface="Arial"/>
              </a:rPr>
              <a:t>the </a:t>
            </a:r>
            <a:r>
              <a:rPr sz="2400" spc="25" dirty="0">
                <a:solidFill>
                  <a:srgbClr val="5C0E20"/>
                </a:solidFill>
                <a:latin typeface="Arial"/>
                <a:cs typeface="Arial"/>
              </a:rPr>
              <a:t>product. </a:t>
            </a:r>
            <a:r>
              <a:rPr sz="2400" spc="-85" dirty="0">
                <a:solidFill>
                  <a:srgbClr val="5C0E20"/>
                </a:solidFill>
                <a:latin typeface="Arial"/>
                <a:cs typeface="Arial"/>
              </a:rPr>
              <a:t>Thus </a:t>
            </a:r>
            <a:r>
              <a:rPr sz="2400" spc="25" dirty="0">
                <a:solidFill>
                  <a:srgbClr val="5C0E20"/>
                </a:solidFill>
                <a:latin typeface="Arial"/>
                <a:cs typeface="Arial"/>
              </a:rPr>
              <a:t>regulating </a:t>
            </a:r>
            <a:r>
              <a:rPr sz="2400" spc="30" dirty="0">
                <a:solidFill>
                  <a:srgbClr val="5C0E20"/>
                </a:solidFill>
                <a:latin typeface="Arial"/>
                <a:cs typeface="Arial"/>
              </a:rPr>
              <a:t>the  </a:t>
            </a:r>
            <a:r>
              <a:rPr sz="2400" spc="-10" dirty="0">
                <a:solidFill>
                  <a:srgbClr val="5C0E20"/>
                </a:solidFill>
                <a:latin typeface="Arial"/>
                <a:cs typeface="Arial"/>
              </a:rPr>
              <a:t>relative </a:t>
            </a:r>
            <a:r>
              <a:rPr sz="2400" spc="45" dirty="0">
                <a:solidFill>
                  <a:srgbClr val="5C0E20"/>
                </a:solidFill>
                <a:latin typeface="Arial"/>
                <a:cs typeface="Arial"/>
              </a:rPr>
              <a:t>humidity </a:t>
            </a:r>
            <a:r>
              <a:rPr sz="2400" spc="-75" dirty="0">
                <a:solidFill>
                  <a:srgbClr val="5C0E20"/>
                </a:solidFill>
                <a:latin typeface="Arial"/>
                <a:cs typeface="Arial"/>
              </a:rPr>
              <a:t>is </a:t>
            </a:r>
            <a:r>
              <a:rPr sz="2400" spc="-45" dirty="0">
                <a:solidFill>
                  <a:srgbClr val="5C0E20"/>
                </a:solidFill>
                <a:latin typeface="Arial"/>
                <a:cs typeface="Arial"/>
              </a:rPr>
              <a:t>also</a:t>
            </a:r>
            <a:r>
              <a:rPr sz="2400" spc="40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400" spc="35" dirty="0">
                <a:solidFill>
                  <a:srgbClr val="5C0E20"/>
                </a:solidFill>
                <a:latin typeface="Arial"/>
                <a:cs typeface="Arial"/>
              </a:rPr>
              <a:t>important.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65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12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480568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20" dirty="0"/>
              <a:t>FINANCIAL </a:t>
            </a:r>
            <a:r>
              <a:rPr spc="425" dirty="0"/>
              <a:t>&amp; </a:t>
            </a:r>
            <a:r>
              <a:rPr spc="-260" dirty="0"/>
              <a:t>OTHER</a:t>
            </a:r>
            <a:r>
              <a:rPr spc="-415" dirty="0"/>
              <a:t> </a:t>
            </a:r>
            <a:r>
              <a:rPr spc="-160" dirty="0"/>
              <a:t>AIDS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4394" y="1966087"/>
            <a:ext cx="7083425" cy="3918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35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Some states gives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aids in the form of loans, feed  </a:t>
            </a:r>
            <a:r>
              <a:rPr sz="2400" spc="-30" dirty="0">
                <a:solidFill>
                  <a:srgbClr val="5C0E20"/>
                </a:solidFill>
                <a:latin typeface="Times New Roman"/>
                <a:cs typeface="Times New Roman"/>
              </a:rPr>
              <a:t>money,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subsides, </a:t>
            </a:r>
            <a:r>
              <a:rPr sz="2400" spc="-20" dirty="0">
                <a:solidFill>
                  <a:srgbClr val="5C0E20"/>
                </a:solidFill>
                <a:latin typeface="Times New Roman"/>
                <a:cs typeface="Times New Roman"/>
              </a:rPr>
              <a:t>machinery,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etc to attract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industrialists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Special economic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zone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has economic law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which is  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different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from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typical 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country’s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economic</a:t>
            </a:r>
            <a:r>
              <a:rPr sz="2400" spc="-4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laws</a:t>
            </a:r>
            <a:endParaRPr sz="240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SEZ 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offer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tax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breaks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to foreign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investors</a:t>
            </a:r>
            <a:endParaRPr sz="2400">
              <a:latin typeface="Times New Roman"/>
              <a:cs typeface="Times New Roman"/>
            </a:endParaRPr>
          </a:p>
          <a:p>
            <a:pPr marL="241300" marR="6985" indent="-228600" algn="just">
              <a:lnSpc>
                <a:spcPct val="12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SEZs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located within 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country’s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national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borders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aims 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increase trade, increase investments,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job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creation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&amp;  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effective</a:t>
            </a:r>
            <a:r>
              <a:rPr sz="2400" spc="-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administration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81390" y="5696508"/>
            <a:ext cx="299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13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10699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80" dirty="0"/>
              <a:t>LAND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12809" y="5611112"/>
            <a:ext cx="4267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14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92274"/>
            <a:ext cx="6416040" cy="207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40" dirty="0">
                <a:solidFill>
                  <a:srgbClr val="5C0E20"/>
                </a:solidFill>
                <a:latin typeface="Times New Roman"/>
                <a:cs typeface="Times New Roman"/>
              </a:rPr>
              <a:t>Topography,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area, shape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site, cost,  drainage and other facilities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well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probability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floods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and earthquake 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influence 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selection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</a:t>
            </a:r>
            <a:r>
              <a:rPr sz="2800" spc="-5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site.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65138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70" dirty="0"/>
              <a:t>PRESENCE </a:t>
            </a:r>
            <a:r>
              <a:rPr spc="-235" dirty="0"/>
              <a:t>OF </a:t>
            </a:r>
            <a:r>
              <a:rPr spc="-305" dirty="0"/>
              <a:t>RELATED</a:t>
            </a:r>
            <a:r>
              <a:rPr spc="-10" dirty="0"/>
              <a:t> </a:t>
            </a:r>
            <a:r>
              <a:rPr spc="-229" dirty="0"/>
              <a:t>INDUSTRIES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512809" y="5611112"/>
            <a:ext cx="4267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15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92274"/>
            <a:ext cx="6413500" cy="2073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Like packaging industry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or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firm which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produces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raw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materials could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helpful to 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new industry which could get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raw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materials from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nearby firm.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82244"/>
            <a:ext cx="648335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280" dirty="0"/>
              <a:t>EXISTENCE </a:t>
            </a:r>
            <a:r>
              <a:rPr sz="2900" spc="-210" dirty="0"/>
              <a:t>OF </a:t>
            </a:r>
            <a:r>
              <a:rPr sz="2900" spc="-200" dirty="0"/>
              <a:t>HOSPITALS,</a:t>
            </a:r>
            <a:r>
              <a:rPr sz="2900" spc="-155" dirty="0"/>
              <a:t> </a:t>
            </a:r>
            <a:r>
              <a:rPr sz="2900" spc="-160" dirty="0"/>
              <a:t>MARKETING</a:t>
            </a:r>
            <a:endParaRPr sz="2900"/>
          </a:p>
        </p:txBody>
      </p:sp>
      <p:sp>
        <p:nvSpPr>
          <p:cNvPr id="5" name="object 5"/>
          <p:cNvSpPr txBox="1"/>
          <p:nvPr/>
        </p:nvSpPr>
        <p:spPr>
          <a:xfrm>
            <a:off x="8589009" y="5687312"/>
            <a:ext cx="3505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16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079702"/>
            <a:ext cx="6415405" cy="1962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08550" algn="l"/>
              </a:tabLst>
            </a:pPr>
            <a:r>
              <a:rPr sz="2900" spc="-295" dirty="0">
                <a:latin typeface="Arial"/>
                <a:cs typeface="Arial"/>
              </a:rPr>
              <a:t>CENTERS,  </a:t>
            </a:r>
            <a:r>
              <a:rPr sz="2900" spc="-220" dirty="0">
                <a:latin typeface="Arial"/>
                <a:cs typeface="Arial"/>
              </a:rPr>
              <a:t>SCHOOLS</a:t>
            </a:r>
            <a:r>
              <a:rPr sz="2900" spc="-235" dirty="0">
                <a:latin typeface="Arial"/>
                <a:cs typeface="Arial"/>
              </a:rPr>
              <a:t> </a:t>
            </a:r>
            <a:r>
              <a:rPr sz="2900" spc="-180" dirty="0">
                <a:latin typeface="Arial"/>
                <a:cs typeface="Arial"/>
              </a:rPr>
              <a:t>,</a:t>
            </a:r>
            <a:r>
              <a:rPr sz="2900" spc="-10" dirty="0">
                <a:latin typeface="Arial"/>
                <a:cs typeface="Arial"/>
              </a:rPr>
              <a:t> </a:t>
            </a:r>
            <a:r>
              <a:rPr sz="2900" spc="-185" dirty="0">
                <a:latin typeface="Arial"/>
                <a:cs typeface="Arial"/>
              </a:rPr>
              <a:t>BANKS	</a:t>
            </a:r>
            <a:r>
              <a:rPr sz="2900" spc="-340" dirty="0">
                <a:latin typeface="Arial"/>
                <a:cs typeface="Arial"/>
              </a:rPr>
              <a:t>ETC</a:t>
            </a:r>
            <a:endParaRPr sz="2900">
              <a:latin typeface="Arial"/>
              <a:cs typeface="Arial"/>
            </a:endParaRPr>
          </a:p>
          <a:p>
            <a:pPr marL="240665" marR="5080" indent="-228600">
              <a:lnSpc>
                <a:spcPct val="120000"/>
              </a:lnSpc>
              <a:spcBef>
                <a:spcPts val="37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  <a:tab pos="914400" algn="l"/>
                <a:tab pos="1527175" algn="l"/>
                <a:tab pos="2555875" algn="l"/>
                <a:tab pos="3859529" algn="l"/>
                <a:tab pos="4335145" algn="l"/>
                <a:tab pos="4946015" algn="l"/>
                <a:tab pos="5889625" algn="l"/>
              </a:tabLst>
            </a:pP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Fo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ben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fi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o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sta</a:t>
            </a:r>
            <a:r>
              <a:rPr sz="2800" spc="-50" dirty="0">
                <a:solidFill>
                  <a:srgbClr val="5C0E20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fs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and  their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5C0E20"/>
                </a:solidFill>
                <a:latin typeface="Times New Roman"/>
                <a:cs typeface="Times New Roman"/>
              </a:rPr>
              <a:t>family.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37826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HOUSING</a:t>
            </a:r>
            <a:r>
              <a:rPr spc="-85" dirty="0"/>
              <a:t> </a:t>
            </a:r>
            <a:r>
              <a:rPr spc="-245" dirty="0"/>
              <a:t>FACILITIES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89009" y="5687312"/>
            <a:ext cx="3505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17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92274"/>
            <a:ext cx="555053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  <a:tab pos="2040889" algn="l"/>
                <a:tab pos="2620010" algn="l"/>
                <a:tab pos="3176270" algn="l"/>
                <a:tab pos="3811904" algn="l"/>
                <a:tab pos="4039235" algn="l"/>
                <a:tab pos="4816475" algn="l"/>
                <a:tab pos="526034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Ac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c</a:t>
            </a:r>
            <a:r>
              <a:rPr sz="2800" spc="5" dirty="0">
                <a:solidFill>
                  <a:srgbClr val="5C0E20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800" spc="-25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800" spc="5" dirty="0">
                <a:solidFill>
                  <a:srgbClr val="5C0E20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dations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are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g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ven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to  employees	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	higher	rank,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thus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03185" y="1992274"/>
            <a:ext cx="73469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7432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  th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1202" y="3016656"/>
            <a:ext cx="6184265" cy="1049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should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be housing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in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the selected  site.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503618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FACILITIES </a:t>
            </a:r>
            <a:r>
              <a:rPr spc="-290" dirty="0"/>
              <a:t>FOR</a:t>
            </a:r>
            <a:r>
              <a:rPr spc="-465" dirty="0"/>
              <a:t> </a:t>
            </a:r>
            <a:r>
              <a:rPr spc="-175" dirty="0"/>
              <a:t>EXPANSION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385809" y="5687312"/>
            <a:ext cx="2997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18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1992274"/>
            <a:ext cx="6416675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While selecting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land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for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 plant site, it  should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seen that </a:t>
            </a:r>
            <a:r>
              <a:rPr sz="2800" spc="-25" dirty="0">
                <a:solidFill>
                  <a:srgbClr val="5C0E20"/>
                </a:solidFill>
                <a:latin typeface="Times New Roman"/>
                <a:cs typeface="Times New Roman"/>
              </a:rPr>
              <a:t>there’s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plenty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land 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for future expansion of the</a:t>
            </a:r>
            <a:r>
              <a:rPr sz="2800" spc="-6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industry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204088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25" dirty="0"/>
              <a:t>CONTENTS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2602" y="1865782"/>
            <a:ext cx="4537075" cy="3444875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76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Definition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Introduction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68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Factor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affecting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plant</a:t>
            </a:r>
            <a:r>
              <a:rPr sz="2800" spc="-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location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42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Conclusion</a:t>
            </a:r>
            <a:endParaRPr sz="28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268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References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64702" y="5692241"/>
            <a:ext cx="1530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C00000"/>
                </a:solidFill>
                <a:latin typeface="Times New Roman"/>
                <a:cs typeface="Times New Roman"/>
              </a:rPr>
              <a:t>1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82244"/>
            <a:ext cx="580898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spc="-120" dirty="0"/>
              <a:t>LOCATION </a:t>
            </a:r>
            <a:r>
              <a:rPr sz="2900" spc="-210" dirty="0"/>
              <a:t>OF </a:t>
            </a:r>
            <a:r>
              <a:rPr sz="2900" spc="-65" dirty="0"/>
              <a:t>A </a:t>
            </a:r>
            <a:r>
              <a:rPr sz="2900" spc="-250" dirty="0"/>
              <a:t>FACTORY </a:t>
            </a:r>
            <a:r>
              <a:rPr sz="2900" spc="20" dirty="0"/>
              <a:t>IN </a:t>
            </a:r>
            <a:r>
              <a:rPr sz="2900" spc="-65" dirty="0"/>
              <a:t>A</a:t>
            </a:r>
            <a:r>
              <a:rPr sz="2900" spc="-55" dirty="0"/>
              <a:t> </a:t>
            </a:r>
            <a:r>
              <a:rPr sz="2900" spc="-195" dirty="0"/>
              <a:t>BIG</a:t>
            </a:r>
            <a:endParaRPr sz="2900"/>
          </a:p>
        </p:txBody>
      </p:sp>
      <p:sp>
        <p:nvSpPr>
          <p:cNvPr id="5" name="object 5"/>
          <p:cNvSpPr txBox="1"/>
          <p:nvPr/>
        </p:nvSpPr>
        <p:spPr>
          <a:xfrm>
            <a:off x="1522602" y="5684949"/>
            <a:ext cx="534924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35"/>
              </a:lnSpc>
            </a:pPr>
            <a:r>
              <a:rPr sz="2400" dirty="0">
                <a:solidFill>
                  <a:srgbClr val="B71E42"/>
                </a:solidFill>
                <a:latin typeface="Wingdings"/>
                <a:cs typeface="Wingdings"/>
              </a:rPr>
              <a:t></a:t>
            </a:r>
            <a:r>
              <a:rPr sz="2400" dirty="0">
                <a:solidFill>
                  <a:srgbClr val="B71E4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Big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markets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for sale of products</a:t>
            </a:r>
            <a:r>
              <a:rPr sz="2400" spc="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available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38209" y="5687312"/>
            <a:ext cx="299720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19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35" dirty="0"/>
              <a:t>CITY</a:t>
            </a:r>
          </a:p>
          <a:p>
            <a:pPr marL="240665" marR="5080" indent="-228600" algn="just">
              <a:lnSpc>
                <a:spcPct val="120000"/>
              </a:lnSpc>
              <a:spcBef>
                <a:spcPts val="376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Generally factories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located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in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big cities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for obvious  reasons of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skilled </a:t>
            </a:r>
            <a:r>
              <a:rPr sz="2400" spc="-20" dirty="0">
                <a:solidFill>
                  <a:srgbClr val="5C0E20"/>
                </a:solidFill>
                <a:latin typeface="Times New Roman"/>
                <a:cs typeface="Times New Roman"/>
              </a:rPr>
              <a:t>labour,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market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for both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raw material 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and end</a:t>
            </a:r>
            <a:r>
              <a:rPr sz="2400" spc="-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products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7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u="heavy" spc="-50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ADVANTAGES:</a:t>
            </a:r>
            <a:endParaRPr sz="2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58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All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types of skilled 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man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power is</a:t>
            </a:r>
            <a:r>
              <a:rPr sz="2400" spc="-4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available</a:t>
            </a:r>
            <a:endParaRPr sz="2400">
              <a:latin typeface="Times New Roman"/>
              <a:cs typeface="Times New Roman"/>
            </a:endParaRPr>
          </a:p>
          <a:p>
            <a:pPr marL="240665" marR="5715" indent="-228600" algn="just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Repair,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maintenance and service facilities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for various 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utilities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are available in</a:t>
            </a:r>
            <a:r>
              <a:rPr sz="2400" spc="-8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abundance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709676"/>
            <a:ext cx="11372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90" dirty="0"/>
              <a:t>CO</a:t>
            </a:r>
            <a:r>
              <a:rPr sz="2400" spc="-75" dirty="0"/>
              <a:t>N</a:t>
            </a:r>
            <a:r>
              <a:rPr sz="2400" spc="-295" dirty="0"/>
              <a:t>TI…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374394" y="1906905"/>
            <a:ext cx="7392034" cy="27959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Many similar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industries /plants exist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nearby</a:t>
            </a:r>
            <a:r>
              <a:rPr sz="2000" spc="-13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areas.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Housing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for workers and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employees</a:t>
            </a:r>
            <a:r>
              <a:rPr sz="2000" spc="-1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9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Police and fire protection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available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in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near by</a:t>
            </a:r>
            <a:r>
              <a:rPr sz="2000" spc="-16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areas.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u="sng" spc="-25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DISADVANTAGES: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Insurance and taxation rates are</a:t>
            </a:r>
            <a:r>
              <a:rPr sz="2000" spc="-114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high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5" dirty="0">
                <a:solidFill>
                  <a:srgbClr val="5C0E20"/>
                </a:solidFill>
                <a:latin typeface="Times New Roman"/>
                <a:cs typeface="Times New Roman"/>
              </a:rPr>
              <a:t>Due</a:t>
            </a:r>
            <a:r>
              <a:rPr sz="2000" spc="3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to</a:t>
            </a:r>
            <a:r>
              <a:rPr sz="2000" spc="3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higher</a:t>
            </a:r>
            <a:r>
              <a:rPr sz="2000" spc="3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living</a:t>
            </a:r>
            <a:r>
              <a:rPr sz="2000" spc="3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standards,</a:t>
            </a:r>
            <a:r>
              <a:rPr sz="2000" spc="3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cost</a:t>
            </a:r>
            <a:r>
              <a:rPr sz="2000" spc="30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of</a:t>
            </a:r>
            <a:r>
              <a:rPr sz="2000" spc="3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consumer</a:t>
            </a:r>
            <a:r>
              <a:rPr sz="2000" spc="3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goods</a:t>
            </a:r>
            <a:r>
              <a:rPr sz="2000" spc="3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and</a:t>
            </a:r>
            <a:r>
              <a:rPr sz="2000" spc="3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wages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4737608"/>
            <a:ext cx="6583045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rates are</a:t>
            </a:r>
            <a:r>
              <a:rPr sz="2000" spc="-4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high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Cost of land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is more if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needed for expansion of the plant</a:t>
            </a:r>
            <a:r>
              <a:rPr sz="2000" spc="3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etc</a:t>
            </a:r>
            <a:endParaRPr sz="20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Possibilities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of expansion are </a:t>
            </a:r>
            <a:r>
              <a:rPr sz="2000" spc="-10" dirty="0">
                <a:solidFill>
                  <a:srgbClr val="5C0E20"/>
                </a:solidFill>
                <a:latin typeface="Times New Roman"/>
                <a:cs typeface="Times New Roman"/>
              </a:rPr>
              <a:t>minimum </a:t>
            </a:r>
            <a:r>
              <a:rPr sz="2000" spc="5" dirty="0">
                <a:solidFill>
                  <a:srgbClr val="5C0E20"/>
                </a:solidFill>
                <a:latin typeface="Times New Roman"/>
                <a:cs typeface="Times New Roman"/>
              </a:rPr>
              <a:t>due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scarcity of</a:t>
            </a:r>
            <a:r>
              <a:rPr sz="2000" spc="-8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land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90609" y="5696508"/>
            <a:ext cx="299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20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LOCATION </a:t>
            </a:r>
            <a:r>
              <a:rPr spc="-235" dirty="0"/>
              <a:t>OF </a:t>
            </a:r>
            <a:r>
              <a:rPr dirty="0"/>
              <a:t>AN </a:t>
            </a:r>
            <a:r>
              <a:rPr spc="-204" dirty="0"/>
              <a:t>INDUSTRY</a:t>
            </a:r>
            <a:r>
              <a:rPr spc="275" dirty="0"/>
              <a:t> </a:t>
            </a:r>
            <a:r>
              <a:rPr spc="15" dirty="0"/>
              <a:t>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1289" y="1103833"/>
            <a:ext cx="65970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83680" algn="l"/>
              </a:tabLst>
            </a:pPr>
            <a:r>
              <a:rPr sz="3200" u="heavy" spc="-175" dirty="0">
                <a:uFill>
                  <a:solidFill>
                    <a:srgbClr val="B71E42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70" dirty="0">
                <a:uFill>
                  <a:solidFill>
                    <a:srgbClr val="B71E42"/>
                  </a:solidFill>
                </a:uFill>
                <a:latin typeface="Arial"/>
                <a:cs typeface="Arial"/>
              </a:rPr>
              <a:t>SMALL</a:t>
            </a:r>
            <a:r>
              <a:rPr sz="3200" u="heavy" spc="-120" dirty="0">
                <a:uFill>
                  <a:solidFill>
                    <a:srgbClr val="B71E42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75" dirty="0">
                <a:uFill>
                  <a:solidFill>
                    <a:srgbClr val="B71E42"/>
                  </a:solidFill>
                </a:uFill>
                <a:latin typeface="Arial"/>
                <a:cs typeface="Arial"/>
              </a:rPr>
              <a:t>TOWN	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5844" y="1839595"/>
            <a:ext cx="3728085" cy="2727960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40665" indent="-228600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u="heavy" spc="-50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ADVANTAGES:</a:t>
            </a:r>
            <a:endParaRPr sz="2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Less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labour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trouble</a:t>
            </a:r>
            <a:endParaRPr sz="2400">
              <a:latin typeface="Times New Roman"/>
              <a:cs typeface="Times New Roman"/>
            </a:endParaRPr>
          </a:p>
          <a:p>
            <a:pPr marL="240665" marR="5080" indent="-228600">
              <a:lnSpc>
                <a:spcPct val="120100"/>
              </a:lnSpc>
              <a:spcBef>
                <a:spcPts val="101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  <a:tab pos="1179830" algn="l"/>
                <a:tab pos="1914525" algn="l"/>
                <a:tab pos="2294255" algn="l"/>
              </a:tabLst>
            </a:pP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Lo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w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er	rents	</a:t>
            </a:r>
            <a:r>
              <a:rPr sz="2400" spc="5" dirty="0">
                <a:solidFill>
                  <a:srgbClr val="5C0E2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n	co</a:t>
            </a:r>
            <a:r>
              <a:rPr sz="2400" spc="-20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parison  to big cities and urban</a:t>
            </a:r>
            <a:r>
              <a:rPr sz="2400" spc="-13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areas</a:t>
            </a:r>
            <a:endParaRPr sz="240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  <a:tab pos="232283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Noise</a:t>
            </a:r>
            <a:r>
              <a:rPr sz="2400" spc="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not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much	problems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2375" y="1839595"/>
            <a:ext cx="3957954" cy="2727960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u="heavy" spc="-40" dirty="0">
                <a:solidFill>
                  <a:srgbClr val="5C0E20"/>
                </a:solidFill>
                <a:uFill>
                  <a:solidFill>
                    <a:srgbClr val="5C0E20"/>
                  </a:solidFill>
                </a:uFill>
                <a:latin typeface="Times New Roman"/>
                <a:cs typeface="Times New Roman"/>
              </a:rPr>
              <a:t>DISADVANTAGES: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570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Lack of skilled</a:t>
            </a:r>
            <a:r>
              <a:rPr sz="2400" spc="-5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labour</a:t>
            </a:r>
            <a:endParaRPr sz="24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585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Lack of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for</a:t>
            </a:r>
            <a:r>
              <a:rPr sz="2400" spc="-6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staffs</a:t>
            </a:r>
            <a:endParaRPr sz="24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Police and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fire protection less 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satisfactory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19675" y="4668011"/>
            <a:ext cx="4008754" cy="1343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0" marR="43180" indent="-229235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54635" algn="l"/>
                <a:tab pos="3683000" algn="l"/>
              </a:tabLst>
            </a:pP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Transportation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&amp;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marketing  facilities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not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satisfactory as 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requi</a:t>
            </a:r>
            <a:r>
              <a:rPr sz="2400" spc="5" dirty="0">
                <a:solidFill>
                  <a:srgbClr val="5C0E20"/>
                </a:solidFill>
                <a:latin typeface="Times New Roman"/>
                <a:cs typeface="Times New Roman"/>
              </a:rPr>
              <a:t>r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ed	</a:t>
            </a:r>
            <a:r>
              <a:rPr sz="3000" spc="-60" baseline="6944" dirty="0">
                <a:solidFill>
                  <a:srgbClr val="C00000"/>
                </a:solidFill>
                <a:latin typeface="Arial"/>
                <a:cs typeface="Arial"/>
              </a:rPr>
              <a:t>21</a:t>
            </a:r>
            <a:endParaRPr sz="3000" baseline="694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25050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400" dirty="0"/>
              <a:t>REFFERENCES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74216" y="2074291"/>
            <a:ext cx="7311390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400" spc="-70" dirty="0">
                <a:solidFill>
                  <a:srgbClr val="5C0E20"/>
                </a:solidFill>
                <a:latin typeface="Times New Roman"/>
                <a:cs typeface="Times New Roman"/>
              </a:rPr>
              <a:t>O.P. </a:t>
            </a:r>
            <a:r>
              <a:rPr sz="2400" spc="-20" dirty="0">
                <a:solidFill>
                  <a:srgbClr val="5C0E20"/>
                </a:solidFill>
                <a:latin typeface="Times New Roman"/>
                <a:cs typeface="Times New Roman"/>
              </a:rPr>
              <a:t>Khanna’s,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Industrial Engineering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Management 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17th 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Edition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Dhanpat Rai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Publications, Edition: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2010 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ISBN: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9788189928353, page</a:t>
            </a:r>
            <a:r>
              <a:rPr sz="2400" spc="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no.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11570" y="3519296"/>
            <a:ext cx="2224405" cy="9036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55880" algn="r">
              <a:lnSpc>
                <a:spcPct val="100000"/>
              </a:lnSpc>
              <a:spcBef>
                <a:spcPts val="675"/>
              </a:spcBef>
              <a:tabLst>
                <a:tab pos="1641475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Produ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c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tion	&amp;</a:t>
            </a:r>
            <a:endParaRPr sz="2400">
              <a:latin typeface="Times New Roman"/>
              <a:cs typeface="Times New Roman"/>
            </a:endParaRPr>
          </a:p>
          <a:p>
            <a:pPr marR="57785" algn="r">
              <a:lnSpc>
                <a:spcPct val="100000"/>
              </a:lnSpc>
              <a:spcBef>
                <a:spcPts val="575"/>
              </a:spcBef>
              <a:tabLst>
                <a:tab pos="294005" algn="l"/>
                <a:tab pos="1831975" algn="l"/>
              </a:tabLst>
            </a:pP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/	Prakashan,	1</a:t>
            </a:r>
            <a:r>
              <a:rPr sz="2400" spc="-7" baseline="24305" dirty="0">
                <a:solidFill>
                  <a:srgbClr val="5C0E20"/>
                </a:solidFill>
                <a:latin typeface="Times New Roman"/>
                <a:cs typeface="Times New Roman"/>
              </a:rPr>
              <a:t>st</a:t>
            </a:r>
            <a:endParaRPr sz="2400" baseline="2430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74216" y="3519296"/>
            <a:ext cx="5126355" cy="1342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  <a:tab pos="1019810" algn="l"/>
                <a:tab pos="2324735" algn="l"/>
                <a:tab pos="3237865" algn="l"/>
                <a:tab pos="3462020" algn="l"/>
              </a:tabLst>
            </a:pP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Cvs	Subrah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anyam	Phar</a:t>
            </a:r>
            <a:r>
              <a:rPr sz="2400" spc="-15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aceut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i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c</a:t>
            </a:r>
            <a:r>
              <a:rPr sz="2400" spc="-10" dirty="0">
                <a:solidFill>
                  <a:srgbClr val="5C0E20"/>
                </a:solidFill>
                <a:latin typeface="Times New Roman"/>
                <a:cs typeface="Times New Roman"/>
              </a:rPr>
              <a:t>a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l 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Management,	</a:t>
            </a:r>
            <a:r>
              <a:rPr sz="2400" spc="-45" dirty="0">
                <a:solidFill>
                  <a:srgbClr val="5C0E20"/>
                </a:solidFill>
                <a:latin typeface="Times New Roman"/>
                <a:cs typeface="Times New Roman"/>
              </a:rPr>
              <a:t>Vallabh	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Publications 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edition, </a:t>
            </a:r>
            <a:r>
              <a:rPr sz="2400" spc="-5" dirty="0">
                <a:solidFill>
                  <a:srgbClr val="5C0E20"/>
                </a:solidFill>
                <a:latin typeface="Times New Roman"/>
                <a:cs typeface="Times New Roman"/>
              </a:rPr>
              <a:t>ISBN: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8185731403, page</a:t>
            </a:r>
            <a:r>
              <a:rPr sz="2400" spc="-6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C0E20"/>
                </a:solidFill>
                <a:latin typeface="Times New Roman"/>
                <a:cs typeface="Times New Roman"/>
              </a:rPr>
              <a:t>no.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90609" y="5620308"/>
            <a:ext cx="29972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40" dirty="0">
                <a:solidFill>
                  <a:srgbClr val="C00000"/>
                </a:solidFill>
                <a:latin typeface="Arial"/>
                <a:cs typeface="Arial"/>
              </a:rPr>
              <a:t>23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40635" y="1408175"/>
            <a:ext cx="4782311" cy="4818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2168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5" dirty="0"/>
              <a:t>DEFINITION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665209" y="5534912"/>
            <a:ext cx="264160" cy="5753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7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2078227"/>
            <a:ext cx="64154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635635" algn="l"/>
                <a:tab pos="1505585" algn="l"/>
                <a:tab pos="1900555" algn="l"/>
                <a:tab pos="2216150" algn="l"/>
                <a:tab pos="3124835" algn="l"/>
                <a:tab pos="4152265" algn="l"/>
                <a:tab pos="5013325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	p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ant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is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where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aterials,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1202" y="2504084"/>
            <a:ext cx="1132205" cy="105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100"/>
              </a:spcBef>
            </a:pPr>
            <a:r>
              <a:rPr sz="2800" spc="-35" dirty="0">
                <a:solidFill>
                  <a:srgbClr val="5C0E20"/>
                </a:solidFill>
                <a:latin typeface="Times New Roman"/>
                <a:cs typeface="Times New Roman"/>
              </a:rPr>
              <a:t>money,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b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ght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64891" y="2504084"/>
            <a:ext cx="4873625" cy="10502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tabLst>
                <a:tab pos="1884045" algn="l"/>
                <a:tab pos="2786380" algn="l"/>
                <a:tab pos="3731260" algn="l"/>
                <a:tab pos="4426585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q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u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pm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chi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er</a:t>
            </a:r>
            <a:r>
              <a:rPr sz="2800" spc="-180" dirty="0">
                <a:solidFill>
                  <a:srgbClr val="5C0E20"/>
                </a:solidFill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etc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are  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get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h</a:t>
            </a:r>
            <a:r>
              <a:rPr sz="2800" spc="-2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6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anu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ri</a:t>
            </a:r>
            <a:r>
              <a:rPr sz="2800" spc="5" dirty="0">
                <a:solidFill>
                  <a:srgbClr val="5C0E20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2602" y="3402228"/>
            <a:ext cx="6414770" cy="1815464"/>
          </a:xfrm>
          <a:prstGeom prst="rect">
            <a:avLst/>
          </a:prstGeom>
        </p:spPr>
        <p:txBody>
          <a:bodyPr vert="horz" wrap="square" lIns="0" tIns="224154" rIns="0" bIns="0" rtlCol="0">
            <a:spAutoFit/>
          </a:bodyPr>
          <a:lstStyle/>
          <a:p>
            <a:pPr marL="240665">
              <a:lnSpc>
                <a:spcPct val="100000"/>
              </a:lnSpc>
              <a:spcBef>
                <a:spcPts val="1764"/>
              </a:spcBef>
            </a:pP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products.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>
              <a:lnSpc>
                <a:spcPct val="120100"/>
              </a:lnSpc>
              <a:spcBef>
                <a:spcPts val="994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1135380" algn="l"/>
                <a:tab pos="2441575" algn="l"/>
                <a:tab pos="3414395" algn="l"/>
                <a:tab pos="3855085" algn="l"/>
                <a:tab pos="44526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Pla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ocation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refers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tablishm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e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nt 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an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industry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at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 particular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place.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295084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30" dirty="0"/>
              <a:t>INTRODUCTION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665209" y="5534912"/>
            <a:ext cx="264160" cy="575310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88265">
              <a:lnSpc>
                <a:spcPct val="100000"/>
              </a:lnSpc>
              <a:spcBef>
                <a:spcPts val="7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3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1974316"/>
            <a:ext cx="8072120" cy="3587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715" indent="-229235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"/>
              <a:tabLst>
                <a:tab pos="306070" algn="l"/>
              </a:tabLst>
            </a:pP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Plant location refers </a:t>
            </a:r>
            <a:r>
              <a:rPr sz="2000" spc="-10" dirty="0">
                <a:solidFill>
                  <a:srgbClr val="5C0E20"/>
                </a:solidFill>
                <a:latin typeface="Times New Roman"/>
                <a:cs typeface="Times New Roman"/>
              </a:rPr>
              <a:t>to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choice of region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and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the selection of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particular  site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for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setting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up a business or</a:t>
            </a:r>
            <a:r>
              <a:rPr sz="2000" spc="-1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factory</a:t>
            </a:r>
            <a:endParaRPr sz="200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Wingdings"/>
              <a:buChar char=""/>
              <a:tabLst>
                <a:tab pos="290830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An ideal location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is </a:t>
            </a:r>
            <a:r>
              <a:rPr sz="2000" spc="5" dirty="0">
                <a:solidFill>
                  <a:srgbClr val="5C0E20"/>
                </a:solidFill>
                <a:latin typeface="Times New Roman"/>
                <a:cs typeface="Times New Roman"/>
              </a:rPr>
              <a:t>one</a:t>
            </a:r>
            <a:r>
              <a:rPr sz="2000" spc="-8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where</a:t>
            </a:r>
            <a:endParaRPr sz="20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Cost of the product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is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kept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to</a:t>
            </a:r>
            <a:r>
              <a:rPr sz="2000" spc="-1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minimum</a:t>
            </a:r>
            <a:endParaRPr sz="20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480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000" spc="-20" dirty="0">
                <a:solidFill>
                  <a:srgbClr val="5C0E20"/>
                </a:solidFill>
                <a:latin typeface="Times New Roman"/>
                <a:cs typeface="Times New Roman"/>
              </a:rPr>
              <a:t>With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a </a:t>
            </a:r>
            <a:r>
              <a:rPr sz="2000" spc="-10" dirty="0">
                <a:solidFill>
                  <a:srgbClr val="5C0E20"/>
                </a:solidFill>
                <a:latin typeface="Times New Roman"/>
                <a:cs typeface="Times New Roman"/>
              </a:rPr>
              <a:t>large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market</a:t>
            </a:r>
            <a:r>
              <a:rPr sz="2000" spc="-3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share</a:t>
            </a:r>
            <a:endParaRPr sz="200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Least risk &amp;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maximum social</a:t>
            </a:r>
            <a:r>
              <a:rPr sz="2000" spc="-7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gain</a:t>
            </a:r>
            <a:endParaRPr sz="2000">
              <a:latin typeface="Times New Roman"/>
              <a:cs typeface="Times New Roman"/>
            </a:endParaRPr>
          </a:p>
          <a:p>
            <a:pPr marL="241300" marR="5080" indent="-229235">
              <a:lnSpc>
                <a:spcPct val="120100"/>
              </a:lnSpc>
              <a:spcBef>
                <a:spcPts val="1005"/>
              </a:spcBef>
              <a:buClr>
                <a:srgbClr val="B71E42"/>
              </a:buClr>
              <a:buFont typeface="Wingdings"/>
              <a:buChar char=""/>
              <a:tabLst>
                <a:tab pos="241935" algn="l"/>
              </a:tabLst>
            </a:pP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It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is the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place of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maximum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net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advantage or which gives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lowest unit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cost </a:t>
            </a:r>
            <a:r>
              <a:rPr sz="2000" spc="-10" dirty="0">
                <a:solidFill>
                  <a:srgbClr val="5C0E20"/>
                </a:solidFill>
                <a:latin typeface="Times New Roman"/>
                <a:cs typeface="Times New Roman"/>
              </a:rPr>
              <a:t>of  </a:t>
            </a:r>
            <a:r>
              <a:rPr sz="2000" dirty="0">
                <a:solidFill>
                  <a:srgbClr val="5C0E20"/>
                </a:solidFill>
                <a:latin typeface="Times New Roman"/>
                <a:cs typeface="Times New Roman"/>
              </a:rPr>
              <a:t>production and</a:t>
            </a:r>
            <a:r>
              <a:rPr sz="2000" spc="-4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5C0E20"/>
                </a:solidFill>
                <a:latin typeface="Times New Roman"/>
                <a:cs typeface="Times New Roman"/>
              </a:rPr>
              <a:t>distribution.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59797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90" dirty="0"/>
              <a:t>FACTORS </a:t>
            </a:r>
            <a:r>
              <a:rPr spc="-250" dirty="0"/>
              <a:t>AFFECTING </a:t>
            </a:r>
            <a:r>
              <a:rPr spc="-280" dirty="0"/>
              <a:t>THE</a:t>
            </a:r>
            <a:r>
              <a:rPr spc="-135" dirty="0"/>
              <a:t> </a:t>
            </a:r>
            <a:r>
              <a:rPr spc="-180" dirty="0"/>
              <a:t>PLANT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pc="-35" dirty="0"/>
              <a:t>4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1289" y="1104645"/>
            <a:ext cx="6597015" cy="4621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583680" algn="l"/>
              </a:tabLst>
            </a:pPr>
            <a:r>
              <a:rPr sz="3200" u="heavy" spc="-175" dirty="0">
                <a:uFill>
                  <a:solidFill>
                    <a:srgbClr val="B71E42"/>
                  </a:solidFill>
                </a:uFill>
                <a:latin typeface="Arial"/>
                <a:cs typeface="Arial"/>
              </a:rPr>
              <a:t> </a:t>
            </a:r>
            <a:r>
              <a:rPr sz="3200" u="heavy" spc="-135" dirty="0">
                <a:uFill>
                  <a:solidFill>
                    <a:srgbClr val="B71E42"/>
                  </a:solidFill>
                </a:uFill>
                <a:latin typeface="Arial"/>
                <a:cs typeface="Arial"/>
              </a:rPr>
              <a:t>LOCATION	</a:t>
            </a:r>
            <a:endParaRPr sz="3200">
              <a:latin typeface="Arial"/>
              <a:cs typeface="Arial"/>
            </a:endParaRPr>
          </a:p>
          <a:p>
            <a:pPr marL="332105" indent="-229235">
              <a:lnSpc>
                <a:spcPct val="100000"/>
              </a:lnSpc>
              <a:spcBef>
                <a:spcPts val="3815"/>
              </a:spcBef>
              <a:buClr>
                <a:srgbClr val="B71E42"/>
              </a:buClr>
              <a:buFont typeface="Wingdings"/>
              <a:buChar char=""/>
              <a:tabLst>
                <a:tab pos="33274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Nearness to raw materials.</a:t>
            </a:r>
            <a:endParaRPr sz="2800">
              <a:latin typeface="Times New Roman"/>
              <a:cs typeface="Times New Roman"/>
            </a:endParaRPr>
          </a:p>
          <a:p>
            <a:pPr marL="332105" indent="-229235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Wingdings"/>
              <a:buChar char=""/>
              <a:tabLst>
                <a:tab pos="332740" algn="l"/>
              </a:tabLst>
            </a:pP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Transport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</a:t>
            </a:r>
            <a:endParaRPr sz="2800">
              <a:latin typeface="Times New Roman"/>
              <a:cs typeface="Times New Roman"/>
            </a:endParaRPr>
          </a:p>
          <a:p>
            <a:pPr marL="332105" indent="-229235">
              <a:lnSpc>
                <a:spcPct val="100000"/>
              </a:lnSpc>
              <a:spcBef>
                <a:spcPts val="1680"/>
              </a:spcBef>
              <a:buClr>
                <a:srgbClr val="B71E42"/>
              </a:buClr>
              <a:buFont typeface="Wingdings"/>
              <a:buChar char=""/>
              <a:tabLst>
                <a:tab pos="33274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Nearness to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market</a:t>
            </a:r>
            <a:endParaRPr sz="2800">
              <a:latin typeface="Times New Roman"/>
              <a:cs typeface="Times New Roman"/>
            </a:endParaRPr>
          </a:p>
          <a:p>
            <a:pPr marL="332105" indent="-229235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Wingdings"/>
              <a:buChar char=""/>
              <a:tabLst>
                <a:tab pos="332740" algn="l"/>
              </a:tabLst>
            </a:pP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Availability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of</a:t>
            </a:r>
            <a:r>
              <a:rPr sz="2800" spc="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labour</a:t>
            </a:r>
            <a:endParaRPr sz="2800">
              <a:latin typeface="Times New Roman"/>
              <a:cs typeface="Times New Roman"/>
            </a:endParaRPr>
          </a:p>
          <a:p>
            <a:pPr marL="332105" indent="-229235">
              <a:lnSpc>
                <a:spcPct val="100000"/>
              </a:lnSpc>
              <a:spcBef>
                <a:spcPts val="1670"/>
              </a:spcBef>
              <a:buClr>
                <a:srgbClr val="B71E42"/>
              </a:buClr>
              <a:buFont typeface="Wingdings"/>
              <a:buChar char=""/>
              <a:tabLst>
                <a:tab pos="332740" algn="l"/>
              </a:tabLst>
            </a:pP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Availability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of fuel &amp;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power</a:t>
            </a:r>
            <a:endParaRPr sz="2800">
              <a:latin typeface="Times New Roman"/>
              <a:cs typeface="Times New Roman"/>
            </a:endParaRPr>
          </a:p>
          <a:p>
            <a:pPr marL="332105" indent="-229235">
              <a:lnSpc>
                <a:spcPct val="100000"/>
              </a:lnSpc>
              <a:spcBef>
                <a:spcPts val="1680"/>
              </a:spcBef>
              <a:buClr>
                <a:srgbClr val="B71E42"/>
              </a:buClr>
              <a:buFont typeface="Wingdings"/>
              <a:buChar char=""/>
              <a:tabLst>
                <a:tab pos="332740" algn="l"/>
              </a:tabLst>
            </a:pP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Availability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of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water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935481"/>
            <a:ext cx="7565390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Climatic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condition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Financial &amp;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other</a:t>
            </a:r>
            <a:r>
              <a:rPr sz="2800" spc="-4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aids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Land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Community</a:t>
            </a:r>
            <a:r>
              <a:rPr sz="2800" spc="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attitude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Presence of related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industries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Existence of hospital, marketing centres, schools,  banks post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offices,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etc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Local bye-laws, taxes,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building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ordinance,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etc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Housing</a:t>
            </a:r>
            <a:r>
              <a:rPr sz="2800" spc="-1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Facilities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for</a:t>
            </a:r>
            <a:r>
              <a:rPr sz="2800" spc="-3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expansion</a:t>
            </a:r>
            <a:endParaRPr sz="28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/>
              <a:buChar char=""/>
              <a:tabLst>
                <a:tab pos="527685" algn="l"/>
                <a:tab pos="52832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Security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pc="-35" dirty="0"/>
              <a:t>5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57892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80" dirty="0"/>
              <a:t>NEARNESS </a:t>
            </a:r>
            <a:r>
              <a:rPr spc="-175" dirty="0"/>
              <a:t>TO </a:t>
            </a:r>
            <a:r>
              <a:rPr spc="-170" dirty="0"/>
              <a:t>RAW</a:t>
            </a:r>
            <a:r>
              <a:rPr spc="-250" dirty="0"/>
              <a:t> </a:t>
            </a:r>
            <a:r>
              <a:rPr spc="-210" dirty="0"/>
              <a:t>MATERIALS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pc="-35" dirty="0"/>
              <a:t>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522602" y="2291613"/>
            <a:ext cx="6415405" cy="32023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It will reduce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cost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transportation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raw materials from the vendors end to the  plant</a:t>
            </a:r>
            <a:endParaRPr sz="2800">
              <a:latin typeface="Times New Roman"/>
              <a:cs typeface="Times New Roman"/>
            </a:endParaRPr>
          </a:p>
          <a:p>
            <a:pPr marL="240665" marR="5080" indent="-228600" algn="just">
              <a:lnSpc>
                <a:spcPct val="117200"/>
              </a:lnSpc>
              <a:spcBef>
                <a:spcPts val="110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When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supplier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raw material is near 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25" dirty="0">
                <a:solidFill>
                  <a:srgbClr val="5C0E20"/>
                </a:solidFill>
                <a:latin typeface="Times New Roman"/>
                <a:cs typeface="Times New Roman"/>
              </a:rPr>
              <a:t>facility,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then the immediate supply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 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raw materials will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be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available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42271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45" dirty="0"/>
              <a:t>TRANSPORT</a:t>
            </a:r>
            <a:r>
              <a:rPr spc="-85" dirty="0"/>
              <a:t> </a:t>
            </a:r>
            <a:r>
              <a:rPr spc="-245" dirty="0"/>
              <a:t>FACILITIES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74394" y="2234920"/>
            <a:ext cx="6415405" cy="369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635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25" dirty="0">
                <a:solidFill>
                  <a:srgbClr val="5C0E20"/>
                </a:solidFill>
                <a:latin typeface="Arial"/>
                <a:cs typeface="Arial"/>
              </a:rPr>
              <a:t>Money </a:t>
            </a:r>
            <a:r>
              <a:rPr sz="2000" spc="-60" dirty="0">
                <a:solidFill>
                  <a:srgbClr val="5C0E20"/>
                </a:solidFill>
                <a:latin typeface="Arial"/>
                <a:cs typeface="Arial"/>
              </a:rPr>
              <a:t>is </a:t>
            </a:r>
            <a:r>
              <a:rPr sz="2000" spc="-10" dirty="0">
                <a:solidFill>
                  <a:srgbClr val="5C0E20"/>
                </a:solidFill>
                <a:latin typeface="Arial"/>
                <a:cs typeface="Arial"/>
              </a:rPr>
              <a:t>spent </a:t>
            </a:r>
            <a:r>
              <a:rPr sz="2000" spc="25" dirty="0">
                <a:solidFill>
                  <a:srgbClr val="5C0E20"/>
                </a:solidFill>
                <a:latin typeface="Arial"/>
                <a:cs typeface="Arial"/>
              </a:rPr>
              <a:t>in transporting </a:t>
            </a:r>
            <a:r>
              <a:rPr sz="2000" spc="-20" dirty="0">
                <a:solidFill>
                  <a:srgbClr val="5C0E20"/>
                </a:solidFill>
                <a:latin typeface="Arial"/>
                <a:cs typeface="Arial"/>
              </a:rPr>
              <a:t>raw </a:t>
            </a:r>
            <a:r>
              <a:rPr sz="2000" dirty="0">
                <a:solidFill>
                  <a:srgbClr val="5C0E20"/>
                </a:solidFill>
                <a:latin typeface="Arial"/>
                <a:cs typeface="Arial"/>
              </a:rPr>
              <a:t>material </a:t>
            </a:r>
            <a:r>
              <a:rPr sz="2000" spc="-125" dirty="0">
                <a:solidFill>
                  <a:srgbClr val="5C0E20"/>
                </a:solidFill>
                <a:latin typeface="Arial"/>
                <a:cs typeface="Arial"/>
              </a:rPr>
              <a:t>as </a:t>
            </a:r>
            <a:r>
              <a:rPr sz="2000" spc="5" dirty="0">
                <a:solidFill>
                  <a:srgbClr val="5C0E20"/>
                </a:solidFill>
                <a:latin typeface="Arial"/>
                <a:cs typeface="Arial"/>
              </a:rPr>
              <a:t>well </a:t>
            </a:r>
            <a:r>
              <a:rPr sz="2000" spc="-125" dirty="0">
                <a:solidFill>
                  <a:srgbClr val="5C0E20"/>
                </a:solidFill>
                <a:latin typeface="Arial"/>
                <a:cs typeface="Arial"/>
              </a:rPr>
              <a:t>as  </a:t>
            </a:r>
            <a:r>
              <a:rPr sz="2000" spc="5" dirty="0">
                <a:solidFill>
                  <a:srgbClr val="5C0E20"/>
                </a:solidFill>
                <a:latin typeface="Arial"/>
                <a:cs typeface="Arial"/>
              </a:rPr>
              <a:t>finished</a:t>
            </a:r>
            <a:r>
              <a:rPr sz="2000" spc="-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000" spc="20" dirty="0">
                <a:solidFill>
                  <a:srgbClr val="5C0E20"/>
                </a:solidFill>
                <a:latin typeface="Arial"/>
                <a:cs typeface="Arial"/>
              </a:rPr>
              <a:t>goods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148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5" dirty="0">
                <a:solidFill>
                  <a:srgbClr val="5C0E20"/>
                </a:solidFill>
                <a:latin typeface="Arial"/>
                <a:cs typeface="Arial"/>
              </a:rPr>
              <a:t>Depending </a:t>
            </a:r>
            <a:r>
              <a:rPr sz="2000" spc="40" dirty="0">
                <a:solidFill>
                  <a:srgbClr val="5C0E20"/>
                </a:solidFill>
                <a:latin typeface="Arial"/>
                <a:cs typeface="Arial"/>
              </a:rPr>
              <a:t>on </a:t>
            </a:r>
            <a:r>
              <a:rPr sz="2000" spc="20" dirty="0">
                <a:solidFill>
                  <a:srgbClr val="5C0E20"/>
                </a:solidFill>
                <a:latin typeface="Arial"/>
                <a:cs typeface="Arial"/>
              </a:rPr>
              <a:t>the </a:t>
            </a:r>
            <a:r>
              <a:rPr sz="2000" spc="-75" dirty="0">
                <a:solidFill>
                  <a:srgbClr val="5C0E20"/>
                </a:solidFill>
                <a:latin typeface="Arial"/>
                <a:cs typeface="Arial"/>
              </a:rPr>
              <a:t>size </a:t>
            </a:r>
            <a:r>
              <a:rPr sz="2000" spc="6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000" spc="-95" dirty="0">
                <a:solidFill>
                  <a:srgbClr val="5C0E20"/>
                </a:solidFill>
                <a:latin typeface="Arial"/>
                <a:cs typeface="Arial"/>
              </a:rPr>
              <a:t>a </a:t>
            </a:r>
            <a:r>
              <a:rPr sz="2000" spc="-25" dirty="0">
                <a:solidFill>
                  <a:srgbClr val="5C0E20"/>
                </a:solidFill>
                <a:latin typeface="Arial"/>
                <a:cs typeface="Arial"/>
              </a:rPr>
              <a:t>raw </a:t>
            </a:r>
            <a:r>
              <a:rPr sz="2000" spc="-20" dirty="0">
                <a:solidFill>
                  <a:srgbClr val="5C0E20"/>
                </a:solidFill>
                <a:latin typeface="Arial"/>
                <a:cs typeface="Arial"/>
              </a:rPr>
              <a:t>materials </a:t>
            </a:r>
            <a:r>
              <a:rPr sz="2000" spc="-5" dirty="0">
                <a:solidFill>
                  <a:srgbClr val="5C0E20"/>
                </a:solidFill>
                <a:latin typeface="Arial"/>
                <a:cs typeface="Arial"/>
              </a:rPr>
              <a:t>and</a:t>
            </a:r>
            <a:r>
              <a:rPr sz="2000" spc="19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5C0E20"/>
                </a:solidFill>
                <a:latin typeface="Arial"/>
                <a:cs typeface="Arial"/>
              </a:rPr>
              <a:t>finished</a:t>
            </a:r>
            <a:endParaRPr sz="20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spc="20" dirty="0">
                <a:solidFill>
                  <a:srgbClr val="5C0E20"/>
                </a:solidFill>
                <a:latin typeface="Arial"/>
                <a:cs typeface="Arial"/>
              </a:rPr>
              <a:t>goods</a:t>
            </a:r>
            <a:endParaRPr sz="2000">
              <a:latin typeface="Arial"/>
              <a:cs typeface="Arial"/>
            </a:endParaRPr>
          </a:p>
          <a:p>
            <a:pPr marL="241300" marR="5080" indent="-228600" algn="just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-45" dirty="0">
                <a:solidFill>
                  <a:srgbClr val="5C0E20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5C0E20"/>
                </a:solidFill>
                <a:latin typeface="Arial"/>
                <a:cs typeface="Arial"/>
              </a:rPr>
              <a:t>suitable </a:t>
            </a:r>
            <a:r>
              <a:rPr sz="2000" spc="40" dirty="0">
                <a:solidFill>
                  <a:srgbClr val="5C0E20"/>
                </a:solidFill>
                <a:latin typeface="Arial"/>
                <a:cs typeface="Arial"/>
              </a:rPr>
              <a:t>method </a:t>
            </a:r>
            <a:r>
              <a:rPr sz="2000" spc="6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000" spc="25" dirty="0">
                <a:solidFill>
                  <a:srgbClr val="5C0E20"/>
                </a:solidFill>
                <a:latin typeface="Arial"/>
                <a:cs typeface="Arial"/>
              </a:rPr>
              <a:t>transportation </a:t>
            </a:r>
            <a:r>
              <a:rPr sz="2000" spc="-50" dirty="0">
                <a:solidFill>
                  <a:srgbClr val="5C0E20"/>
                </a:solidFill>
                <a:latin typeface="Arial"/>
                <a:cs typeface="Arial"/>
              </a:rPr>
              <a:t>such </a:t>
            </a:r>
            <a:r>
              <a:rPr sz="2000" spc="-95" dirty="0">
                <a:solidFill>
                  <a:srgbClr val="5C0E20"/>
                </a:solidFill>
                <a:latin typeface="Arial"/>
                <a:cs typeface="Arial"/>
              </a:rPr>
              <a:t>a </a:t>
            </a:r>
            <a:r>
              <a:rPr sz="2000" spc="-15" dirty="0">
                <a:solidFill>
                  <a:srgbClr val="5C0E20"/>
                </a:solidFill>
                <a:latin typeface="Arial"/>
                <a:cs typeface="Arial"/>
              </a:rPr>
              <a:t>road, </a:t>
            </a:r>
            <a:r>
              <a:rPr sz="2000" spc="-30" dirty="0">
                <a:solidFill>
                  <a:srgbClr val="5C0E20"/>
                </a:solidFill>
                <a:latin typeface="Arial"/>
                <a:cs typeface="Arial"/>
              </a:rPr>
              <a:t>rail,  </a:t>
            </a:r>
            <a:r>
              <a:rPr sz="2000" spc="-5" dirty="0">
                <a:solidFill>
                  <a:srgbClr val="5C0E20"/>
                </a:solidFill>
                <a:latin typeface="Arial"/>
                <a:cs typeface="Arial"/>
              </a:rPr>
              <a:t>water </a:t>
            </a:r>
            <a:r>
              <a:rPr sz="2000" spc="45" dirty="0">
                <a:solidFill>
                  <a:srgbClr val="5C0E20"/>
                </a:solidFill>
                <a:latin typeface="Arial"/>
                <a:cs typeface="Arial"/>
              </a:rPr>
              <a:t>or </a:t>
            </a:r>
            <a:r>
              <a:rPr sz="2000" spc="-10" dirty="0">
                <a:solidFill>
                  <a:srgbClr val="5C0E20"/>
                </a:solidFill>
                <a:latin typeface="Arial"/>
                <a:cs typeface="Arial"/>
              </a:rPr>
              <a:t>air </a:t>
            </a:r>
            <a:r>
              <a:rPr sz="2000" spc="-55" dirty="0">
                <a:solidFill>
                  <a:srgbClr val="5C0E20"/>
                </a:solidFill>
                <a:latin typeface="Arial"/>
                <a:cs typeface="Arial"/>
              </a:rPr>
              <a:t>is </a:t>
            </a:r>
            <a:r>
              <a:rPr sz="2000" spc="-30" dirty="0">
                <a:solidFill>
                  <a:srgbClr val="5C0E20"/>
                </a:solidFill>
                <a:latin typeface="Arial"/>
                <a:cs typeface="Arial"/>
              </a:rPr>
              <a:t>selected </a:t>
            </a:r>
            <a:r>
              <a:rPr sz="2000" spc="265" dirty="0">
                <a:solidFill>
                  <a:srgbClr val="5C0E20"/>
                </a:solidFill>
                <a:latin typeface="Arial"/>
                <a:cs typeface="Arial"/>
              </a:rPr>
              <a:t>&amp; </a:t>
            </a:r>
            <a:r>
              <a:rPr sz="2000" dirty="0">
                <a:solidFill>
                  <a:srgbClr val="5C0E20"/>
                </a:solidFill>
                <a:latin typeface="Arial"/>
                <a:cs typeface="Arial"/>
              </a:rPr>
              <a:t>accordingly </a:t>
            </a:r>
            <a:r>
              <a:rPr sz="2000" spc="25" dirty="0">
                <a:solidFill>
                  <a:srgbClr val="5C0E20"/>
                </a:solidFill>
                <a:latin typeface="Arial"/>
                <a:cs typeface="Arial"/>
              </a:rPr>
              <a:t>plant </a:t>
            </a:r>
            <a:r>
              <a:rPr sz="2000" spc="15" dirty="0">
                <a:solidFill>
                  <a:srgbClr val="5C0E20"/>
                </a:solidFill>
                <a:latin typeface="Arial"/>
                <a:cs typeface="Arial"/>
              </a:rPr>
              <a:t>location </a:t>
            </a:r>
            <a:r>
              <a:rPr sz="2000" spc="-65" dirty="0">
                <a:solidFill>
                  <a:srgbClr val="5C0E20"/>
                </a:solidFill>
                <a:latin typeface="Arial"/>
                <a:cs typeface="Arial"/>
              </a:rPr>
              <a:t>is  </a:t>
            </a:r>
            <a:r>
              <a:rPr sz="2000" dirty="0">
                <a:solidFill>
                  <a:srgbClr val="5C0E20"/>
                </a:solidFill>
                <a:latin typeface="Arial"/>
                <a:cs typeface="Arial"/>
              </a:rPr>
              <a:t>decided</a:t>
            </a:r>
            <a:endParaRPr sz="2000">
              <a:latin typeface="Arial"/>
              <a:cs typeface="Arial"/>
            </a:endParaRPr>
          </a:p>
          <a:p>
            <a:pPr marL="241300" marR="5080" indent="-228600" algn="just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000" spc="-70" dirty="0">
                <a:solidFill>
                  <a:srgbClr val="5C0E20"/>
                </a:solidFill>
                <a:latin typeface="Arial"/>
                <a:cs typeface="Arial"/>
              </a:rPr>
              <a:t>The </a:t>
            </a:r>
            <a:r>
              <a:rPr sz="2000" spc="-15" dirty="0">
                <a:solidFill>
                  <a:srgbClr val="5C0E20"/>
                </a:solidFill>
                <a:latin typeface="Arial"/>
                <a:cs typeface="Arial"/>
              </a:rPr>
              <a:t>cost</a:t>
            </a:r>
            <a:r>
              <a:rPr sz="2000" spc="525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000" spc="65" dirty="0">
                <a:solidFill>
                  <a:srgbClr val="5C0E20"/>
                </a:solidFill>
                <a:latin typeface="Arial"/>
                <a:cs typeface="Arial"/>
              </a:rPr>
              <a:t>of </a:t>
            </a:r>
            <a:r>
              <a:rPr sz="2000" spc="20" dirty="0">
                <a:solidFill>
                  <a:srgbClr val="5C0E20"/>
                </a:solidFill>
                <a:latin typeface="Arial"/>
                <a:cs typeface="Arial"/>
              </a:rPr>
              <a:t>transportation </a:t>
            </a:r>
            <a:r>
              <a:rPr sz="2000" spc="10" dirty="0">
                <a:solidFill>
                  <a:srgbClr val="5C0E20"/>
                </a:solidFill>
                <a:latin typeface="Arial"/>
                <a:cs typeface="Arial"/>
              </a:rPr>
              <a:t>must  </a:t>
            </a:r>
            <a:r>
              <a:rPr sz="2000" spc="-10" dirty="0">
                <a:solidFill>
                  <a:srgbClr val="5C0E20"/>
                </a:solidFill>
                <a:latin typeface="Arial"/>
                <a:cs typeface="Arial"/>
              </a:rPr>
              <a:t>be </a:t>
            </a:r>
            <a:r>
              <a:rPr sz="2000" spc="5" dirty="0">
                <a:solidFill>
                  <a:srgbClr val="5C0E20"/>
                </a:solidFill>
                <a:latin typeface="Arial"/>
                <a:cs typeface="Arial"/>
              </a:rPr>
              <a:t>fairly </a:t>
            </a:r>
            <a:r>
              <a:rPr sz="2000" spc="-25" dirty="0">
                <a:solidFill>
                  <a:srgbClr val="5C0E20"/>
                </a:solidFill>
                <a:latin typeface="Arial"/>
                <a:cs typeface="Arial"/>
              </a:rPr>
              <a:t>small  </a:t>
            </a:r>
            <a:r>
              <a:rPr sz="2000" spc="5" dirty="0">
                <a:solidFill>
                  <a:srgbClr val="5C0E20"/>
                </a:solidFill>
                <a:latin typeface="Arial"/>
                <a:cs typeface="Arial"/>
              </a:rPr>
              <a:t>compared </a:t>
            </a:r>
            <a:r>
              <a:rPr sz="2000" spc="90" dirty="0">
                <a:solidFill>
                  <a:srgbClr val="5C0E20"/>
                </a:solidFill>
                <a:latin typeface="Arial"/>
                <a:cs typeface="Arial"/>
              </a:rPr>
              <a:t>to </a:t>
            </a:r>
            <a:r>
              <a:rPr sz="2000" spc="25" dirty="0">
                <a:solidFill>
                  <a:srgbClr val="5C0E20"/>
                </a:solidFill>
                <a:latin typeface="Arial"/>
                <a:cs typeface="Arial"/>
              </a:rPr>
              <a:t>the </a:t>
            </a:r>
            <a:r>
              <a:rPr sz="2000" spc="50" dirty="0">
                <a:solidFill>
                  <a:srgbClr val="5C0E20"/>
                </a:solidFill>
                <a:latin typeface="Arial"/>
                <a:cs typeface="Arial"/>
              </a:rPr>
              <a:t>total</a:t>
            </a:r>
            <a:r>
              <a:rPr sz="2000" spc="-204" dirty="0">
                <a:solidFill>
                  <a:srgbClr val="5C0E2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5C0E20"/>
                </a:solidFill>
                <a:latin typeface="Arial"/>
                <a:cs typeface="Arial"/>
              </a:rPr>
              <a:t>cost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14409" y="5620308"/>
            <a:ext cx="1631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7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43989" y="1847850"/>
            <a:ext cx="6571615" cy="0"/>
          </a:xfrm>
          <a:custGeom>
            <a:avLst/>
            <a:gdLst/>
            <a:ahLst/>
            <a:cxnLst/>
            <a:rect l="l" t="t" r="r" b="b"/>
            <a:pathLst>
              <a:path w="6571615">
                <a:moveTo>
                  <a:pt x="0" y="0"/>
                </a:moveTo>
                <a:lnTo>
                  <a:pt x="6571360" y="0"/>
                </a:lnTo>
              </a:path>
            </a:pathLst>
          </a:custGeom>
          <a:ln w="32004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2602" y="665480"/>
            <a:ext cx="425259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80" dirty="0"/>
              <a:t>NEARNESS </a:t>
            </a:r>
            <a:r>
              <a:rPr spc="-175" dirty="0"/>
              <a:t>TO</a:t>
            </a:r>
            <a:r>
              <a:rPr spc="-434" dirty="0"/>
              <a:t> </a:t>
            </a:r>
            <a:r>
              <a:rPr spc="-220" dirty="0"/>
              <a:t>MARKET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589009" y="5611112"/>
            <a:ext cx="213995" cy="49910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75"/>
              </a:spcBef>
            </a:pPr>
            <a:r>
              <a:rPr sz="2000" spc="-35" dirty="0">
                <a:solidFill>
                  <a:srgbClr val="C00000"/>
                </a:solidFill>
                <a:latin typeface="Arial"/>
                <a:cs typeface="Arial"/>
              </a:rPr>
              <a:t>8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2602" y="2078227"/>
            <a:ext cx="6416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It reduces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cost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transportation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as</a:t>
            </a:r>
            <a:r>
              <a:rPr sz="2800" spc="425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well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1732152" y="2641656"/>
          <a:ext cx="6226810" cy="14176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9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0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777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  <a:tabLst>
                          <a:tab pos="627380" algn="l"/>
                        </a:tabLst>
                      </a:pPr>
                      <a:r>
                        <a:rPr sz="2800" spc="-1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as	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ts val="3050"/>
                        </a:lnSpc>
                      </a:pPr>
                      <a:r>
                        <a:rPr sz="2800" spc="-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chances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ts val="3050"/>
                        </a:lnSpc>
                      </a:pPr>
                      <a:r>
                        <a:rPr sz="2800" spc="-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the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7940" algn="r">
                        <a:lnSpc>
                          <a:spcPts val="3050"/>
                        </a:lnSpc>
                        <a:tabLst>
                          <a:tab pos="1446530" algn="l"/>
                        </a:tabLst>
                      </a:pP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fi</a:t>
                      </a:r>
                      <a:r>
                        <a:rPr sz="2800" spc="1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spc="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sh</a:t>
                      </a:r>
                      <a:r>
                        <a:rPr sz="2800" spc="-1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d	p</a:t>
                      </a:r>
                      <a:r>
                        <a:rPr sz="2800" spc="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spc="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2800" spc="-1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ts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19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-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getting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3429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-1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damage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2800" spc="-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to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60"/>
                        </a:spcBef>
                        <a:tabLst>
                          <a:tab pos="778510" algn="l"/>
                          <a:tab pos="1973580" algn="l"/>
                        </a:tabLst>
                      </a:pP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spc="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e	goo</a:t>
                      </a:r>
                      <a:r>
                        <a:rPr sz="2800" spc="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2800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s	while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650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  <a:spcBef>
                          <a:spcPts val="160"/>
                        </a:spcBef>
                      </a:pPr>
                      <a:r>
                        <a:rPr sz="2800" spc="-5" dirty="0">
                          <a:solidFill>
                            <a:srgbClr val="5C0E20"/>
                          </a:solidFill>
                          <a:latin typeface="Times New Roman"/>
                          <a:cs typeface="Times New Roman"/>
                        </a:rPr>
                        <a:t>transport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522602" y="4166895"/>
            <a:ext cx="6414135" cy="1562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5080" indent="-228600" algn="just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Wingdings"/>
              <a:buChar char=""/>
              <a:tabLst>
                <a:tab pos="241300" algn="l"/>
              </a:tabLst>
            </a:pP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Moreover a plant being near to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market  </a:t>
            </a:r>
            <a:r>
              <a:rPr sz="2800" spc="-10" dirty="0">
                <a:solidFill>
                  <a:srgbClr val="5C0E20"/>
                </a:solidFill>
                <a:latin typeface="Times New Roman"/>
                <a:cs typeface="Times New Roman"/>
              </a:rPr>
              <a:t>can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catch a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big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share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of the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market &amp; can  render quick service to </a:t>
            </a:r>
            <a:r>
              <a:rPr sz="2800" dirty="0">
                <a:solidFill>
                  <a:srgbClr val="5C0E20"/>
                </a:solidFill>
                <a:latin typeface="Times New Roman"/>
                <a:cs typeface="Times New Roman"/>
              </a:rPr>
              <a:t>the</a:t>
            </a:r>
            <a:r>
              <a:rPr sz="2800" spc="-20" dirty="0">
                <a:solidFill>
                  <a:srgbClr val="5C0E2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5C0E20"/>
                </a:solidFill>
                <a:latin typeface="Times New Roman"/>
                <a:cs typeface="Times New Roman"/>
              </a:rPr>
              <a:t>customers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1082</Words>
  <Application>Microsoft Office PowerPoint</Application>
  <PresentationFormat>On-screen Show (4:3)</PresentationFormat>
  <Paragraphs>152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FACTORS INFLUENCE THE</vt:lpstr>
      <vt:lpstr>CONTENTS</vt:lpstr>
      <vt:lpstr>DEFINITION</vt:lpstr>
      <vt:lpstr>INTRODUCTION</vt:lpstr>
      <vt:lpstr>FACTORS AFFECTING THE PLANT</vt:lpstr>
      <vt:lpstr>PowerPoint Presentation</vt:lpstr>
      <vt:lpstr>NEARNESS TO RAW MATERIALS</vt:lpstr>
      <vt:lpstr>TRANSPORT FACILITIES</vt:lpstr>
      <vt:lpstr>NEARNESS TO MARKET</vt:lpstr>
      <vt:lpstr>AVAILABILITY OF LABOUR</vt:lpstr>
      <vt:lpstr>AVAILABILITY OF FUEL &amp; POWER</vt:lpstr>
      <vt:lpstr>AVAILABILITY OF WATER</vt:lpstr>
      <vt:lpstr>CLIMATIC CONDITION</vt:lpstr>
      <vt:lpstr>FINANCIAL &amp; OTHER AIDS</vt:lpstr>
      <vt:lpstr>LAND</vt:lpstr>
      <vt:lpstr>PRESENCE OF RELATED INDUSTRIES</vt:lpstr>
      <vt:lpstr>EXISTENCE OF HOSPITALS, MARKETING</vt:lpstr>
      <vt:lpstr>HOUSING FACILITIES</vt:lpstr>
      <vt:lpstr>FACILITIES FOR EXPANSION</vt:lpstr>
      <vt:lpstr>LOCATION OF A FACTORY IN A BIG</vt:lpstr>
      <vt:lpstr>CONTI…</vt:lpstr>
      <vt:lpstr>LOCATION OF AN INDUSTRY IN</vt:lpstr>
      <vt:lpstr>REFFERENCES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INFLUENCE THE</dc:title>
  <cp:lastModifiedBy>lipsasamal90@gmail.com</cp:lastModifiedBy>
  <cp:revision>1</cp:revision>
  <dcterms:created xsi:type="dcterms:W3CDTF">2021-04-22T18:11:18Z</dcterms:created>
  <dcterms:modified xsi:type="dcterms:W3CDTF">2021-04-22T18:11:40Z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2017-02-14T00:00:00Z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2021-04-22T00:00:00Z</vt:filetime>
  </property>
</Properties>
</file>