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841118"/>
            <a:ext cx="3545204" cy="391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33" y="73228"/>
            <a:ext cx="8044815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196" y="1173214"/>
            <a:ext cx="8639606" cy="409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6611" y="6502095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e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hyperlink" Target="http://oig.hhs.giv/fraud/exclusions/asp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mailto:mswit@fdacounsel.com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FDACounsel" TargetMode="External"/><Relationship Id="rId5" Type="http://schemas.openxmlformats.org/officeDocument/2006/relationships/hyperlink" Target="http://www.linkedin.com/in/michaelswit" TargetMode="External"/><Relationship Id="rId4" Type="http://schemas.openxmlformats.org/officeDocument/2006/relationships/hyperlink" Target="http://www.fdacounsel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da.gov/downloads/Drugs/GuidanceComplianceRegulatoryInformation/EnforcementActivitiesbyFDA/WarningLettersandNoticeofViolationLetterstoPharmaceuticalCompanies/UCM30610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plianceonline.com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306110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lianceonlin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65692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GuidanceComplianceRegulatoryInformation/EnforcementActivitiesbyFDA/WarningLettersandNoticeofViolationLetterstoPharmaceuticalCompanies/ucm259167.htm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55773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36400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omplianceonline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60575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60578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lianceonline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GuidanceComplianceRegulatoryInformation/EnforcementActivitiesbyFDA/WarningLettersandNoticeofViolationLetterstoPharmaceuticalCompanies/ucm259249.htm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53499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gen.com/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85963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85965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96204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96203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95164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rugs/GuidanceComplianceRegulatoryInformation/EnforcementActivitiesbyFDA/WarningLettersandNoticeofViolationLetterstoPharmaceuticalCompanies/ucm259232.htm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256863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56864.pd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da.gov/downloads/Drugs/GuidanceComplianceRegulatoryInformation/EnforcementActivitiesbyFDA/WarningLettersandNoticeofViolationLetterstoPharmaceuticalCompanies/UCM283495.pdf" TargetMode="Externa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283493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374338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EnforcementActivitiesbyFDA/WarningLettersandNoticeofViolationLetterstoPharmaceuticalCompanies/UCM405441.pdf" TargetMode="External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downloads/Drugs/GuidanceComplianceRegulatoryInformation/EnforcementActivitiesbyFDA/WarningLettersandNoticeofViolationLetterstoPharmaceuticalCompanies/UCM405442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lianceonline.com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lianceonline.com/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online.com/" TargetMode="External"/><Relationship Id="rId2" Type="http://schemas.openxmlformats.org/officeDocument/2006/relationships/hyperlink" Target="http://caselaw.lp.findlaw.com/scripts/getcase.pl?court=us&amp;vol=421&amp;invol=658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plianceonline.com/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ianceonlin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3875" y="6232245"/>
            <a:ext cx="167386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©2010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0"/>
            <a:ext cx="8991600" cy="6858000"/>
            <a:chOff x="152400" y="0"/>
            <a:chExt cx="8991600" cy="6858000"/>
          </a:xfrm>
        </p:grpSpPr>
        <p:sp>
          <p:nvSpPr>
            <p:cNvPr id="5" name="object 5"/>
            <p:cNvSpPr/>
            <p:nvPr/>
          </p:nvSpPr>
          <p:spPr>
            <a:xfrm>
              <a:off x="457200" y="6096000"/>
              <a:ext cx="2267712" cy="515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9400" y="6172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0"/>
              <a:ext cx="8991600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5140452"/>
              <a:ext cx="2267711" cy="445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64905" y="647679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661" y="2988945"/>
            <a:ext cx="87153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5945" marR="5080" indent="-1833880">
              <a:lnSpc>
                <a:spcPct val="100000"/>
              </a:lnSpc>
              <a:spcBef>
                <a:spcPts val="105"/>
              </a:spcBef>
              <a:tabLst>
                <a:tab pos="3331845" algn="l"/>
              </a:tabLst>
            </a:pPr>
            <a:r>
              <a:rPr sz="3200" b="1" spc="60" dirty="0">
                <a:solidFill>
                  <a:srgbClr val="FFFFFF"/>
                </a:solidFill>
                <a:latin typeface="Arial"/>
                <a:cs typeface="Arial"/>
              </a:rPr>
              <a:t>FDA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70" dirty="0">
                <a:solidFill>
                  <a:srgbClr val="FFFFFF"/>
                </a:solidFill>
                <a:latin typeface="Arial"/>
                <a:cs typeface="Arial"/>
              </a:rPr>
              <a:t>Regulation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55" dirty="0">
                <a:solidFill>
                  <a:srgbClr val="FFFFFF"/>
                </a:solidFill>
                <a:latin typeface="Arial"/>
                <a:cs typeface="Arial"/>
              </a:rPr>
              <a:t>Promotion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254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Advertising </a:t>
            </a:r>
            <a:r>
              <a:rPr sz="3200" b="1" spc="2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200" b="1" spc="60" dirty="0">
                <a:solidFill>
                  <a:srgbClr val="FFFFFF"/>
                </a:solidFill>
                <a:latin typeface="Arial"/>
                <a:cs typeface="Arial"/>
              </a:rPr>
              <a:t>FDA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Enforcement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24739"/>
            <a:ext cx="880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 </a:t>
            </a:r>
            <a:r>
              <a:rPr spc="-100" dirty="0"/>
              <a:t>Stewart</a:t>
            </a:r>
            <a:r>
              <a:rPr spc="254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242934" cy="38188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Key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lessons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0" dirty="0">
                <a:latin typeface="Times New Roman"/>
                <a:cs typeface="Times New Roman"/>
              </a:rPr>
              <a:t>Testimonials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0" dirty="0">
                <a:latin typeface="Times New Roman"/>
                <a:cs typeface="Times New Roman"/>
              </a:rPr>
              <a:t>even </a:t>
            </a:r>
            <a:r>
              <a:rPr sz="2400" spc="-75" dirty="0">
                <a:latin typeface="Times New Roman"/>
                <a:cs typeface="Times New Roman"/>
              </a:rPr>
              <a:t>if </a:t>
            </a:r>
            <a:r>
              <a:rPr sz="2400" spc="-60" dirty="0">
                <a:latin typeface="Times New Roman"/>
                <a:cs typeface="Times New Roman"/>
              </a:rPr>
              <a:t>accurate, </a:t>
            </a:r>
            <a:r>
              <a:rPr sz="2400" spc="10" dirty="0">
                <a:latin typeface="Times New Roman"/>
                <a:cs typeface="Times New Roman"/>
              </a:rPr>
              <a:t>do </a:t>
            </a:r>
            <a:r>
              <a:rPr sz="2400" spc="25" dirty="0">
                <a:latin typeface="Times New Roman"/>
                <a:cs typeface="Times New Roman"/>
              </a:rPr>
              <a:t>not </a:t>
            </a:r>
            <a:r>
              <a:rPr sz="2400" spc="-70" dirty="0">
                <a:latin typeface="Times New Roman"/>
                <a:cs typeface="Times New Roman"/>
              </a:rPr>
              <a:t>equal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substantial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latin typeface="Times New Roman"/>
                <a:cs typeface="Times New Roman"/>
              </a:rPr>
              <a:t>evidence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40" dirty="0">
                <a:latin typeface="Times New Roman"/>
                <a:cs typeface="Times New Roman"/>
              </a:rPr>
              <a:t>“substantial </a:t>
            </a:r>
            <a:r>
              <a:rPr sz="2400" spc="-85" dirty="0">
                <a:latin typeface="Times New Roman"/>
                <a:cs typeface="Times New Roman"/>
              </a:rPr>
              <a:t>clinical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experience”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inconsistent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25" dirty="0">
                <a:latin typeface="Times New Roman"/>
                <a:cs typeface="Times New Roman"/>
              </a:rPr>
              <a:t>approved </a:t>
            </a:r>
            <a:r>
              <a:rPr sz="2000" spc="-65" dirty="0">
                <a:latin typeface="Times New Roman"/>
                <a:cs typeface="Times New Roman"/>
              </a:rPr>
              <a:t>labeling, </a:t>
            </a:r>
            <a:r>
              <a:rPr sz="2000" spc="-50" dirty="0">
                <a:latin typeface="Times New Roman"/>
                <a:cs typeface="Times New Roman"/>
              </a:rPr>
              <a:t>which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was:</a:t>
            </a:r>
            <a:endParaRPr sz="2000">
              <a:latin typeface="Times New Roman"/>
              <a:cs typeface="Times New Roman"/>
            </a:endParaRPr>
          </a:p>
          <a:p>
            <a:pPr marL="1612265" lvl="3" indent="-22923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1612900" algn="l"/>
              </a:tabLst>
            </a:pPr>
            <a:r>
              <a:rPr sz="1800" spc="-50" dirty="0">
                <a:latin typeface="Times New Roman"/>
                <a:cs typeface="Times New Roman"/>
              </a:rPr>
              <a:t>decreasing </a:t>
            </a:r>
            <a:r>
              <a:rPr sz="1800" spc="-45" dirty="0">
                <a:latin typeface="Times New Roman"/>
                <a:cs typeface="Times New Roman"/>
              </a:rPr>
              <a:t>relapses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Times New Roman"/>
                <a:cs typeface="Times New Roman"/>
              </a:rPr>
              <a:t>RRMS</a:t>
            </a:r>
            <a:endParaRPr sz="1800">
              <a:latin typeface="Times New Roman"/>
              <a:cs typeface="Times New Roman"/>
            </a:endParaRPr>
          </a:p>
          <a:p>
            <a:pPr marL="1612265" lvl="3" indent="-22923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2900" algn="l"/>
              </a:tabLst>
            </a:pPr>
            <a:r>
              <a:rPr sz="1800" spc="20" dirty="0">
                <a:latin typeface="Times New Roman"/>
                <a:cs typeface="Times New Roman"/>
              </a:rPr>
              <a:t>not </a:t>
            </a:r>
            <a:r>
              <a:rPr sz="1800" spc="-40" dirty="0">
                <a:latin typeface="Times New Roman"/>
                <a:cs typeface="Times New Roman"/>
              </a:rPr>
              <a:t>indicated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60" dirty="0">
                <a:latin typeface="Times New Roman"/>
                <a:cs typeface="Times New Roman"/>
              </a:rPr>
              <a:t>slowing, </a:t>
            </a:r>
            <a:r>
              <a:rPr sz="1800" spc="-35" dirty="0">
                <a:latin typeface="Times New Roman"/>
                <a:cs typeface="Times New Roman"/>
              </a:rPr>
              <a:t>preventing </a:t>
            </a:r>
            <a:r>
              <a:rPr sz="1800" spc="5" dirty="0">
                <a:latin typeface="Times New Roman"/>
                <a:cs typeface="Times New Roman"/>
              </a:rPr>
              <a:t>or </a:t>
            </a:r>
            <a:r>
              <a:rPr sz="1800" spc="-50" dirty="0">
                <a:latin typeface="Times New Roman"/>
                <a:cs typeface="Times New Roman"/>
              </a:rPr>
              <a:t>reversing </a:t>
            </a:r>
            <a:r>
              <a:rPr sz="1800" spc="-65" dirty="0">
                <a:latin typeface="Times New Roman"/>
                <a:cs typeface="Times New Roman"/>
              </a:rPr>
              <a:t>physical </a:t>
            </a:r>
            <a:r>
              <a:rPr sz="1800" spc="-60" dirty="0">
                <a:latin typeface="Times New Roman"/>
                <a:cs typeface="Times New Roman"/>
              </a:rPr>
              <a:t>disability </a:t>
            </a:r>
            <a:r>
              <a:rPr sz="1800" spc="-5" dirty="0">
                <a:latin typeface="Times New Roman"/>
                <a:cs typeface="Times New Roman"/>
              </a:rPr>
              <a:t>of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marL="1612265">
              <a:lnSpc>
                <a:spcPct val="100000"/>
              </a:lnSpc>
            </a:pPr>
            <a:r>
              <a:rPr sz="1800" spc="-125" dirty="0">
                <a:latin typeface="Times New Roman"/>
                <a:cs typeface="Times New Roman"/>
              </a:rPr>
              <a:t>MS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sufferer</a:t>
            </a:r>
            <a:endParaRPr sz="1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Teva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needed </a:t>
            </a:r>
            <a:r>
              <a:rPr sz="2400" spc="-40" dirty="0">
                <a:latin typeface="Times New Roman"/>
                <a:cs typeface="Times New Roman"/>
              </a:rPr>
              <a:t>data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-95" dirty="0">
                <a:latin typeface="Times New Roman"/>
                <a:cs typeface="Times New Roman"/>
              </a:rPr>
              <a:t>A&amp;WCCT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75" dirty="0">
                <a:latin typeface="Times New Roman"/>
                <a:cs typeface="Times New Roman"/>
              </a:rPr>
              <a:t>make </a:t>
            </a:r>
            <a:r>
              <a:rPr sz="2400" spc="-30" dirty="0">
                <a:latin typeface="Times New Roman"/>
                <a:cs typeface="Times New Roman"/>
              </a:rPr>
              <a:t>these </a:t>
            </a:r>
            <a:r>
              <a:rPr sz="2400" spc="-80" dirty="0">
                <a:latin typeface="Times New Roman"/>
                <a:cs typeface="Times New Roman"/>
              </a:rPr>
              <a:t>claims </a:t>
            </a:r>
            <a:r>
              <a:rPr sz="2400" spc="-50" dirty="0">
                <a:latin typeface="Times New Roman"/>
                <a:cs typeface="Times New Roman"/>
              </a:rPr>
              <a:t>(and,  </a:t>
            </a:r>
            <a:r>
              <a:rPr sz="2400" spc="-80" dirty="0">
                <a:latin typeface="Times New Roman"/>
                <a:cs typeface="Times New Roman"/>
              </a:rPr>
              <a:t>theoretically, </a:t>
            </a:r>
            <a:r>
              <a:rPr sz="2400" spc="-70" dirty="0">
                <a:latin typeface="Times New Roman"/>
                <a:cs typeface="Times New Roman"/>
              </a:rPr>
              <a:t>would </a:t>
            </a:r>
            <a:r>
              <a:rPr sz="2400" spc="-75" dirty="0">
                <a:latin typeface="Times New Roman"/>
                <a:cs typeface="Times New Roman"/>
              </a:rPr>
              <a:t>have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submit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supplement </a:t>
            </a:r>
            <a:r>
              <a:rPr sz="2400" spc="25" dirty="0">
                <a:latin typeface="Times New Roman"/>
                <a:cs typeface="Times New Roman"/>
              </a:rPr>
              <a:t>to 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spc="-50" dirty="0">
                <a:latin typeface="Times New Roman"/>
                <a:cs typeface="Times New Roman"/>
              </a:rPr>
              <a:t>application </a:t>
            </a:r>
            <a:r>
              <a:rPr sz="2400" spc="-25" dirty="0">
                <a:latin typeface="Times New Roman"/>
                <a:cs typeface="Times New Roman"/>
              </a:rPr>
              <a:t>before </a:t>
            </a:r>
            <a:r>
              <a:rPr sz="2400" spc="-75" dirty="0">
                <a:latin typeface="Times New Roman"/>
                <a:cs typeface="Times New Roman"/>
              </a:rPr>
              <a:t>making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them)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6677"/>
            <a:ext cx="7958455" cy="37814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4655" indent="-402590" algn="just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529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Order </a:t>
            </a:r>
            <a:r>
              <a:rPr sz="2800" b="1" spc="-20" dirty="0">
                <a:latin typeface="Times New Roman"/>
                <a:cs typeface="Times New Roman"/>
              </a:rPr>
              <a:t>of </a:t>
            </a:r>
            <a:r>
              <a:rPr sz="2800" b="1" spc="-65" dirty="0">
                <a:latin typeface="Times New Roman"/>
                <a:cs typeface="Times New Roman"/>
              </a:rPr>
              <a:t>a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court</a:t>
            </a:r>
            <a:endParaRPr sz="2800">
              <a:latin typeface="Times New Roman"/>
              <a:cs typeface="Times New Roman"/>
            </a:endParaRPr>
          </a:p>
          <a:p>
            <a:pPr marL="414655" indent="-402590" algn="just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529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Entered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25" dirty="0">
                <a:latin typeface="Times New Roman"/>
                <a:cs typeface="Times New Roman"/>
              </a:rPr>
              <a:t>consent </a:t>
            </a:r>
            <a:r>
              <a:rPr sz="2800" b="1" spc="-15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parties</a:t>
            </a:r>
            <a:endParaRPr sz="2800">
              <a:latin typeface="Times New Roman"/>
              <a:cs typeface="Times New Roman"/>
            </a:endParaRPr>
          </a:p>
          <a:p>
            <a:pPr marL="414655" marR="5080" indent="-402590" algn="just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5290" algn="l"/>
              </a:tabLst>
            </a:pPr>
            <a:r>
              <a:rPr sz="2800" b="1" spc="110" dirty="0">
                <a:latin typeface="Times New Roman"/>
                <a:cs typeface="Times New Roman"/>
              </a:rPr>
              <a:t>Not </a:t>
            </a:r>
            <a:r>
              <a:rPr sz="2800" b="1" spc="-10" dirty="0">
                <a:latin typeface="Times New Roman"/>
                <a:cs typeface="Times New Roman"/>
              </a:rPr>
              <a:t>technically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35" dirty="0">
                <a:latin typeface="Times New Roman"/>
                <a:cs typeface="Times New Roman"/>
              </a:rPr>
              <a:t>judicial </a:t>
            </a:r>
            <a:r>
              <a:rPr sz="2800" b="1" spc="-45" dirty="0">
                <a:latin typeface="Times New Roman"/>
                <a:cs typeface="Times New Roman"/>
              </a:rPr>
              <a:t>verdict, </a:t>
            </a:r>
            <a:r>
              <a:rPr sz="2800" b="1" spc="-30" dirty="0">
                <a:latin typeface="Times New Roman"/>
                <a:cs typeface="Times New Roman"/>
              </a:rPr>
              <a:t>but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5" dirty="0">
                <a:latin typeface="Times New Roman"/>
                <a:cs typeface="Times New Roman"/>
              </a:rPr>
              <a:t>negotiated  </a:t>
            </a:r>
            <a:r>
              <a:rPr sz="2800" b="1" spc="-40" dirty="0">
                <a:latin typeface="Times New Roman"/>
                <a:cs typeface="Times New Roman"/>
              </a:rPr>
              <a:t>contract </a:t>
            </a:r>
            <a:r>
              <a:rPr sz="2800" b="1" spc="5" dirty="0">
                <a:latin typeface="Times New Roman"/>
                <a:cs typeface="Times New Roman"/>
              </a:rPr>
              <a:t>between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0" dirty="0">
                <a:latin typeface="Times New Roman"/>
                <a:cs typeface="Times New Roman"/>
              </a:rPr>
              <a:t>parties </a:t>
            </a:r>
            <a:r>
              <a:rPr sz="2800" b="1" spc="-55" dirty="0">
                <a:latin typeface="Times New Roman"/>
                <a:cs typeface="Times New Roman"/>
              </a:rPr>
              <a:t>under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5" dirty="0">
                <a:latin typeface="Times New Roman"/>
                <a:cs typeface="Times New Roman"/>
              </a:rPr>
              <a:t>sanction </a:t>
            </a:r>
            <a:r>
              <a:rPr sz="2800" b="1" spc="-20" dirty="0">
                <a:latin typeface="Times New Roman"/>
                <a:cs typeface="Times New Roman"/>
              </a:rPr>
              <a:t>of 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0" dirty="0">
                <a:latin typeface="Times New Roman"/>
                <a:cs typeface="Times New Roman"/>
              </a:rPr>
              <a:t>court</a:t>
            </a:r>
            <a:endParaRPr sz="2800">
              <a:latin typeface="Times New Roman"/>
              <a:cs typeface="Times New Roman"/>
            </a:endParaRPr>
          </a:p>
          <a:p>
            <a:pPr marL="414655" marR="188595" indent="-402590" algn="just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529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Parties </a:t>
            </a:r>
            <a:r>
              <a:rPr sz="2800" b="1" spc="-40" dirty="0">
                <a:latin typeface="Times New Roman"/>
                <a:cs typeface="Times New Roman"/>
              </a:rPr>
              <a:t>represent </a:t>
            </a:r>
            <a:r>
              <a:rPr sz="2800" b="1" spc="-50" dirty="0">
                <a:latin typeface="Times New Roman"/>
                <a:cs typeface="Times New Roman"/>
              </a:rPr>
              <a:t>that </a:t>
            </a:r>
            <a:r>
              <a:rPr sz="2800" b="1" spc="-30" dirty="0">
                <a:latin typeface="Times New Roman"/>
                <a:cs typeface="Times New Roman"/>
              </a:rPr>
              <a:t>it </a:t>
            </a:r>
            <a:r>
              <a:rPr sz="2800" b="1" spc="35" dirty="0">
                <a:latin typeface="Times New Roman"/>
                <a:cs typeface="Times New Roman"/>
              </a:rPr>
              <a:t>is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55" dirty="0">
                <a:latin typeface="Times New Roman"/>
                <a:cs typeface="Times New Roman"/>
              </a:rPr>
              <a:t>just </a:t>
            </a:r>
            <a:r>
              <a:rPr sz="2800" b="1" spc="-15" dirty="0">
                <a:latin typeface="Times New Roman"/>
                <a:cs typeface="Times New Roman"/>
              </a:rPr>
              <a:t>determination </a:t>
            </a:r>
            <a:r>
              <a:rPr sz="2800" b="1" spc="-20" dirty="0">
                <a:latin typeface="Times New Roman"/>
                <a:cs typeface="Times New Roman"/>
              </a:rPr>
              <a:t>of  </a:t>
            </a:r>
            <a:r>
              <a:rPr sz="2800" b="1" spc="-55" dirty="0">
                <a:latin typeface="Times New Roman"/>
                <a:cs typeface="Times New Roman"/>
              </a:rPr>
              <a:t>their </a:t>
            </a:r>
            <a:r>
              <a:rPr sz="2800" b="1" spc="-30" dirty="0">
                <a:latin typeface="Times New Roman"/>
                <a:cs typeface="Times New Roman"/>
              </a:rPr>
              <a:t>rights </a:t>
            </a:r>
            <a:r>
              <a:rPr sz="2800" b="1" spc="5" dirty="0">
                <a:latin typeface="Times New Roman"/>
                <a:cs typeface="Times New Roman"/>
              </a:rPr>
              <a:t>as </a:t>
            </a:r>
            <a:r>
              <a:rPr sz="2800" b="1" spc="-45" dirty="0">
                <a:latin typeface="Times New Roman"/>
                <a:cs typeface="Times New Roman"/>
              </a:rPr>
              <a:t>if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5" dirty="0">
                <a:latin typeface="Times New Roman"/>
                <a:cs typeface="Times New Roman"/>
              </a:rPr>
              <a:t>alleged </a:t>
            </a:r>
            <a:r>
              <a:rPr sz="2800" b="1" spc="-15" dirty="0">
                <a:latin typeface="Times New Roman"/>
                <a:cs typeface="Times New Roman"/>
              </a:rPr>
              <a:t>facts </a:t>
            </a:r>
            <a:r>
              <a:rPr sz="2800" b="1" spc="-20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35" dirty="0">
                <a:latin typeface="Times New Roman"/>
                <a:cs typeface="Times New Roman"/>
              </a:rPr>
              <a:t>case </a:t>
            </a:r>
            <a:r>
              <a:rPr sz="2800" b="1" spc="-30" dirty="0">
                <a:latin typeface="Times New Roman"/>
                <a:cs typeface="Times New Roman"/>
              </a:rPr>
              <a:t>had  </a:t>
            </a:r>
            <a:r>
              <a:rPr sz="2800" b="1" spc="20" dirty="0">
                <a:latin typeface="Times New Roman"/>
                <a:cs typeface="Times New Roman"/>
              </a:rPr>
              <a:t>been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proven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100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311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Consent</a:t>
            </a:r>
            <a:r>
              <a:rPr spc="-55" dirty="0"/>
              <a:t> </a:t>
            </a:r>
            <a:r>
              <a:rPr spc="35" dirty="0"/>
              <a:t>Decree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90624"/>
            <a:ext cx="8216900" cy="349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70" dirty="0">
                <a:latin typeface="Times New Roman"/>
                <a:cs typeface="Times New Roman"/>
              </a:rPr>
              <a:t>How </a:t>
            </a:r>
            <a:r>
              <a:rPr sz="2800" b="1" spc="15" dirty="0">
                <a:latin typeface="Times New Roman"/>
                <a:cs typeface="Times New Roman"/>
              </a:rPr>
              <a:t>do </a:t>
            </a:r>
            <a:r>
              <a:rPr sz="2800" b="1" spc="-25" dirty="0">
                <a:latin typeface="Times New Roman"/>
                <a:cs typeface="Times New Roman"/>
              </a:rPr>
              <a:t>they </a:t>
            </a:r>
            <a:r>
              <a:rPr sz="2800" b="1" spc="50" dirty="0">
                <a:latin typeface="Times New Roman"/>
                <a:cs typeface="Times New Roman"/>
              </a:rPr>
              <a:t>come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about??</a:t>
            </a:r>
            <a:endParaRPr sz="2800">
              <a:latin typeface="Times New Roman"/>
              <a:cs typeface="Times New Roman"/>
            </a:endParaRPr>
          </a:p>
          <a:p>
            <a:pPr marL="355600" marR="43180" indent="-342900">
              <a:lnSpc>
                <a:spcPts val="2690"/>
              </a:lnSpc>
              <a:spcBef>
                <a:spcPts val="6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48285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Settlement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of	</a:t>
            </a:r>
            <a:r>
              <a:rPr sz="2800" b="1" spc="-60" dirty="0">
                <a:latin typeface="Times New Roman"/>
                <a:cs typeface="Times New Roman"/>
              </a:rPr>
              <a:t>a </a:t>
            </a:r>
            <a:r>
              <a:rPr sz="2800" b="1" spc="-35" dirty="0">
                <a:latin typeface="Times New Roman"/>
                <a:cs typeface="Times New Roman"/>
              </a:rPr>
              <a:t>court </a:t>
            </a:r>
            <a:r>
              <a:rPr sz="2800" b="1" spc="35" dirty="0">
                <a:latin typeface="Times New Roman"/>
                <a:cs typeface="Times New Roman"/>
              </a:rPr>
              <a:t>case </a:t>
            </a:r>
            <a:r>
              <a:rPr sz="2800" b="1" spc="-85" dirty="0">
                <a:latin typeface="Times New Roman"/>
                <a:cs typeface="Times New Roman"/>
              </a:rPr>
              <a:t>after </a:t>
            </a: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5" dirty="0">
                <a:latin typeface="Times New Roman"/>
                <a:cs typeface="Times New Roman"/>
              </a:rPr>
              <a:t>has </a:t>
            </a:r>
            <a:r>
              <a:rPr sz="2800" b="1" spc="-20" dirty="0">
                <a:latin typeface="Times New Roman"/>
                <a:cs typeface="Times New Roman"/>
              </a:rPr>
              <a:t>filed </a:t>
            </a:r>
            <a:r>
              <a:rPr sz="2800" b="1" spc="-100" dirty="0">
                <a:latin typeface="Times New Roman"/>
                <a:cs typeface="Times New Roman"/>
              </a:rPr>
              <a:t>for </a:t>
            </a:r>
            <a:r>
              <a:rPr sz="2800" b="1" spc="-40" dirty="0">
                <a:latin typeface="Times New Roman"/>
                <a:cs typeface="Times New Roman"/>
              </a:rPr>
              <a:t>an  </a:t>
            </a:r>
            <a:r>
              <a:rPr sz="2800" b="1" spc="-20" dirty="0">
                <a:latin typeface="Times New Roman"/>
                <a:cs typeface="Times New Roman"/>
              </a:rPr>
              <a:t>injunction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3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“Voluntary” </a:t>
            </a:r>
            <a:r>
              <a:rPr sz="2400" spc="-35" dirty="0">
                <a:latin typeface="Times New Roman"/>
                <a:cs typeface="Times New Roman"/>
              </a:rPr>
              <a:t>negotiations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35" dirty="0">
                <a:latin typeface="Times New Roman"/>
                <a:cs typeface="Times New Roman"/>
              </a:rPr>
              <a:t>FDA after </a:t>
            </a: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60" dirty="0">
                <a:latin typeface="Times New Roman"/>
                <a:cs typeface="Times New Roman"/>
              </a:rPr>
              <a:t>adverse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inspection</a:t>
            </a:r>
            <a:endParaRPr sz="2400">
              <a:latin typeface="Times New Roman"/>
              <a:cs typeface="Times New Roman"/>
            </a:endParaRPr>
          </a:p>
          <a:p>
            <a:pPr marL="756285" marR="61658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Most </a:t>
            </a:r>
            <a:r>
              <a:rPr sz="2400" spc="10" dirty="0">
                <a:latin typeface="Times New Roman"/>
                <a:cs typeface="Times New Roman"/>
              </a:rPr>
              <a:t>terms/conditions </a:t>
            </a:r>
            <a:r>
              <a:rPr sz="2400" spc="-50" dirty="0">
                <a:latin typeface="Times New Roman"/>
                <a:cs typeface="Times New Roman"/>
              </a:rPr>
              <a:t>negotiable --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25" dirty="0">
                <a:latin typeface="Times New Roman"/>
                <a:cs typeface="Times New Roman"/>
              </a:rPr>
              <a:t>depends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your  </a:t>
            </a:r>
            <a:r>
              <a:rPr sz="2400" spc="-80" dirty="0">
                <a:latin typeface="Times New Roman"/>
                <a:cs typeface="Times New Roman"/>
              </a:rPr>
              <a:t>leverage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point</a:t>
            </a:r>
            <a:endParaRPr sz="2400">
              <a:latin typeface="Times New Roman"/>
              <a:cs typeface="Times New Roman"/>
            </a:endParaRPr>
          </a:p>
          <a:p>
            <a:pPr marL="756285" marR="193040" lvl="1" indent="-287020">
              <a:lnSpc>
                <a:spcPct val="8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companies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10" dirty="0">
                <a:latin typeface="Times New Roman"/>
                <a:cs typeface="Times New Roman"/>
              </a:rPr>
              <a:t>often </a:t>
            </a:r>
            <a:r>
              <a:rPr sz="2400" spc="-20" dirty="0">
                <a:latin typeface="Times New Roman"/>
                <a:cs typeface="Times New Roman"/>
              </a:rPr>
              <a:t>concerned </a:t>
            </a:r>
            <a:r>
              <a:rPr sz="2400" spc="-15" dirty="0">
                <a:latin typeface="Times New Roman"/>
                <a:cs typeface="Times New Roman"/>
              </a:rPr>
              <a:t>about </a:t>
            </a:r>
            <a:r>
              <a:rPr sz="2400" spc="-55" dirty="0">
                <a:latin typeface="Times New Roman"/>
                <a:cs typeface="Times New Roman"/>
              </a:rPr>
              <a:t>naming </a:t>
            </a:r>
            <a:r>
              <a:rPr sz="2400" spc="-75" dirty="0">
                <a:latin typeface="Times New Roman"/>
                <a:cs typeface="Times New Roman"/>
              </a:rPr>
              <a:t>executives </a:t>
            </a:r>
            <a:r>
              <a:rPr sz="2400" spc="-80" dirty="0">
                <a:latin typeface="Times New Roman"/>
                <a:cs typeface="Times New Roman"/>
              </a:rPr>
              <a:t>as  </a:t>
            </a:r>
            <a:r>
              <a:rPr sz="2400" spc="-85" dirty="0">
                <a:latin typeface="Times New Roman"/>
                <a:cs typeface="Times New Roman"/>
              </a:rPr>
              <a:t>individually </a:t>
            </a:r>
            <a:r>
              <a:rPr sz="2400" spc="-50" dirty="0">
                <a:latin typeface="Times New Roman"/>
                <a:cs typeface="Times New Roman"/>
              </a:rPr>
              <a:t>responsible: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40" dirty="0">
                <a:latin typeface="Times New Roman"/>
                <a:cs typeface="Times New Roman"/>
              </a:rPr>
              <a:t>finds </a:t>
            </a:r>
            <a:r>
              <a:rPr sz="2400" spc="-30" dirty="0">
                <a:latin typeface="Times New Roman"/>
                <a:cs typeface="Times New Roman"/>
              </a:rPr>
              <a:t>this </a:t>
            </a:r>
            <a:r>
              <a:rPr sz="2400" spc="-10" dirty="0">
                <a:latin typeface="Times New Roman"/>
                <a:cs typeface="Times New Roman"/>
              </a:rPr>
              <a:t>point important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95" dirty="0">
                <a:latin typeface="Times New Roman"/>
                <a:cs typeface="Times New Roman"/>
              </a:rPr>
              <a:t>a  </a:t>
            </a:r>
            <a:r>
              <a:rPr sz="2400" spc="-10" dirty="0">
                <a:latin typeface="Times New Roman"/>
                <a:cs typeface="Times New Roman"/>
              </a:rPr>
              <a:t>deterrent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necessary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pursue </a:t>
            </a:r>
            <a:r>
              <a:rPr sz="2400" spc="-5" dirty="0">
                <a:latin typeface="Times New Roman"/>
                <a:cs typeface="Times New Roman"/>
              </a:rPr>
              <a:t>contempt </a:t>
            </a:r>
            <a:r>
              <a:rPr sz="2400" spc="-60" dirty="0">
                <a:latin typeface="Times New Roman"/>
                <a:cs typeface="Times New Roman"/>
              </a:rPr>
              <a:t>charges </a:t>
            </a:r>
            <a:r>
              <a:rPr sz="2400" spc="-70" dirty="0">
                <a:latin typeface="Times New Roman"/>
                <a:cs typeface="Times New Roman"/>
              </a:rPr>
              <a:t>if </a:t>
            </a:r>
            <a:r>
              <a:rPr sz="2400" spc="-50" dirty="0">
                <a:latin typeface="Times New Roman"/>
                <a:cs typeface="Times New Roman"/>
              </a:rPr>
              <a:t>decree  </a:t>
            </a:r>
            <a:r>
              <a:rPr sz="2400" spc="-40" dirty="0">
                <a:latin typeface="Times New Roman"/>
                <a:cs typeface="Times New Roman"/>
              </a:rPr>
              <a:t>becomes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ineffective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101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3879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Consent </a:t>
            </a:r>
            <a:r>
              <a:rPr spc="45" dirty="0"/>
              <a:t>Decrees</a:t>
            </a:r>
            <a:r>
              <a:rPr spc="-6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62253"/>
            <a:ext cx="8297545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6908800" algn="l"/>
              </a:tabLst>
            </a:pPr>
            <a:r>
              <a:rPr sz="2800" b="1" spc="-55" dirty="0">
                <a:latin typeface="Times New Roman"/>
                <a:cs typeface="Times New Roman"/>
              </a:rPr>
              <a:t>G</a:t>
            </a:r>
            <a:r>
              <a:rPr sz="2800" b="1" spc="-90" dirty="0">
                <a:latin typeface="Times New Roman"/>
                <a:cs typeface="Times New Roman"/>
              </a:rPr>
              <a:t>o</a:t>
            </a:r>
            <a:r>
              <a:rPr sz="2800" b="1" spc="-170" dirty="0">
                <a:latin typeface="Times New Roman"/>
                <a:cs typeface="Times New Roman"/>
              </a:rPr>
              <a:t>v</a:t>
            </a:r>
            <a:r>
              <a:rPr sz="2800" b="1" spc="-11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rn</a:t>
            </a:r>
            <a:r>
              <a:rPr sz="2800" b="1" spc="5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ent</a:t>
            </a:r>
            <a:r>
              <a:rPr sz="2800" b="1" spc="20" dirty="0">
                <a:latin typeface="Times New Roman"/>
                <a:cs typeface="Times New Roman"/>
              </a:rPr>
              <a:t> (</a:t>
            </a:r>
            <a:r>
              <a:rPr sz="2800" b="1" spc="30" dirty="0">
                <a:latin typeface="Times New Roman"/>
                <a:cs typeface="Times New Roman"/>
              </a:rPr>
              <a:t>F</a:t>
            </a:r>
            <a:r>
              <a:rPr sz="2800" b="1" spc="50" dirty="0">
                <a:latin typeface="Times New Roman"/>
                <a:cs typeface="Times New Roman"/>
              </a:rPr>
              <a:t>D</a:t>
            </a:r>
            <a:r>
              <a:rPr sz="2800" b="1" spc="-190" dirty="0">
                <a:latin typeface="Times New Roman"/>
                <a:cs typeface="Times New Roman"/>
              </a:rPr>
              <a:t>A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doesn</a:t>
            </a:r>
            <a:r>
              <a:rPr sz="2800" b="1" spc="30" dirty="0">
                <a:latin typeface="Times New Roman"/>
                <a:cs typeface="Times New Roman"/>
              </a:rPr>
              <a:t>’</a:t>
            </a:r>
            <a:r>
              <a:rPr sz="2800" b="1" spc="-60" dirty="0">
                <a:latin typeface="Times New Roman"/>
                <a:cs typeface="Times New Roman"/>
              </a:rPr>
              <a:t>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get)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65" dirty="0">
                <a:latin typeface="Times New Roman"/>
                <a:cs typeface="Times New Roman"/>
              </a:rPr>
              <a:t>r</a:t>
            </a:r>
            <a:r>
              <a:rPr sz="2800" b="1" spc="60" dirty="0">
                <a:latin typeface="Times New Roman"/>
                <a:cs typeface="Times New Roman"/>
              </a:rPr>
              <a:t>ec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170" dirty="0">
                <a:latin typeface="Times New Roman"/>
                <a:cs typeface="Times New Roman"/>
              </a:rPr>
              <a:t>v</a:t>
            </a:r>
            <a:r>
              <a:rPr sz="2800" b="1" spc="-110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90" dirty="0">
                <a:latin typeface="Times New Roman"/>
                <a:cs typeface="Times New Roman"/>
              </a:rPr>
              <a:t>y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10" dirty="0">
                <a:latin typeface="Times New Roman"/>
                <a:cs typeface="Times New Roman"/>
              </a:rPr>
              <a:t>compa</a:t>
            </a:r>
            <a:r>
              <a:rPr sz="2800" b="1" spc="-30" dirty="0">
                <a:latin typeface="Times New Roman"/>
                <a:cs typeface="Times New Roman"/>
              </a:rPr>
              <a:t>n</a:t>
            </a:r>
            <a:r>
              <a:rPr sz="2800" b="1" spc="-90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-45" dirty="0">
                <a:latin typeface="Times New Roman"/>
                <a:cs typeface="Times New Roman"/>
              </a:rPr>
              <a:t>profits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4231640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Can’t </a:t>
            </a:r>
            <a:r>
              <a:rPr sz="2800" b="1" spc="-65" dirty="0">
                <a:latin typeface="Times New Roman"/>
                <a:cs typeface="Times New Roman"/>
              </a:rPr>
              <a:t>profit </a:t>
            </a:r>
            <a:r>
              <a:rPr sz="2800" b="1" spc="-75" dirty="0">
                <a:latin typeface="Times New Roman"/>
                <a:cs typeface="Times New Roman"/>
              </a:rPr>
              <a:t>from</a:t>
            </a:r>
            <a:r>
              <a:rPr sz="2800" b="1" spc="235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sales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40" dirty="0">
                <a:latin typeface="Times New Roman"/>
                <a:cs typeface="Times New Roman"/>
              </a:rPr>
              <a:t>an </a:t>
            </a:r>
            <a:r>
              <a:rPr sz="2800" b="1" spc="-5" dirty="0">
                <a:latin typeface="Times New Roman"/>
                <a:cs typeface="Times New Roman"/>
              </a:rPr>
              <a:t>illegal </a:t>
            </a:r>
            <a:r>
              <a:rPr sz="2800" b="1" spc="-35" dirty="0">
                <a:latin typeface="Times New Roman"/>
                <a:cs typeface="Times New Roman"/>
              </a:rPr>
              <a:t>product </a:t>
            </a:r>
            <a:r>
              <a:rPr sz="2800" b="1" spc="-50" dirty="0">
                <a:latin typeface="Times New Roman"/>
                <a:cs typeface="Times New Roman"/>
              </a:rPr>
              <a:t>that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15" dirty="0">
                <a:latin typeface="Times New Roman"/>
                <a:cs typeface="Times New Roman"/>
              </a:rPr>
              <a:t>nonetheless </a:t>
            </a:r>
            <a:r>
              <a:rPr sz="2800" b="1" spc="-10" dirty="0">
                <a:latin typeface="Times New Roman"/>
                <a:cs typeface="Times New Roman"/>
              </a:rPr>
              <a:t>medically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necessary</a:t>
            </a:r>
            <a:endParaRPr sz="2800">
              <a:latin typeface="Times New Roman"/>
              <a:cs typeface="Times New Roman"/>
            </a:endParaRPr>
          </a:p>
          <a:p>
            <a:pPr marL="355600" marR="435609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689864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70" dirty="0">
                <a:latin typeface="Times New Roman"/>
                <a:cs typeface="Times New Roman"/>
              </a:rPr>
              <a:t>refrains from </a:t>
            </a:r>
            <a:r>
              <a:rPr sz="2800" b="1" dirty="0">
                <a:latin typeface="Times New Roman"/>
                <a:cs typeface="Times New Roman"/>
              </a:rPr>
              <a:t>enjoining</a:t>
            </a:r>
            <a:r>
              <a:rPr sz="2800" b="1" spc="254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production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10" dirty="0">
                <a:latin typeface="Times New Roman"/>
                <a:cs typeface="Times New Roman"/>
              </a:rPr>
              <a:t>non-  </a:t>
            </a:r>
            <a:r>
              <a:rPr sz="2800" b="1" spc="-5" dirty="0">
                <a:latin typeface="Times New Roman"/>
                <a:cs typeface="Times New Roman"/>
              </a:rPr>
              <a:t>compliant </a:t>
            </a:r>
            <a:r>
              <a:rPr sz="2800" b="1" spc="-25" dirty="0">
                <a:latin typeface="Times New Roman"/>
                <a:cs typeface="Times New Roman"/>
              </a:rPr>
              <a:t>products </a:t>
            </a:r>
            <a:r>
              <a:rPr sz="2800" b="1" spc="20" dirty="0">
                <a:latin typeface="Times New Roman"/>
                <a:cs typeface="Times New Roman"/>
              </a:rPr>
              <a:t>because </a:t>
            </a:r>
            <a:r>
              <a:rPr sz="2800" b="1" spc="-30" dirty="0">
                <a:latin typeface="Times New Roman"/>
                <a:cs typeface="Times New Roman"/>
              </a:rPr>
              <a:t>it </a:t>
            </a:r>
            <a:r>
              <a:rPr sz="2800" b="1" spc="-25" dirty="0">
                <a:latin typeface="Times New Roman"/>
                <a:cs typeface="Times New Roman"/>
              </a:rPr>
              <a:t>would </a:t>
            </a:r>
            <a:r>
              <a:rPr sz="2800" b="1" spc="10" dirty="0">
                <a:latin typeface="Times New Roman"/>
                <a:cs typeface="Times New Roman"/>
              </a:rPr>
              <a:t>compromise  </a:t>
            </a:r>
            <a:r>
              <a:rPr sz="2800" b="1" spc="-20" dirty="0">
                <a:latin typeface="Times New Roman"/>
                <a:cs typeface="Times New Roman"/>
              </a:rPr>
              <a:t>patient </a:t>
            </a:r>
            <a:r>
              <a:rPr sz="2800" b="1" spc="-50" dirty="0">
                <a:latin typeface="Times New Roman"/>
                <a:cs typeface="Times New Roman"/>
              </a:rPr>
              <a:t>care by </a:t>
            </a:r>
            <a:r>
              <a:rPr sz="2800" b="1" spc="25" dirty="0">
                <a:latin typeface="Times New Roman"/>
                <a:cs typeface="Times New Roman"/>
              </a:rPr>
              <a:t>causing </a:t>
            </a:r>
            <a:r>
              <a:rPr sz="2800" b="1" dirty="0">
                <a:latin typeface="Times New Roman"/>
                <a:cs typeface="Times New Roman"/>
              </a:rPr>
              <a:t>significant </a:t>
            </a:r>
            <a:r>
              <a:rPr sz="2800" b="1" spc="10" dirty="0">
                <a:latin typeface="Times New Roman"/>
                <a:cs typeface="Times New Roman"/>
              </a:rPr>
              <a:t>shortages </a:t>
            </a:r>
            <a:r>
              <a:rPr sz="2800" b="1" spc="-20" dirty="0">
                <a:latin typeface="Times New Roman"/>
                <a:cs typeface="Times New Roman"/>
              </a:rPr>
              <a:t>of  </a:t>
            </a:r>
            <a:r>
              <a:rPr sz="2800" b="1" spc="-10" dirty="0">
                <a:latin typeface="Times New Roman"/>
                <a:cs typeface="Times New Roman"/>
              </a:rPr>
              <a:t>medically </a:t>
            </a:r>
            <a:r>
              <a:rPr sz="2800" b="1" spc="-5" dirty="0">
                <a:latin typeface="Times New Roman"/>
                <a:cs typeface="Times New Roman"/>
              </a:rPr>
              <a:t>necessary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  <a:p>
            <a:pPr marL="355600" marR="247015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5936615" algn="l"/>
              </a:tabLst>
            </a:pPr>
            <a:r>
              <a:rPr sz="2800" b="1" dirty="0">
                <a:latin typeface="Times New Roman"/>
                <a:cs typeface="Times New Roman"/>
              </a:rPr>
              <a:t>In </a:t>
            </a:r>
            <a:r>
              <a:rPr sz="2800" b="1" spc="-65" dirty="0">
                <a:latin typeface="Times New Roman"/>
                <a:cs typeface="Times New Roman"/>
              </a:rPr>
              <a:t>return, </a:t>
            </a:r>
            <a:r>
              <a:rPr sz="2800" b="1" spc="-35" dirty="0">
                <a:latin typeface="Times New Roman"/>
                <a:cs typeface="Times New Roman"/>
              </a:rPr>
              <a:t>firms will </a:t>
            </a:r>
            <a:r>
              <a:rPr sz="2800" b="1" spc="-55" dirty="0">
                <a:latin typeface="Times New Roman"/>
                <a:cs typeface="Times New Roman"/>
              </a:rPr>
              <a:t>pay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20" dirty="0">
                <a:latin typeface="Times New Roman"/>
                <a:cs typeface="Times New Roman"/>
              </a:rPr>
              <a:t>fixed</a:t>
            </a:r>
            <a:r>
              <a:rPr sz="2800" b="1" spc="325" dirty="0">
                <a:latin typeface="Times New Roman"/>
                <a:cs typeface="Times New Roman"/>
              </a:rPr>
              <a:t> </a:t>
            </a:r>
            <a:r>
              <a:rPr sz="2800" b="1" spc="-470" dirty="0">
                <a:latin typeface="Times New Roman"/>
                <a:cs typeface="Times New Roman"/>
              </a:rPr>
              <a:t>%  </a:t>
            </a:r>
            <a:r>
              <a:rPr sz="2800" b="1" spc="-4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65" dirty="0">
                <a:latin typeface="Times New Roman"/>
                <a:cs typeface="Times New Roman"/>
              </a:rPr>
              <a:t>future </a:t>
            </a:r>
            <a:r>
              <a:rPr sz="2800" b="1" spc="20" dirty="0">
                <a:latin typeface="Times New Roman"/>
                <a:cs typeface="Times New Roman"/>
              </a:rPr>
              <a:t>sales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spc="-15" dirty="0">
                <a:latin typeface="Times New Roman"/>
                <a:cs typeface="Times New Roman"/>
              </a:rPr>
              <a:t>ensure </a:t>
            </a:r>
            <a:r>
              <a:rPr sz="2800" b="1" spc="-50" dirty="0">
                <a:latin typeface="Times New Roman"/>
                <a:cs typeface="Times New Roman"/>
              </a:rPr>
              <a:t>that </a:t>
            </a:r>
            <a:r>
              <a:rPr sz="2800" b="1" spc="-25" dirty="0">
                <a:latin typeface="Times New Roman"/>
                <a:cs typeface="Times New Roman"/>
              </a:rPr>
              <a:t>they </a:t>
            </a:r>
            <a:r>
              <a:rPr sz="2800" b="1" spc="-10" dirty="0">
                <a:latin typeface="Times New Roman"/>
                <a:cs typeface="Times New Roman"/>
              </a:rPr>
              <a:t>did not </a:t>
            </a:r>
            <a:r>
              <a:rPr sz="2800" b="1" spc="-65" dirty="0">
                <a:latin typeface="Times New Roman"/>
                <a:cs typeface="Times New Roman"/>
              </a:rPr>
              <a:t>profit </a:t>
            </a:r>
            <a:r>
              <a:rPr sz="2800" b="1" spc="-75" dirty="0">
                <a:latin typeface="Times New Roman"/>
                <a:cs typeface="Times New Roman"/>
              </a:rPr>
              <a:t>from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40" dirty="0">
                <a:latin typeface="Times New Roman"/>
                <a:cs typeface="Times New Roman"/>
              </a:rPr>
              <a:t>violative  </a:t>
            </a:r>
            <a:r>
              <a:rPr sz="2800" b="1" spc="-25" dirty="0"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800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Disg</a:t>
            </a:r>
            <a:r>
              <a:rPr spc="-5" dirty="0"/>
              <a:t>orgement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7160" y="2297429"/>
            <a:ext cx="68783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2395" marR="5080" indent="-1370330">
              <a:lnSpc>
                <a:spcPct val="100000"/>
              </a:lnSpc>
              <a:spcBef>
                <a:spcPts val="100"/>
              </a:spcBef>
              <a:tabLst>
                <a:tab pos="5452110" algn="l"/>
              </a:tabLst>
            </a:pPr>
            <a:r>
              <a:rPr spc="-90" dirty="0"/>
              <a:t>Collatera</a:t>
            </a:r>
            <a:r>
              <a:rPr spc="-55" dirty="0"/>
              <a:t>l</a:t>
            </a:r>
            <a:r>
              <a:rPr spc="-5" dirty="0"/>
              <a:t> </a:t>
            </a:r>
            <a:r>
              <a:rPr spc="5" dirty="0"/>
              <a:t>Conse</a:t>
            </a:r>
            <a:r>
              <a:rPr spc="15" dirty="0"/>
              <a:t>q</a:t>
            </a:r>
            <a:r>
              <a:rPr spc="10" dirty="0"/>
              <a:t>ue</a:t>
            </a:r>
            <a:r>
              <a:rPr spc="25" dirty="0"/>
              <a:t>n</a:t>
            </a:r>
            <a:r>
              <a:rPr spc="90" dirty="0"/>
              <a:t>ces</a:t>
            </a:r>
            <a:r>
              <a:rPr spc="-30" dirty="0"/>
              <a:t> </a:t>
            </a:r>
            <a:r>
              <a:rPr spc="-20" dirty="0"/>
              <a:t>of</a:t>
            </a:r>
            <a:r>
              <a:rPr dirty="0"/>
              <a:t>	</a:t>
            </a:r>
            <a:r>
              <a:rPr spc="-40" dirty="0"/>
              <a:t>Serious  </a:t>
            </a:r>
            <a:r>
              <a:rPr dirty="0"/>
              <a:t>Enforcement</a:t>
            </a:r>
            <a:r>
              <a:rPr spc="-45" dirty="0"/>
              <a:t> </a:t>
            </a:r>
            <a:r>
              <a:rPr spc="-10" dirty="0"/>
              <a:t>Actions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4288" y="6463995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103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53906"/>
            <a:ext cx="7625715" cy="26162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5" dirty="0">
                <a:latin typeface="Times New Roman"/>
                <a:cs typeface="Times New Roman"/>
              </a:rPr>
              <a:t>This </a:t>
            </a:r>
            <a:r>
              <a:rPr sz="2950" b="1" i="1" spc="-5" dirty="0">
                <a:latin typeface="Times New Roman"/>
                <a:cs typeface="Times New Roman"/>
              </a:rPr>
              <a:t>is </a:t>
            </a:r>
            <a:r>
              <a:rPr sz="2950" b="1" i="1" spc="-140" dirty="0">
                <a:latin typeface="Times New Roman"/>
                <a:cs typeface="Times New Roman"/>
              </a:rPr>
              <a:t>a </a:t>
            </a:r>
            <a:r>
              <a:rPr sz="2950" b="1" i="1" spc="-25" dirty="0">
                <a:latin typeface="Times New Roman"/>
                <a:cs typeface="Times New Roman"/>
              </a:rPr>
              <a:t>picture </a:t>
            </a:r>
            <a:r>
              <a:rPr sz="2950" b="1" i="1" spc="-65" dirty="0">
                <a:latin typeface="Times New Roman"/>
                <a:cs typeface="Times New Roman"/>
              </a:rPr>
              <a:t>you </a:t>
            </a:r>
            <a:r>
              <a:rPr sz="2950" b="1" i="1" spc="20" dirty="0">
                <a:latin typeface="Times New Roman"/>
                <a:cs typeface="Times New Roman"/>
              </a:rPr>
              <a:t>do </a:t>
            </a:r>
            <a:r>
              <a:rPr sz="2950" b="1" i="1" spc="-25" dirty="0">
                <a:latin typeface="Times New Roman"/>
                <a:cs typeface="Times New Roman"/>
              </a:rPr>
              <a:t>not </a:t>
            </a:r>
            <a:r>
              <a:rPr sz="2950" b="1" i="1" spc="-60" dirty="0">
                <a:latin typeface="Times New Roman"/>
                <a:cs typeface="Times New Roman"/>
              </a:rPr>
              <a:t>want </a:t>
            </a:r>
            <a:r>
              <a:rPr sz="2950" b="1" i="1" spc="15" dirty="0">
                <a:latin typeface="Times New Roman"/>
                <a:cs typeface="Times New Roman"/>
              </a:rPr>
              <a:t>to </a:t>
            </a:r>
            <a:r>
              <a:rPr sz="2950" b="1" i="1" spc="5" dirty="0">
                <a:latin typeface="Times New Roman"/>
                <a:cs typeface="Times New Roman"/>
              </a:rPr>
              <a:t>see</a:t>
            </a:r>
            <a:r>
              <a:rPr sz="2950" b="1" i="1" spc="-110" dirty="0">
                <a:latin typeface="Times New Roman"/>
                <a:cs typeface="Times New Roman"/>
              </a:rPr>
              <a:t> </a:t>
            </a:r>
            <a:r>
              <a:rPr sz="2950" b="1" i="1" spc="-85" dirty="0">
                <a:latin typeface="Times New Roman"/>
                <a:cs typeface="Times New Roman"/>
              </a:rPr>
              <a:t>….</a:t>
            </a:r>
            <a:endParaRPr sz="2950">
              <a:latin typeface="Times New Roman"/>
              <a:cs typeface="Times New Roman"/>
            </a:endParaRPr>
          </a:p>
          <a:p>
            <a:pPr marL="926465" lvl="1" indent="-457834">
              <a:lnSpc>
                <a:spcPct val="100000"/>
              </a:lnSpc>
              <a:spcBef>
                <a:spcPts val="570"/>
              </a:spcBef>
              <a:buSzPct val="114285"/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100" b="1" i="1" spc="-45" dirty="0">
                <a:latin typeface="Times New Roman"/>
                <a:cs typeface="Times New Roman"/>
              </a:rPr>
              <a:t>in </a:t>
            </a:r>
            <a:r>
              <a:rPr sz="2100" b="1" i="1" spc="-60" dirty="0">
                <a:latin typeface="Times New Roman"/>
                <a:cs typeface="Times New Roman"/>
              </a:rPr>
              <a:t>your </a:t>
            </a:r>
            <a:r>
              <a:rPr sz="2100" b="1" i="1" spc="-20" dirty="0">
                <a:latin typeface="Times New Roman"/>
                <a:cs typeface="Times New Roman"/>
              </a:rPr>
              <a:t>newspaper</a:t>
            </a:r>
            <a:r>
              <a:rPr sz="2100" b="1" i="1" spc="-9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….</a:t>
            </a:r>
            <a:endParaRPr sz="2100">
              <a:latin typeface="Times New Roman"/>
              <a:cs typeface="Times New Roman"/>
            </a:endParaRPr>
          </a:p>
          <a:p>
            <a:pPr marL="926465" lvl="1" indent="-457834">
              <a:lnSpc>
                <a:spcPct val="100000"/>
              </a:lnSpc>
              <a:spcBef>
                <a:spcPts val="414"/>
              </a:spcBef>
              <a:buSzPct val="95238"/>
              <a:buFont typeface="Arial"/>
              <a:buChar char="–"/>
              <a:tabLst>
                <a:tab pos="926465" algn="l"/>
                <a:tab pos="927100" algn="l"/>
              </a:tabLst>
            </a:pPr>
            <a:r>
              <a:rPr sz="2100" b="1" i="1" spc="-35" dirty="0">
                <a:latin typeface="Times New Roman"/>
                <a:cs typeface="Times New Roman"/>
              </a:rPr>
              <a:t>on </a:t>
            </a:r>
            <a:r>
              <a:rPr sz="2100" b="1" i="1" spc="-65" dirty="0">
                <a:latin typeface="Times New Roman"/>
                <a:cs typeface="Times New Roman"/>
              </a:rPr>
              <a:t>your </a:t>
            </a:r>
            <a:r>
              <a:rPr sz="2100" b="1" i="1" spc="-50" dirty="0">
                <a:latin typeface="Times New Roman"/>
                <a:cs typeface="Times New Roman"/>
              </a:rPr>
              <a:t>local </a:t>
            </a:r>
            <a:r>
              <a:rPr sz="2100" b="1" i="1" spc="-10" dirty="0">
                <a:latin typeface="Times New Roman"/>
                <a:cs typeface="Times New Roman"/>
              </a:rPr>
              <a:t>news</a:t>
            </a:r>
            <a:r>
              <a:rPr sz="2100" b="1" i="1" spc="-4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….</a:t>
            </a:r>
            <a:endParaRPr sz="21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825"/>
              </a:spcBef>
              <a:buSzPct val="95238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00" b="1" i="1" spc="-35" dirty="0">
                <a:latin typeface="Times New Roman"/>
                <a:cs typeface="Times New Roman"/>
              </a:rPr>
              <a:t>on </a:t>
            </a:r>
            <a:r>
              <a:rPr sz="2100" b="1" i="1" spc="-5" dirty="0">
                <a:latin typeface="Times New Roman"/>
                <a:cs typeface="Times New Roman"/>
              </a:rPr>
              <a:t>the </a:t>
            </a:r>
            <a:r>
              <a:rPr sz="2100" b="1" i="1" spc="-20" dirty="0">
                <a:latin typeface="Times New Roman"/>
                <a:cs typeface="Times New Roman"/>
              </a:rPr>
              <a:t>Internet</a:t>
            </a:r>
            <a:r>
              <a:rPr sz="2100" b="1" i="1" spc="-75" dirty="0">
                <a:latin typeface="Times New Roman"/>
                <a:cs typeface="Times New Roman"/>
              </a:rPr>
              <a:t> </a:t>
            </a:r>
            <a:r>
              <a:rPr sz="2100" b="1" i="1" spc="-50" dirty="0">
                <a:latin typeface="Times New Roman"/>
                <a:cs typeface="Times New Roman"/>
              </a:rPr>
              <a:t>….</a:t>
            </a:r>
            <a:endParaRPr sz="21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470"/>
              </a:spcBef>
            </a:pPr>
            <a:r>
              <a:rPr sz="2100" b="1" i="1" spc="-70" dirty="0">
                <a:latin typeface="Times New Roman"/>
                <a:cs typeface="Times New Roman"/>
              </a:rPr>
              <a:t>or</a:t>
            </a:r>
            <a:endParaRPr sz="21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30"/>
              </a:spcBef>
              <a:buSzPct val="96000"/>
              <a:buFont typeface="Arial"/>
              <a:buChar char="–"/>
              <a:tabLst>
                <a:tab pos="756920" algn="l"/>
              </a:tabLst>
            </a:pPr>
            <a:r>
              <a:rPr sz="2500" b="1" i="1" spc="-45" dirty="0">
                <a:latin typeface="Times New Roman"/>
                <a:cs typeface="Times New Roman"/>
              </a:rPr>
              <a:t>in </a:t>
            </a:r>
            <a:r>
              <a:rPr sz="2500" b="1" i="1" spc="-85" dirty="0">
                <a:latin typeface="Times New Roman"/>
                <a:cs typeface="Times New Roman"/>
              </a:rPr>
              <a:t>an </a:t>
            </a:r>
            <a:r>
              <a:rPr sz="2500" b="1" i="1" spc="-105" dirty="0">
                <a:latin typeface="Times New Roman"/>
                <a:cs typeface="Times New Roman"/>
              </a:rPr>
              <a:t>FDA </a:t>
            </a:r>
            <a:r>
              <a:rPr sz="2500" b="1" i="1" spc="-75" dirty="0">
                <a:latin typeface="Times New Roman"/>
                <a:cs typeface="Times New Roman"/>
              </a:rPr>
              <a:t>lawyer’s </a:t>
            </a:r>
            <a:r>
              <a:rPr sz="2500" b="1" i="1" spc="-15" dirty="0">
                <a:latin typeface="Times New Roman"/>
                <a:cs typeface="Times New Roman"/>
              </a:rPr>
              <a:t>presentation </a:t>
            </a:r>
            <a:r>
              <a:rPr sz="2500" b="1" i="1" spc="-80" dirty="0">
                <a:latin typeface="Times New Roman"/>
                <a:cs typeface="Times New Roman"/>
              </a:rPr>
              <a:t>for </a:t>
            </a:r>
            <a:r>
              <a:rPr sz="2500" b="1" i="1" spc="-40" dirty="0">
                <a:latin typeface="Times New Roman"/>
                <a:cs typeface="Times New Roman"/>
              </a:rPr>
              <a:t>years </a:t>
            </a:r>
            <a:r>
              <a:rPr sz="2500" b="1" i="1" spc="25" dirty="0">
                <a:latin typeface="Times New Roman"/>
                <a:cs typeface="Times New Roman"/>
              </a:rPr>
              <a:t>to come</a:t>
            </a:r>
            <a:r>
              <a:rPr sz="2500" b="1" i="1" spc="135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….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104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Collateral </a:t>
            </a:r>
            <a:r>
              <a:rPr spc="60" dirty="0"/>
              <a:t>Damage </a:t>
            </a:r>
            <a:r>
              <a:rPr dirty="0"/>
              <a:t>– </a:t>
            </a:r>
            <a:r>
              <a:rPr spc="-160" dirty="0"/>
              <a:t>Worst </a:t>
            </a:r>
            <a:r>
              <a:rPr spc="-15" dirty="0"/>
              <a:t>Case </a:t>
            </a:r>
            <a:r>
              <a:rPr spc="-50" dirty="0"/>
              <a:t>Scenario  </a:t>
            </a:r>
            <a:r>
              <a:rPr spc="-85" dirty="0"/>
              <a:t>from </a:t>
            </a:r>
            <a:r>
              <a:rPr spc="-55" dirty="0"/>
              <a:t>FDA</a:t>
            </a:r>
            <a:r>
              <a:rPr spc="90" dirty="0"/>
              <a:t> </a:t>
            </a:r>
            <a:r>
              <a:rPr dirty="0"/>
              <a:t>Enforcement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2103120"/>
            <a:ext cx="6885432" cy="298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86829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Purdue </a:t>
            </a:r>
            <a:r>
              <a:rPr spc="-55" dirty="0"/>
              <a:t>Pharma </a:t>
            </a:r>
            <a:r>
              <a:rPr spc="10" dirty="0"/>
              <a:t>Executives </a:t>
            </a:r>
            <a:r>
              <a:rPr spc="20" dirty="0"/>
              <a:t>Outside </a:t>
            </a:r>
            <a:r>
              <a:rPr spc="-90" dirty="0"/>
              <a:t>Court </a:t>
            </a:r>
            <a:r>
              <a:rPr spc="-5" dirty="0"/>
              <a:t>in  </a:t>
            </a:r>
            <a:r>
              <a:rPr spc="-70" dirty="0"/>
              <a:t>Virginia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105</a:t>
            </a:fld>
            <a:endParaRPr sz="12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41729" y="5270500"/>
          <a:ext cx="5261610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127000">
                        <a:lnSpc>
                          <a:spcPts val="1700"/>
                        </a:lnSpc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Udell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1700"/>
                        </a:lnSpc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Goldenheim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8960">
                        <a:lnSpc>
                          <a:spcPts val="1700"/>
                        </a:lnSpc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Friedman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1444879"/>
            <a:ext cx="8319134" cy="447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2715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725545" algn="l"/>
              </a:tabLst>
            </a:pPr>
            <a:r>
              <a:rPr sz="2800" b="1" spc="-95" dirty="0">
                <a:latin typeface="Times New Roman"/>
                <a:cs typeface="Times New Roman"/>
              </a:rPr>
              <a:t>2008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114" dirty="0">
                <a:latin typeface="Times New Roman"/>
                <a:cs typeface="Times New Roman"/>
              </a:rPr>
              <a:t>HHS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Office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0" dirty="0">
                <a:latin typeface="Times New Roman"/>
                <a:cs typeface="Times New Roman"/>
              </a:rPr>
              <a:t>Inspector </a:t>
            </a:r>
            <a:r>
              <a:rPr sz="2800" b="1" spc="-60" dirty="0">
                <a:latin typeface="Times New Roman"/>
                <a:cs typeface="Times New Roman"/>
              </a:rPr>
              <a:t>General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proposed 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25" dirty="0">
                <a:latin typeface="Times New Roman"/>
                <a:cs typeface="Times New Roman"/>
              </a:rPr>
              <a:t>disqualify </a:t>
            </a:r>
            <a:r>
              <a:rPr sz="2800" b="1" spc="-55" dirty="0">
                <a:latin typeface="Times New Roman"/>
                <a:cs typeface="Times New Roman"/>
              </a:rPr>
              <a:t>all </a:t>
            </a:r>
            <a:r>
              <a:rPr sz="2800" b="1" spc="-40" dirty="0">
                <a:latin typeface="Times New Roman"/>
                <a:cs typeface="Times New Roman"/>
              </a:rPr>
              <a:t>three </a:t>
            </a:r>
            <a:r>
              <a:rPr sz="2800" b="1" spc="-70" dirty="0">
                <a:latin typeface="Times New Roman"/>
                <a:cs typeface="Times New Roman"/>
              </a:rPr>
              <a:t>from </a:t>
            </a:r>
            <a:r>
              <a:rPr sz="2800" b="1" spc="-20" dirty="0">
                <a:latin typeface="Times New Roman"/>
                <a:cs typeface="Times New Roman"/>
              </a:rPr>
              <a:t>participating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55" dirty="0">
                <a:latin typeface="Times New Roman"/>
                <a:cs typeface="Times New Roman"/>
              </a:rPr>
              <a:t>federal  </a:t>
            </a:r>
            <a:r>
              <a:rPr sz="2800" b="1" spc="-25" dirty="0">
                <a:latin typeface="Times New Roman"/>
                <a:cs typeface="Times New Roman"/>
              </a:rPr>
              <a:t>health </a:t>
            </a:r>
            <a:r>
              <a:rPr sz="2800" b="1" spc="-50" dirty="0">
                <a:latin typeface="Times New Roman"/>
                <a:cs typeface="Times New Roman"/>
              </a:rPr>
              <a:t>care </a:t>
            </a:r>
            <a:r>
              <a:rPr sz="2800" b="1" spc="-45" dirty="0">
                <a:latin typeface="Times New Roman"/>
                <a:cs typeface="Times New Roman"/>
              </a:rPr>
              <a:t>programs </a:t>
            </a:r>
            <a:r>
              <a:rPr sz="2800" b="1" spc="15" dirty="0">
                <a:latin typeface="Times New Roman"/>
                <a:cs typeface="Times New Roman"/>
              </a:rPr>
              <a:t>(e.g., </a:t>
            </a:r>
            <a:r>
              <a:rPr sz="2800" b="1" spc="-20" dirty="0">
                <a:latin typeface="Times New Roman"/>
                <a:cs typeface="Times New Roman"/>
              </a:rPr>
              <a:t>Medicare,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Medicaid)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dirty="0">
                <a:latin typeface="Times New Roman"/>
                <a:cs typeface="Times New Roman"/>
              </a:rPr>
              <a:t>Did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95" dirty="0">
                <a:latin typeface="Times New Roman"/>
                <a:cs typeface="Times New Roman"/>
              </a:rPr>
              <a:t>allege </a:t>
            </a:r>
            <a:r>
              <a:rPr sz="2400" spc="-40" dirty="0">
                <a:latin typeface="Times New Roman"/>
                <a:cs typeface="Times New Roman"/>
              </a:rPr>
              <a:t>direct </a:t>
            </a:r>
            <a:r>
              <a:rPr sz="2400" spc="-55" dirty="0">
                <a:latin typeface="Times New Roman"/>
                <a:cs typeface="Times New Roman"/>
              </a:rPr>
              <a:t>involvement,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45" dirty="0">
                <a:latin typeface="Times New Roman"/>
                <a:cs typeface="Times New Roman"/>
              </a:rPr>
              <a:t>based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35" dirty="0">
                <a:latin typeface="Times New Roman"/>
                <a:cs typeface="Times New Roman"/>
              </a:rPr>
              <a:t>RCO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theory</a:t>
            </a:r>
            <a:endParaRPr sz="2400">
              <a:latin typeface="Times New Roman"/>
              <a:cs typeface="Times New Roman"/>
            </a:endParaRPr>
          </a:p>
          <a:p>
            <a:pPr marL="355600" marR="494665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45" dirty="0">
                <a:latin typeface="Times New Roman"/>
                <a:cs typeface="Times New Roman"/>
              </a:rPr>
              <a:t>2010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35" dirty="0">
                <a:latin typeface="Times New Roman"/>
                <a:cs typeface="Times New Roman"/>
              </a:rPr>
              <a:t>Twelve </a:t>
            </a:r>
            <a:r>
              <a:rPr sz="2800" b="1" spc="-105" dirty="0">
                <a:latin typeface="Times New Roman"/>
                <a:cs typeface="Times New Roman"/>
              </a:rPr>
              <a:t>year </a:t>
            </a:r>
            <a:r>
              <a:rPr sz="2800" b="1" spc="15" dirty="0">
                <a:latin typeface="Times New Roman"/>
                <a:cs typeface="Times New Roman"/>
              </a:rPr>
              <a:t>exclusion </a:t>
            </a:r>
            <a:r>
              <a:rPr sz="2800" b="1" spc="-10" dirty="0">
                <a:latin typeface="Times New Roman"/>
                <a:cs typeface="Times New Roman"/>
              </a:rPr>
              <a:t>upheld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-60" dirty="0">
                <a:latin typeface="Times New Roman"/>
                <a:cs typeface="Times New Roman"/>
              </a:rPr>
              <a:t>federal  </a:t>
            </a:r>
            <a:r>
              <a:rPr sz="2800" b="1" spc="-35" dirty="0">
                <a:latin typeface="Times New Roman"/>
                <a:cs typeface="Times New Roman"/>
              </a:rPr>
              <a:t>district court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Friedman </a:t>
            </a:r>
            <a:r>
              <a:rPr sz="2800" b="1" u="heavy" spc="-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v.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Sebelius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(on </a:t>
            </a:r>
            <a:r>
              <a:rPr sz="2800" b="1" spc="-25" dirty="0">
                <a:latin typeface="Times New Roman"/>
                <a:cs typeface="Times New Roman"/>
              </a:rPr>
              <a:t>appeal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2541905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D.C.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Times New Roman"/>
                <a:cs typeface="Times New Roman"/>
              </a:rPr>
              <a:t>Court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Appeals)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270250" algn="l"/>
                <a:tab pos="4749800" algn="l"/>
              </a:tabLst>
            </a:pPr>
            <a:r>
              <a:rPr sz="2800" b="1" spc="-145" dirty="0">
                <a:latin typeface="Times New Roman"/>
                <a:cs typeface="Times New Roman"/>
              </a:rPr>
              <a:t>July 2012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50" dirty="0">
                <a:latin typeface="Times New Roman"/>
                <a:cs typeface="Times New Roman"/>
              </a:rPr>
              <a:t>Federal </a:t>
            </a:r>
            <a:r>
              <a:rPr sz="2800" b="1" spc="-70" dirty="0">
                <a:latin typeface="Times New Roman"/>
                <a:cs typeface="Times New Roman"/>
              </a:rPr>
              <a:t>Court </a:t>
            </a:r>
            <a:r>
              <a:rPr sz="2800" b="1" spc="-30" dirty="0">
                <a:latin typeface="Times New Roman"/>
                <a:cs typeface="Times New Roman"/>
              </a:rPr>
              <a:t>Appeals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dirty="0">
                <a:latin typeface="Times New Roman"/>
                <a:cs typeface="Times New Roman"/>
              </a:rPr>
              <a:t>agreed, </a:t>
            </a:r>
            <a:r>
              <a:rPr sz="2800" b="1" spc="-5" dirty="0">
                <a:latin typeface="Times New Roman"/>
                <a:cs typeface="Times New Roman"/>
              </a:rPr>
              <a:t>although  </a:t>
            </a:r>
            <a:r>
              <a:rPr sz="2800" b="1" spc="-30" dirty="0">
                <a:latin typeface="Times New Roman"/>
                <a:cs typeface="Times New Roman"/>
              </a:rPr>
              <a:t>remanded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70" dirty="0">
                <a:latin typeface="Times New Roman"/>
                <a:cs typeface="Times New Roman"/>
              </a:rPr>
              <a:t> see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if	</a:t>
            </a:r>
            <a:r>
              <a:rPr sz="2800" b="1" dirty="0">
                <a:latin typeface="Times New Roman"/>
                <a:cs typeface="Times New Roman"/>
              </a:rPr>
              <a:t>length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15" dirty="0">
                <a:latin typeface="Times New Roman"/>
                <a:cs typeface="Times New Roman"/>
              </a:rPr>
              <a:t>exclusion </a:t>
            </a:r>
            <a:r>
              <a:rPr sz="2800" b="1" spc="-35" dirty="0">
                <a:latin typeface="Times New Roman"/>
                <a:cs typeface="Times New Roman"/>
              </a:rPr>
              <a:t>was  </a:t>
            </a:r>
            <a:r>
              <a:rPr sz="2800" b="1" spc="20" dirty="0">
                <a:latin typeface="Times New Roman"/>
                <a:cs typeface="Times New Roman"/>
              </a:rPr>
              <a:t>consistent </a:t>
            </a:r>
            <a:r>
              <a:rPr sz="2800" b="1" spc="-30" dirty="0">
                <a:latin typeface="Times New Roman"/>
                <a:cs typeface="Times New Roman"/>
              </a:rPr>
              <a:t>with </a:t>
            </a:r>
            <a:r>
              <a:rPr sz="2800" b="1" spc="-110" dirty="0">
                <a:latin typeface="Times New Roman"/>
                <a:cs typeface="Times New Roman"/>
              </a:rPr>
              <a:t>prior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exclusions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106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72663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HHS </a:t>
            </a:r>
            <a:r>
              <a:rPr spc="5" dirty="0"/>
              <a:t>Disqualification </a:t>
            </a:r>
            <a:r>
              <a:rPr dirty="0"/>
              <a:t>– </a:t>
            </a:r>
            <a:r>
              <a:rPr spc="55" dirty="0"/>
              <a:t>The</a:t>
            </a:r>
            <a:r>
              <a:rPr spc="-229" dirty="0"/>
              <a:t> </a:t>
            </a:r>
            <a:r>
              <a:rPr spc="5" dirty="0"/>
              <a:t>“Death”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Sentence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996442"/>
            <a:ext cx="8342630" cy="515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334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608965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Guidance </a:t>
            </a:r>
            <a:r>
              <a:rPr sz="2800" b="1" spc="-105" dirty="0">
                <a:latin typeface="Times New Roman"/>
                <a:cs typeface="Times New Roman"/>
              </a:rPr>
              <a:t>for </a:t>
            </a:r>
            <a:r>
              <a:rPr sz="2800" b="1" spc="15" dirty="0">
                <a:latin typeface="Times New Roman"/>
                <a:cs typeface="Times New Roman"/>
              </a:rPr>
              <a:t>Implementing </a:t>
            </a:r>
            <a:r>
              <a:rPr sz="2800" b="1" spc="-10" dirty="0">
                <a:latin typeface="Times New Roman"/>
                <a:cs typeface="Times New Roman"/>
              </a:rPr>
              <a:t>Permissive </a:t>
            </a:r>
            <a:r>
              <a:rPr sz="2800" b="1" spc="20" dirty="0">
                <a:latin typeface="Times New Roman"/>
                <a:cs typeface="Times New Roman"/>
              </a:rPr>
              <a:t>Exclusion  </a:t>
            </a:r>
            <a:r>
              <a:rPr sz="2800" b="1" spc="-75" dirty="0">
                <a:latin typeface="Times New Roman"/>
                <a:cs typeface="Times New Roman"/>
              </a:rPr>
              <a:t>Authority </a:t>
            </a:r>
            <a:r>
              <a:rPr sz="2800" b="1" spc="-55" dirty="0">
                <a:latin typeface="Times New Roman"/>
                <a:cs typeface="Times New Roman"/>
              </a:rPr>
              <a:t>under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Section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1128(b)(15)of	</a:t>
            </a:r>
            <a:r>
              <a:rPr sz="2800" b="1" spc="-25" dirty="0">
                <a:latin typeface="Times New Roman"/>
                <a:cs typeface="Times New Roman"/>
              </a:rPr>
              <a:t>Social </a:t>
            </a:r>
            <a:r>
              <a:rPr sz="2800" b="1" spc="-60" dirty="0">
                <a:latin typeface="Times New Roman"/>
                <a:cs typeface="Times New Roman"/>
              </a:rPr>
              <a:t>Security  </a:t>
            </a:r>
            <a:r>
              <a:rPr sz="2800" b="1" spc="-65" dirty="0">
                <a:latin typeface="Times New Roman"/>
                <a:cs typeface="Times New Roman"/>
              </a:rPr>
              <a:t>Act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http://oig.hhs.giv/fraud/exclusions/asp</a:t>
            </a:r>
            <a:endParaRPr sz="2800">
              <a:latin typeface="Times New Roman"/>
              <a:cs typeface="Times New Roman"/>
            </a:endParaRPr>
          </a:p>
          <a:p>
            <a:pPr marL="355600" marR="341630" indent="-342900">
              <a:lnSpc>
                <a:spcPts val="3360"/>
              </a:lnSpc>
              <a:spcBef>
                <a:spcPts val="78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6558280" algn="l"/>
              </a:tabLst>
            </a:pPr>
            <a:r>
              <a:rPr sz="2800" b="1" spc="35" dirty="0">
                <a:latin typeface="Times New Roman"/>
                <a:cs typeface="Times New Roman"/>
              </a:rPr>
              <a:t>Dist</a:t>
            </a:r>
            <a:r>
              <a:rPr sz="2800" b="1" spc="30" dirty="0">
                <a:latin typeface="Times New Roman"/>
                <a:cs typeface="Times New Roman"/>
              </a:rPr>
              <a:t>i</a:t>
            </a:r>
            <a:r>
              <a:rPr sz="2800" b="1" spc="20" dirty="0">
                <a:latin typeface="Times New Roman"/>
                <a:cs typeface="Times New Roman"/>
              </a:rPr>
              <a:t>ngu</a:t>
            </a:r>
            <a:r>
              <a:rPr sz="2800" b="1" spc="15" dirty="0">
                <a:latin typeface="Times New Roman"/>
                <a:cs typeface="Times New Roman"/>
              </a:rPr>
              <a:t>i</a:t>
            </a:r>
            <a:r>
              <a:rPr sz="2800" b="1" spc="50" dirty="0">
                <a:latin typeface="Times New Roman"/>
                <a:cs typeface="Times New Roman"/>
              </a:rPr>
              <a:t>shes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bet</a:t>
            </a:r>
            <a:r>
              <a:rPr sz="2800" b="1" spc="-50" dirty="0">
                <a:latin typeface="Times New Roman"/>
                <a:cs typeface="Times New Roman"/>
              </a:rPr>
              <a:t>w</a:t>
            </a:r>
            <a:r>
              <a:rPr sz="2800" b="1" spc="40" dirty="0">
                <a:latin typeface="Times New Roman"/>
                <a:cs typeface="Times New Roman"/>
              </a:rPr>
              <a:t>een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50" dirty="0">
                <a:latin typeface="Times New Roman"/>
                <a:cs typeface="Times New Roman"/>
              </a:rPr>
              <a:t>f</a:t>
            </a:r>
            <a:r>
              <a:rPr sz="2800" b="1" spc="-105" dirty="0">
                <a:latin typeface="Times New Roman"/>
                <a:cs typeface="Times New Roman"/>
              </a:rPr>
              <a:t>fe</a:t>
            </a:r>
            <a:r>
              <a:rPr sz="2800" b="1" spc="-10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ent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types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5" dirty="0">
                <a:latin typeface="Times New Roman"/>
                <a:cs typeface="Times New Roman"/>
              </a:rPr>
              <a:t>co</a:t>
            </a:r>
            <a:r>
              <a:rPr sz="2800" b="1" spc="25" dirty="0">
                <a:latin typeface="Times New Roman"/>
                <a:cs typeface="Times New Roman"/>
              </a:rPr>
              <a:t>r</a:t>
            </a:r>
            <a:r>
              <a:rPr sz="2800" b="1" spc="-50" dirty="0">
                <a:latin typeface="Times New Roman"/>
                <a:cs typeface="Times New Roman"/>
              </a:rPr>
              <a:t>porate  </a:t>
            </a:r>
            <a:r>
              <a:rPr sz="2800" b="1" spc="-10" dirty="0">
                <a:latin typeface="Times New Roman"/>
                <a:cs typeface="Times New Roman"/>
              </a:rPr>
              <a:t>officials </a:t>
            </a:r>
            <a:r>
              <a:rPr sz="2800" b="1" spc="5" dirty="0">
                <a:latin typeface="Times New Roman"/>
                <a:cs typeface="Times New Roman"/>
              </a:rPr>
              <a:t>as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dirty="0">
                <a:latin typeface="Times New Roman"/>
                <a:cs typeface="Times New Roman"/>
              </a:rPr>
              <a:t>the </a:t>
            </a:r>
            <a:r>
              <a:rPr sz="2800" b="1" spc="-40" dirty="0">
                <a:latin typeface="Times New Roman"/>
                <a:cs typeface="Times New Roman"/>
              </a:rPr>
              <a:t>“</a:t>
            </a:r>
            <a:r>
              <a:rPr sz="2950" b="1" i="1" spc="-40" dirty="0">
                <a:latin typeface="Times New Roman"/>
                <a:cs typeface="Times New Roman"/>
              </a:rPr>
              <a:t>scienter” </a:t>
            </a:r>
            <a:r>
              <a:rPr sz="2800" b="1" spc="20" dirty="0">
                <a:latin typeface="Times New Roman"/>
                <a:cs typeface="Times New Roman"/>
              </a:rPr>
              <a:t>needed </a:t>
            </a:r>
            <a:r>
              <a:rPr sz="2800" b="1" spc="-100" dirty="0">
                <a:latin typeface="Times New Roman"/>
                <a:cs typeface="Times New Roman"/>
              </a:rPr>
              <a:t>for  </a:t>
            </a:r>
            <a:r>
              <a:rPr sz="2800" b="1" spc="-10" dirty="0">
                <a:latin typeface="Times New Roman"/>
                <a:cs typeface="Times New Roman"/>
              </a:rPr>
              <a:t>disqualification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20" dirty="0">
                <a:latin typeface="Times New Roman"/>
                <a:cs typeface="Times New Roman"/>
              </a:rPr>
              <a:t>Owners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15" dirty="0">
                <a:latin typeface="Times New Roman"/>
                <a:cs typeface="Times New Roman"/>
              </a:rPr>
              <a:t>control </a:t>
            </a:r>
            <a:r>
              <a:rPr sz="2200" spc="-30" dirty="0">
                <a:latin typeface="Times New Roman"/>
                <a:cs typeface="Times New Roman"/>
              </a:rPr>
              <a:t>interest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60" dirty="0">
                <a:latin typeface="Times New Roman"/>
                <a:cs typeface="Times New Roman"/>
              </a:rPr>
              <a:t>knew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25" dirty="0">
                <a:latin typeface="Times New Roman"/>
                <a:cs typeface="Times New Roman"/>
              </a:rPr>
              <a:t>should </a:t>
            </a:r>
            <a:r>
              <a:rPr sz="2200" spc="-70" dirty="0">
                <a:latin typeface="Times New Roman"/>
                <a:cs typeface="Times New Roman"/>
              </a:rPr>
              <a:t>have </a:t>
            </a:r>
            <a:r>
              <a:rPr sz="2200" spc="-35" dirty="0">
                <a:latin typeface="Times New Roman"/>
                <a:cs typeface="Times New Roman"/>
              </a:rPr>
              <a:t>known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spc="-45" dirty="0">
                <a:latin typeface="Times New Roman"/>
                <a:cs typeface="Times New Roman"/>
              </a:rPr>
              <a:t>violation  </a:t>
            </a:r>
            <a:r>
              <a:rPr sz="2200" spc="20" dirty="0">
                <a:latin typeface="Times New Roman"/>
                <a:cs typeface="Times New Roman"/>
              </a:rPr>
              <a:t>to </a:t>
            </a:r>
            <a:r>
              <a:rPr sz="2200" spc="-25" dirty="0">
                <a:latin typeface="Times New Roman"/>
                <a:cs typeface="Times New Roman"/>
              </a:rPr>
              <a:t>be </a:t>
            </a:r>
            <a:r>
              <a:rPr sz="2200" spc="-60" dirty="0">
                <a:latin typeface="Times New Roman"/>
                <a:cs typeface="Times New Roman"/>
              </a:rPr>
              <a:t>disqualified</a:t>
            </a:r>
            <a:endParaRPr sz="2200">
              <a:latin typeface="Times New Roman"/>
              <a:cs typeface="Times New Roman"/>
            </a:endParaRPr>
          </a:p>
          <a:p>
            <a:pPr marL="756285" marR="130810" lvl="1" indent="-287020">
              <a:lnSpc>
                <a:spcPct val="99800"/>
              </a:lnSpc>
              <a:spcBef>
                <a:spcPts val="434"/>
              </a:spcBef>
              <a:buFont typeface="Arial"/>
              <a:buChar char="–"/>
              <a:tabLst>
                <a:tab pos="756285" algn="l"/>
                <a:tab pos="756920" algn="l"/>
                <a:tab pos="3884929" algn="l"/>
              </a:tabLst>
            </a:pPr>
            <a:r>
              <a:rPr sz="2200" spc="-20" dirty="0">
                <a:latin typeface="Times New Roman"/>
                <a:cs typeface="Times New Roman"/>
              </a:rPr>
              <a:t>Officers/officials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45" dirty="0">
                <a:latin typeface="Times New Roman"/>
                <a:cs typeface="Times New Roman"/>
              </a:rPr>
              <a:t>can </a:t>
            </a:r>
            <a:r>
              <a:rPr sz="2200" spc="-25" dirty="0">
                <a:latin typeface="Times New Roman"/>
                <a:cs typeface="Times New Roman"/>
              </a:rPr>
              <a:t>be </a:t>
            </a:r>
            <a:r>
              <a:rPr sz="2200" spc="-60" dirty="0">
                <a:latin typeface="Times New Roman"/>
                <a:cs typeface="Times New Roman"/>
              </a:rPr>
              <a:t>strictly </a:t>
            </a:r>
            <a:r>
              <a:rPr sz="2200" spc="-80" dirty="0">
                <a:latin typeface="Times New Roman"/>
                <a:cs typeface="Times New Roman"/>
              </a:rPr>
              <a:t>liable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300" b="1" i="1" spc="-30" dirty="0">
                <a:latin typeface="Times New Roman"/>
                <a:cs typeface="Times New Roman"/>
              </a:rPr>
              <a:t>“managing </a:t>
            </a:r>
            <a:r>
              <a:rPr sz="2300" b="1" i="1" spc="-5" dirty="0">
                <a:latin typeface="Times New Roman"/>
                <a:cs typeface="Times New Roman"/>
              </a:rPr>
              <a:t>employee” </a:t>
            </a:r>
            <a:r>
              <a:rPr sz="2200" spc="-5" dirty="0">
                <a:latin typeface="Times New Roman"/>
                <a:cs typeface="Times New Roman"/>
              </a:rPr>
              <a:t>–  </a:t>
            </a:r>
            <a:r>
              <a:rPr sz="2200" spc="-35" dirty="0">
                <a:latin typeface="Times New Roman"/>
                <a:cs typeface="Times New Roman"/>
              </a:rPr>
              <a:t>an </a:t>
            </a:r>
            <a:r>
              <a:rPr sz="2200" spc="-65" dirty="0">
                <a:latin typeface="Times New Roman"/>
                <a:cs typeface="Times New Roman"/>
              </a:rPr>
              <a:t>individual </a:t>
            </a:r>
            <a:r>
              <a:rPr sz="2200" spc="-60" dirty="0">
                <a:latin typeface="Times New Roman"/>
                <a:cs typeface="Times New Roman"/>
              </a:rPr>
              <a:t>(including </a:t>
            </a:r>
            <a:r>
              <a:rPr sz="2200" spc="-85" dirty="0">
                <a:latin typeface="Times New Roman"/>
                <a:cs typeface="Times New Roman"/>
              </a:rPr>
              <a:t>a </a:t>
            </a:r>
            <a:r>
              <a:rPr sz="2200" spc="-60" dirty="0">
                <a:latin typeface="Times New Roman"/>
                <a:cs typeface="Times New Roman"/>
              </a:rPr>
              <a:t>general manager, </a:t>
            </a:r>
            <a:r>
              <a:rPr sz="2200" spc="-85" dirty="0">
                <a:latin typeface="Times New Roman"/>
                <a:cs typeface="Times New Roman"/>
              </a:rPr>
              <a:t>a </a:t>
            </a:r>
            <a:r>
              <a:rPr sz="2200" spc="-45" dirty="0">
                <a:latin typeface="Times New Roman"/>
                <a:cs typeface="Times New Roman"/>
              </a:rPr>
              <a:t>business </a:t>
            </a:r>
            <a:r>
              <a:rPr sz="2200" spc="-60" dirty="0">
                <a:latin typeface="Times New Roman"/>
                <a:cs typeface="Times New Roman"/>
              </a:rPr>
              <a:t>manager, </a:t>
            </a:r>
            <a:r>
              <a:rPr sz="2200" spc="-40" dirty="0">
                <a:latin typeface="Times New Roman"/>
                <a:cs typeface="Times New Roman"/>
              </a:rPr>
              <a:t>an  </a:t>
            </a:r>
            <a:r>
              <a:rPr sz="2200" spc="-45" dirty="0">
                <a:latin typeface="Times New Roman"/>
                <a:cs typeface="Times New Roman"/>
              </a:rPr>
              <a:t>administrator, </a:t>
            </a:r>
            <a:r>
              <a:rPr sz="2200" spc="5" dirty="0">
                <a:latin typeface="Times New Roman"/>
                <a:cs typeface="Times New Roman"/>
              </a:rPr>
              <a:t>or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a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director)	</a:t>
            </a:r>
            <a:r>
              <a:rPr sz="2200" spc="-30" dirty="0">
                <a:latin typeface="Times New Roman"/>
                <a:cs typeface="Times New Roman"/>
              </a:rPr>
              <a:t>who </a:t>
            </a:r>
            <a:r>
              <a:rPr sz="2200" spc="-70" dirty="0">
                <a:latin typeface="Times New Roman"/>
                <a:cs typeface="Times New Roman"/>
              </a:rPr>
              <a:t>exercises </a:t>
            </a:r>
            <a:r>
              <a:rPr sz="2200" spc="-35" dirty="0">
                <a:latin typeface="Times New Roman"/>
                <a:cs typeface="Times New Roman"/>
              </a:rPr>
              <a:t>operational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65" dirty="0">
                <a:latin typeface="Times New Roman"/>
                <a:cs typeface="Times New Roman"/>
              </a:rPr>
              <a:t>managerial  </a:t>
            </a:r>
            <a:r>
              <a:rPr sz="2200" spc="-15" dirty="0">
                <a:latin typeface="Times New Roman"/>
                <a:cs typeface="Times New Roman"/>
              </a:rPr>
              <a:t>control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30" dirty="0">
                <a:latin typeface="Times New Roman"/>
                <a:cs typeface="Times New Roman"/>
              </a:rPr>
              <a:t>who </a:t>
            </a:r>
            <a:r>
              <a:rPr sz="2200" spc="-65" dirty="0">
                <a:latin typeface="Times New Roman"/>
                <a:cs typeface="Times New Roman"/>
              </a:rPr>
              <a:t>directly </a:t>
            </a:r>
            <a:r>
              <a:rPr sz="2200" spc="5" dirty="0">
                <a:latin typeface="Times New Roman"/>
                <a:cs typeface="Times New Roman"/>
              </a:rPr>
              <a:t>or </a:t>
            </a:r>
            <a:r>
              <a:rPr sz="2200" spc="-60" dirty="0">
                <a:latin typeface="Times New Roman"/>
                <a:cs typeface="Times New Roman"/>
              </a:rPr>
              <a:t>indirectly </a:t>
            </a:r>
            <a:r>
              <a:rPr sz="2200" spc="-20" dirty="0">
                <a:latin typeface="Times New Roman"/>
                <a:cs typeface="Times New Roman"/>
              </a:rPr>
              <a:t>conducts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70" dirty="0">
                <a:latin typeface="Times New Roman"/>
                <a:cs typeface="Times New Roman"/>
              </a:rPr>
              <a:t>day-to-day  </a:t>
            </a:r>
            <a:r>
              <a:rPr sz="2200" spc="-25" dirty="0">
                <a:latin typeface="Times New Roman"/>
                <a:cs typeface="Times New Roman"/>
              </a:rPr>
              <a:t>operations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entity.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107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48158"/>
            <a:ext cx="484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HHS </a:t>
            </a:r>
            <a:r>
              <a:rPr dirty="0"/>
              <a:t>Disqualification</a:t>
            </a:r>
            <a:r>
              <a:rPr spc="-23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62253"/>
            <a:ext cx="8275955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0782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604770" algn="l"/>
                <a:tab pos="311340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Circumstances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15" dirty="0">
                <a:latin typeface="Times New Roman"/>
                <a:cs typeface="Times New Roman"/>
              </a:rPr>
              <a:t>misconduct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10" dirty="0">
                <a:latin typeface="Times New Roman"/>
                <a:cs typeface="Times New Roman"/>
              </a:rPr>
              <a:t>seriousness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offense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Individual’s </a:t>
            </a:r>
            <a:r>
              <a:rPr sz="2800" b="1" spc="-50" dirty="0">
                <a:latin typeface="Times New Roman"/>
                <a:cs typeface="Times New Roman"/>
              </a:rPr>
              <a:t>role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10" dirty="0">
                <a:latin typeface="Times New Roman"/>
                <a:cs typeface="Times New Roman"/>
              </a:rPr>
              <a:t>sanctioned</a:t>
            </a:r>
            <a:r>
              <a:rPr sz="2800" b="1" spc="1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entity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Individual’s </a:t>
            </a:r>
            <a:r>
              <a:rPr sz="2800" b="1" spc="10" dirty="0">
                <a:latin typeface="Times New Roman"/>
                <a:cs typeface="Times New Roman"/>
              </a:rPr>
              <a:t>actions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5" dirty="0">
                <a:latin typeface="Times New Roman"/>
                <a:cs typeface="Times New Roman"/>
              </a:rPr>
              <a:t>response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misconduct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Information </a:t>
            </a:r>
            <a:r>
              <a:rPr sz="2800" b="1" spc="-30" dirty="0">
                <a:latin typeface="Times New Roman"/>
                <a:cs typeface="Times New Roman"/>
              </a:rPr>
              <a:t>about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entity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Forest/Solomon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35" dirty="0">
                <a:latin typeface="Times New Roman"/>
                <a:cs typeface="Times New Roman"/>
              </a:rPr>
              <a:t>OIG </a:t>
            </a:r>
            <a:r>
              <a:rPr sz="2800" b="1" spc="-30" dirty="0">
                <a:latin typeface="Times New Roman"/>
                <a:cs typeface="Times New Roman"/>
              </a:rPr>
              <a:t>threatened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30" dirty="0">
                <a:latin typeface="Times New Roman"/>
                <a:cs typeface="Times New Roman"/>
              </a:rPr>
              <a:t>disqualify </a:t>
            </a:r>
            <a:r>
              <a:rPr sz="2800" b="1" spc="5" dirty="0">
                <a:latin typeface="Times New Roman"/>
                <a:cs typeface="Times New Roman"/>
              </a:rPr>
              <a:t>him  </a:t>
            </a:r>
            <a:r>
              <a:rPr sz="2800" b="1" spc="-15" dirty="0">
                <a:latin typeface="Times New Roman"/>
                <a:cs typeface="Times New Roman"/>
              </a:rPr>
              <a:t>even </a:t>
            </a:r>
            <a:r>
              <a:rPr sz="2800" b="1" spc="10" dirty="0">
                <a:latin typeface="Times New Roman"/>
                <a:cs typeface="Times New Roman"/>
              </a:rPr>
              <a:t>though </a:t>
            </a:r>
            <a:r>
              <a:rPr sz="2800" b="1" spc="20" dirty="0">
                <a:latin typeface="Times New Roman"/>
                <a:cs typeface="Times New Roman"/>
              </a:rPr>
              <a:t>he </a:t>
            </a:r>
            <a:r>
              <a:rPr sz="2800" b="1" spc="-35" dirty="0">
                <a:latin typeface="Times New Roman"/>
                <a:cs typeface="Times New Roman"/>
              </a:rPr>
              <a:t>had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20" dirty="0">
                <a:latin typeface="Times New Roman"/>
                <a:cs typeface="Times New Roman"/>
              </a:rPr>
              <a:t>been </a:t>
            </a:r>
            <a:r>
              <a:rPr sz="2800" b="1" spc="-20" dirty="0">
                <a:latin typeface="Times New Roman"/>
                <a:cs typeface="Times New Roman"/>
              </a:rPr>
              <a:t>convicted; </a:t>
            </a:r>
            <a:r>
              <a:rPr sz="2800" b="1" spc="-80" dirty="0">
                <a:latin typeface="Times New Roman"/>
                <a:cs typeface="Times New Roman"/>
              </a:rPr>
              <a:t>later </a:t>
            </a:r>
            <a:r>
              <a:rPr sz="2800" b="1" spc="-15" dirty="0">
                <a:latin typeface="Times New Roman"/>
                <a:cs typeface="Times New Roman"/>
              </a:rPr>
              <a:t>backed  </a:t>
            </a:r>
            <a:r>
              <a:rPr sz="2800" b="1" spc="-30" dirty="0">
                <a:latin typeface="Times New Roman"/>
                <a:cs typeface="Times New Roman"/>
              </a:rPr>
              <a:t>off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108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017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OIG </a:t>
            </a:r>
            <a:r>
              <a:rPr dirty="0"/>
              <a:t>Disqualification –</a:t>
            </a:r>
            <a:r>
              <a:rPr spc="35" dirty="0"/>
              <a:t> </a:t>
            </a:r>
            <a:r>
              <a:rPr spc="-50" dirty="0"/>
              <a:t>Factors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6677"/>
            <a:ext cx="3684270" cy="1988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Lose </a:t>
            </a:r>
            <a:r>
              <a:rPr sz="2800" b="1" spc="-50" dirty="0">
                <a:latin typeface="Times New Roman"/>
                <a:cs typeface="Times New Roman"/>
              </a:rPr>
              <a:t>right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vote</a:t>
            </a:r>
            <a:endParaRPr sz="2800">
              <a:latin typeface="Times New Roman"/>
              <a:cs typeface="Times New Roman"/>
            </a:endParaRPr>
          </a:p>
          <a:p>
            <a:pPr marL="355600" marR="276860" indent="-3556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Lose </a:t>
            </a:r>
            <a:r>
              <a:rPr sz="2800" b="1" spc="-50" dirty="0">
                <a:latin typeface="Times New Roman"/>
                <a:cs typeface="Times New Roman"/>
              </a:rPr>
              <a:t>right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75" dirty="0">
                <a:latin typeface="Times New Roman"/>
                <a:cs typeface="Times New Roman"/>
              </a:rPr>
              <a:t>run </a:t>
            </a:r>
            <a:r>
              <a:rPr sz="2800" b="1" spc="-100" dirty="0">
                <a:latin typeface="Times New Roman"/>
                <a:cs typeface="Times New Roman"/>
              </a:rPr>
              <a:t>for  </a:t>
            </a:r>
            <a:r>
              <a:rPr sz="2800" b="1" spc="-5" dirty="0">
                <a:latin typeface="Times New Roman"/>
                <a:cs typeface="Times New Roman"/>
              </a:rPr>
              <a:t>public </a:t>
            </a:r>
            <a:r>
              <a:rPr sz="2800" b="1" spc="5" dirty="0">
                <a:latin typeface="Times New Roman"/>
                <a:cs typeface="Times New Roman"/>
              </a:rPr>
              <a:t>office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45" dirty="0">
                <a:latin typeface="Times New Roman"/>
                <a:cs typeface="Times New Roman"/>
              </a:rPr>
              <a:t>Damage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reputation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513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4820" algn="l"/>
              </a:tabLst>
            </a:pPr>
            <a:r>
              <a:rPr spc="-15" dirty="0"/>
              <a:t>Problems </a:t>
            </a:r>
            <a:r>
              <a:rPr spc="-125" dirty="0"/>
              <a:t>For</a:t>
            </a:r>
            <a:r>
              <a:rPr spc="30" dirty="0"/>
              <a:t> </a:t>
            </a:r>
            <a:r>
              <a:rPr spc="-25" dirty="0"/>
              <a:t>Individuals</a:t>
            </a:r>
            <a:r>
              <a:rPr spc="-10" dirty="0"/>
              <a:t> </a:t>
            </a:r>
            <a:r>
              <a:rPr spc="-45" dirty="0"/>
              <a:t>If	</a:t>
            </a:r>
            <a:r>
              <a:rPr spc="-30" dirty="0"/>
              <a:t>Convicted</a:t>
            </a:r>
          </a:p>
        </p:txBody>
      </p:sp>
      <p:sp>
        <p:nvSpPr>
          <p:cNvPr id="4" name="object 4"/>
          <p:cNvSpPr/>
          <p:nvPr/>
        </p:nvSpPr>
        <p:spPr>
          <a:xfrm>
            <a:off x="5472962" y="1364030"/>
            <a:ext cx="2934905" cy="407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109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191515"/>
            <a:ext cx="880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 </a:t>
            </a:r>
            <a:r>
              <a:rPr spc="-100" dirty="0"/>
              <a:t>Stewart</a:t>
            </a:r>
            <a:r>
              <a:rPr spc="254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2011" y="650209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656" y="6538684"/>
            <a:ext cx="24511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40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4991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550545" algn="l"/>
              </a:tabLst>
            </a:pPr>
            <a:r>
              <a:rPr spc="-90" dirty="0"/>
              <a:t>Key </a:t>
            </a:r>
            <a:r>
              <a:rPr spc="35" dirty="0"/>
              <a:t>lessons</a:t>
            </a:r>
            <a:r>
              <a:rPr spc="90" dirty="0"/>
              <a:t> </a:t>
            </a:r>
            <a:r>
              <a:rPr spc="-5" dirty="0"/>
              <a:t>…</a:t>
            </a:r>
          </a:p>
          <a:p>
            <a:pPr marL="950594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95186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Broadened </a:t>
            </a:r>
            <a:r>
              <a:rPr sz="2400" b="1" spc="-5" dirty="0">
                <a:latin typeface="Times New Roman"/>
                <a:cs typeface="Times New Roman"/>
              </a:rPr>
              <a:t>indication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20" dirty="0">
                <a:latin typeface="Times New Roman"/>
                <a:cs typeface="Times New Roman"/>
              </a:rPr>
              <a:t>type </a:t>
            </a:r>
            <a:r>
              <a:rPr sz="2400" b="1" spc="-15" dirty="0">
                <a:latin typeface="Times New Roman"/>
                <a:cs typeface="Times New Roman"/>
              </a:rPr>
              <a:t>of</a:t>
            </a:r>
            <a:r>
              <a:rPr sz="2400" b="1" spc="400" dirty="0">
                <a:latin typeface="Times New Roman"/>
                <a:cs typeface="Times New Roman"/>
              </a:rPr>
              <a:t> </a:t>
            </a:r>
            <a:r>
              <a:rPr sz="2400" b="1" spc="-95" dirty="0">
                <a:latin typeface="Times New Roman"/>
                <a:cs typeface="Times New Roman"/>
              </a:rPr>
              <a:t>MS</a:t>
            </a:r>
            <a:endParaRPr sz="2400">
              <a:latin typeface="Times New Roman"/>
              <a:cs typeface="Times New Roman"/>
            </a:endParaRPr>
          </a:p>
          <a:p>
            <a:pPr marL="134937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45" dirty="0">
                <a:latin typeface="Times New Roman"/>
                <a:cs typeface="Times New Roman"/>
              </a:rPr>
              <a:t>approval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RRMS</a:t>
            </a:r>
            <a:endParaRPr sz="2000">
              <a:latin typeface="Times New Roman"/>
              <a:cs typeface="Times New Roman"/>
            </a:endParaRPr>
          </a:p>
          <a:p>
            <a:pPr marL="134937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spc="-70" dirty="0">
                <a:latin typeface="Times New Roman"/>
                <a:cs typeface="Times New Roman"/>
              </a:rPr>
              <a:t>Webpage </a:t>
            </a:r>
            <a:r>
              <a:rPr sz="2000" spc="-65" dirty="0">
                <a:latin typeface="Times New Roman"/>
                <a:cs typeface="Times New Roman"/>
              </a:rPr>
              <a:t>claims </a:t>
            </a:r>
            <a:r>
              <a:rPr sz="2000" spc="-55" dirty="0">
                <a:latin typeface="Times New Roman"/>
                <a:cs typeface="Times New Roman"/>
              </a:rPr>
              <a:t>talk </a:t>
            </a:r>
            <a:r>
              <a:rPr sz="2000" spc="-10" dirty="0">
                <a:latin typeface="Times New Roman"/>
                <a:cs typeface="Times New Roman"/>
              </a:rPr>
              <a:t>about </a:t>
            </a:r>
            <a:r>
              <a:rPr sz="2000" spc="-80" dirty="0">
                <a:latin typeface="Times New Roman"/>
                <a:cs typeface="Times New Roman"/>
              </a:rPr>
              <a:t>cycling </a:t>
            </a:r>
            <a:r>
              <a:rPr sz="2000" spc="-20" dirty="0">
                <a:latin typeface="Times New Roman"/>
                <a:cs typeface="Times New Roman"/>
              </a:rPr>
              <a:t>“after </a:t>
            </a:r>
            <a:r>
              <a:rPr sz="2000" spc="-55" dirty="0">
                <a:latin typeface="Times New Roman"/>
                <a:cs typeface="Times New Roman"/>
              </a:rPr>
              <a:t>Multiple Sclerosis”, </a:t>
            </a:r>
            <a:r>
              <a:rPr sz="2000" spc="5" dirty="0">
                <a:latin typeface="Times New Roman"/>
                <a:cs typeface="Times New Roman"/>
              </a:rPr>
              <a:t>but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without</a:t>
            </a:r>
            <a:endParaRPr sz="2000">
              <a:latin typeface="Times New Roman"/>
              <a:cs typeface="Times New Roman"/>
            </a:endParaRPr>
          </a:p>
          <a:p>
            <a:pPr marL="1349375">
              <a:lnSpc>
                <a:spcPct val="100000"/>
              </a:lnSpc>
            </a:pPr>
            <a:r>
              <a:rPr sz="2000" b="0" spc="-45" dirty="0">
                <a:latin typeface="Times New Roman"/>
                <a:cs typeface="Times New Roman"/>
              </a:rPr>
              <a:t>qualification </a:t>
            </a:r>
            <a:r>
              <a:rPr sz="2000" b="0" spc="-65" dirty="0">
                <a:latin typeface="Times New Roman"/>
                <a:cs typeface="Times New Roman"/>
              </a:rPr>
              <a:t>as </a:t>
            </a:r>
            <a:r>
              <a:rPr sz="2000" b="0" spc="25" dirty="0">
                <a:latin typeface="Times New Roman"/>
                <a:cs typeface="Times New Roman"/>
              </a:rPr>
              <a:t>to</a:t>
            </a:r>
            <a:r>
              <a:rPr sz="2000" b="0" spc="95" dirty="0">
                <a:latin typeface="Times New Roman"/>
                <a:cs typeface="Times New Roman"/>
              </a:rPr>
              <a:t> </a:t>
            </a:r>
            <a:r>
              <a:rPr sz="2000" b="0" spc="-110" dirty="0">
                <a:latin typeface="Times New Roman"/>
                <a:cs typeface="Times New Roman"/>
              </a:rPr>
              <a:t>RRMS</a:t>
            </a:r>
            <a:endParaRPr sz="2000">
              <a:latin typeface="Times New Roman"/>
              <a:cs typeface="Times New Roman"/>
            </a:endParaRPr>
          </a:p>
          <a:p>
            <a:pPr marL="950594" lvl="1" indent="-28765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951865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Broadened </a:t>
            </a:r>
            <a:r>
              <a:rPr sz="2400" b="1" spc="-5" dirty="0">
                <a:latin typeface="Times New Roman"/>
                <a:cs typeface="Times New Roman"/>
              </a:rPr>
              <a:t>indication </a:t>
            </a:r>
            <a:r>
              <a:rPr sz="2400" b="1" dirty="0">
                <a:latin typeface="Times New Roman"/>
                <a:cs typeface="Times New Roman"/>
              </a:rPr>
              <a:t>– length </a:t>
            </a:r>
            <a:r>
              <a:rPr sz="2400" b="1" spc="-15" dirty="0">
                <a:latin typeface="Times New Roman"/>
                <a:cs typeface="Times New Roman"/>
              </a:rPr>
              <a:t>of</a:t>
            </a:r>
            <a:r>
              <a:rPr sz="2400" b="1" spc="390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1349375" marR="508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spc="-85" dirty="0">
                <a:latin typeface="Times New Roman"/>
                <a:cs typeface="Times New Roman"/>
              </a:rPr>
              <a:t>Kyle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50" dirty="0">
                <a:latin typeface="Times New Roman"/>
                <a:cs typeface="Times New Roman"/>
              </a:rPr>
              <a:t>Stewart,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55" dirty="0">
                <a:latin typeface="Times New Roman"/>
                <a:cs typeface="Times New Roman"/>
              </a:rPr>
              <a:t>website, </a:t>
            </a:r>
            <a:r>
              <a:rPr sz="2000" spc="-45" dirty="0">
                <a:latin typeface="Times New Roman"/>
                <a:cs typeface="Times New Roman"/>
              </a:rPr>
              <a:t>are </a:t>
            </a:r>
            <a:r>
              <a:rPr sz="2000" spc="-20" dirty="0">
                <a:latin typeface="Times New Roman"/>
                <a:cs typeface="Times New Roman"/>
              </a:rPr>
              <a:t>stated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have </a:t>
            </a:r>
            <a:r>
              <a:rPr sz="2000" spc="-10" dirty="0">
                <a:latin typeface="Times New Roman"/>
                <a:cs typeface="Times New Roman"/>
              </a:rPr>
              <a:t>started </a:t>
            </a:r>
            <a:r>
              <a:rPr sz="2000" spc="-35" dirty="0">
                <a:latin typeface="Times New Roman"/>
                <a:cs typeface="Times New Roman"/>
              </a:rPr>
              <a:t>Copaxone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65" dirty="0">
                <a:latin typeface="Times New Roman"/>
                <a:cs typeface="Times New Roman"/>
              </a:rPr>
              <a:t>1998 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80" dirty="0">
                <a:latin typeface="Times New Roman"/>
                <a:cs typeface="Times New Roman"/>
              </a:rPr>
              <a:t>2003; </a:t>
            </a:r>
            <a:r>
              <a:rPr sz="2000" spc="-40" dirty="0">
                <a:latin typeface="Times New Roman"/>
                <a:cs typeface="Times New Roman"/>
              </a:rPr>
              <a:t>suggests </a:t>
            </a:r>
            <a:r>
              <a:rPr sz="2000" spc="-20" dirty="0">
                <a:latin typeface="Times New Roman"/>
                <a:cs typeface="Times New Roman"/>
              </a:rPr>
              <a:t>long-term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usage</a:t>
            </a:r>
            <a:endParaRPr sz="2000">
              <a:latin typeface="Times New Roman"/>
              <a:cs typeface="Times New Roman"/>
            </a:endParaRPr>
          </a:p>
          <a:p>
            <a:pPr marL="134937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5" dirty="0">
                <a:latin typeface="Times New Roman"/>
                <a:cs typeface="Times New Roman"/>
              </a:rPr>
              <a:t>this </a:t>
            </a:r>
            <a:r>
              <a:rPr sz="2000" spc="-60" dirty="0">
                <a:latin typeface="Times New Roman"/>
                <a:cs typeface="Times New Roman"/>
              </a:rPr>
              <a:t>implies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35" dirty="0">
                <a:latin typeface="Times New Roman"/>
                <a:cs typeface="Times New Roman"/>
              </a:rPr>
              <a:t>Copaxone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50" dirty="0">
                <a:latin typeface="Times New Roman"/>
                <a:cs typeface="Times New Roman"/>
              </a:rPr>
              <a:t>effective </a:t>
            </a:r>
            <a:r>
              <a:rPr sz="2000" spc="-40" dirty="0">
                <a:latin typeface="Times New Roman"/>
                <a:cs typeface="Times New Roman"/>
              </a:rPr>
              <a:t>over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40" dirty="0">
                <a:latin typeface="Times New Roman"/>
                <a:cs typeface="Times New Roman"/>
              </a:rPr>
              <a:t>long </a:t>
            </a:r>
            <a:r>
              <a:rPr sz="2000" spc="-5" dirty="0">
                <a:latin typeface="Times New Roman"/>
                <a:cs typeface="Times New Roman"/>
              </a:rPr>
              <a:t>term, </a:t>
            </a:r>
            <a:r>
              <a:rPr sz="2000" spc="5" dirty="0">
                <a:latin typeface="Times New Roman"/>
                <a:cs typeface="Times New Roman"/>
              </a:rPr>
              <a:t>but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your</a:t>
            </a:r>
            <a:endParaRPr sz="2000">
              <a:latin typeface="Times New Roman"/>
              <a:cs typeface="Times New Roman"/>
            </a:endParaRPr>
          </a:p>
          <a:p>
            <a:pPr marL="1349375">
              <a:lnSpc>
                <a:spcPct val="100000"/>
              </a:lnSpc>
            </a:pPr>
            <a:r>
              <a:rPr sz="2000" b="0" spc="30" dirty="0">
                <a:latin typeface="Times New Roman"/>
                <a:cs typeface="Times New Roman"/>
              </a:rPr>
              <a:t>PI </a:t>
            </a:r>
            <a:r>
              <a:rPr sz="2000" b="0" spc="-30" dirty="0">
                <a:latin typeface="Times New Roman"/>
                <a:cs typeface="Times New Roman"/>
              </a:rPr>
              <a:t>data </a:t>
            </a:r>
            <a:r>
              <a:rPr sz="2000" b="0" spc="-75" dirty="0">
                <a:latin typeface="Times New Roman"/>
                <a:cs typeface="Times New Roman"/>
              </a:rPr>
              <a:t>is </a:t>
            </a:r>
            <a:r>
              <a:rPr sz="2000" b="0" spc="-60" dirty="0">
                <a:latin typeface="Times New Roman"/>
                <a:cs typeface="Times New Roman"/>
              </a:rPr>
              <a:t>only </a:t>
            </a:r>
            <a:r>
              <a:rPr sz="2000" b="0" dirty="0">
                <a:latin typeface="Times New Roman"/>
                <a:cs typeface="Times New Roman"/>
              </a:rPr>
              <a:t>for </a:t>
            </a:r>
            <a:r>
              <a:rPr sz="2000" b="0" spc="-60" dirty="0">
                <a:latin typeface="Times New Roman"/>
                <a:cs typeface="Times New Roman"/>
              </a:rPr>
              <a:t>3 </a:t>
            </a:r>
            <a:r>
              <a:rPr sz="2000" b="0" spc="-70" dirty="0">
                <a:latin typeface="Times New Roman"/>
                <a:cs typeface="Times New Roman"/>
              </a:rPr>
              <a:t>years</a:t>
            </a:r>
            <a:r>
              <a:rPr sz="2000" b="0" spc="135" dirty="0">
                <a:latin typeface="Times New Roman"/>
                <a:cs typeface="Times New Roman"/>
              </a:rPr>
              <a:t> </a:t>
            </a:r>
            <a:r>
              <a:rPr sz="2000" b="0" spc="-65" dirty="0">
                <a:latin typeface="Times New Roman"/>
                <a:cs typeface="Times New Roman"/>
              </a:rPr>
              <a:t>..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6677"/>
            <a:ext cx="7437755" cy="24434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388360" algn="l"/>
              </a:tabLst>
            </a:pPr>
            <a:r>
              <a:rPr sz="2800" b="1" spc="-75" dirty="0">
                <a:latin typeface="Times New Roman"/>
                <a:cs typeface="Times New Roman"/>
              </a:rPr>
              <a:t>Can </a:t>
            </a:r>
            <a:r>
              <a:rPr sz="2800" b="1" spc="20" dirty="0">
                <a:latin typeface="Times New Roman"/>
                <a:cs typeface="Times New Roman"/>
              </a:rPr>
              <a:t>be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deported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if	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45" dirty="0">
                <a:latin typeface="Times New Roman"/>
                <a:cs typeface="Times New Roman"/>
              </a:rPr>
              <a:t>U.S.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citizen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98894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Financial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ruin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--	</a:t>
            </a:r>
            <a:r>
              <a:rPr sz="2800" b="1" spc="30" dirty="0">
                <a:latin typeface="Times New Roman"/>
                <a:cs typeface="Times New Roman"/>
              </a:rPr>
              <a:t>lose </a:t>
            </a:r>
            <a:r>
              <a:rPr sz="2800" b="1" spc="-105" dirty="0">
                <a:latin typeface="Times New Roman"/>
                <a:cs typeface="Times New Roman"/>
              </a:rPr>
              <a:t>your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job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80" dirty="0">
                <a:latin typeface="Times New Roman"/>
                <a:cs typeface="Times New Roman"/>
              </a:rPr>
              <a:t>May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20" dirty="0">
                <a:latin typeface="Times New Roman"/>
                <a:cs typeface="Times New Roman"/>
              </a:rPr>
              <a:t>be </a:t>
            </a:r>
            <a:r>
              <a:rPr sz="2800" b="1" spc="-30" dirty="0">
                <a:latin typeface="Times New Roman"/>
                <a:cs typeface="Times New Roman"/>
              </a:rPr>
              <a:t>able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80" dirty="0">
                <a:latin typeface="Times New Roman"/>
                <a:cs typeface="Times New Roman"/>
              </a:rPr>
              <a:t>ever </a:t>
            </a:r>
            <a:r>
              <a:rPr sz="2800" b="1" spc="-100" dirty="0">
                <a:latin typeface="Times New Roman"/>
                <a:cs typeface="Times New Roman"/>
              </a:rPr>
              <a:t>work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40" dirty="0">
                <a:latin typeface="Times New Roman"/>
                <a:cs typeface="Times New Roman"/>
              </a:rPr>
              <a:t>industry</a:t>
            </a:r>
            <a:r>
              <a:rPr sz="2800" b="1" spc="32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again: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Debarment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(FDA)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Disqualification </a:t>
            </a:r>
            <a:r>
              <a:rPr sz="2400" spc="-60" dirty="0">
                <a:latin typeface="Times New Roman"/>
                <a:cs typeface="Times New Roman"/>
              </a:rPr>
              <a:t>(HHS, </a:t>
            </a:r>
            <a:r>
              <a:rPr sz="2400" spc="-90" dirty="0">
                <a:latin typeface="Times New Roman"/>
                <a:cs typeface="Times New Roman"/>
              </a:rPr>
              <a:t>Clinical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Investigator)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082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4820" algn="l"/>
              </a:tabLst>
            </a:pPr>
            <a:r>
              <a:rPr spc="-15" dirty="0"/>
              <a:t>Problems </a:t>
            </a:r>
            <a:r>
              <a:rPr spc="-125" dirty="0"/>
              <a:t>For</a:t>
            </a:r>
            <a:r>
              <a:rPr spc="30" dirty="0"/>
              <a:t> </a:t>
            </a:r>
            <a:r>
              <a:rPr spc="-25" dirty="0"/>
              <a:t>Individuals</a:t>
            </a:r>
            <a:r>
              <a:rPr spc="-10" dirty="0"/>
              <a:t> </a:t>
            </a:r>
            <a:r>
              <a:rPr spc="-45" dirty="0"/>
              <a:t>If	</a:t>
            </a:r>
            <a:r>
              <a:rPr spc="-30" dirty="0"/>
              <a:t>Convicted</a:t>
            </a:r>
            <a:r>
              <a:rPr spc="-6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/>
          <p:nvPr/>
        </p:nvSpPr>
        <p:spPr>
          <a:xfrm>
            <a:off x="5367528" y="2688335"/>
            <a:ext cx="3602735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110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" y="1358671"/>
            <a:ext cx="8018145" cy="42087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spc="-55" dirty="0">
                <a:latin typeface="Times New Roman"/>
                <a:cs typeface="Times New Roman"/>
              </a:rPr>
              <a:t>Shareholders </a:t>
            </a:r>
            <a:r>
              <a:rPr sz="2800" spc="-60" dirty="0">
                <a:latin typeface="Times New Roman"/>
                <a:cs typeface="Times New Roman"/>
              </a:rPr>
              <a:t>sue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0" dirty="0">
                <a:latin typeface="Times New Roman"/>
                <a:cs typeface="Times New Roman"/>
              </a:rPr>
              <a:t>company, </a:t>
            </a:r>
            <a:r>
              <a:rPr sz="2800" spc="-60" dirty="0">
                <a:latin typeface="Times New Roman"/>
                <a:cs typeface="Times New Roman"/>
              </a:rPr>
              <a:t>its </a:t>
            </a:r>
            <a:r>
              <a:rPr sz="2800" spc="-55" dirty="0">
                <a:latin typeface="Times New Roman"/>
                <a:cs typeface="Times New Roman"/>
              </a:rPr>
              <a:t>officers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directors</a:t>
            </a:r>
            <a:endParaRPr sz="2800">
              <a:latin typeface="Times New Roman"/>
              <a:cs typeface="Times New Roman"/>
            </a:endParaRPr>
          </a:p>
          <a:p>
            <a:pPr marL="355600" marR="560705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spc="25" dirty="0">
                <a:latin typeface="Times New Roman"/>
                <a:cs typeface="Times New Roman"/>
              </a:rPr>
              <a:t>Other </a:t>
            </a:r>
            <a:r>
              <a:rPr sz="2800" spc="-50" dirty="0">
                <a:latin typeface="Times New Roman"/>
                <a:cs typeface="Times New Roman"/>
              </a:rPr>
              <a:t>companies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spc="-60" dirty="0">
                <a:latin typeface="Times New Roman"/>
                <a:cs typeface="Times New Roman"/>
              </a:rPr>
              <a:t>sue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55" dirty="0">
                <a:latin typeface="Times New Roman"/>
                <a:cs typeface="Times New Roman"/>
              </a:rPr>
              <a:t>company </a:t>
            </a:r>
            <a:r>
              <a:rPr sz="2800" spc="-135" dirty="0">
                <a:latin typeface="Times New Roman"/>
                <a:cs typeface="Times New Roman"/>
              </a:rPr>
              <a:t>(e.g., </a:t>
            </a:r>
            <a:r>
              <a:rPr sz="2800" spc="-130" dirty="0">
                <a:latin typeface="Times New Roman"/>
                <a:cs typeface="Times New Roman"/>
              </a:rPr>
              <a:t>Mylan  </a:t>
            </a:r>
            <a:r>
              <a:rPr sz="2800" spc="-65" dirty="0">
                <a:latin typeface="Times New Roman"/>
                <a:cs typeface="Times New Roman"/>
              </a:rPr>
              <a:t>Labs </a:t>
            </a:r>
            <a:r>
              <a:rPr sz="2800" spc="-50" dirty="0">
                <a:latin typeface="Times New Roman"/>
                <a:cs typeface="Times New Roman"/>
              </a:rPr>
              <a:t>sued </a:t>
            </a:r>
            <a:r>
              <a:rPr sz="2800" spc="-65" dirty="0">
                <a:latin typeface="Times New Roman"/>
                <a:cs typeface="Times New Roman"/>
              </a:rPr>
              <a:t>Par </a:t>
            </a:r>
            <a:r>
              <a:rPr sz="2800" spc="-35" dirty="0">
                <a:latin typeface="Times New Roman"/>
                <a:cs typeface="Times New Roman"/>
              </a:rPr>
              <a:t>and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others)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spc="-75" dirty="0">
                <a:latin typeface="Times New Roman"/>
                <a:cs typeface="Times New Roman"/>
              </a:rPr>
              <a:t>Federal </a:t>
            </a:r>
            <a:r>
              <a:rPr sz="2800" spc="-30" dirty="0">
                <a:latin typeface="Times New Roman"/>
                <a:cs typeface="Times New Roman"/>
              </a:rPr>
              <a:t>government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spc="-30" dirty="0">
                <a:latin typeface="Times New Roman"/>
                <a:cs typeface="Times New Roman"/>
              </a:rPr>
              <a:t>suspend 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25" dirty="0">
                <a:latin typeface="Times New Roman"/>
                <a:cs typeface="Times New Roman"/>
              </a:rPr>
              <a:t>“debar”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company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2172335" algn="l"/>
              </a:tabLst>
            </a:pPr>
            <a:r>
              <a:rPr sz="2800" spc="-10" dirty="0">
                <a:latin typeface="Times New Roman"/>
                <a:cs typeface="Times New Roman"/>
              </a:rPr>
              <a:t>from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selling	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government</a:t>
            </a:r>
            <a:endParaRPr sz="2800">
              <a:latin typeface="Times New Roman"/>
              <a:cs typeface="Times New Roman"/>
            </a:endParaRPr>
          </a:p>
          <a:p>
            <a:pPr marL="355600" marR="13462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“Qui </a:t>
            </a:r>
            <a:r>
              <a:rPr sz="2800" spc="-60" dirty="0">
                <a:latin typeface="Times New Roman"/>
                <a:cs typeface="Times New Roman"/>
              </a:rPr>
              <a:t>Tam” </a:t>
            </a:r>
            <a:r>
              <a:rPr sz="2800" spc="-45" dirty="0">
                <a:latin typeface="Times New Roman"/>
                <a:cs typeface="Times New Roman"/>
              </a:rPr>
              <a:t>actions </a:t>
            </a:r>
            <a:r>
              <a:rPr sz="2800" spc="-20" dirty="0">
                <a:latin typeface="Times New Roman"/>
                <a:cs typeface="Times New Roman"/>
              </a:rPr>
              <a:t>under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95" dirty="0">
                <a:latin typeface="Times New Roman"/>
                <a:cs typeface="Times New Roman"/>
              </a:rPr>
              <a:t>False </a:t>
            </a:r>
            <a:r>
              <a:rPr sz="2800" spc="-100" dirty="0">
                <a:latin typeface="Times New Roman"/>
                <a:cs typeface="Times New Roman"/>
              </a:rPr>
              <a:t>Claims </a:t>
            </a:r>
            <a:r>
              <a:rPr sz="2800" spc="-60" dirty="0">
                <a:latin typeface="Times New Roman"/>
                <a:cs typeface="Times New Roman"/>
              </a:rPr>
              <a:t>Act -- </a:t>
            </a:r>
            <a:r>
              <a:rPr sz="2800" i="1" spc="-229" dirty="0">
                <a:latin typeface="Times New Roman"/>
                <a:cs typeface="Times New Roman"/>
              </a:rPr>
              <a:t>e.g.,  </a:t>
            </a:r>
            <a:r>
              <a:rPr sz="2800" i="1" spc="-90" dirty="0">
                <a:latin typeface="Times New Roman"/>
                <a:cs typeface="Times New Roman"/>
              </a:rPr>
              <a:t>GSK </a:t>
            </a:r>
            <a:r>
              <a:rPr sz="2800" i="1" spc="-130" dirty="0">
                <a:latin typeface="Times New Roman"/>
                <a:cs typeface="Times New Roman"/>
              </a:rPr>
              <a:t>(GMP) </a:t>
            </a:r>
            <a:r>
              <a:rPr sz="2800" i="1" spc="355" dirty="0">
                <a:latin typeface="Times New Roman"/>
                <a:cs typeface="Times New Roman"/>
              </a:rPr>
              <a:t>&amp; </a:t>
            </a:r>
            <a:r>
              <a:rPr sz="2800" i="1" spc="-185" dirty="0">
                <a:latin typeface="Times New Roman"/>
                <a:cs typeface="Times New Roman"/>
              </a:rPr>
              <a:t>Pfizer </a:t>
            </a:r>
            <a:r>
              <a:rPr sz="2800" i="1" spc="-355" dirty="0">
                <a:latin typeface="Times New Roman"/>
                <a:cs typeface="Times New Roman"/>
              </a:rPr>
              <a:t>cases </a:t>
            </a:r>
            <a:r>
              <a:rPr sz="2800" spc="-60" dirty="0">
                <a:latin typeface="Times New Roman"/>
                <a:cs typeface="Times New Roman"/>
              </a:rPr>
              <a:t>-- </a:t>
            </a:r>
            <a:r>
              <a:rPr sz="2800" spc="-70" dirty="0">
                <a:latin typeface="Times New Roman"/>
                <a:cs typeface="Times New Roman"/>
              </a:rPr>
              <a:t>“whistle </a:t>
            </a:r>
            <a:r>
              <a:rPr sz="2800" spc="-60" dirty="0">
                <a:latin typeface="Times New Roman"/>
                <a:cs typeface="Times New Roman"/>
              </a:rPr>
              <a:t>blower” </a:t>
            </a:r>
            <a:r>
              <a:rPr sz="2800" spc="-85" dirty="0">
                <a:latin typeface="Times New Roman"/>
                <a:cs typeface="Times New Roman"/>
              </a:rPr>
              <a:t>cases </a:t>
            </a:r>
            <a:r>
              <a:rPr sz="2800" spc="-60" dirty="0">
                <a:latin typeface="Times New Roman"/>
                <a:cs typeface="Times New Roman"/>
              </a:rPr>
              <a:t>--  </a:t>
            </a:r>
            <a:r>
              <a:rPr sz="2800" spc="-85" dirty="0">
                <a:latin typeface="Times New Roman"/>
                <a:cs typeface="Times New Roman"/>
              </a:rPr>
              <a:t>leading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130" dirty="0">
                <a:latin typeface="Times New Roman"/>
                <a:cs typeface="Times New Roman"/>
              </a:rPr>
              <a:t>civil </a:t>
            </a:r>
            <a:r>
              <a:rPr sz="2800" spc="-70" dirty="0">
                <a:latin typeface="Times New Roman"/>
                <a:cs typeface="Times New Roman"/>
              </a:rPr>
              <a:t>damages </a:t>
            </a:r>
            <a:r>
              <a:rPr sz="2800" spc="-30" dirty="0">
                <a:latin typeface="Times New Roman"/>
                <a:cs typeface="Times New Roman"/>
              </a:rPr>
              <a:t>and </a:t>
            </a:r>
            <a:r>
              <a:rPr sz="2800" spc="-135" dirty="0">
                <a:latin typeface="Times New Roman"/>
                <a:cs typeface="Times New Roman"/>
              </a:rPr>
              <a:t>may </a:t>
            </a:r>
            <a:r>
              <a:rPr sz="2800" spc="-80" dirty="0">
                <a:latin typeface="Times New Roman"/>
                <a:cs typeface="Times New Roman"/>
              </a:rPr>
              <a:t>also </a:t>
            </a:r>
            <a:r>
              <a:rPr sz="2800" spc="-65" dirty="0">
                <a:latin typeface="Times New Roman"/>
                <a:cs typeface="Times New Roman"/>
              </a:rPr>
              <a:t>spawn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75" dirty="0">
                <a:latin typeface="Times New Roman"/>
                <a:cs typeface="Times New Roman"/>
              </a:rPr>
              <a:t>criminal  </a:t>
            </a:r>
            <a:r>
              <a:rPr sz="2800" spc="-30" dirty="0">
                <a:latin typeface="Times New Roman"/>
                <a:cs typeface="Times New Roman"/>
              </a:rPr>
              <a:t>prosecution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111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71431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Problems </a:t>
            </a:r>
            <a:r>
              <a:rPr spc="-125" dirty="0"/>
              <a:t>For </a:t>
            </a:r>
            <a:r>
              <a:rPr dirty="0"/>
              <a:t>Companies </a:t>
            </a:r>
            <a:r>
              <a:rPr spc="-20" dirty="0"/>
              <a:t>Caused</a:t>
            </a:r>
            <a:r>
              <a:rPr spc="114" dirty="0"/>
              <a:t> </a:t>
            </a:r>
            <a:r>
              <a:rPr spc="-45" dirty="0"/>
              <a:t>By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85" dirty="0"/>
              <a:t>Criminal </a:t>
            </a:r>
            <a:r>
              <a:rPr spc="-15" dirty="0"/>
              <a:t>Convictions</a:t>
            </a:r>
            <a:r>
              <a:rPr spc="8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1444879"/>
            <a:ext cx="7911465" cy="286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306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40" dirty="0">
                <a:latin typeface="Times New Roman"/>
                <a:cs typeface="Times New Roman"/>
              </a:rPr>
              <a:t>may </a:t>
            </a:r>
            <a:r>
              <a:rPr sz="2800" b="1" spc="-30" dirty="0">
                <a:latin typeface="Times New Roman"/>
                <a:cs typeface="Times New Roman"/>
              </a:rPr>
              <a:t>refuse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65" dirty="0">
                <a:latin typeface="Times New Roman"/>
                <a:cs typeface="Times New Roman"/>
              </a:rPr>
              <a:t>approve </a:t>
            </a:r>
            <a:r>
              <a:rPr sz="2800" b="1" spc="-10" dirty="0">
                <a:latin typeface="Times New Roman"/>
                <a:cs typeface="Times New Roman"/>
              </a:rPr>
              <a:t>applications </a:t>
            </a:r>
            <a:r>
              <a:rPr sz="2800" b="1" spc="-5" dirty="0">
                <a:latin typeface="Times New Roman"/>
                <a:cs typeface="Times New Roman"/>
              </a:rPr>
              <a:t>– the </a:t>
            </a:r>
            <a:r>
              <a:rPr sz="2800" b="1" spc="-60" dirty="0">
                <a:latin typeface="Times New Roman"/>
                <a:cs typeface="Times New Roman"/>
              </a:rPr>
              <a:t>AIP  Program</a:t>
            </a:r>
            <a:endParaRPr sz="2800">
              <a:latin typeface="Times New Roman"/>
              <a:cs typeface="Times New Roman"/>
            </a:endParaRPr>
          </a:p>
          <a:p>
            <a:pPr marL="352425" indent="-340360">
              <a:lnSpc>
                <a:spcPct val="100000"/>
              </a:lnSpc>
              <a:spcBef>
                <a:spcPts val="18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3060" algn="l"/>
              </a:tabLst>
            </a:pPr>
            <a:r>
              <a:rPr sz="2800" b="1" spc="-80" dirty="0">
                <a:latin typeface="Times New Roman"/>
                <a:cs typeface="Times New Roman"/>
              </a:rPr>
              <a:t>May </a:t>
            </a:r>
            <a:r>
              <a:rPr sz="2800" b="1" spc="30" dirty="0">
                <a:latin typeface="Times New Roman"/>
                <a:cs typeface="Times New Roman"/>
              </a:rPr>
              <a:t>lose </a:t>
            </a:r>
            <a:r>
              <a:rPr sz="2800" b="1" spc="-10" dirty="0">
                <a:latin typeface="Times New Roman"/>
                <a:cs typeface="Times New Roman"/>
              </a:rPr>
              <a:t>state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licenses</a:t>
            </a:r>
            <a:endParaRPr sz="2800">
              <a:latin typeface="Times New Roman"/>
              <a:cs typeface="Times New Roman"/>
            </a:endParaRPr>
          </a:p>
          <a:p>
            <a:pPr marL="352425" indent="-340360">
              <a:lnSpc>
                <a:spcPct val="100000"/>
              </a:lnSpc>
              <a:spcBef>
                <a:spcPts val="18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306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Customers </a:t>
            </a:r>
            <a:r>
              <a:rPr sz="2800" b="1" spc="-25" dirty="0">
                <a:latin typeface="Times New Roman"/>
                <a:cs typeface="Times New Roman"/>
              </a:rPr>
              <a:t>abandon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you</a:t>
            </a:r>
            <a:endParaRPr sz="2800">
              <a:latin typeface="Times New Roman"/>
              <a:cs typeface="Times New Roman"/>
            </a:endParaRPr>
          </a:p>
          <a:p>
            <a:pPr marL="352425" indent="-340360">
              <a:lnSpc>
                <a:spcPct val="100000"/>
              </a:lnSpc>
              <a:spcBef>
                <a:spcPts val="185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3060" algn="l"/>
                <a:tab pos="6035675" algn="l"/>
              </a:tabLst>
            </a:pPr>
            <a:r>
              <a:rPr sz="2800" b="1" spc="15" dirty="0">
                <a:latin typeface="Times New Roman"/>
                <a:cs typeface="Times New Roman"/>
              </a:rPr>
              <a:t>Decreased </a:t>
            </a:r>
            <a:r>
              <a:rPr sz="2800" b="1" spc="20" dirty="0">
                <a:latin typeface="Times New Roman"/>
                <a:cs typeface="Times New Roman"/>
              </a:rPr>
              <a:t>sales </a:t>
            </a:r>
            <a:r>
              <a:rPr sz="2800" b="1" spc="-40" dirty="0">
                <a:latin typeface="Times New Roman"/>
                <a:cs typeface="Times New Roman"/>
              </a:rPr>
              <a:t>may </a:t>
            </a:r>
            <a:r>
              <a:rPr sz="2800" b="1" spc="-35" dirty="0">
                <a:latin typeface="Times New Roman"/>
                <a:cs typeface="Times New Roman"/>
              </a:rPr>
              <a:t>force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lay-offs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15" dirty="0">
                <a:latin typeface="Times New Roman"/>
                <a:cs typeface="Times New Roman"/>
              </a:rPr>
              <a:t>employees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112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71431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Problems </a:t>
            </a:r>
            <a:r>
              <a:rPr spc="-125" dirty="0"/>
              <a:t>For </a:t>
            </a:r>
            <a:r>
              <a:rPr dirty="0"/>
              <a:t>Companies </a:t>
            </a:r>
            <a:r>
              <a:rPr spc="-20" dirty="0"/>
              <a:t>Caused</a:t>
            </a:r>
            <a:r>
              <a:rPr spc="114" dirty="0"/>
              <a:t> </a:t>
            </a:r>
            <a:r>
              <a:rPr spc="-45" dirty="0"/>
              <a:t>By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85" dirty="0"/>
              <a:t>Criminal </a:t>
            </a:r>
            <a:r>
              <a:rPr spc="-15" dirty="0"/>
              <a:t>Convictions</a:t>
            </a:r>
            <a:r>
              <a:rPr spc="8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444879"/>
            <a:ext cx="8023859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520" marR="249554" indent="-338455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1155" algn="l"/>
              </a:tabLst>
            </a:pPr>
            <a:r>
              <a:rPr sz="2800" b="1" spc="10" dirty="0">
                <a:latin typeface="Times New Roman"/>
                <a:cs typeface="Times New Roman"/>
              </a:rPr>
              <a:t>Financing </a:t>
            </a:r>
            <a:r>
              <a:rPr sz="2800" b="1" spc="-20" dirty="0">
                <a:latin typeface="Times New Roman"/>
                <a:cs typeface="Times New Roman"/>
              </a:rPr>
              <a:t>disappears 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spc="-20" dirty="0">
                <a:latin typeface="Times New Roman"/>
                <a:cs typeface="Times New Roman"/>
              </a:rPr>
              <a:t>banks </a:t>
            </a:r>
            <a:r>
              <a:rPr sz="2800" b="1" spc="-40" dirty="0">
                <a:latin typeface="Times New Roman"/>
                <a:cs typeface="Times New Roman"/>
              </a:rPr>
              <a:t>may </a:t>
            </a:r>
            <a:r>
              <a:rPr sz="2800" b="1" spc="-30" dirty="0">
                <a:latin typeface="Times New Roman"/>
                <a:cs typeface="Times New Roman"/>
              </a:rPr>
              <a:t>refuse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10" dirty="0">
                <a:latin typeface="Times New Roman"/>
                <a:cs typeface="Times New Roman"/>
              </a:rPr>
              <a:t>lend  </a:t>
            </a:r>
            <a:r>
              <a:rPr sz="2800" b="1" spc="10" dirty="0">
                <a:latin typeface="Times New Roman"/>
                <a:cs typeface="Times New Roman"/>
              </a:rPr>
              <a:t>money</a:t>
            </a:r>
            <a:endParaRPr sz="2800">
              <a:latin typeface="Times New Roman"/>
              <a:cs typeface="Times New Roman"/>
            </a:endParaRPr>
          </a:p>
          <a:p>
            <a:pPr marL="350520" marR="1154430" indent="-338455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1155" algn="l"/>
              </a:tabLst>
            </a:pPr>
            <a:r>
              <a:rPr sz="2800" b="1" spc="-80" dirty="0">
                <a:latin typeface="Times New Roman"/>
                <a:cs typeface="Times New Roman"/>
              </a:rPr>
              <a:t>May </a:t>
            </a:r>
            <a:r>
              <a:rPr sz="2800" b="1" spc="-25" dirty="0">
                <a:latin typeface="Times New Roman"/>
                <a:cs typeface="Times New Roman"/>
              </a:rPr>
              <a:t>violate </a:t>
            </a:r>
            <a:r>
              <a:rPr sz="2800" b="1" spc="10" dirty="0">
                <a:latin typeface="Times New Roman"/>
                <a:cs typeface="Times New Roman"/>
              </a:rPr>
              <a:t>lending agreements, </a:t>
            </a:r>
            <a:r>
              <a:rPr sz="2800" b="1" spc="-80" dirty="0">
                <a:latin typeface="Times New Roman"/>
                <a:cs typeface="Times New Roman"/>
              </a:rPr>
              <a:t>real </a:t>
            </a:r>
            <a:r>
              <a:rPr sz="2800" b="1" spc="5" dirty="0">
                <a:latin typeface="Times New Roman"/>
                <a:cs typeface="Times New Roman"/>
              </a:rPr>
              <a:t>estate  </a:t>
            </a:r>
            <a:r>
              <a:rPr sz="2800" b="1" spc="20" dirty="0">
                <a:latin typeface="Times New Roman"/>
                <a:cs typeface="Times New Roman"/>
              </a:rPr>
              <a:t>mortgages </a:t>
            </a:r>
            <a:r>
              <a:rPr sz="2800" b="1" spc="-114" dirty="0">
                <a:latin typeface="Times New Roman"/>
                <a:cs typeface="Times New Roman"/>
              </a:rPr>
              <a:t>or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leases</a:t>
            </a:r>
            <a:endParaRPr sz="2800">
              <a:latin typeface="Times New Roman"/>
              <a:cs typeface="Times New Roman"/>
            </a:endParaRPr>
          </a:p>
          <a:p>
            <a:pPr marL="350520" marR="5080" indent="-338455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1155" algn="l"/>
              </a:tabLst>
            </a:pPr>
            <a:r>
              <a:rPr sz="2800" b="1" spc="-190" dirty="0">
                <a:latin typeface="Times New Roman"/>
                <a:cs typeface="Times New Roman"/>
              </a:rPr>
              <a:t>A </a:t>
            </a:r>
            <a:r>
              <a:rPr sz="2800" b="1" spc="-40" dirty="0">
                <a:latin typeface="Times New Roman"/>
                <a:cs typeface="Times New Roman"/>
              </a:rPr>
              <a:t>criminal </a:t>
            </a:r>
            <a:r>
              <a:rPr sz="2800" b="1" spc="-10" dirty="0">
                <a:latin typeface="Times New Roman"/>
                <a:cs typeface="Times New Roman"/>
              </a:rPr>
              <a:t>investigation </a:t>
            </a:r>
            <a:r>
              <a:rPr sz="2800" b="1" spc="-5" dirty="0">
                <a:latin typeface="Times New Roman"/>
                <a:cs typeface="Times New Roman"/>
              </a:rPr>
              <a:t>can </a:t>
            </a:r>
            <a:r>
              <a:rPr sz="2800" b="1" spc="25" dirty="0">
                <a:latin typeface="Times New Roman"/>
                <a:cs typeface="Times New Roman"/>
              </a:rPr>
              <a:t>cause </a:t>
            </a:r>
            <a:r>
              <a:rPr sz="2800" b="1" spc="-35" dirty="0">
                <a:latin typeface="Times New Roman"/>
                <a:cs typeface="Times New Roman"/>
              </a:rPr>
              <a:t>great </a:t>
            </a:r>
            <a:r>
              <a:rPr sz="2800" b="1" spc="-20" dirty="0">
                <a:latin typeface="Times New Roman"/>
                <a:cs typeface="Times New Roman"/>
              </a:rPr>
              <a:t>disruption 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35" dirty="0">
                <a:latin typeface="Times New Roman"/>
                <a:cs typeface="Times New Roman"/>
              </a:rPr>
              <a:t>normal </a:t>
            </a:r>
            <a:r>
              <a:rPr sz="2800" b="1" spc="30" dirty="0">
                <a:latin typeface="Times New Roman"/>
                <a:cs typeface="Times New Roman"/>
              </a:rPr>
              <a:t>business </a:t>
            </a:r>
            <a:r>
              <a:rPr sz="2800" b="1" spc="-15" dirty="0">
                <a:latin typeface="Times New Roman"/>
                <a:cs typeface="Times New Roman"/>
              </a:rPr>
              <a:t>activities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113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71431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Problems </a:t>
            </a:r>
            <a:r>
              <a:rPr spc="-125" dirty="0"/>
              <a:t>For </a:t>
            </a:r>
            <a:r>
              <a:rPr dirty="0"/>
              <a:t>Companies </a:t>
            </a:r>
            <a:r>
              <a:rPr spc="-20" dirty="0"/>
              <a:t>Caused</a:t>
            </a:r>
            <a:r>
              <a:rPr spc="114" dirty="0"/>
              <a:t> </a:t>
            </a:r>
            <a:r>
              <a:rPr spc="-45" dirty="0"/>
              <a:t>By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85" dirty="0"/>
              <a:t>Criminal </a:t>
            </a:r>
            <a:r>
              <a:rPr spc="-15" dirty="0"/>
              <a:t>Convictions</a:t>
            </a:r>
            <a:r>
              <a:rPr spc="8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436623"/>
            <a:ext cx="6318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  <a:tab pos="3829685" algn="l"/>
              </a:tabLst>
            </a:pPr>
            <a:r>
              <a:rPr sz="28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High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financial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cost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	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investigation</a:t>
            </a:r>
            <a:r>
              <a:rPr sz="2800" b="1" spc="-2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114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2964" y="1738122"/>
            <a:ext cx="6623050" cy="266001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413384" indent="-401320">
              <a:lnSpc>
                <a:spcPct val="100000"/>
              </a:lnSpc>
              <a:spcBef>
                <a:spcPts val="168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2400" spc="-30" dirty="0">
                <a:latin typeface="Times New Roman"/>
                <a:cs typeface="Times New Roman"/>
              </a:rPr>
              <a:t>lost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sales</a:t>
            </a:r>
            <a:endParaRPr sz="2400">
              <a:latin typeface="Times New Roman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158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2400" spc="-40" dirty="0">
                <a:latin typeface="Times New Roman"/>
                <a:cs typeface="Times New Roman"/>
              </a:rPr>
              <a:t>stock </a:t>
            </a:r>
            <a:r>
              <a:rPr sz="2400" spc="-50" dirty="0">
                <a:latin typeface="Times New Roman"/>
                <a:cs typeface="Times New Roman"/>
              </a:rPr>
              <a:t>price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falls</a:t>
            </a:r>
            <a:endParaRPr sz="2400">
              <a:latin typeface="Times New Roman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158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2400" spc="-80" dirty="0">
                <a:latin typeface="Times New Roman"/>
                <a:cs typeface="Times New Roman"/>
              </a:rPr>
              <a:t>attorney’s </a:t>
            </a:r>
            <a:r>
              <a:rPr sz="2400" spc="-55" dirty="0">
                <a:latin typeface="Times New Roman"/>
                <a:cs typeface="Times New Roman"/>
              </a:rPr>
              <a:t>fees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1585"/>
              </a:spcBef>
              <a:buFont typeface="Arial"/>
              <a:buChar char="–"/>
              <a:tabLst>
                <a:tab pos="413384" algn="l"/>
                <a:tab pos="414020" algn="l"/>
              </a:tabLst>
            </a:pPr>
            <a:r>
              <a:rPr sz="2400" spc="-30" dirty="0">
                <a:latin typeface="Times New Roman"/>
                <a:cs typeface="Times New Roman"/>
              </a:rPr>
              <a:t>costs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complying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40" dirty="0">
                <a:latin typeface="Times New Roman"/>
                <a:cs typeface="Times New Roman"/>
              </a:rPr>
              <a:t>requests </a:t>
            </a:r>
            <a:r>
              <a:rPr sz="2400" spc="-110" dirty="0">
                <a:latin typeface="Times New Roman"/>
                <a:cs typeface="Times New Roman"/>
              </a:rPr>
              <a:t>by </a:t>
            </a:r>
            <a:r>
              <a:rPr sz="2400" spc="-25" dirty="0">
                <a:latin typeface="Times New Roman"/>
                <a:cs typeface="Times New Roman"/>
              </a:rPr>
              <a:t>government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documents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71431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Problems </a:t>
            </a:r>
            <a:r>
              <a:rPr spc="-125" dirty="0"/>
              <a:t>For </a:t>
            </a:r>
            <a:r>
              <a:rPr dirty="0"/>
              <a:t>Companies </a:t>
            </a:r>
            <a:r>
              <a:rPr spc="-20" dirty="0"/>
              <a:t>Caused</a:t>
            </a:r>
            <a:r>
              <a:rPr spc="114" dirty="0"/>
              <a:t> </a:t>
            </a:r>
            <a:r>
              <a:rPr spc="-45" dirty="0"/>
              <a:t>By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85" dirty="0"/>
              <a:t>Criminal </a:t>
            </a:r>
            <a:r>
              <a:rPr spc="-15" dirty="0"/>
              <a:t>Convictions</a:t>
            </a:r>
            <a:r>
              <a:rPr spc="8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6469" y="2031619"/>
            <a:ext cx="605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 marR="5080" indent="-1304925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Another </a:t>
            </a:r>
            <a:r>
              <a:rPr spc="-35" dirty="0"/>
              <a:t>Picture </a:t>
            </a:r>
            <a:r>
              <a:rPr spc="-60" dirty="0"/>
              <a:t>that </a:t>
            </a:r>
            <a:r>
              <a:rPr spc="-165" dirty="0"/>
              <a:t>You </a:t>
            </a:r>
            <a:r>
              <a:rPr spc="-15" dirty="0"/>
              <a:t>Don’t  </a:t>
            </a:r>
            <a:r>
              <a:rPr spc="-195" dirty="0"/>
              <a:t>Want </a:t>
            </a:r>
            <a:r>
              <a:rPr dirty="0"/>
              <a:t>to </a:t>
            </a:r>
            <a:r>
              <a:rPr spc="-175" dirty="0"/>
              <a:t>Star </a:t>
            </a:r>
            <a:r>
              <a:rPr spc="-5" dirty="0"/>
              <a:t>in</a:t>
            </a:r>
            <a:r>
              <a:rPr spc="32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453" y="6388100"/>
            <a:ext cx="17805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817" y="495045"/>
            <a:ext cx="71234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/>
              <a:t>Ex-Imclone </a:t>
            </a:r>
            <a:r>
              <a:rPr sz="3200" spc="10" dirty="0"/>
              <a:t>CEO </a:t>
            </a:r>
            <a:r>
              <a:rPr sz="3200" spc="20" dirty="0"/>
              <a:t>exits </a:t>
            </a:r>
            <a:r>
              <a:rPr sz="3200" spc="-60" dirty="0"/>
              <a:t>federal </a:t>
            </a:r>
            <a:r>
              <a:rPr sz="3200" spc="-30" dirty="0"/>
              <a:t>court</a:t>
            </a:r>
            <a:r>
              <a:rPr sz="3200" spc="-85" dirty="0"/>
              <a:t> </a:t>
            </a:r>
            <a:r>
              <a:rPr sz="3200" spc="-95" dirty="0"/>
              <a:t>after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15" dirty="0"/>
              <a:t>entering </a:t>
            </a:r>
            <a:r>
              <a:rPr sz="3200" spc="-20" dirty="0"/>
              <a:t>guilty plea</a:t>
            </a:r>
            <a:r>
              <a:rPr sz="3200" spc="25" dirty="0"/>
              <a:t> </a:t>
            </a:r>
            <a:r>
              <a:rPr sz="3200" dirty="0"/>
              <a:t>…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2514600" y="1752600"/>
            <a:ext cx="3756659" cy="429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54288" y="6463995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116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1453" y="6609080"/>
            <a:ext cx="1098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453" y="6388100"/>
            <a:ext cx="17805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931" y="152424"/>
            <a:ext cx="245618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Final</a:t>
            </a:r>
            <a:r>
              <a:rPr sz="3350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50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Sermon</a:t>
            </a:r>
            <a:r>
              <a:rPr sz="3350" i="1" spc="-90" dirty="0">
                <a:latin typeface="Times New Roman"/>
                <a:cs typeface="Times New Roman"/>
              </a:rPr>
              <a:t>: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1453" y="6609080"/>
            <a:ext cx="1098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spc="-35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1" y="662686"/>
            <a:ext cx="6917055" cy="4849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5"/>
              </a:spcBef>
            </a:pPr>
            <a:r>
              <a:rPr sz="3200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200" b="1" spc="-30" dirty="0">
                <a:latin typeface="Times New Roman"/>
                <a:cs typeface="Times New Roman"/>
              </a:rPr>
              <a:t>lease </a:t>
            </a:r>
            <a:r>
              <a:rPr sz="3200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b="1" spc="35" dirty="0">
                <a:latin typeface="Times New Roman"/>
                <a:cs typeface="Times New Roman"/>
              </a:rPr>
              <a:t>each </a:t>
            </a:r>
            <a:r>
              <a:rPr sz="3200" i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3200" b="1" spc="80" dirty="0">
                <a:latin typeface="Times New Roman"/>
                <a:cs typeface="Times New Roman"/>
              </a:rPr>
              <a:t>igorous </a:t>
            </a:r>
            <a:r>
              <a:rPr sz="3200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200" b="1" spc="15" dirty="0">
                <a:latin typeface="Times New Roman"/>
                <a:cs typeface="Times New Roman"/>
              </a:rPr>
              <a:t>isk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i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200" b="1" spc="40" dirty="0">
                <a:latin typeface="Times New Roman"/>
                <a:cs typeface="Times New Roman"/>
              </a:rPr>
              <a:t>voidance  </a:t>
            </a:r>
            <a:r>
              <a:rPr sz="3200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b="1" spc="-30" dirty="0">
                <a:latin typeface="Times New Roman"/>
                <a:cs typeface="Times New Roman"/>
              </a:rPr>
              <a:t>omprehensively and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b="1" spc="-70" dirty="0">
                <a:latin typeface="Times New Roman"/>
                <a:cs typeface="Times New Roman"/>
              </a:rPr>
              <a:t>orporately</a:t>
            </a:r>
            <a:endParaRPr sz="32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274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P </a:t>
            </a:r>
            <a:r>
              <a:rPr sz="2800" b="1" spc="265" dirty="0">
                <a:latin typeface="Times New Roman"/>
                <a:cs typeface="Times New Roman"/>
              </a:rPr>
              <a:t>=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Procedures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50" dirty="0">
                <a:latin typeface="Times New Roman"/>
                <a:cs typeface="Times New Roman"/>
              </a:rPr>
              <a:t>T </a:t>
            </a:r>
            <a:r>
              <a:rPr sz="2800" b="1" spc="265" dirty="0">
                <a:latin typeface="Times New Roman"/>
                <a:cs typeface="Times New Roman"/>
              </a:rPr>
              <a:t>=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Training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-160" dirty="0">
                <a:latin typeface="Times New Roman"/>
                <a:cs typeface="Times New Roman"/>
              </a:rPr>
              <a:t>V </a:t>
            </a:r>
            <a:r>
              <a:rPr sz="2800" b="1" spc="265" dirty="0">
                <a:latin typeface="Times New Roman"/>
                <a:cs typeface="Times New Roman"/>
              </a:rPr>
              <a:t>=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Validation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-75" dirty="0">
                <a:latin typeface="Times New Roman"/>
                <a:cs typeface="Times New Roman"/>
              </a:rPr>
              <a:t>R </a:t>
            </a:r>
            <a:r>
              <a:rPr sz="2800" b="1" spc="265" dirty="0">
                <a:latin typeface="Times New Roman"/>
                <a:cs typeface="Times New Roman"/>
              </a:rPr>
              <a:t>=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Records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-190" dirty="0">
                <a:latin typeface="Times New Roman"/>
                <a:cs typeface="Times New Roman"/>
              </a:rPr>
              <a:t>A </a:t>
            </a:r>
            <a:r>
              <a:rPr sz="2800" b="1" spc="265" dirty="0">
                <a:latin typeface="Times New Roman"/>
                <a:cs typeface="Times New Roman"/>
              </a:rPr>
              <a:t>=</a:t>
            </a:r>
            <a:r>
              <a:rPr sz="2800" b="1" spc="-33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Audit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-130" dirty="0">
                <a:latin typeface="Times New Roman"/>
                <a:cs typeface="Times New Roman"/>
              </a:rPr>
              <a:t>C </a:t>
            </a:r>
            <a:r>
              <a:rPr sz="2800" b="1" spc="265" dirty="0">
                <a:latin typeface="Times New Roman"/>
                <a:cs typeface="Times New Roman"/>
              </a:rPr>
              <a:t>= </a:t>
            </a:r>
            <a:r>
              <a:rPr sz="2800" b="1" dirty="0">
                <a:latin typeface="Times New Roman"/>
                <a:cs typeface="Times New Roman"/>
              </a:rPr>
              <a:t>Communications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20" dirty="0">
                <a:latin typeface="Times New Roman"/>
                <a:cs typeface="Times New Roman"/>
              </a:rPr>
              <a:t>Open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Channels</a:t>
            </a:r>
            <a:endParaRPr sz="2800">
              <a:latin typeface="Times New Roman"/>
              <a:cs typeface="Times New Roman"/>
            </a:endParaRPr>
          </a:p>
          <a:p>
            <a:pPr marL="953135" indent="-34417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953769" algn="l"/>
              </a:tabLst>
            </a:pPr>
            <a:r>
              <a:rPr sz="2800" b="1" spc="-130" dirty="0">
                <a:latin typeface="Times New Roman"/>
                <a:cs typeface="Times New Roman"/>
              </a:rPr>
              <a:t>C </a:t>
            </a:r>
            <a:r>
              <a:rPr sz="2800" b="1" spc="265" dirty="0">
                <a:latin typeface="Times New Roman"/>
                <a:cs typeface="Times New Roman"/>
              </a:rPr>
              <a:t>= </a:t>
            </a:r>
            <a:r>
              <a:rPr sz="2800" b="1" spc="-5" dirty="0">
                <a:latin typeface="Times New Roman"/>
                <a:cs typeface="Times New Roman"/>
              </a:rPr>
              <a:t>Compliance </a:t>
            </a:r>
            <a:r>
              <a:rPr sz="2800" b="1" spc="-70" dirty="0">
                <a:latin typeface="Times New Roman"/>
                <a:cs typeface="Times New Roman"/>
              </a:rPr>
              <a:t>Culture from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Top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7848" y="2952750"/>
            <a:ext cx="6696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015" algn="l"/>
              </a:tabLst>
            </a:pPr>
            <a:r>
              <a:rPr spc="40" dirty="0"/>
              <a:t>End</a:t>
            </a:r>
            <a:r>
              <a:rPr spc="-5" dirty="0"/>
              <a:t> </a:t>
            </a:r>
            <a:r>
              <a:rPr spc="-30" dirty="0"/>
              <a:t>of	</a:t>
            </a:r>
            <a:r>
              <a:rPr spc="-125" dirty="0"/>
              <a:t>Part </a:t>
            </a:r>
            <a:r>
              <a:rPr spc="-114" dirty="0"/>
              <a:t>4 </a:t>
            </a:r>
            <a:r>
              <a:rPr dirty="0"/>
              <a:t>– </a:t>
            </a:r>
            <a:r>
              <a:rPr spc="-55" dirty="0"/>
              <a:t>FDA</a:t>
            </a:r>
            <a:r>
              <a:rPr spc="190" dirty="0"/>
              <a:t> </a:t>
            </a:r>
            <a:r>
              <a:rPr dirty="0"/>
              <a:t>Enforcement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4288" y="6463995"/>
            <a:ext cx="2590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118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59" y="575309"/>
            <a:ext cx="2190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Questions?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233" y="1274533"/>
            <a:ext cx="5977255" cy="40106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100" dirty="0">
                <a:latin typeface="Times New Roman"/>
                <a:cs typeface="Times New Roman"/>
              </a:rPr>
              <a:t>Call </a:t>
            </a:r>
            <a:r>
              <a:rPr sz="2950" b="1" i="1" spc="-105" dirty="0">
                <a:latin typeface="Times New Roman"/>
                <a:cs typeface="Times New Roman"/>
              </a:rPr>
              <a:t>or</a:t>
            </a:r>
            <a:r>
              <a:rPr sz="2950" b="1" i="1" dirty="0">
                <a:latin typeface="Times New Roman"/>
                <a:cs typeface="Times New Roman"/>
              </a:rPr>
              <a:t> </a:t>
            </a:r>
            <a:r>
              <a:rPr sz="2950" b="1" i="1" spc="-70" dirty="0">
                <a:latin typeface="Times New Roman"/>
                <a:cs typeface="Times New Roman"/>
              </a:rPr>
              <a:t>e-mail:</a:t>
            </a:r>
            <a:endParaRPr sz="2950">
              <a:latin typeface="Times New Roman"/>
              <a:cs typeface="Times New Roman"/>
            </a:endParaRPr>
          </a:p>
          <a:p>
            <a:pPr marL="988060">
              <a:lnSpc>
                <a:spcPct val="100000"/>
              </a:lnSpc>
              <a:spcBef>
                <a:spcPts val="505"/>
              </a:spcBef>
            </a:pPr>
            <a:r>
              <a:rPr sz="2000" spc="-75" dirty="0">
                <a:latin typeface="Times New Roman"/>
                <a:cs typeface="Times New Roman"/>
              </a:rPr>
              <a:t>Michael </a:t>
            </a:r>
            <a:r>
              <a:rPr sz="2000" spc="-80" dirty="0">
                <a:latin typeface="Times New Roman"/>
                <a:cs typeface="Times New Roman"/>
              </a:rPr>
              <a:t>A. </a:t>
            </a:r>
            <a:r>
              <a:rPr sz="2000" spc="-85" dirty="0">
                <a:latin typeface="Times New Roman"/>
                <a:cs typeface="Times New Roman"/>
              </a:rPr>
              <a:t>Swit,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Esq.</a:t>
            </a:r>
            <a:endParaRPr sz="2000">
              <a:latin typeface="Times New Roman"/>
              <a:cs typeface="Times New Roman"/>
            </a:endParaRPr>
          </a:p>
          <a:p>
            <a:pPr marL="988060">
              <a:lnSpc>
                <a:spcPct val="100000"/>
              </a:lnSpc>
              <a:spcBef>
                <a:spcPts val="480"/>
              </a:spcBef>
            </a:pPr>
            <a:r>
              <a:rPr sz="20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L</a:t>
            </a:r>
            <a:r>
              <a:rPr sz="16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AW </a:t>
            </a:r>
            <a:r>
              <a:rPr sz="20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1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FFICES </a:t>
            </a:r>
            <a:r>
              <a:rPr sz="16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20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M</a:t>
            </a:r>
            <a:r>
              <a:rPr sz="16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ICHAEL </a:t>
            </a:r>
            <a:r>
              <a:rPr sz="20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A. S</a:t>
            </a:r>
            <a:r>
              <a:rPr sz="16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WIT</a:t>
            </a:r>
            <a:endParaRPr sz="1600">
              <a:latin typeface="Times New Roman"/>
              <a:cs typeface="Times New Roman"/>
            </a:endParaRPr>
          </a:p>
          <a:p>
            <a:pPr marL="988060" marR="2868295">
              <a:lnSpc>
                <a:spcPts val="2880"/>
              </a:lnSpc>
              <a:spcBef>
                <a:spcPts val="175"/>
              </a:spcBef>
            </a:pPr>
            <a:r>
              <a:rPr sz="2000" spc="-70" dirty="0">
                <a:latin typeface="Times New Roman"/>
                <a:cs typeface="Times New Roman"/>
              </a:rPr>
              <a:t>San </a:t>
            </a:r>
            <a:r>
              <a:rPr sz="2000" spc="-40" dirty="0">
                <a:latin typeface="Times New Roman"/>
                <a:cs typeface="Times New Roman"/>
              </a:rPr>
              <a:t>Diego, </a:t>
            </a:r>
            <a:r>
              <a:rPr sz="2000" spc="-50" dirty="0">
                <a:latin typeface="Times New Roman"/>
                <a:cs typeface="Times New Roman"/>
              </a:rPr>
              <a:t>California  </a:t>
            </a:r>
            <a:r>
              <a:rPr sz="2000" spc="-65" dirty="0">
                <a:latin typeface="Times New Roman"/>
                <a:cs typeface="Times New Roman"/>
              </a:rPr>
              <a:t>m: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760-815-4762</a:t>
            </a:r>
            <a:endParaRPr sz="2000">
              <a:latin typeface="Times New Roman"/>
              <a:cs typeface="Times New Roman"/>
            </a:endParaRPr>
          </a:p>
          <a:p>
            <a:pPr marL="988060">
              <a:lnSpc>
                <a:spcPct val="100000"/>
              </a:lnSpc>
              <a:spcBef>
                <a:spcPts val="309"/>
              </a:spcBef>
              <a:tabLst>
                <a:tab pos="1277620" algn="l"/>
              </a:tabLst>
            </a:pPr>
            <a:r>
              <a:rPr sz="2000" spc="-90" dirty="0">
                <a:latin typeface="Times New Roman"/>
                <a:cs typeface="Times New Roman"/>
              </a:rPr>
              <a:t>e:	</a:t>
            </a:r>
            <a:r>
              <a:rPr sz="2000" i="1" spc="-190" dirty="0">
                <a:latin typeface="Times New Roman"/>
                <a:cs typeface="Times New Roman"/>
                <a:hlinkClick r:id="rId3"/>
              </a:rPr>
              <a:t>mswit@fdacounsel.com</a:t>
            </a:r>
            <a:endParaRPr sz="2000">
              <a:latin typeface="Times New Roman"/>
              <a:cs typeface="Times New Roman"/>
            </a:endParaRPr>
          </a:p>
          <a:p>
            <a:pPr marL="988060">
              <a:lnSpc>
                <a:spcPct val="100000"/>
              </a:lnSpc>
              <a:spcBef>
                <a:spcPts val="480"/>
              </a:spcBef>
              <a:tabLst>
                <a:tab pos="1574165" algn="l"/>
              </a:tabLst>
            </a:pPr>
            <a:r>
              <a:rPr sz="2000" spc="-75" dirty="0">
                <a:latin typeface="Times New Roman"/>
                <a:cs typeface="Times New Roman"/>
              </a:rPr>
              <a:t>web:	</a:t>
            </a:r>
            <a:r>
              <a:rPr sz="2000" spc="-65" dirty="0">
                <a:latin typeface="Times New Roman"/>
                <a:cs typeface="Times New Roman"/>
                <a:hlinkClick r:id="rId4"/>
              </a:rPr>
              <a:t>www.fdacounsel.com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95" dirty="0">
                <a:latin typeface="Times New Roman"/>
                <a:cs typeface="Times New Roman"/>
              </a:rPr>
              <a:t>Follow </a:t>
            </a:r>
            <a:r>
              <a:rPr sz="2950" b="1" i="1" spc="35" dirty="0">
                <a:latin typeface="Times New Roman"/>
                <a:cs typeface="Times New Roman"/>
              </a:rPr>
              <a:t>me</a:t>
            </a:r>
            <a:r>
              <a:rPr sz="2950" b="1" i="1" spc="5" dirty="0">
                <a:latin typeface="Times New Roman"/>
                <a:cs typeface="Times New Roman"/>
              </a:rPr>
              <a:t> </a:t>
            </a:r>
            <a:r>
              <a:rPr sz="2950" b="1" i="1" spc="-125" dirty="0">
                <a:latin typeface="Times New Roman"/>
                <a:cs typeface="Times New Roman"/>
              </a:rPr>
              <a:t>on:</a:t>
            </a:r>
            <a:endParaRPr sz="29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40" dirty="0">
                <a:latin typeface="Times New Roman"/>
                <a:cs typeface="Times New Roman"/>
              </a:rPr>
              <a:t>LinkedIn:</a:t>
            </a:r>
            <a:r>
              <a:rPr sz="2000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http://www.linkedin.com/in/michaelswit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0" dirty="0">
                <a:latin typeface="Times New Roman"/>
                <a:cs typeface="Times New Roman"/>
              </a:rPr>
              <a:t>Twitter:</a:t>
            </a:r>
            <a:r>
              <a:rPr sz="2000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https://twitter.com/FDACounsel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898" y="324739"/>
            <a:ext cx="8805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 </a:t>
            </a:r>
            <a:r>
              <a:rPr spc="-100" dirty="0"/>
              <a:t>Stewart</a:t>
            </a:r>
            <a:r>
              <a:rPr spc="29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4991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550545" algn="l"/>
              </a:tabLst>
            </a:pPr>
            <a:r>
              <a:rPr spc="-90" dirty="0"/>
              <a:t>Key</a:t>
            </a:r>
            <a:r>
              <a:rPr spc="5" dirty="0"/>
              <a:t> </a:t>
            </a:r>
            <a:r>
              <a:rPr spc="35" dirty="0"/>
              <a:t>lessons</a:t>
            </a:r>
          </a:p>
          <a:p>
            <a:pPr marL="950594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951865" algn="l"/>
              </a:tabLst>
            </a:pPr>
            <a:r>
              <a:rPr sz="2400" b="1" spc="25" dirty="0">
                <a:latin typeface="Times New Roman"/>
                <a:cs typeface="Times New Roman"/>
              </a:rPr>
              <a:t>Omission </a:t>
            </a:r>
            <a:r>
              <a:rPr sz="2400" b="1" spc="-15" dirty="0">
                <a:latin typeface="Times New Roman"/>
                <a:cs typeface="Times New Roman"/>
              </a:rPr>
              <a:t>of </a:t>
            </a:r>
            <a:r>
              <a:rPr sz="2400" b="1" spc="-10" dirty="0">
                <a:latin typeface="Times New Roman"/>
                <a:cs typeface="Times New Roman"/>
              </a:rPr>
              <a:t>Risk</a:t>
            </a:r>
            <a:r>
              <a:rPr sz="2400" b="1" spc="-2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134937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FDA </a:t>
            </a:r>
            <a:r>
              <a:rPr sz="2000" b="1" dirty="0">
                <a:latin typeface="Times New Roman"/>
                <a:cs typeface="Times New Roman"/>
              </a:rPr>
              <a:t>– </a:t>
            </a:r>
            <a:r>
              <a:rPr sz="2000" spc="-50" dirty="0">
                <a:latin typeface="Times New Roman"/>
                <a:cs typeface="Times New Roman"/>
              </a:rPr>
              <a:t>webpage </a:t>
            </a:r>
            <a:r>
              <a:rPr sz="2000" spc="-70" dirty="0">
                <a:latin typeface="Times New Roman"/>
                <a:cs typeface="Times New Roman"/>
              </a:rPr>
              <a:t>fails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45" dirty="0">
                <a:latin typeface="Times New Roman"/>
                <a:cs typeface="Times New Roman"/>
              </a:rPr>
              <a:t>include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discussion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50" dirty="0">
                <a:latin typeface="Times New Roman"/>
                <a:cs typeface="Times New Roman"/>
              </a:rPr>
              <a:t>risk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information</a:t>
            </a:r>
            <a:endParaRPr sz="2000">
              <a:latin typeface="Times New Roman"/>
              <a:cs typeface="Times New Roman"/>
            </a:endParaRPr>
          </a:p>
          <a:p>
            <a:pPr marL="1806575" lvl="3" indent="-22923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1807845" algn="l"/>
              </a:tabLst>
            </a:pPr>
            <a:r>
              <a:rPr sz="1800" spc="-40" dirty="0">
                <a:latin typeface="Times New Roman"/>
                <a:cs typeface="Times New Roman"/>
              </a:rPr>
              <a:t>references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25" dirty="0">
                <a:latin typeface="Times New Roman"/>
                <a:cs typeface="Times New Roman"/>
              </a:rPr>
              <a:t>approved </a:t>
            </a:r>
            <a:r>
              <a:rPr sz="1800" spc="-60" dirty="0">
                <a:latin typeface="Times New Roman"/>
                <a:cs typeface="Times New Roman"/>
              </a:rPr>
              <a:t>labeling </a:t>
            </a:r>
            <a:r>
              <a:rPr sz="1800" spc="-35" dirty="0">
                <a:latin typeface="Times New Roman"/>
                <a:cs typeface="Times New Roman"/>
              </a:rPr>
              <a:t>in </a:t>
            </a:r>
            <a:r>
              <a:rPr sz="1800" spc="-50" dirty="0">
                <a:latin typeface="Times New Roman"/>
                <a:cs typeface="Times New Roman"/>
              </a:rPr>
              <a:t>website </a:t>
            </a:r>
            <a:r>
              <a:rPr sz="1800" spc="5" dirty="0">
                <a:latin typeface="Times New Roman"/>
                <a:cs typeface="Times New Roman"/>
              </a:rPr>
              <a:t>do </a:t>
            </a:r>
            <a:r>
              <a:rPr sz="1800" spc="20" dirty="0">
                <a:latin typeface="Times New Roman"/>
                <a:cs typeface="Times New Roman"/>
              </a:rPr>
              <a:t>not </a:t>
            </a:r>
            <a:r>
              <a:rPr sz="1800" spc="-35" dirty="0">
                <a:latin typeface="Times New Roman"/>
                <a:cs typeface="Times New Roman"/>
              </a:rPr>
              <a:t>cure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error</a:t>
            </a:r>
            <a:endParaRPr sz="1800">
              <a:latin typeface="Times New Roman"/>
              <a:cs typeface="Times New Roman"/>
            </a:endParaRPr>
          </a:p>
          <a:p>
            <a:pPr marL="950594" lvl="1" indent="-28765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951865" algn="l"/>
              </a:tabLst>
            </a:pPr>
            <a:r>
              <a:rPr sz="2400" b="1" spc="5" dirty="0">
                <a:latin typeface="Times New Roman"/>
                <a:cs typeface="Times New Roman"/>
              </a:rPr>
              <a:t>Implied </a:t>
            </a:r>
            <a:r>
              <a:rPr sz="2400" b="1" spc="-60" dirty="0">
                <a:latin typeface="Times New Roman"/>
                <a:cs typeface="Times New Roman"/>
              </a:rPr>
              <a:t>Superiority </a:t>
            </a:r>
            <a:r>
              <a:rPr sz="2400" b="1" spc="15" dirty="0">
                <a:latin typeface="Times New Roman"/>
                <a:cs typeface="Times New Roman"/>
              </a:rPr>
              <a:t>(based </a:t>
            </a:r>
            <a:r>
              <a:rPr sz="2400" b="1" spc="20" dirty="0">
                <a:latin typeface="Times New Roman"/>
                <a:cs typeface="Times New Roman"/>
              </a:rPr>
              <a:t>on </a:t>
            </a:r>
            <a:r>
              <a:rPr sz="2400" b="1" spc="10" dirty="0">
                <a:latin typeface="Times New Roman"/>
                <a:cs typeface="Times New Roman"/>
              </a:rPr>
              <a:t>alleged </a:t>
            </a:r>
            <a:r>
              <a:rPr sz="2400" b="1" spc="30" dirty="0">
                <a:latin typeface="Times New Roman"/>
                <a:cs typeface="Times New Roman"/>
              </a:rPr>
              <a:t>less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risk)</a:t>
            </a:r>
            <a:endParaRPr sz="2400">
              <a:latin typeface="Times New Roman"/>
              <a:cs typeface="Times New Roman"/>
            </a:endParaRPr>
          </a:p>
          <a:p>
            <a:pPr marL="134937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FDA </a:t>
            </a:r>
            <a:r>
              <a:rPr sz="2000" spc="-45" dirty="0">
                <a:latin typeface="Times New Roman"/>
                <a:cs typeface="Times New Roman"/>
              </a:rPr>
              <a:t>-- </a:t>
            </a:r>
            <a:r>
              <a:rPr sz="2000" spc="-30" dirty="0">
                <a:latin typeface="Times New Roman"/>
                <a:cs typeface="Times New Roman"/>
              </a:rPr>
              <a:t>AAN </a:t>
            </a:r>
            <a:r>
              <a:rPr sz="2000" spc="-55" dirty="0">
                <a:latin typeface="Times New Roman"/>
                <a:cs typeface="Times New Roman"/>
              </a:rPr>
              <a:t>Panels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45" dirty="0">
                <a:latin typeface="Times New Roman"/>
                <a:cs typeface="Times New Roman"/>
              </a:rPr>
              <a:t>listed </a:t>
            </a:r>
            <a:r>
              <a:rPr sz="2000" spc="-35" dirty="0">
                <a:latin typeface="Times New Roman"/>
                <a:cs typeface="Times New Roman"/>
              </a:rPr>
              <a:t>serious </a:t>
            </a:r>
            <a:r>
              <a:rPr sz="2000" spc="-20" dirty="0">
                <a:latin typeface="Times New Roman"/>
                <a:cs typeface="Times New Roman"/>
              </a:rPr>
              <a:t>AEs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60" dirty="0">
                <a:latin typeface="Times New Roman"/>
                <a:cs typeface="Times New Roman"/>
              </a:rPr>
              <a:t>were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70" dirty="0">
                <a:latin typeface="Times New Roman"/>
                <a:cs typeface="Times New Roman"/>
              </a:rPr>
              <a:t>Warnings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&amp;</a:t>
            </a:r>
            <a:endParaRPr sz="2000">
              <a:latin typeface="Times New Roman"/>
              <a:cs typeface="Times New Roman"/>
            </a:endParaRPr>
          </a:p>
          <a:p>
            <a:pPr marL="1349375">
              <a:lnSpc>
                <a:spcPct val="100000"/>
              </a:lnSpc>
            </a:pPr>
            <a:r>
              <a:rPr sz="2000" b="0" spc="-25" dirty="0">
                <a:latin typeface="Times New Roman"/>
                <a:cs typeface="Times New Roman"/>
              </a:rPr>
              <a:t>Precautions </a:t>
            </a:r>
            <a:r>
              <a:rPr sz="2000" b="0" dirty="0">
                <a:latin typeface="Times New Roman"/>
                <a:cs typeface="Times New Roman"/>
              </a:rPr>
              <a:t>part </a:t>
            </a:r>
            <a:r>
              <a:rPr sz="2000" b="0" spc="-5" dirty="0">
                <a:latin typeface="Times New Roman"/>
                <a:cs typeface="Times New Roman"/>
              </a:rPr>
              <a:t>of </a:t>
            </a:r>
            <a:r>
              <a:rPr sz="2000" b="0" spc="-35" dirty="0">
                <a:latin typeface="Times New Roman"/>
                <a:cs typeface="Times New Roman"/>
              </a:rPr>
              <a:t>Copaxone</a:t>
            </a:r>
            <a:r>
              <a:rPr sz="2000" b="0" spc="-235" dirty="0">
                <a:latin typeface="Times New Roman"/>
                <a:cs typeface="Times New Roman"/>
              </a:rPr>
              <a:t> </a:t>
            </a:r>
            <a:r>
              <a:rPr sz="2000" b="0" spc="-20" dirty="0">
                <a:latin typeface="Times New Roman"/>
                <a:cs typeface="Times New Roman"/>
              </a:rPr>
              <a:t>PI;</a:t>
            </a:r>
            <a:endParaRPr sz="2000">
              <a:latin typeface="Times New Roman"/>
              <a:cs typeface="Times New Roman"/>
            </a:endParaRPr>
          </a:p>
          <a:p>
            <a:pPr marL="1806575" lvl="3" indent="-22923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1807845" algn="l"/>
              </a:tabLst>
            </a:pPr>
            <a:r>
              <a:rPr sz="1800" spc="-55" dirty="0">
                <a:latin typeface="Times New Roman"/>
                <a:cs typeface="Times New Roman"/>
              </a:rPr>
              <a:t>however, </a:t>
            </a:r>
            <a:r>
              <a:rPr sz="1800" spc="-25" dirty="0">
                <a:latin typeface="Times New Roman"/>
                <a:cs typeface="Times New Roman"/>
              </a:rPr>
              <a:t>these </a:t>
            </a:r>
            <a:r>
              <a:rPr sz="1800" spc="-45" dirty="0">
                <a:latin typeface="Times New Roman"/>
                <a:cs typeface="Times New Roman"/>
              </a:rPr>
              <a:t>are listed </a:t>
            </a:r>
            <a:r>
              <a:rPr sz="1800" spc="-35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50" dirty="0">
                <a:latin typeface="Times New Roman"/>
                <a:cs typeface="Times New Roman"/>
              </a:rPr>
              <a:t>Adverse </a:t>
            </a:r>
            <a:r>
              <a:rPr sz="1800" spc="-10" dirty="0">
                <a:latin typeface="Times New Roman"/>
                <a:cs typeface="Times New Roman"/>
              </a:rPr>
              <a:t>Event </a:t>
            </a:r>
            <a:r>
              <a:rPr sz="1800" spc="-55" dirty="0">
                <a:latin typeface="Times New Roman"/>
                <a:cs typeface="Times New Roman"/>
              </a:rPr>
              <a:t>list </a:t>
            </a:r>
            <a:r>
              <a:rPr sz="1800" spc="15" dirty="0">
                <a:latin typeface="Times New Roman"/>
                <a:cs typeface="Times New Roman"/>
              </a:rPr>
              <a:t>on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PI</a:t>
            </a:r>
            <a:endParaRPr sz="1800">
              <a:latin typeface="Times New Roman"/>
              <a:cs typeface="Times New Roman"/>
            </a:endParaRPr>
          </a:p>
          <a:p>
            <a:pPr marL="1349375" marR="86995" lvl="2" indent="-2286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350010" algn="l"/>
                <a:tab pos="135064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30" dirty="0">
                <a:latin typeface="Times New Roman"/>
                <a:cs typeface="Times New Roman"/>
              </a:rPr>
              <a:t>AAN </a:t>
            </a:r>
            <a:r>
              <a:rPr sz="2000" spc="-55" dirty="0">
                <a:latin typeface="Times New Roman"/>
                <a:cs typeface="Times New Roman"/>
              </a:rPr>
              <a:t>Panels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5" dirty="0">
                <a:latin typeface="Times New Roman"/>
                <a:cs typeface="Times New Roman"/>
              </a:rPr>
              <a:t>also </a:t>
            </a:r>
            <a:r>
              <a:rPr sz="2000" spc="-60" dirty="0">
                <a:latin typeface="Times New Roman"/>
                <a:cs typeface="Times New Roman"/>
              </a:rPr>
              <a:t>failed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55" dirty="0">
                <a:latin typeface="Times New Roman"/>
                <a:cs typeface="Times New Roman"/>
              </a:rPr>
              <a:t>list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number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70" dirty="0">
                <a:latin typeface="Times New Roman"/>
                <a:cs typeface="Times New Roman"/>
              </a:rPr>
              <a:t>Warnings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45" dirty="0">
                <a:latin typeface="Times New Roman"/>
                <a:cs typeface="Times New Roman"/>
              </a:rPr>
              <a:t>are </a:t>
            </a:r>
            <a:r>
              <a:rPr sz="2000" spc="-40" dirty="0">
                <a:latin typeface="Times New Roman"/>
                <a:cs typeface="Times New Roman"/>
              </a:rPr>
              <a:t>in  </a:t>
            </a:r>
            <a:r>
              <a:rPr sz="2000" spc="-35" dirty="0">
                <a:latin typeface="Times New Roman"/>
                <a:cs typeface="Times New Roman"/>
              </a:rPr>
              <a:t>Copaxone </a:t>
            </a:r>
            <a:r>
              <a:rPr sz="2000" spc="30" dirty="0">
                <a:latin typeface="Times New Roman"/>
                <a:cs typeface="Times New Roman"/>
              </a:rPr>
              <a:t>PI </a:t>
            </a:r>
            <a:r>
              <a:rPr sz="2000" spc="-30" dirty="0">
                <a:latin typeface="Times New Roman"/>
                <a:cs typeface="Times New Roman"/>
              </a:rPr>
              <a:t>such </a:t>
            </a:r>
            <a:r>
              <a:rPr sz="2000" spc="-65" dirty="0">
                <a:latin typeface="Times New Roman"/>
                <a:cs typeface="Times New Roman"/>
              </a:rPr>
              <a:t>as </a:t>
            </a:r>
            <a:r>
              <a:rPr sz="2000" spc="-30" dirty="0">
                <a:latin typeface="Times New Roman"/>
                <a:cs typeface="Times New Roman"/>
              </a:rPr>
              <a:t>chest </a:t>
            </a:r>
            <a:r>
              <a:rPr sz="2000" spc="-45" dirty="0">
                <a:latin typeface="Times New Roman"/>
                <a:cs typeface="Times New Roman"/>
              </a:rPr>
              <a:t>pain, </a:t>
            </a:r>
            <a:r>
              <a:rPr sz="2000" spc="-50" dirty="0">
                <a:latin typeface="Times New Roman"/>
                <a:cs typeface="Times New Roman"/>
              </a:rPr>
              <a:t>skin </a:t>
            </a:r>
            <a:r>
              <a:rPr sz="2000" spc="-45" dirty="0">
                <a:latin typeface="Times New Roman"/>
                <a:cs typeface="Times New Roman"/>
              </a:rPr>
              <a:t>necrosis,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25" dirty="0">
                <a:latin typeface="Times New Roman"/>
                <a:cs typeface="Times New Roman"/>
              </a:rPr>
              <a:t>potential </a:t>
            </a:r>
            <a:r>
              <a:rPr sz="2000" spc="-30" dirty="0">
                <a:latin typeface="Times New Roman"/>
                <a:cs typeface="Times New Roman"/>
              </a:rPr>
              <a:t>impact </a:t>
            </a:r>
            <a:r>
              <a:rPr sz="2000" spc="15" dirty="0">
                <a:latin typeface="Times New Roman"/>
                <a:cs typeface="Times New Roman"/>
              </a:rPr>
              <a:t>on  </a:t>
            </a:r>
            <a:r>
              <a:rPr sz="2000" spc="-35" dirty="0">
                <a:latin typeface="Times New Roman"/>
                <a:cs typeface="Times New Roman"/>
              </a:rPr>
              <a:t>immune</a:t>
            </a:r>
            <a:r>
              <a:rPr sz="2000" spc="-20" dirty="0">
                <a:latin typeface="Times New Roman"/>
                <a:cs typeface="Times New Roman"/>
              </a:rPr>
              <a:t> response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" y="18999"/>
            <a:ext cx="38754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About </a:t>
            </a:r>
            <a:r>
              <a:rPr spc="-215" dirty="0"/>
              <a:t>Your</a:t>
            </a:r>
            <a:r>
              <a:rPr spc="20" dirty="0"/>
              <a:t> </a:t>
            </a:r>
            <a:r>
              <a:rPr spc="-90" dirty="0"/>
              <a:t>Speaker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880" y="688422"/>
            <a:ext cx="8202295" cy="55251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29209">
              <a:lnSpc>
                <a:spcPts val="2160"/>
              </a:lnSpc>
              <a:spcBef>
                <a:spcPts val="270"/>
              </a:spcBef>
            </a:pPr>
            <a:r>
              <a:rPr sz="1900" b="1" i="1" spc="-45" dirty="0">
                <a:latin typeface="Times New Roman"/>
                <a:cs typeface="Times New Roman"/>
              </a:rPr>
              <a:t>Michael </a:t>
            </a:r>
            <a:r>
              <a:rPr sz="1900" b="1" i="1" spc="-50" dirty="0">
                <a:latin typeface="Times New Roman"/>
                <a:cs typeface="Times New Roman"/>
              </a:rPr>
              <a:t>A. </a:t>
            </a:r>
            <a:r>
              <a:rPr sz="1900" b="1" i="1" spc="-30" dirty="0">
                <a:latin typeface="Times New Roman"/>
                <a:cs typeface="Times New Roman"/>
              </a:rPr>
              <a:t>Swit, </a:t>
            </a:r>
            <a:r>
              <a:rPr sz="1900" b="1" i="1" spc="10" dirty="0">
                <a:latin typeface="Times New Roman"/>
                <a:cs typeface="Times New Roman"/>
              </a:rPr>
              <a:t>Esq.</a:t>
            </a:r>
            <a:r>
              <a:rPr sz="1800" b="1" spc="10" dirty="0">
                <a:latin typeface="Times New Roman"/>
                <a:cs typeface="Times New Roman"/>
              </a:rPr>
              <a:t>, </a:t>
            </a:r>
            <a:r>
              <a:rPr sz="1800" b="1" spc="-5" dirty="0">
                <a:latin typeface="Times New Roman"/>
                <a:cs typeface="Times New Roman"/>
              </a:rPr>
              <a:t>has </a:t>
            </a:r>
            <a:r>
              <a:rPr sz="1800" b="1" spc="15" dirty="0">
                <a:latin typeface="Times New Roman"/>
                <a:cs typeface="Times New Roman"/>
              </a:rPr>
              <a:t>been </a:t>
            </a:r>
            <a:r>
              <a:rPr sz="1800" b="1" spc="-5" dirty="0">
                <a:latin typeface="Times New Roman"/>
                <a:cs typeface="Times New Roman"/>
              </a:rPr>
              <a:t>addressing </a:t>
            </a:r>
            <a:r>
              <a:rPr sz="1800" b="1" spc="-25" dirty="0">
                <a:latin typeface="Times New Roman"/>
                <a:cs typeface="Times New Roman"/>
              </a:rPr>
              <a:t>critical </a:t>
            </a:r>
            <a:r>
              <a:rPr sz="1800" b="1" spc="-30" dirty="0">
                <a:latin typeface="Times New Roman"/>
                <a:cs typeface="Times New Roman"/>
              </a:rPr>
              <a:t>FDA </a:t>
            </a:r>
            <a:r>
              <a:rPr sz="1800" b="1" spc="-5" dirty="0">
                <a:latin typeface="Times New Roman"/>
                <a:cs typeface="Times New Roman"/>
              </a:rPr>
              <a:t>legal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35" dirty="0">
                <a:latin typeface="Times New Roman"/>
                <a:cs typeface="Times New Roman"/>
              </a:rPr>
              <a:t>regulatory </a:t>
            </a:r>
            <a:r>
              <a:rPr sz="1800" b="1" spc="25" dirty="0">
                <a:latin typeface="Times New Roman"/>
                <a:cs typeface="Times New Roman"/>
              </a:rPr>
              <a:t>issues  </a:t>
            </a:r>
            <a:r>
              <a:rPr sz="1800" b="1" spc="20" dirty="0">
                <a:latin typeface="Times New Roman"/>
                <a:cs typeface="Times New Roman"/>
              </a:rPr>
              <a:t>since </a:t>
            </a:r>
            <a:r>
              <a:rPr sz="1800" b="1" spc="-75" dirty="0">
                <a:latin typeface="Times New Roman"/>
                <a:cs typeface="Times New Roman"/>
              </a:rPr>
              <a:t>1984. </a:t>
            </a:r>
            <a:r>
              <a:rPr sz="1800" b="1" spc="-15" dirty="0">
                <a:latin typeface="Times New Roman"/>
                <a:cs typeface="Times New Roman"/>
              </a:rPr>
              <a:t>Before </a:t>
            </a:r>
            <a:r>
              <a:rPr sz="1800" b="1" spc="-30" dirty="0">
                <a:latin typeface="Times New Roman"/>
                <a:cs typeface="Times New Roman"/>
              </a:rPr>
              <a:t>returning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55" dirty="0">
                <a:latin typeface="Times New Roman"/>
                <a:cs typeface="Times New Roman"/>
              </a:rPr>
              <a:t>private </a:t>
            </a:r>
            <a:r>
              <a:rPr sz="1800" b="1" spc="-40" dirty="0">
                <a:latin typeface="Times New Roman"/>
                <a:cs typeface="Times New Roman"/>
              </a:rPr>
              <a:t>law </a:t>
            </a:r>
            <a:r>
              <a:rPr sz="1800" b="1" spc="-20" dirty="0">
                <a:latin typeface="Times New Roman"/>
                <a:cs typeface="Times New Roman"/>
              </a:rPr>
              <a:t>practice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spc="-20" dirty="0">
                <a:latin typeface="Times New Roman"/>
                <a:cs typeface="Times New Roman"/>
              </a:rPr>
              <a:t>late </a:t>
            </a:r>
            <a:r>
              <a:rPr sz="1800" b="1" spc="-70" dirty="0">
                <a:latin typeface="Times New Roman"/>
                <a:cs typeface="Times New Roman"/>
              </a:rPr>
              <a:t>2017, </a:t>
            </a:r>
            <a:r>
              <a:rPr sz="1800" b="1" spc="15" dirty="0">
                <a:latin typeface="Times New Roman"/>
                <a:cs typeface="Times New Roman"/>
              </a:rPr>
              <a:t>he </a:t>
            </a:r>
            <a:r>
              <a:rPr sz="1800" b="1" spc="-20" dirty="0">
                <a:latin typeface="Times New Roman"/>
                <a:cs typeface="Times New Roman"/>
              </a:rPr>
              <a:t>served </a:t>
            </a:r>
            <a:r>
              <a:rPr sz="1800" b="1" spc="-65" dirty="0">
                <a:latin typeface="Times New Roman"/>
                <a:cs typeface="Times New Roman"/>
              </a:rPr>
              <a:t>for </a:t>
            </a:r>
            <a:r>
              <a:rPr sz="1800" b="1" spc="-60" dirty="0">
                <a:latin typeface="Times New Roman"/>
                <a:cs typeface="Times New Roman"/>
              </a:rPr>
              <a:t>3 </a:t>
            </a:r>
            <a:r>
              <a:rPr sz="1800" b="1" spc="-40" dirty="0">
                <a:latin typeface="Times New Roman"/>
                <a:cs typeface="Times New Roman"/>
              </a:rPr>
              <a:t>years  at </a:t>
            </a:r>
            <a:r>
              <a:rPr sz="1800" b="1" spc="-15" dirty="0">
                <a:latin typeface="Times New Roman"/>
                <a:cs typeface="Times New Roman"/>
              </a:rPr>
              <a:t>Illumina, </a:t>
            </a:r>
            <a:r>
              <a:rPr sz="1800" b="1" spc="15" dirty="0">
                <a:latin typeface="Times New Roman"/>
                <a:cs typeface="Times New Roman"/>
              </a:rPr>
              <a:t>Inc. </a:t>
            </a:r>
            <a:r>
              <a:rPr sz="1800" b="1" spc="5" dirty="0">
                <a:latin typeface="Times New Roman"/>
                <a:cs typeface="Times New Roman"/>
              </a:rPr>
              <a:t>as </a:t>
            </a:r>
            <a:r>
              <a:rPr sz="1800" b="1" spc="-35" dirty="0">
                <a:latin typeface="Times New Roman"/>
                <a:cs typeface="Times New Roman"/>
              </a:rPr>
              <a:t>Senior </a:t>
            </a:r>
            <a:r>
              <a:rPr sz="1800" b="1" spc="-25" dirty="0">
                <a:latin typeface="Times New Roman"/>
                <a:cs typeface="Times New Roman"/>
              </a:rPr>
              <a:t>Director, </a:t>
            </a:r>
            <a:r>
              <a:rPr sz="1800" b="1" spc="-5" dirty="0">
                <a:latin typeface="Times New Roman"/>
                <a:cs typeface="Times New Roman"/>
              </a:rPr>
              <a:t>Legal, </a:t>
            </a:r>
            <a:r>
              <a:rPr sz="1800" b="1" spc="-35" dirty="0">
                <a:latin typeface="Times New Roman"/>
                <a:cs typeface="Times New Roman"/>
              </a:rPr>
              <a:t>Regulatory. </a:t>
            </a:r>
            <a:r>
              <a:rPr sz="1800" b="1" spc="-65" dirty="0">
                <a:latin typeface="Times New Roman"/>
                <a:cs typeface="Times New Roman"/>
              </a:rPr>
              <a:t>Prior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20" dirty="0">
                <a:latin typeface="Times New Roman"/>
                <a:cs typeface="Times New Roman"/>
              </a:rPr>
              <a:t>that, </a:t>
            </a:r>
            <a:r>
              <a:rPr sz="1800" b="1" spc="-40" dirty="0">
                <a:latin typeface="Times New Roman"/>
                <a:cs typeface="Times New Roman"/>
              </a:rPr>
              <a:t>Swit </a:t>
            </a:r>
            <a:r>
              <a:rPr sz="1800" b="1" spc="-25" dirty="0">
                <a:latin typeface="Times New Roman"/>
                <a:cs typeface="Times New Roman"/>
              </a:rPr>
              <a:t>was </a:t>
            </a:r>
            <a:r>
              <a:rPr sz="1800" b="1" spc="-40" dirty="0">
                <a:latin typeface="Times New Roman"/>
                <a:cs typeface="Times New Roman"/>
              </a:rPr>
              <a:t>a  </a:t>
            </a:r>
            <a:r>
              <a:rPr sz="1800" b="1" dirty="0">
                <a:latin typeface="Times New Roman"/>
                <a:cs typeface="Times New Roman"/>
              </a:rPr>
              <a:t>special </a:t>
            </a:r>
            <a:r>
              <a:rPr sz="1800" b="1" spc="10" dirty="0">
                <a:latin typeface="Times New Roman"/>
                <a:cs typeface="Times New Roman"/>
              </a:rPr>
              <a:t>counsel </a:t>
            </a:r>
            <a:r>
              <a:rPr sz="1800" b="1" spc="-40" dirty="0">
                <a:latin typeface="Times New Roman"/>
                <a:cs typeface="Times New Roman"/>
              </a:rPr>
              <a:t>at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10" dirty="0">
                <a:latin typeface="Times New Roman"/>
                <a:cs typeface="Times New Roman"/>
              </a:rPr>
              <a:t>global </a:t>
            </a:r>
            <a:r>
              <a:rPr sz="1800" b="1" spc="-40" dirty="0">
                <a:latin typeface="Times New Roman"/>
                <a:cs typeface="Times New Roman"/>
              </a:rPr>
              <a:t>law firm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800" b="1" spc="15" dirty="0">
                <a:latin typeface="Times New Roman"/>
                <a:cs typeface="Times New Roman"/>
              </a:rPr>
              <a:t>Duane </a:t>
            </a:r>
            <a:r>
              <a:rPr sz="1800" b="1" spc="-45" dirty="0">
                <a:latin typeface="Times New Roman"/>
                <a:cs typeface="Times New Roman"/>
              </a:rPr>
              <a:t>Morris LLP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dirty="0">
                <a:latin typeface="Times New Roman"/>
                <a:cs typeface="Times New Roman"/>
              </a:rPr>
              <a:t>its </a:t>
            </a:r>
            <a:r>
              <a:rPr sz="1800" b="1" spc="-45" dirty="0">
                <a:latin typeface="Times New Roman"/>
                <a:cs typeface="Times New Roman"/>
              </a:rPr>
              <a:t>San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spc="50" dirty="0">
                <a:latin typeface="Times New Roman"/>
                <a:cs typeface="Times New Roman"/>
              </a:rPr>
              <a:t>Diego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sz="1800" b="1" spc="5" dirty="0">
                <a:latin typeface="Times New Roman"/>
                <a:cs typeface="Times New Roman"/>
              </a:rPr>
              <a:t>office. </a:t>
            </a:r>
            <a:r>
              <a:rPr sz="1800" b="1" spc="-15" dirty="0">
                <a:latin typeface="Times New Roman"/>
                <a:cs typeface="Times New Roman"/>
              </a:rPr>
              <a:t>Before </a:t>
            </a:r>
            <a:r>
              <a:rPr sz="1800" b="1" spc="-10" dirty="0">
                <a:latin typeface="Times New Roman"/>
                <a:cs typeface="Times New Roman"/>
              </a:rPr>
              <a:t>joining </a:t>
            </a:r>
            <a:r>
              <a:rPr sz="1800" b="1" spc="15" dirty="0">
                <a:latin typeface="Times New Roman"/>
                <a:cs typeface="Times New Roman"/>
              </a:rPr>
              <a:t>Duane </a:t>
            </a:r>
            <a:r>
              <a:rPr sz="1800" b="1" spc="-45" dirty="0">
                <a:latin typeface="Times New Roman"/>
                <a:cs typeface="Times New Roman"/>
              </a:rPr>
              <a:t>Morris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spc="-50" dirty="0">
                <a:latin typeface="Times New Roman"/>
                <a:cs typeface="Times New Roman"/>
              </a:rPr>
              <a:t>March </a:t>
            </a:r>
            <a:r>
              <a:rPr sz="1800" b="1" spc="-75" dirty="0">
                <a:latin typeface="Times New Roman"/>
                <a:cs typeface="Times New Roman"/>
              </a:rPr>
              <a:t>2012, </a:t>
            </a:r>
            <a:r>
              <a:rPr sz="1800" b="1" spc="-40" dirty="0">
                <a:latin typeface="Times New Roman"/>
                <a:cs typeface="Times New Roman"/>
              </a:rPr>
              <a:t>Swit </a:t>
            </a:r>
            <a:r>
              <a:rPr sz="1800" b="1" spc="-20" dirty="0">
                <a:latin typeface="Times New Roman"/>
                <a:cs typeface="Times New Roman"/>
              </a:rPr>
              <a:t>served </a:t>
            </a:r>
            <a:r>
              <a:rPr sz="1800" b="1" spc="-65" dirty="0">
                <a:latin typeface="Times New Roman"/>
                <a:cs typeface="Times New Roman"/>
              </a:rPr>
              <a:t>for </a:t>
            </a:r>
            <a:r>
              <a:rPr sz="1800" b="1" dirty="0">
                <a:latin typeface="Times New Roman"/>
                <a:cs typeface="Times New Roman"/>
              </a:rPr>
              <a:t>seven </a:t>
            </a:r>
            <a:r>
              <a:rPr sz="1800" b="1" spc="-40" dirty="0">
                <a:latin typeface="Times New Roman"/>
                <a:cs typeface="Times New Roman"/>
              </a:rPr>
              <a:t>years </a:t>
            </a:r>
            <a:r>
              <a:rPr sz="1800" b="1" spc="5" dirty="0">
                <a:latin typeface="Times New Roman"/>
                <a:cs typeface="Times New Roman"/>
              </a:rPr>
              <a:t>as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8800"/>
              </a:lnSpc>
              <a:spcBef>
                <a:spcPts val="25"/>
              </a:spcBef>
              <a:tabLst>
                <a:tab pos="7759700" algn="l"/>
              </a:tabLst>
            </a:pPr>
            <a:r>
              <a:rPr sz="1800" b="1" dirty="0">
                <a:latin typeface="Times New Roman"/>
                <a:cs typeface="Times New Roman"/>
              </a:rPr>
              <a:t>vice </a:t>
            </a:r>
            <a:r>
              <a:rPr sz="1800" b="1" spc="-15" dirty="0">
                <a:latin typeface="Times New Roman"/>
                <a:cs typeface="Times New Roman"/>
              </a:rPr>
              <a:t>president </a:t>
            </a:r>
            <a:r>
              <a:rPr sz="1800" b="1" spc="-40" dirty="0">
                <a:latin typeface="Times New Roman"/>
                <a:cs typeface="Times New Roman"/>
              </a:rPr>
              <a:t>at </a:t>
            </a:r>
            <a:r>
              <a:rPr sz="1800" b="1" spc="20" dirty="0">
                <a:latin typeface="Times New Roman"/>
                <a:cs typeface="Times New Roman"/>
              </a:rPr>
              <a:t>The </a:t>
            </a:r>
            <a:r>
              <a:rPr sz="1800" b="1" spc="-45" dirty="0">
                <a:latin typeface="Times New Roman"/>
                <a:cs typeface="Times New Roman"/>
              </a:rPr>
              <a:t>Weinberg </a:t>
            </a:r>
            <a:r>
              <a:rPr sz="1800" b="1" spc="-50" dirty="0">
                <a:latin typeface="Times New Roman"/>
                <a:cs typeface="Times New Roman"/>
              </a:rPr>
              <a:t>Group </a:t>
            </a:r>
            <a:r>
              <a:rPr sz="1800" b="1" spc="15" dirty="0">
                <a:latin typeface="Times New Roman"/>
                <a:cs typeface="Times New Roman"/>
              </a:rPr>
              <a:t>Inc., </a:t>
            </a:r>
            <a:r>
              <a:rPr sz="1800" b="1" spc="-40" dirty="0">
                <a:latin typeface="Times New Roman"/>
                <a:cs typeface="Times New Roman"/>
              </a:rPr>
              <a:t>a </a:t>
            </a:r>
            <a:r>
              <a:rPr sz="1800" b="1" spc="-10" dirty="0">
                <a:latin typeface="Times New Roman"/>
                <a:cs typeface="Times New Roman"/>
              </a:rPr>
              <a:t>preeminent </a:t>
            </a:r>
            <a:r>
              <a:rPr sz="1800" b="1" spc="5" dirty="0">
                <a:latin typeface="Times New Roman"/>
                <a:cs typeface="Times New Roman"/>
              </a:rPr>
              <a:t>scientific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35" dirty="0">
                <a:latin typeface="Times New Roman"/>
                <a:cs typeface="Times New Roman"/>
              </a:rPr>
              <a:t>regulatory  </a:t>
            </a:r>
            <a:r>
              <a:rPr sz="1800" b="1" spc="5" dirty="0">
                <a:latin typeface="Times New Roman"/>
                <a:cs typeface="Times New Roman"/>
              </a:rPr>
              <a:t>consulting </a:t>
            </a:r>
            <a:r>
              <a:rPr sz="1800" b="1" spc="-40" dirty="0">
                <a:latin typeface="Times New Roman"/>
                <a:cs typeface="Times New Roman"/>
              </a:rPr>
              <a:t>firm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800" b="1" spc="-25" dirty="0">
                <a:latin typeface="Times New Roman"/>
                <a:cs typeface="Times New Roman"/>
              </a:rPr>
              <a:t>Life </a:t>
            </a:r>
            <a:r>
              <a:rPr sz="1800" b="1" spc="15" dirty="0">
                <a:latin typeface="Times New Roman"/>
                <a:cs typeface="Times New Roman"/>
              </a:rPr>
              <a:t>Sciences. </a:t>
            </a:r>
            <a:r>
              <a:rPr sz="1800" b="1" spc="70" dirty="0">
                <a:latin typeface="Times New Roman"/>
                <a:cs typeface="Times New Roman"/>
              </a:rPr>
              <a:t>His </a:t>
            </a:r>
            <a:r>
              <a:rPr sz="1800" b="1" dirty="0">
                <a:latin typeface="Times New Roman"/>
                <a:cs typeface="Times New Roman"/>
              </a:rPr>
              <a:t>expertise </a:t>
            </a:r>
            <a:r>
              <a:rPr sz="1800" b="1" spc="5" dirty="0">
                <a:latin typeface="Times New Roman"/>
                <a:cs typeface="Times New Roman"/>
              </a:rPr>
              <a:t>includes </a:t>
            </a:r>
            <a:r>
              <a:rPr sz="1800" b="1" spc="-25" dirty="0">
                <a:latin typeface="Times New Roman"/>
                <a:cs typeface="Times New Roman"/>
              </a:rPr>
              <a:t>product </a:t>
            </a:r>
            <a:r>
              <a:rPr sz="1800" b="1" spc="-5" dirty="0">
                <a:latin typeface="Times New Roman"/>
                <a:cs typeface="Times New Roman"/>
              </a:rPr>
              <a:t>development,  </a:t>
            </a:r>
            <a:r>
              <a:rPr sz="1800" b="1" spc="5" dirty="0">
                <a:latin typeface="Times New Roman"/>
                <a:cs typeface="Times New Roman"/>
              </a:rPr>
              <a:t>compliance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enforcement, </a:t>
            </a:r>
            <a:r>
              <a:rPr sz="1800" b="1" spc="-25" dirty="0">
                <a:latin typeface="Times New Roman"/>
                <a:cs typeface="Times New Roman"/>
              </a:rPr>
              <a:t>recalls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10" dirty="0">
                <a:latin typeface="Times New Roman"/>
                <a:cs typeface="Times New Roman"/>
              </a:rPr>
              <a:t>crisis </a:t>
            </a:r>
            <a:r>
              <a:rPr sz="1800" b="1" spc="10" dirty="0">
                <a:latin typeface="Times New Roman"/>
                <a:cs typeface="Times New Roman"/>
              </a:rPr>
              <a:t>management, </a:t>
            </a:r>
            <a:r>
              <a:rPr sz="1800" b="1" spc="15" dirty="0">
                <a:latin typeface="Times New Roman"/>
                <a:cs typeface="Times New Roman"/>
              </a:rPr>
              <a:t>submissions </a:t>
            </a:r>
            <a:r>
              <a:rPr sz="1800" b="1" spc="-20" dirty="0">
                <a:latin typeface="Times New Roman"/>
                <a:cs typeface="Times New Roman"/>
              </a:rPr>
              <a:t>and  </a:t>
            </a:r>
            <a:r>
              <a:rPr sz="1800" b="1" spc="-30" dirty="0">
                <a:latin typeface="Times New Roman"/>
                <a:cs typeface="Times New Roman"/>
              </a:rPr>
              <a:t>related </a:t>
            </a:r>
            <a:r>
              <a:rPr sz="1800" b="1" spc="-35" dirty="0">
                <a:latin typeface="Times New Roman"/>
                <a:cs typeface="Times New Roman"/>
              </a:rPr>
              <a:t>traditional </a:t>
            </a:r>
            <a:r>
              <a:rPr sz="1800" b="1" spc="-30" dirty="0">
                <a:latin typeface="Times New Roman"/>
                <a:cs typeface="Times New Roman"/>
              </a:rPr>
              <a:t>FDA </a:t>
            </a:r>
            <a:r>
              <a:rPr sz="1800" b="1" spc="-35" dirty="0">
                <a:latin typeface="Times New Roman"/>
                <a:cs typeface="Times New Roman"/>
              </a:rPr>
              <a:t>regulatory </a:t>
            </a:r>
            <a:r>
              <a:rPr sz="1800" b="1" spc="-10" dirty="0">
                <a:latin typeface="Times New Roman"/>
                <a:cs typeface="Times New Roman"/>
              </a:rPr>
              <a:t>activities, labeling </a:t>
            </a:r>
            <a:r>
              <a:rPr sz="1800" b="1" spc="-20" dirty="0">
                <a:latin typeface="Times New Roman"/>
                <a:cs typeface="Times New Roman"/>
              </a:rPr>
              <a:t>and advertising, and </a:t>
            </a:r>
            <a:r>
              <a:rPr sz="1800" b="1" spc="-5" dirty="0">
                <a:latin typeface="Times New Roman"/>
                <a:cs typeface="Times New Roman"/>
              </a:rPr>
              <a:t>clinical  </a:t>
            </a:r>
            <a:r>
              <a:rPr sz="1800" b="1" spc="-30" dirty="0">
                <a:latin typeface="Times New Roman"/>
                <a:cs typeface="Times New Roman"/>
              </a:rPr>
              <a:t>research </a:t>
            </a:r>
            <a:r>
              <a:rPr sz="1800" b="1" spc="-15" dirty="0">
                <a:latin typeface="Times New Roman"/>
                <a:cs typeface="Times New Roman"/>
              </a:rPr>
              <a:t>efforts </a:t>
            </a:r>
            <a:r>
              <a:rPr sz="1800" b="1" spc="-65" dirty="0">
                <a:latin typeface="Times New Roman"/>
                <a:cs typeface="Times New Roman"/>
              </a:rPr>
              <a:t>for </a:t>
            </a:r>
            <a:r>
              <a:rPr sz="1800" b="1" spc="-35" dirty="0">
                <a:latin typeface="Times New Roman"/>
                <a:cs typeface="Times New Roman"/>
              </a:rPr>
              <a:t>all </a:t>
            </a:r>
            <a:r>
              <a:rPr sz="1800" b="1" spc="-5" dirty="0">
                <a:latin typeface="Times New Roman"/>
                <a:cs typeface="Times New Roman"/>
              </a:rPr>
              <a:t>types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800" b="1" spc="-15" dirty="0">
                <a:latin typeface="Times New Roman"/>
                <a:cs typeface="Times New Roman"/>
              </a:rPr>
              <a:t>life </a:t>
            </a:r>
            <a:r>
              <a:rPr sz="1800" b="1" spc="30" dirty="0">
                <a:latin typeface="Times New Roman"/>
                <a:cs typeface="Times New Roman"/>
              </a:rPr>
              <a:t>sciences </a:t>
            </a:r>
            <a:r>
              <a:rPr sz="1800" b="1" spc="10" dirty="0">
                <a:latin typeface="Times New Roman"/>
                <a:cs typeface="Times New Roman"/>
              </a:rPr>
              <a:t>companies, </a:t>
            </a:r>
            <a:r>
              <a:rPr sz="1800" b="1" spc="-20" dirty="0">
                <a:latin typeface="Times New Roman"/>
                <a:cs typeface="Times New Roman"/>
              </a:rPr>
              <a:t>with </a:t>
            </a:r>
            <a:r>
              <a:rPr sz="1800" b="1" spc="-40" dirty="0">
                <a:latin typeface="Times New Roman"/>
                <a:cs typeface="Times New Roman"/>
              </a:rPr>
              <a:t>a </a:t>
            </a:r>
            <a:r>
              <a:rPr sz="1800" b="1" spc="-45" dirty="0">
                <a:latin typeface="Times New Roman"/>
                <a:cs typeface="Times New Roman"/>
              </a:rPr>
              <a:t>particular </a:t>
            </a:r>
            <a:r>
              <a:rPr sz="1800" b="1" spc="10" dirty="0">
                <a:latin typeface="Times New Roman"/>
                <a:cs typeface="Times New Roman"/>
              </a:rPr>
              <a:t>emphasis  </a:t>
            </a:r>
            <a:r>
              <a:rPr sz="1800" b="1" spc="15" dirty="0">
                <a:latin typeface="Times New Roman"/>
                <a:cs typeface="Times New Roman"/>
              </a:rPr>
              <a:t>on </a:t>
            </a:r>
            <a:r>
              <a:rPr sz="1800" b="1" spc="-5" dirty="0">
                <a:latin typeface="Times New Roman"/>
                <a:cs typeface="Times New Roman"/>
              </a:rPr>
              <a:t>drugs, </a:t>
            </a:r>
            <a:r>
              <a:rPr sz="1800" b="1" spc="15" dirty="0">
                <a:latin typeface="Times New Roman"/>
                <a:cs typeface="Times New Roman"/>
              </a:rPr>
              <a:t>biologics </a:t>
            </a:r>
            <a:r>
              <a:rPr sz="1800" b="1" spc="-20" dirty="0">
                <a:latin typeface="Times New Roman"/>
                <a:cs typeface="Times New Roman"/>
              </a:rPr>
              <a:t>and therapeutic </a:t>
            </a:r>
            <a:r>
              <a:rPr sz="1800" b="1" spc="5" dirty="0">
                <a:latin typeface="Times New Roman"/>
                <a:cs typeface="Times New Roman"/>
              </a:rPr>
              <a:t>biotech </a:t>
            </a:r>
            <a:r>
              <a:rPr sz="1800" b="1" spc="-10" dirty="0">
                <a:latin typeface="Times New Roman"/>
                <a:cs typeface="Times New Roman"/>
              </a:rPr>
              <a:t>products. </a:t>
            </a:r>
            <a:r>
              <a:rPr sz="1800" b="1" spc="70" dirty="0">
                <a:latin typeface="Times New Roman"/>
                <a:cs typeface="Times New Roman"/>
              </a:rPr>
              <a:t>His </a:t>
            </a:r>
            <a:r>
              <a:rPr sz="1800" b="1" spc="-30" dirty="0">
                <a:latin typeface="Times New Roman"/>
                <a:cs typeface="Times New Roman"/>
              </a:rPr>
              <a:t>FDA </a:t>
            </a:r>
            <a:r>
              <a:rPr sz="1800" b="1" spc="-5" dirty="0">
                <a:latin typeface="Times New Roman"/>
                <a:cs typeface="Times New Roman"/>
              </a:rPr>
              <a:t>legal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35" dirty="0">
                <a:latin typeface="Times New Roman"/>
                <a:cs typeface="Times New Roman"/>
              </a:rPr>
              <a:t>regulatory  </a:t>
            </a:r>
            <a:r>
              <a:rPr sz="1800" b="1" spc="-65" dirty="0">
                <a:latin typeface="Times New Roman"/>
                <a:cs typeface="Times New Roman"/>
              </a:rPr>
              <a:t>work </a:t>
            </a:r>
            <a:r>
              <a:rPr sz="1800" b="1" dirty="0">
                <a:latin typeface="Times New Roman"/>
                <a:cs typeface="Times New Roman"/>
              </a:rPr>
              <a:t>also </a:t>
            </a:r>
            <a:r>
              <a:rPr sz="1800" b="1" spc="-5" dirty="0">
                <a:latin typeface="Times New Roman"/>
                <a:cs typeface="Times New Roman"/>
              </a:rPr>
              <a:t>has </a:t>
            </a:r>
            <a:r>
              <a:rPr sz="1800" b="1" dirty="0">
                <a:latin typeface="Times New Roman"/>
                <a:cs typeface="Times New Roman"/>
              </a:rPr>
              <a:t>included </a:t>
            </a:r>
            <a:r>
              <a:rPr sz="1800" b="1" spc="-15" dirty="0">
                <a:latin typeface="Times New Roman"/>
                <a:cs typeface="Times New Roman"/>
              </a:rPr>
              <a:t>tenures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spc="-55" dirty="0">
                <a:latin typeface="Times New Roman"/>
                <a:cs typeface="Times New Roman"/>
              </a:rPr>
              <a:t>private </a:t>
            </a:r>
            <a:r>
              <a:rPr sz="1800" b="1" spc="-20" dirty="0">
                <a:latin typeface="Times New Roman"/>
                <a:cs typeface="Times New Roman"/>
              </a:rPr>
              <a:t>practice with </a:t>
            </a:r>
            <a:r>
              <a:rPr sz="1800" b="1" spc="-25" dirty="0">
                <a:latin typeface="Times New Roman"/>
                <a:cs typeface="Times New Roman"/>
              </a:rPr>
              <a:t>McKenna </a:t>
            </a:r>
            <a:r>
              <a:rPr sz="1800" b="1" spc="-60" dirty="0">
                <a:latin typeface="Times New Roman"/>
                <a:cs typeface="Times New Roman"/>
              </a:rPr>
              <a:t>&amp; </a:t>
            </a:r>
            <a:r>
              <a:rPr sz="1800" b="1" spc="-5" dirty="0">
                <a:latin typeface="Times New Roman"/>
                <a:cs typeface="Times New Roman"/>
              </a:rPr>
              <a:t>Cuneo </a:t>
            </a:r>
            <a:r>
              <a:rPr sz="1800" b="1" spc="5" dirty="0">
                <a:latin typeface="Times New Roman"/>
                <a:cs typeface="Times New Roman"/>
              </a:rPr>
              <a:t>(now  </a:t>
            </a:r>
            <a:r>
              <a:rPr sz="1800" b="1" spc="20" dirty="0">
                <a:latin typeface="Times New Roman"/>
                <a:cs typeface="Times New Roman"/>
              </a:rPr>
              <a:t>Dentons)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5" dirty="0">
                <a:latin typeface="Times New Roman"/>
                <a:cs typeface="Times New Roman"/>
              </a:rPr>
              <a:t>Heller </a:t>
            </a:r>
            <a:r>
              <a:rPr sz="1800" b="1" spc="-10" dirty="0">
                <a:latin typeface="Times New Roman"/>
                <a:cs typeface="Times New Roman"/>
              </a:rPr>
              <a:t>Ehrman,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5" dirty="0">
                <a:latin typeface="Times New Roman"/>
                <a:cs typeface="Times New Roman"/>
              </a:rPr>
              <a:t>as </a:t>
            </a:r>
            <a:r>
              <a:rPr sz="1800" b="1" dirty="0">
                <a:latin typeface="Times New Roman"/>
                <a:cs typeface="Times New Roman"/>
              </a:rPr>
              <a:t>vice </a:t>
            </a:r>
            <a:r>
              <a:rPr sz="1800" b="1" spc="-15" dirty="0">
                <a:latin typeface="Times New Roman"/>
                <a:cs typeface="Times New Roman"/>
              </a:rPr>
              <a:t>president, </a:t>
            </a:r>
            <a:r>
              <a:rPr sz="1800" b="1" spc="-20" dirty="0">
                <a:latin typeface="Times New Roman"/>
                <a:cs typeface="Times New Roman"/>
              </a:rPr>
              <a:t>general </a:t>
            </a:r>
            <a:r>
              <a:rPr sz="1800" b="1" spc="10" dirty="0">
                <a:latin typeface="Times New Roman"/>
                <a:cs typeface="Times New Roman"/>
              </a:rPr>
              <a:t>counsel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30" dirty="0">
                <a:latin typeface="Times New Roman"/>
                <a:cs typeface="Times New Roman"/>
              </a:rPr>
              <a:t>secretary 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800" b="1" spc="-90" dirty="0">
                <a:latin typeface="Times New Roman"/>
                <a:cs typeface="Times New Roman"/>
              </a:rPr>
              <a:t>Par </a:t>
            </a:r>
            <a:r>
              <a:rPr sz="1800" b="1" spc="-10" dirty="0">
                <a:latin typeface="Times New Roman"/>
                <a:cs typeface="Times New Roman"/>
              </a:rPr>
              <a:t>Pharmaceutical, </a:t>
            </a:r>
            <a:r>
              <a:rPr sz="1800" b="1" spc="-40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top public generic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10" dirty="0">
                <a:latin typeface="Times New Roman"/>
                <a:cs typeface="Times New Roman"/>
              </a:rPr>
              <a:t>specialty </a:t>
            </a:r>
            <a:r>
              <a:rPr sz="1800" b="1" spc="-20" dirty="0">
                <a:latin typeface="Times New Roman"/>
                <a:cs typeface="Times New Roman"/>
              </a:rPr>
              <a:t>drug </a:t>
            </a:r>
            <a:r>
              <a:rPr sz="1800" b="1" spc="-30" dirty="0">
                <a:latin typeface="Times New Roman"/>
                <a:cs typeface="Times New Roman"/>
              </a:rPr>
              <a:t>firm. </a:t>
            </a:r>
            <a:r>
              <a:rPr sz="1800" b="1" spc="100" dirty="0">
                <a:latin typeface="Times New Roman"/>
                <a:cs typeface="Times New Roman"/>
              </a:rPr>
              <a:t>He </a:t>
            </a:r>
            <a:r>
              <a:rPr sz="1800" b="1" dirty="0">
                <a:latin typeface="Times New Roman"/>
                <a:cs typeface="Times New Roman"/>
              </a:rPr>
              <a:t>also </a:t>
            </a:r>
            <a:r>
              <a:rPr sz="1800" b="1" spc="-15" dirty="0">
                <a:latin typeface="Times New Roman"/>
                <a:cs typeface="Times New Roman"/>
              </a:rPr>
              <a:t>was,  </a:t>
            </a:r>
            <a:r>
              <a:rPr sz="1800" b="1" spc="-45" dirty="0">
                <a:latin typeface="Times New Roman"/>
                <a:cs typeface="Times New Roman"/>
              </a:rPr>
              <a:t>from </a:t>
            </a:r>
            <a:r>
              <a:rPr sz="1800" b="1" spc="-95" dirty="0">
                <a:latin typeface="Times New Roman"/>
                <a:cs typeface="Times New Roman"/>
              </a:rPr>
              <a:t>1994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70" dirty="0">
                <a:latin typeface="Times New Roman"/>
                <a:cs typeface="Times New Roman"/>
              </a:rPr>
              <a:t>1998, </a:t>
            </a:r>
            <a:r>
              <a:rPr sz="1800" b="1" dirty="0">
                <a:latin typeface="Times New Roman"/>
                <a:cs typeface="Times New Roman"/>
              </a:rPr>
              <a:t>CEO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900" b="1" i="1" spc="-15" dirty="0">
                <a:latin typeface="Times New Roman"/>
                <a:cs typeface="Times New Roman"/>
              </a:rPr>
              <a:t>FDANews.com, </a:t>
            </a:r>
            <a:r>
              <a:rPr sz="1800" b="1" spc="-40" dirty="0">
                <a:latin typeface="Times New Roman"/>
                <a:cs typeface="Times New Roman"/>
              </a:rPr>
              <a:t>a premier </a:t>
            </a:r>
            <a:r>
              <a:rPr sz="1800" b="1" spc="-20" dirty="0">
                <a:latin typeface="Times New Roman"/>
                <a:cs typeface="Times New Roman"/>
              </a:rPr>
              <a:t>publisher </a:t>
            </a:r>
            <a:r>
              <a:rPr sz="1800" b="1" spc="-10" dirty="0">
                <a:latin typeface="Times New Roman"/>
                <a:cs typeface="Times New Roman"/>
              </a:rPr>
              <a:t>of </a:t>
            </a:r>
            <a:r>
              <a:rPr sz="1800" b="1" spc="-35" dirty="0">
                <a:latin typeface="Times New Roman"/>
                <a:cs typeface="Times New Roman"/>
              </a:rPr>
              <a:t>regulatory  </a:t>
            </a:r>
            <a:r>
              <a:rPr sz="1800" b="1" spc="-10" dirty="0">
                <a:latin typeface="Times New Roman"/>
                <a:cs typeface="Times New Roman"/>
              </a:rPr>
              <a:t>newsletters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30" dirty="0">
                <a:latin typeface="Times New Roman"/>
                <a:cs typeface="Times New Roman"/>
              </a:rPr>
              <a:t>other </a:t>
            </a:r>
            <a:r>
              <a:rPr sz="1800" b="1" spc="-10" dirty="0">
                <a:latin typeface="Times New Roman"/>
                <a:cs typeface="Times New Roman"/>
              </a:rPr>
              <a:t>specialty </a:t>
            </a:r>
            <a:r>
              <a:rPr sz="1800" b="1" spc="-15" dirty="0">
                <a:latin typeface="Times New Roman"/>
                <a:cs typeface="Times New Roman"/>
              </a:rPr>
              <a:t>information products </a:t>
            </a:r>
            <a:r>
              <a:rPr sz="1800" b="1" spc="-65" dirty="0">
                <a:latin typeface="Times New Roman"/>
                <a:cs typeface="Times New Roman"/>
              </a:rPr>
              <a:t>for 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FDA-regulated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firms.	</a:t>
            </a:r>
            <a:r>
              <a:rPr sz="1800" b="1" spc="100" dirty="0">
                <a:latin typeface="Times New Roman"/>
                <a:cs typeface="Times New Roman"/>
              </a:rPr>
              <a:t>He  </a:t>
            </a:r>
            <a:r>
              <a:rPr sz="1800" b="1" spc="-5" dirty="0">
                <a:latin typeface="Times New Roman"/>
                <a:cs typeface="Times New Roman"/>
              </a:rPr>
              <a:t>has </a:t>
            </a:r>
            <a:r>
              <a:rPr sz="1800" b="1" spc="-15" dirty="0">
                <a:latin typeface="Times New Roman"/>
                <a:cs typeface="Times New Roman"/>
              </a:rPr>
              <a:t>taught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-40" dirty="0">
                <a:latin typeface="Times New Roman"/>
                <a:cs typeface="Times New Roman"/>
              </a:rPr>
              <a:t>written </a:t>
            </a:r>
            <a:r>
              <a:rPr sz="1800" b="1" spc="15" dirty="0">
                <a:latin typeface="Times New Roman"/>
                <a:cs typeface="Times New Roman"/>
              </a:rPr>
              <a:t>on </a:t>
            </a:r>
            <a:r>
              <a:rPr sz="1800" b="1" spc="-30" dirty="0">
                <a:latin typeface="Times New Roman"/>
                <a:cs typeface="Times New Roman"/>
              </a:rPr>
              <a:t>many </a:t>
            </a:r>
            <a:r>
              <a:rPr sz="1800" b="1" spc="15" dirty="0">
                <a:latin typeface="Times New Roman"/>
                <a:cs typeface="Times New Roman"/>
              </a:rPr>
              <a:t>topics </a:t>
            </a:r>
            <a:r>
              <a:rPr sz="1800" b="1" spc="-20" dirty="0">
                <a:latin typeface="Times New Roman"/>
                <a:cs typeface="Times New Roman"/>
              </a:rPr>
              <a:t>relating </a:t>
            </a:r>
            <a:r>
              <a:rPr sz="1800" b="1" dirty="0">
                <a:latin typeface="Times New Roman"/>
                <a:cs typeface="Times New Roman"/>
              </a:rPr>
              <a:t>to </a:t>
            </a:r>
            <a:r>
              <a:rPr sz="1800" b="1" spc="-30" dirty="0">
                <a:latin typeface="Times New Roman"/>
                <a:cs typeface="Times New Roman"/>
              </a:rPr>
              <a:t>FDA </a:t>
            </a:r>
            <a:r>
              <a:rPr sz="1800" b="1" spc="-20" dirty="0">
                <a:latin typeface="Times New Roman"/>
                <a:cs typeface="Times New Roman"/>
              </a:rPr>
              <a:t>regulation and </a:t>
            </a:r>
            <a:r>
              <a:rPr sz="1800" b="1" spc="5" dirty="0">
                <a:latin typeface="Times New Roman"/>
                <a:cs typeface="Times New Roman"/>
              </a:rPr>
              <a:t>associated  </a:t>
            </a:r>
            <a:r>
              <a:rPr sz="1800" b="1" spc="-5" dirty="0">
                <a:latin typeface="Times New Roman"/>
                <a:cs typeface="Times New Roman"/>
              </a:rPr>
              <a:t>commercial </a:t>
            </a:r>
            <a:r>
              <a:rPr sz="1800" b="1" spc="-10" dirty="0">
                <a:latin typeface="Times New Roman"/>
                <a:cs typeface="Times New Roman"/>
              </a:rPr>
              <a:t>activities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25" dirty="0">
                <a:latin typeface="Times New Roman"/>
                <a:cs typeface="Times New Roman"/>
              </a:rPr>
              <a:t>is </a:t>
            </a:r>
            <a:r>
              <a:rPr sz="1800" b="1" spc="-40" dirty="0">
                <a:latin typeface="Times New Roman"/>
                <a:cs typeface="Times New Roman"/>
              </a:rPr>
              <a:t>a </a:t>
            </a:r>
            <a:r>
              <a:rPr sz="1800" b="1" spc="-15" dirty="0">
                <a:latin typeface="Times New Roman"/>
                <a:cs typeface="Times New Roman"/>
              </a:rPr>
              <a:t>past </a:t>
            </a:r>
            <a:r>
              <a:rPr sz="1800" b="1" spc="-10" dirty="0">
                <a:latin typeface="Times New Roman"/>
                <a:cs typeface="Times New Roman"/>
              </a:rPr>
              <a:t>member of </a:t>
            </a:r>
            <a:r>
              <a:rPr sz="1800" b="1" dirty="0">
                <a:latin typeface="Times New Roman"/>
                <a:cs typeface="Times New Roman"/>
              </a:rPr>
              <a:t>the </a:t>
            </a:r>
            <a:r>
              <a:rPr sz="1900" b="1" i="1" spc="-50" dirty="0">
                <a:latin typeface="Times New Roman"/>
                <a:cs typeface="Times New Roman"/>
              </a:rPr>
              <a:t>Food </a:t>
            </a:r>
            <a:r>
              <a:rPr sz="1900" b="1" i="1" spc="-35" dirty="0">
                <a:latin typeface="Times New Roman"/>
                <a:cs typeface="Times New Roman"/>
              </a:rPr>
              <a:t>&amp; </a:t>
            </a:r>
            <a:r>
              <a:rPr sz="1900" b="1" i="1" spc="-20" dirty="0">
                <a:latin typeface="Times New Roman"/>
                <a:cs typeface="Times New Roman"/>
              </a:rPr>
              <a:t>Drug </a:t>
            </a:r>
            <a:r>
              <a:rPr sz="1900" b="1" i="1" spc="-40" dirty="0">
                <a:latin typeface="Times New Roman"/>
                <a:cs typeface="Times New Roman"/>
              </a:rPr>
              <a:t>Law </a:t>
            </a:r>
            <a:r>
              <a:rPr sz="1900" b="1" i="1" spc="-105" dirty="0">
                <a:latin typeface="Times New Roman"/>
                <a:cs typeface="Times New Roman"/>
              </a:rPr>
              <a:t>Journal  </a:t>
            </a:r>
            <a:r>
              <a:rPr sz="1800" b="1" spc="-25" dirty="0">
                <a:latin typeface="Times New Roman"/>
                <a:cs typeface="Times New Roman"/>
              </a:rPr>
              <a:t>Editorial Board. </a:t>
            </a:r>
            <a:r>
              <a:rPr sz="1800" b="1" spc="100" dirty="0">
                <a:latin typeface="Times New Roman"/>
                <a:cs typeface="Times New Roman"/>
              </a:rPr>
              <a:t>He </a:t>
            </a:r>
            <a:r>
              <a:rPr sz="1800" b="1" spc="-15" dirty="0">
                <a:latin typeface="Times New Roman"/>
                <a:cs typeface="Times New Roman"/>
              </a:rPr>
              <a:t>earned </a:t>
            </a:r>
            <a:r>
              <a:rPr sz="1800" b="1" spc="10" dirty="0">
                <a:latin typeface="Times New Roman"/>
                <a:cs typeface="Times New Roman"/>
              </a:rPr>
              <a:t>his </a:t>
            </a:r>
            <a:r>
              <a:rPr sz="1800" b="1" spc="-15" dirty="0">
                <a:latin typeface="Times New Roman"/>
                <a:cs typeface="Times New Roman"/>
              </a:rPr>
              <a:t>A.B., </a:t>
            </a:r>
            <a:r>
              <a:rPr sz="1900" b="1" i="1" spc="-30" dirty="0">
                <a:latin typeface="Times New Roman"/>
                <a:cs typeface="Times New Roman"/>
              </a:rPr>
              <a:t>magna </a:t>
            </a:r>
            <a:r>
              <a:rPr sz="1900" b="1" i="1" spc="-10" dirty="0">
                <a:latin typeface="Times New Roman"/>
                <a:cs typeface="Times New Roman"/>
              </a:rPr>
              <a:t>cum </a:t>
            </a:r>
            <a:r>
              <a:rPr sz="1900" b="1" i="1" spc="-30" dirty="0">
                <a:latin typeface="Times New Roman"/>
                <a:cs typeface="Times New Roman"/>
              </a:rPr>
              <a:t>laude</a:t>
            </a:r>
            <a:r>
              <a:rPr sz="1800" b="1" spc="-30" dirty="0">
                <a:latin typeface="Times New Roman"/>
                <a:cs typeface="Times New Roman"/>
              </a:rPr>
              <a:t>, </a:t>
            </a:r>
            <a:r>
              <a:rPr sz="1800" b="1" spc="-20" dirty="0">
                <a:latin typeface="Times New Roman"/>
                <a:cs typeface="Times New Roman"/>
              </a:rPr>
              <a:t>with </a:t>
            </a:r>
            <a:r>
              <a:rPr sz="1800" b="1" spc="10" dirty="0">
                <a:latin typeface="Times New Roman"/>
                <a:cs typeface="Times New Roman"/>
              </a:rPr>
              <a:t>high </a:t>
            </a:r>
            <a:r>
              <a:rPr sz="1800" b="1" spc="-10" dirty="0">
                <a:latin typeface="Times New Roman"/>
                <a:cs typeface="Times New Roman"/>
              </a:rPr>
              <a:t>honors </a:t>
            </a:r>
            <a:r>
              <a:rPr sz="1800" b="1" spc="-5" dirty="0">
                <a:latin typeface="Times New Roman"/>
                <a:cs typeface="Times New Roman"/>
              </a:rPr>
              <a:t>in </a:t>
            </a:r>
            <a:r>
              <a:rPr sz="1800" b="1" spc="-35" dirty="0">
                <a:latin typeface="Times New Roman"/>
                <a:cs typeface="Times New Roman"/>
              </a:rPr>
              <a:t>history,  </a:t>
            </a:r>
            <a:r>
              <a:rPr sz="1800" b="1" spc="-40" dirty="0">
                <a:latin typeface="Times New Roman"/>
                <a:cs typeface="Times New Roman"/>
              </a:rPr>
              <a:t>at </a:t>
            </a:r>
            <a:r>
              <a:rPr sz="1800" b="1" spc="-5" dirty="0">
                <a:latin typeface="Times New Roman"/>
                <a:cs typeface="Times New Roman"/>
              </a:rPr>
              <a:t>Bowdoin </a:t>
            </a:r>
            <a:r>
              <a:rPr sz="1800" b="1" spc="5" dirty="0">
                <a:latin typeface="Times New Roman"/>
                <a:cs typeface="Times New Roman"/>
              </a:rPr>
              <a:t>College, </a:t>
            </a:r>
            <a:r>
              <a:rPr sz="1800" b="1" spc="-20" dirty="0">
                <a:latin typeface="Times New Roman"/>
                <a:cs typeface="Times New Roman"/>
              </a:rPr>
              <a:t>and </a:t>
            </a:r>
            <a:r>
              <a:rPr sz="1800" b="1" spc="10" dirty="0">
                <a:latin typeface="Times New Roman"/>
                <a:cs typeface="Times New Roman"/>
              </a:rPr>
              <a:t>his </a:t>
            </a:r>
            <a:r>
              <a:rPr sz="1800" b="1" spc="-40" dirty="0">
                <a:latin typeface="Times New Roman"/>
                <a:cs typeface="Times New Roman"/>
              </a:rPr>
              <a:t>law </a:t>
            </a:r>
            <a:r>
              <a:rPr sz="1800" b="1" spc="5" dirty="0">
                <a:latin typeface="Times New Roman"/>
                <a:cs typeface="Times New Roman"/>
              </a:rPr>
              <a:t>degree </a:t>
            </a:r>
            <a:r>
              <a:rPr sz="1800" b="1" spc="-40" dirty="0">
                <a:latin typeface="Times New Roman"/>
                <a:cs typeface="Times New Roman"/>
              </a:rPr>
              <a:t>at </a:t>
            </a:r>
            <a:r>
              <a:rPr sz="1800" b="1" spc="-10" dirty="0">
                <a:latin typeface="Times New Roman"/>
                <a:cs typeface="Times New Roman"/>
              </a:rPr>
              <a:t>Emory</a:t>
            </a:r>
            <a:r>
              <a:rPr sz="1800" b="1" spc="19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University.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631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EpiPen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10" dirty="0"/>
              <a:t>DTC </a:t>
            </a:r>
            <a:r>
              <a:rPr spc="-130" dirty="0"/>
              <a:t>Ad </a:t>
            </a:r>
            <a:r>
              <a:rPr dirty="0"/>
              <a:t>– </a:t>
            </a:r>
            <a:r>
              <a:rPr spc="-100" dirty="0"/>
              <a:t>May</a:t>
            </a:r>
            <a:r>
              <a:rPr spc="-365" dirty="0"/>
              <a:t> </a:t>
            </a:r>
            <a:r>
              <a:rPr spc="-180" dirty="0"/>
              <a:t>2012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08483"/>
            <a:ext cx="8600440" cy="21545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09689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Overstatement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0" dirty="0">
                <a:latin typeface="Times New Roman"/>
                <a:cs typeface="Times New Roman"/>
              </a:rPr>
              <a:t>Efficacy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Hot </a:t>
            </a:r>
            <a:r>
              <a:rPr sz="2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Link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to</a:t>
            </a:r>
            <a:r>
              <a:rPr sz="2800" b="1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8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Letter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1602105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FDA:	</a:t>
            </a:r>
            <a:r>
              <a:rPr sz="2400" dirty="0">
                <a:latin typeface="Times New Roman"/>
                <a:cs typeface="Times New Roman"/>
              </a:rPr>
              <a:t>“… </a:t>
            </a:r>
            <a:r>
              <a:rPr sz="2400" spc="-65" dirty="0">
                <a:latin typeface="Times New Roman"/>
                <a:cs typeface="Times New Roman"/>
              </a:rPr>
              <a:t>particularly </a:t>
            </a:r>
            <a:r>
              <a:rPr sz="2400" spc="-60" dirty="0">
                <a:latin typeface="Times New Roman"/>
                <a:cs typeface="Times New Roman"/>
              </a:rPr>
              <a:t>alarming </a:t>
            </a:r>
            <a:r>
              <a:rPr sz="2400" spc="-10" dirty="0">
                <a:latin typeface="Times New Roman"/>
                <a:cs typeface="Times New Roman"/>
              </a:rPr>
              <a:t>from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5" dirty="0">
                <a:latin typeface="Times New Roman"/>
                <a:cs typeface="Times New Roman"/>
              </a:rPr>
              <a:t>public </a:t>
            </a:r>
            <a:r>
              <a:rPr sz="2400" spc="-40" dirty="0">
                <a:latin typeface="Times New Roman"/>
                <a:cs typeface="Times New Roman"/>
              </a:rPr>
              <a:t>health </a:t>
            </a:r>
            <a:r>
              <a:rPr sz="2400" spc="-55" dirty="0">
                <a:latin typeface="Times New Roman"/>
                <a:cs typeface="Times New Roman"/>
              </a:rPr>
              <a:t>perspective  </a:t>
            </a:r>
            <a:r>
              <a:rPr sz="2400" spc="-60" dirty="0">
                <a:latin typeface="Times New Roman"/>
                <a:cs typeface="Times New Roman"/>
              </a:rPr>
              <a:t>because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misleading </a:t>
            </a:r>
            <a:r>
              <a:rPr sz="2400" spc="-25" dirty="0">
                <a:latin typeface="Times New Roman"/>
                <a:cs typeface="Times New Roman"/>
              </a:rPr>
              <a:t>presentation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50" dirty="0">
                <a:latin typeface="Times New Roman"/>
                <a:cs typeface="Times New Roman"/>
              </a:rPr>
              <a:t>use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20" dirty="0">
                <a:latin typeface="Times New Roman"/>
                <a:cs typeface="Times New Roman"/>
              </a:rPr>
              <a:t>EpiPen </a:t>
            </a:r>
            <a:r>
              <a:rPr sz="2400" spc="-120" dirty="0">
                <a:latin typeface="Times New Roman"/>
                <a:cs typeface="Times New Roman"/>
              </a:rPr>
              <a:t>may  </a:t>
            </a:r>
            <a:r>
              <a:rPr sz="2400" spc="-45" dirty="0">
                <a:latin typeface="Times New Roman"/>
                <a:cs typeface="Times New Roman"/>
              </a:rPr>
              <a:t>result </a:t>
            </a:r>
            <a:r>
              <a:rPr sz="2400" spc="-50" dirty="0">
                <a:latin typeface="Times New Roman"/>
                <a:cs typeface="Times New Roman"/>
              </a:rPr>
              <a:t>in serious consequences, </a:t>
            </a:r>
            <a:r>
              <a:rPr sz="2400" spc="-60" dirty="0">
                <a:latin typeface="Times New Roman"/>
                <a:cs typeface="Times New Roman"/>
              </a:rPr>
              <a:t>including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death.”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TV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ad: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4716" y="3324257"/>
            <a:ext cx="4714526" cy="1686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5332857"/>
            <a:ext cx="4495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5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20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EpiPen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10" dirty="0"/>
              <a:t>DTC </a:t>
            </a:r>
            <a:r>
              <a:rPr spc="-130" dirty="0"/>
              <a:t>Ad </a:t>
            </a:r>
            <a:r>
              <a:rPr dirty="0"/>
              <a:t>– </a:t>
            </a:r>
            <a:r>
              <a:rPr spc="-100" dirty="0"/>
              <a:t>May </a:t>
            </a:r>
            <a:r>
              <a:rPr spc="-180" dirty="0"/>
              <a:t>2012</a:t>
            </a:r>
            <a:r>
              <a:rPr spc="-29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5569" y="954252"/>
            <a:ext cx="8314690" cy="4660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2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Overstatement </a:t>
            </a:r>
            <a:r>
              <a:rPr sz="2800" b="1" spc="-20" dirty="0">
                <a:latin typeface="Times New Roman"/>
                <a:cs typeface="Times New Roman"/>
              </a:rPr>
              <a:t>of  </a:t>
            </a:r>
            <a:r>
              <a:rPr sz="2800" b="1" spc="-10" dirty="0">
                <a:latin typeface="Times New Roman"/>
                <a:cs typeface="Times New Roman"/>
              </a:rPr>
              <a:t>Efficacy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to</a:t>
            </a:r>
            <a:r>
              <a:rPr sz="2800" b="1" u="heavy" spc="-1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Promo</a:t>
            </a:r>
            <a:endParaRPr sz="2800">
              <a:latin typeface="Times New Roman"/>
              <a:cs typeface="Times New Roman"/>
            </a:endParaRPr>
          </a:p>
          <a:p>
            <a:pPr marL="756285" marR="139065" lvl="1" indent="-287020" algn="just">
              <a:lnSpc>
                <a:spcPts val="2880"/>
              </a:lnSpc>
              <a:spcBef>
                <a:spcPts val="7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FDA: </a:t>
            </a:r>
            <a:r>
              <a:rPr sz="2400" spc="-50" dirty="0">
                <a:latin typeface="Times New Roman"/>
                <a:cs typeface="Times New Roman"/>
              </a:rPr>
              <a:t>Overwhelming </a:t>
            </a:r>
            <a:r>
              <a:rPr sz="2400" spc="-40" dirty="0">
                <a:latin typeface="Times New Roman"/>
                <a:cs typeface="Times New Roman"/>
              </a:rPr>
              <a:t>impression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EpiPen </a:t>
            </a:r>
            <a:r>
              <a:rPr sz="250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alone</a:t>
            </a:r>
            <a:r>
              <a:rPr sz="2500" b="1" i="1" spc="-4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can  </a:t>
            </a:r>
            <a:r>
              <a:rPr sz="2400" spc="-40" dirty="0">
                <a:latin typeface="Times New Roman"/>
                <a:cs typeface="Times New Roman"/>
              </a:rPr>
              <a:t>provide </a:t>
            </a:r>
            <a:r>
              <a:rPr sz="2400" spc="-55" dirty="0">
                <a:latin typeface="Times New Roman"/>
                <a:cs typeface="Times New Roman"/>
              </a:rPr>
              <a:t>assurance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0" dirty="0">
                <a:latin typeface="Times New Roman"/>
                <a:cs typeface="Times New Roman"/>
              </a:rPr>
              <a:t>child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35" dirty="0">
                <a:latin typeface="Times New Roman"/>
                <a:cs typeface="Times New Roman"/>
              </a:rPr>
              <a:t>history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anaphylaxis </a:t>
            </a:r>
            <a:r>
              <a:rPr sz="2400" spc="-25" dirty="0">
                <a:latin typeface="Times New Roman"/>
                <a:cs typeface="Times New Roman"/>
              </a:rPr>
              <a:t>does 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35" dirty="0">
                <a:latin typeface="Times New Roman"/>
                <a:cs typeface="Times New Roman"/>
              </a:rPr>
              <a:t>need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worry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60" dirty="0">
                <a:latin typeface="Times New Roman"/>
                <a:cs typeface="Times New Roman"/>
              </a:rPr>
              <a:t>take </a:t>
            </a:r>
            <a:r>
              <a:rPr sz="2400" spc="-5" dirty="0">
                <a:latin typeface="Times New Roman"/>
                <a:cs typeface="Times New Roman"/>
              </a:rPr>
              <a:t>other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precautions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 algn="just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156335" algn="l"/>
              </a:tabLst>
            </a:pPr>
            <a:r>
              <a:rPr sz="2000" spc="-90" dirty="0">
                <a:latin typeface="Times New Roman"/>
                <a:cs typeface="Times New Roman"/>
              </a:rPr>
              <a:t>gives </a:t>
            </a:r>
            <a:r>
              <a:rPr sz="2000" spc="-30" dirty="0">
                <a:latin typeface="Times New Roman"/>
                <a:cs typeface="Times New Roman"/>
              </a:rPr>
              <a:t>impression </a:t>
            </a:r>
            <a:r>
              <a:rPr sz="2000" spc="-55" dirty="0">
                <a:latin typeface="Times New Roman"/>
                <a:cs typeface="Times New Roman"/>
              </a:rPr>
              <a:t>don’t </a:t>
            </a:r>
            <a:r>
              <a:rPr sz="2000" spc="-60" dirty="0">
                <a:latin typeface="Times New Roman"/>
                <a:cs typeface="Times New Roman"/>
              </a:rPr>
              <a:t>have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45" dirty="0">
                <a:latin typeface="Times New Roman"/>
                <a:cs typeface="Times New Roman"/>
              </a:rPr>
              <a:t>worry </a:t>
            </a:r>
            <a:r>
              <a:rPr sz="2000" spc="-10" dirty="0">
                <a:latin typeface="Times New Roman"/>
                <a:cs typeface="Times New Roman"/>
              </a:rPr>
              <a:t>about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70" dirty="0">
                <a:latin typeface="Times New Roman"/>
                <a:cs typeface="Times New Roman"/>
              </a:rPr>
              <a:t>cake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b="1" spc="-10" dirty="0">
                <a:latin typeface="Times New Roman"/>
                <a:cs typeface="Times New Roman"/>
              </a:rPr>
              <a:t>“… </a:t>
            </a:r>
            <a:r>
              <a:rPr sz="2000" b="1" spc="-45" dirty="0">
                <a:latin typeface="Times New Roman"/>
                <a:cs typeface="Times New Roman"/>
              </a:rPr>
              <a:t>a </a:t>
            </a:r>
            <a:r>
              <a:rPr sz="2000" b="1" spc="-5" dirty="0">
                <a:latin typeface="Times New Roman"/>
                <a:cs typeface="Times New Roman"/>
              </a:rPr>
              <a:t>cake</a:t>
            </a:r>
            <a:r>
              <a:rPr sz="2000" b="1" spc="37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made</a:t>
            </a:r>
            <a:endParaRPr sz="2000">
              <a:latin typeface="Times New Roman"/>
              <a:cs typeface="Times New Roman"/>
            </a:endParaRPr>
          </a:p>
          <a:p>
            <a:pPr marL="1155700" algn="just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of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who-knows-what…”</a:t>
            </a:r>
            <a:endParaRPr sz="2000">
              <a:latin typeface="Times New Roman"/>
              <a:cs typeface="Times New Roman"/>
            </a:endParaRPr>
          </a:p>
          <a:p>
            <a:pPr marL="1155700" marR="264795" lvl="2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FDA </a:t>
            </a:r>
            <a:r>
              <a:rPr sz="2000" spc="-45" dirty="0">
                <a:latin typeface="Times New Roman"/>
                <a:cs typeface="Times New Roman"/>
              </a:rPr>
              <a:t>-- </a:t>
            </a:r>
            <a:r>
              <a:rPr sz="2000" spc="5" dirty="0">
                <a:latin typeface="Times New Roman"/>
                <a:cs typeface="Times New Roman"/>
              </a:rPr>
              <a:t>“The </a:t>
            </a:r>
            <a:r>
              <a:rPr sz="2000" spc="-20" dirty="0">
                <a:latin typeface="Times New Roman"/>
                <a:cs typeface="Times New Roman"/>
              </a:rPr>
              <a:t>standard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45" dirty="0">
                <a:latin typeface="Times New Roman"/>
                <a:cs typeface="Times New Roman"/>
              </a:rPr>
              <a:t>care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25" dirty="0">
                <a:latin typeface="Times New Roman"/>
                <a:cs typeface="Times New Roman"/>
              </a:rPr>
              <a:t>prevent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50" dirty="0">
                <a:latin typeface="Times New Roman"/>
                <a:cs typeface="Times New Roman"/>
              </a:rPr>
              <a:t>potentially </a:t>
            </a:r>
            <a:r>
              <a:rPr sz="2000" spc="-35" dirty="0">
                <a:latin typeface="Times New Roman"/>
                <a:cs typeface="Times New Roman"/>
              </a:rPr>
              <a:t>life-threatening  </a:t>
            </a:r>
            <a:r>
              <a:rPr sz="2000" spc="-55" dirty="0">
                <a:latin typeface="Times New Roman"/>
                <a:cs typeface="Times New Roman"/>
              </a:rPr>
              <a:t>anaphylactic </a:t>
            </a:r>
            <a:r>
              <a:rPr sz="2000" spc="-30" dirty="0">
                <a:latin typeface="Times New Roman"/>
                <a:cs typeface="Times New Roman"/>
              </a:rPr>
              <a:t>reaction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50" dirty="0">
                <a:latin typeface="Times New Roman"/>
                <a:cs typeface="Times New Roman"/>
              </a:rPr>
              <a:t>take </a:t>
            </a:r>
            <a:r>
              <a:rPr sz="2000" spc="-30" dirty="0">
                <a:latin typeface="Times New Roman"/>
                <a:cs typeface="Times New Roman"/>
              </a:rPr>
              <a:t>precautionary </a:t>
            </a:r>
            <a:r>
              <a:rPr sz="2000" spc="-40" dirty="0">
                <a:latin typeface="Times New Roman"/>
                <a:cs typeface="Times New Roman"/>
              </a:rPr>
              <a:t>measures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avoid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spc="-55" dirty="0">
                <a:latin typeface="Times New Roman"/>
                <a:cs typeface="Times New Roman"/>
              </a:rPr>
              <a:t>allergen.”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Logistics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25" dirty="0">
                <a:latin typeface="Times New Roman"/>
                <a:cs typeface="Times New Roman"/>
              </a:rPr>
              <a:t>came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65" dirty="0">
                <a:latin typeface="Times New Roman"/>
                <a:cs typeface="Times New Roman"/>
              </a:rPr>
              <a:t>via </a:t>
            </a:r>
            <a:r>
              <a:rPr sz="2800" b="1" spc="-95" dirty="0">
                <a:latin typeface="Times New Roman"/>
                <a:cs typeface="Times New Roman"/>
              </a:rPr>
              <a:t>FDA’s </a:t>
            </a:r>
            <a:r>
              <a:rPr sz="2800" b="1" spc="-20" dirty="0">
                <a:latin typeface="Times New Roman"/>
                <a:cs typeface="Times New Roman"/>
              </a:rPr>
              <a:t>“Bad </a:t>
            </a:r>
            <a:r>
              <a:rPr sz="2800" b="1" spc="-85" dirty="0">
                <a:latin typeface="Times New Roman"/>
                <a:cs typeface="Times New Roman"/>
              </a:rPr>
              <a:t>Ad”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website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April </a:t>
            </a:r>
            <a:r>
              <a:rPr sz="2400" spc="-75" dirty="0">
                <a:latin typeface="Times New Roman"/>
                <a:cs typeface="Times New Roman"/>
              </a:rPr>
              <a:t>20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0" dirty="0">
                <a:latin typeface="Times New Roman"/>
                <a:cs typeface="Times New Roman"/>
              </a:rPr>
              <a:t>conference </a:t>
            </a:r>
            <a:r>
              <a:rPr sz="2400" spc="-100" dirty="0">
                <a:latin typeface="Times New Roman"/>
                <a:cs typeface="Times New Roman"/>
              </a:rPr>
              <a:t>call </a:t>
            </a:r>
            <a:r>
              <a:rPr sz="2400" spc="-25" dirty="0">
                <a:latin typeface="Times New Roman"/>
                <a:cs typeface="Times New Roman"/>
              </a:rPr>
              <a:t>bet.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20" dirty="0">
                <a:latin typeface="Times New Roman"/>
                <a:cs typeface="Times New Roman"/>
              </a:rPr>
              <a:t>&amp;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Pfizer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spc="-40" dirty="0">
                <a:latin typeface="Times New Roman"/>
                <a:cs typeface="Times New Roman"/>
              </a:rPr>
              <a:t>agreed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55" dirty="0">
                <a:latin typeface="Times New Roman"/>
                <a:cs typeface="Times New Roman"/>
              </a:rPr>
              <a:t>pull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materials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20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EpiPen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10" dirty="0"/>
              <a:t>DTC </a:t>
            </a:r>
            <a:r>
              <a:rPr spc="-130" dirty="0"/>
              <a:t>Ad </a:t>
            </a:r>
            <a:r>
              <a:rPr dirty="0"/>
              <a:t>– </a:t>
            </a:r>
            <a:r>
              <a:rPr spc="-100" dirty="0"/>
              <a:t>May </a:t>
            </a:r>
            <a:r>
              <a:rPr spc="-180" dirty="0"/>
              <a:t>2012</a:t>
            </a:r>
            <a:r>
              <a:rPr spc="-29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920242"/>
            <a:ext cx="4705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Corrective </a:t>
            </a:r>
            <a:r>
              <a:rPr sz="2800" b="1" spc="-15" dirty="0">
                <a:latin typeface="Times New Roman"/>
                <a:cs typeface="Times New Roman"/>
              </a:rPr>
              <a:t>Actions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requested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172" y="3395396"/>
            <a:ext cx="7799070" cy="26054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spc="-45" dirty="0">
                <a:latin typeface="Times New Roman"/>
                <a:cs typeface="Times New Roman"/>
              </a:rPr>
              <a:t>“Corrective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messages”</a:t>
            </a:r>
            <a:endParaRPr sz="24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5" dirty="0">
                <a:latin typeface="Times New Roman"/>
                <a:cs typeface="Times New Roman"/>
              </a:rPr>
              <a:t>Describe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70" dirty="0">
                <a:latin typeface="Times New Roman"/>
                <a:cs typeface="Times New Roman"/>
              </a:rPr>
              <a:t>violative </a:t>
            </a:r>
            <a:r>
              <a:rPr sz="2000" spc="-20" dirty="0">
                <a:latin typeface="Times New Roman"/>
                <a:cs typeface="Times New Roman"/>
              </a:rPr>
              <a:t>promotional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pieces/activity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0" dirty="0">
                <a:latin typeface="Times New Roman"/>
                <a:cs typeface="Times New Roman"/>
              </a:rPr>
              <a:t>Summarize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70" dirty="0">
                <a:latin typeface="Times New Roman"/>
                <a:cs typeface="Times New Roman"/>
              </a:rPr>
              <a:t>violative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messages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30" dirty="0">
                <a:latin typeface="Times New Roman"/>
                <a:cs typeface="Times New Roman"/>
              </a:rPr>
              <a:t>Provide </a:t>
            </a:r>
            <a:r>
              <a:rPr sz="2000" spc="-20" dirty="0">
                <a:latin typeface="Times New Roman"/>
                <a:cs typeface="Times New Roman"/>
              </a:rPr>
              <a:t>info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correct </a:t>
            </a:r>
            <a:r>
              <a:rPr sz="2000" spc="-45" dirty="0">
                <a:latin typeface="Times New Roman"/>
                <a:cs typeface="Times New Roman"/>
              </a:rPr>
              <a:t>each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message</a:t>
            </a:r>
            <a:endParaRPr sz="20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5" dirty="0">
                <a:latin typeface="Times New Roman"/>
                <a:cs typeface="Times New Roman"/>
              </a:rPr>
              <a:t>Use </a:t>
            </a:r>
            <a:r>
              <a:rPr sz="2000" spc="-50" dirty="0">
                <a:latin typeface="Times New Roman"/>
                <a:cs typeface="Times New Roman"/>
              </a:rPr>
              <a:t>same media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correct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50" dirty="0">
                <a:latin typeface="Times New Roman"/>
                <a:cs typeface="Times New Roman"/>
              </a:rPr>
              <a:t>same </a:t>
            </a:r>
            <a:r>
              <a:rPr sz="2000" spc="-15" dirty="0">
                <a:latin typeface="Times New Roman"/>
                <a:cs typeface="Times New Roman"/>
              </a:rPr>
              <a:t>duration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35" dirty="0">
                <a:latin typeface="Times New Roman"/>
                <a:cs typeface="Times New Roman"/>
              </a:rPr>
              <a:t>time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40" dirty="0">
                <a:latin typeface="Times New Roman"/>
                <a:cs typeface="Times New Roman"/>
              </a:rPr>
              <a:t>frequency </a:t>
            </a:r>
            <a:r>
              <a:rPr sz="2000" spc="-70" dirty="0">
                <a:latin typeface="Times New Roman"/>
                <a:cs typeface="Times New Roman"/>
              </a:rPr>
              <a:t>as  violative </a:t>
            </a:r>
            <a:r>
              <a:rPr sz="2000" spc="-20" dirty="0">
                <a:latin typeface="Times New Roman"/>
                <a:cs typeface="Times New Roman"/>
              </a:rPr>
              <a:t>promotional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mats.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80" dirty="0">
                <a:latin typeface="Times New Roman"/>
                <a:cs typeface="Times New Roman"/>
              </a:rPr>
              <a:t>Be </a:t>
            </a:r>
            <a:r>
              <a:rPr sz="2000" spc="-30" dirty="0">
                <a:latin typeface="Times New Roman"/>
                <a:cs typeface="Times New Roman"/>
              </a:rPr>
              <a:t>free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20" dirty="0">
                <a:latin typeface="Times New Roman"/>
                <a:cs typeface="Times New Roman"/>
              </a:rPr>
              <a:t>promotional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material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4226" y="1466088"/>
            <a:ext cx="6426200" cy="1918335"/>
            <a:chOff x="1604226" y="1466088"/>
            <a:chExt cx="6426200" cy="1918335"/>
          </a:xfrm>
        </p:grpSpPr>
        <p:sp>
          <p:nvSpPr>
            <p:cNvPr id="6" name="object 6"/>
            <p:cNvSpPr/>
            <p:nvPr/>
          </p:nvSpPr>
          <p:spPr>
            <a:xfrm>
              <a:off x="1604226" y="1466088"/>
              <a:ext cx="6426002" cy="6879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4554" y="2163090"/>
              <a:ext cx="6254403" cy="1221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2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Ista </a:t>
            </a:r>
            <a:r>
              <a:rPr dirty="0"/>
              <a:t>– </a:t>
            </a:r>
            <a:r>
              <a:rPr spc="-60" dirty="0"/>
              <a:t>Bromday </a:t>
            </a:r>
            <a:r>
              <a:rPr spc="-245" dirty="0"/>
              <a:t>WL </a:t>
            </a:r>
            <a:r>
              <a:rPr dirty="0"/>
              <a:t>– Omitted </a:t>
            </a:r>
            <a:r>
              <a:rPr spc="-20" dirty="0"/>
              <a:t>Risk</a:t>
            </a:r>
            <a:r>
              <a:rPr spc="-355" dirty="0"/>
              <a:t> </a:t>
            </a:r>
            <a:r>
              <a:rPr dirty="0"/>
              <a:t>Info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7974965" cy="46456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40" dirty="0">
                <a:latin typeface="Times New Roman"/>
                <a:cs typeface="Times New Roman"/>
              </a:rPr>
              <a:t>July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95" dirty="0">
                <a:latin typeface="Times New Roman"/>
                <a:cs typeface="Times New Roman"/>
              </a:rPr>
              <a:t>2011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– </a:t>
            </a:r>
            <a:r>
              <a:rPr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Warning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Promotional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Materials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first, </a:t>
            </a:r>
            <a:r>
              <a:rPr sz="2400" spc="-125" dirty="0">
                <a:latin typeface="Times New Roman"/>
                <a:cs typeface="Times New Roman"/>
              </a:rPr>
              <a:t>we </a:t>
            </a:r>
            <a:r>
              <a:rPr sz="2400" spc="-20" dirty="0">
                <a:latin typeface="Times New Roman"/>
                <a:cs typeface="Times New Roman"/>
              </a:rPr>
              <a:t>sent </a:t>
            </a:r>
            <a:r>
              <a:rPr sz="2400" spc="-85" dirty="0">
                <a:latin typeface="Times New Roman"/>
                <a:cs typeface="Times New Roman"/>
              </a:rPr>
              <a:t>you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120" dirty="0">
                <a:latin typeface="Times New Roman"/>
                <a:cs typeface="Times New Roman"/>
              </a:rPr>
              <a:t>WL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25" dirty="0">
                <a:latin typeface="Times New Roman"/>
                <a:cs typeface="Times New Roman"/>
              </a:rPr>
              <a:t>Xibrom </a:t>
            </a:r>
            <a:r>
              <a:rPr sz="2400" spc="-60" dirty="0">
                <a:latin typeface="Times New Roman"/>
                <a:cs typeface="Times New Roman"/>
              </a:rPr>
              <a:t>last </a:t>
            </a:r>
            <a:r>
              <a:rPr sz="2400" spc="-105" dirty="0">
                <a:latin typeface="Times New Roman"/>
                <a:cs typeface="Times New Roman"/>
              </a:rPr>
              <a:t>year, </a:t>
            </a:r>
            <a:r>
              <a:rPr sz="2400" spc="-25" dirty="0">
                <a:latin typeface="Times New Roman"/>
                <a:cs typeface="Times New Roman"/>
              </a:rPr>
              <a:t>before </a:t>
            </a:r>
            <a:r>
              <a:rPr sz="2400" spc="-85" dirty="0">
                <a:latin typeface="Times New Roman"/>
                <a:cs typeface="Times New Roman"/>
              </a:rPr>
              <a:t>you </a:t>
            </a:r>
            <a:r>
              <a:rPr sz="2400" spc="-10" dirty="0">
                <a:latin typeface="Times New Roman"/>
                <a:cs typeface="Times New Roman"/>
              </a:rPr>
              <a:t>got  </a:t>
            </a:r>
            <a:r>
              <a:rPr sz="2400" spc="-55" dirty="0">
                <a:latin typeface="Times New Roman"/>
                <a:cs typeface="Times New Roman"/>
              </a:rPr>
              <a:t>approval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supplement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5" dirty="0">
                <a:latin typeface="Times New Roman"/>
                <a:cs typeface="Times New Roman"/>
              </a:rPr>
              <a:t>change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labeling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10" dirty="0">
                <a:latin typeface="Times New Roman"/>
                <a:cs typeface="Times New Roman"/>
              </a:rPr>
              <a:t>once/day  </a:t>
            </a:r>
            <a:r>
              <a:rPr sz="2400" spc="-45" dirty="0">
                <a:latin typeface="Times New Roman"/>
                <a:cs typeface="Times New Roman"/>
              </a:rPr>
              <a:t>dosing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omitted </a:t>
            </a:r>
            <a:r>
              <a:rPr sz="2400" spc="-70" dirty="0">
                <a:latin typeface="Times New Roman"/>
                <a:cs typeface="Times New Roman"/>
              </a:rPr>
              <a:t>risk </a:t>
            </a:r>
            <a:r>
              <a:rPr sz="2400" spc="-15" dirty="0">
                <a:latin typeface="Times New Roman"/>
                <a:cs typeface="Times New Roman"/>
              </a:rPr>
              <a:t>information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also</a:t>
            </a:r>
            <a:endParaRPr sz="2400">
              <a:latin typeface="Times New Roman"/>
              <a:cs typeface="Times New Roman"/>
            </a:endParaRPr>
          </a:p>
          <a:p>
            <a:pPr marL="756285" marR="212090" lvl="1" indent="-287020">
              <a:lnSpc>
                <a:spcPts val="288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5" dirty="0">
                <a:latin typeface="Times New Roman"/>
                <a:cs typeface="Times New Roman"/>
              </a:rPr>
              <a:t>Flyer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85" dirty="0">
                <a:latin typeface="Times New Roman"/>
                <a:cs typeface="Times New Roman"/>
              </a:rPr>
              <a:t>fails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5" dirty="0">
                <a:latin typeface="Times New Roman"/>
                <a:cs typeface="Times New Roman"/>
              </a:rPr>
              <a:t>include </a:t>
            </a:r>
            <a:r>
              <a:rPr sz="25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any</a:t>
            </a:r>
            <a:r>
              <a:rPr sz="2500" b="1" i="1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85" dirty="0">
                <a:latin typeface="Times New Roman"/>
                <a:cs typeface="Times New Roman"/>
              </a:rPr>
              <a:t>Warnings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45" dirty="0">
                <a:latin typeface="Times New Roman"/>
                <a:cs typeface="Times New Roman"/>
              </a:rPr>
              <a:t>Precautions,  </a:t>
            </a:r>
            <a:r>
              <a:rPr sz="2400" spc="-70" dirty="0">
                <a:latin typeface="Times New Roman"/>
                <a:cs typeface="Times New Roman"/>
              </a:rPr>
              <a:t>including: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Times New Roman"/>
                <a:cs typeface="Times New Roman"/>
              </a:rPr>
              <a:t>omitted </a:t>
            </a:r>
            <a:r>
              <a:rPr sz="2000" spc="-55" dirty="0">
                <a:latin typeface="Times New Roman"/>
                <a:cs typeface="Times New Roman"/>
              </a:rPr>
              <a:t>risk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45" dirty="0">
                <a:latin typeface="Times New Roman"/>
                <a:cs typeface="Times New Roman"/>
              </a:rPr>
              <a:t>sulfite </a:t>
            </a:r>
            <a:r>
              <a:rPr sz="2000" spc="-65" dirty="0">
                <a:latin typeface="Times New Roman"/>
                <a:cs typeface="Times New Roman"/>
              </a:rPr>
              <a:t>anaphylaxis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70" dirty="0">
                <a:latin typeface="Times New Roman"/>
                <a:cs typeface="Times New Roman"/>
              </a:rPr>
              <a:t>life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threatening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Times New Roman"/>
                <a:cs typeface="Times New Roman"/>
              </a:rPr>
              <a:t>omitted </a:t>
            </a:r>
            <a:r>
              <a:rPr sz="2000" spc="-55" dirty="0">
                <a:latin typeface="Times New Roman"/>
                <a:cs typeface="Times New Roman"/>
              </a:rPr>
              <a:t>risk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40" dirty="0">
                <a:latin typeface="Times New Roman"/>
                <a:cs typeface="Times New Roman"/>
              </a:rPr>
              <a:t>use </a:t>
            </a:r>
            <a:r>
              <a:rPr sz="2000" spc="-35" dirty="0">
                <a:latin typeface="Times New Roman"/>
                <a:cs typeface="Times New Roman"/>
              </a:rPr>
              <a:t>when </a:t>
            </a:r>
            <a:r>
              <a:rPr sz="2000" spc="-65" dirty="0">
                <a:latin typeface="Times New Roman"/>
                <a:cs typeface="Times New Roman"/>
              </a:rPr>
              <a:t>wearing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contacts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2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Ista </a:t>
            </a:r>
            <a:r>
              <a:rPr dirty="0"/>
              <a:t>– </a:t>
            </a:r>
            <a:r>
              <a:rPr spc="-60" dirty="0"/>
              <a:t>Bromday </a:t>
            </a:r>
            <a:r>
              <a:rPr spc="-245" dirty="0"/>
              <a:t>WL </a:t>
            </a:r>
            <a:r>
              <a:rPr dirty="0"/>
              <a:t>– Omitted </a:t>
            </a:r>
            <a:r>
              <a:rPr spc="-20" dirty="0"/>
              <a:t>Risk</a:t>
            </a:r>
            <a:r>
              <a:rPr spc="-355" dirty="0"/>
              <a:t> </a:t>
            </a:r>
            <a:r>
              <a:rPr dirty="0"/>
              <a:t>Info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26755" cy="40163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5" dirty="0">
                <a:latin typeface="Times New Roman"/>
                <a:cs typeface="Times New Roman"/>
              </a:rPr>
              <a:t>also </a:t>
            </a: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55" dirty="0">
                <a:latin typeface="Times New Roman"/>
                <a:cs typeface="Times New Roman"/>
              </a:rPr>
              <a:t>material </a:t>
            </a:r>
            <a:r>
              <a:rPr sz="2800" b="1" spc="-10" dirty="0">
                <a:latin typeface="Times New Roman"/>
                <a:cs typeface="Times New Roman"/>
              </a:rPr>
              <a:t>facts </a:t>
            </a:r>
            <a:r>
              <a:rPr sz="2800" b="1" spc="20" dirty="0">
                <a:latin typeface="Times New Roman"/>
                <a:cs typeface="Times New Roman"/>
              </a:rPr>
              <a:t>on</a:t>
            </a:r>
            <a:r>
              <a:rPr sz="2800" b="1" spc="120" dirty="0">
                <a:latin typeface="Times New Roman"/>
                <a:cs typeface="Times New Roman"/>
              </a:rPr>
              <a:t> </a:t>
            </a:r>
            <a:r>
              <a:rPr sz="2800" b="1" spc="40" dirty="0">
                <a:latin typeface="Times New Roman"/>
                <a:cs typeface="Times New Roman"/>
              </a:rPr>
              <a:t>dosage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Xibrom </a:t>
            </a:r>
            <a:r>
              <a:rPr sz="2400" spc="-45" dirty="0">
                <a:latin typeface="Times New Roman"/>
                <a:cs typeface="Times New Roman"/>
              </a:rPr>
              <a:t>(first generation)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dosing began </a:t>
            </a:r>
            <a:r>
              <a:rPr sz="2400" spc="-75" dirty="0">
                <a:latin typeface="Times New Roman"/>
                <a:cs typeface="Times New Roman"/>
              </a:rPr>
              <a:t>24 </a:t>
            </a:r>
            <a:r>
              <a:rPr sz="2400" spc="-10" dirty="0">
                <a:latin typeface="Times New Roman"/>
                <a:cs typeface="Times New Roman"/>
              </a:rPr>
              <a:t>hours 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after</a:t>
            </a:r>
            <a:r>
              <a:rPr sz="2400" b="1" spc="2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Bromday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dosing </a:t>
            </a:r>
            <a:r>
              <a:rPr sz="2400" spc="-60" dirty="0">
                <a:latin typeface="Times New Roman"/>
                <a:cs typeface="Times New Roman"/>
              </a:rPr>
              <a:t>begins </a:t>
            </a:r>
            <a:r>
              <a:rPr sz="2400" spc="-75" dirty="0">
                <a:latin typeface="Times New Roman"/>
                <a:cs typeface="Times New Roman"/>
              </a:rPr>
              <a:t>1 </a:t>
            </a:r>
            <a:r>
              <a:rPr sz="2400" spc="-110" dirty="0">
                <a:latin typeface="Times New Roman"/>
                <a:cs typeface="Times New Roman"/>
              </a:rPr>
              <a:t>day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before</a:t>
            </a:r>
            <a:r>
              <a:rPr sz="2400" b="1" spc="3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Problem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155065" marR="410209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45" dirty="0">
                <a:latin typeface="Times New Roman"/>
                <a:cs typeface="Times New Roman"/>
              </a:rPr>
              <a:t>because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65" dirty="0">
                <a:latin typeface="Times New Roman"/>
                <a:cs typeface="Times New Roman"/>
              </a:rPr>
              <a:t>flyer </a:t>
            </a:r>
            <a:r>
              <a:rPr sz="2000" spc="-40" dirty="0">
                <a:latin typeface="Times New Roman"/>
                <a:cs typeface="Times New Roman"/>
              </a:rPr>
              <a:t>suggests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5" dirty="0">
                <a:latin typeface="Times New Roman"/>
                <a:cs typeface="Times New Roman"/>
              </a:rPr>
              <a:t>Bromday </a:t>
            </a:r>
            <a:r>
              <a:rPr sz="2000" spc="-45" dirty="0">
                <a:latin typeface="Times New Roman"/>
                <a:cs typeface="Times New Roman"/>
              </a:rPr>
              <a:t>replaces </a:t>
            </a:r>
            <a:r>
              <a:rPr sz="2000" spc="-25" dirty="0">
                <a:latin typeface="Times New Roman"/>
                <a:cs typeface="Times New Roman"/>
              </a:rPr>
              <a:t>Xibrom, </a:t>
            </a:r>
            <a:r>
              <a:rPr sz="2000" spc="-10" dirty="0">
                <a:latin typeface="Times New Roman"/>
                <a:cs typeface="Times New Roman"/>
              </a:rPr>
              <a:t>erroneous  </a:t>
            </a:r>
            <a:r>
              <a:rPr sz="2000" spc="-30" dirty="0">
                <a:latin typeface="Times New Roman"/>
                <a:cs typeface="Times New Roman"/>
              </a:rPr>
              <a:t>conclusions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35" dirty="0">
                <a:latin typeface="Times New Roman"/>
                <a:cs typeface="Times New Roman"/>
              </a:rPr>
              <a:t>dosing </a:t>
            </a:r>
            <a:r>
              <a:rPr sz="2000" spc="-45" dirty="0">
                <a:latin typeface="Times New Roman"/>
                <a:cs typeface="Times New Roman"/>
              </a:rPr>
              <a:t>are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possible</a:t>
            </a:r>
            <a:endParaRPr sz="2000">
              <a:latin typeface="Times New Roman"/>
              <a:cs typeface="Times New Roman"/>
            </a:endParaRPr>
          </a:p>
          <a:p>
            <a:pPr marL="1155065" marR="1524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  <a:tab pos="5478780" algn="l"/>
              </a:tabLst>
            </a:pPr>
            <a:r>
              <a:rPr sz="2000" spc="-75" dirty="0">
                <a:latin typeface="Times New Roman"/>
                <a:cs typeface="Times New Roman"/>
              </a:rPr>
              <a:t>also,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25" dirty="0">
                <a:latin typeface="Times New Roman"/>
                <a:cs typeface="Times New Roman"/>
              </a:rPr>
              <a:t>PI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5" dirty="0">
                <a:latin typeface="Times New Roman"/>
                <a:cs typeface="Times New Roman"/>
              </a:rPr>
              <a:t>Bromday </a:t>
            </a:r>
            <a:r>
              <a:rPr sz="2000" spc="-40" dirty="0">
                <a:latin typeface="Times New Roman"/>
                <a:cs typeface="Times New Roman"/>
              </a:rPr>
              <a:t>has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20" dirty="0">
                <a:latin typeface="Times New Roman"/>
                <a:cs typeface="Times New Roman"/>
              </a:rPr>
              <a:t>precaution </a:t>
            </a:r>
            <a:r>
              <a:rPr sz="2000" spc="-50" dirty="0">
                <a:latin typeface="Times New Roman"/>
                <a:cs typeface="Times New Roman"/>
              </a:rPr>
              <a:t>against using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40" dirty="0">
                <a:latin typeface="Times New Roman"/>
                <a:cs typeface="Times New Roman"/>
              </a:rPr>
              <a:t>topical </a:t>
            </a:r>
            <a:r>
              <a:rPr sz="2000" dirty="0">
                <a:latin typeface="Times New Roman"/>
                <a:cs typeface="Times New Roman"/>
              </a:rPr>
              <a:t>NSAID  </a:t>
            </a:r>
            <a:r>
              <a:rPr sz="2000" spc="-10" dirty="0">
                <a:latin typeface="Times New Roman"/>
                <a:cs typeface="Times New Roman"/>
              </a:rPr>
              <a:t>more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65" dirty="0">
                <a:latin typeface="Times New Roman"/>
                <a:cs typeface="Times New Roman"/>
              </a:rPr>
              <a:t>24 </a:t>
            </a:r>
            <a:r>
              <a:rPr sz="2000" spc="-10" dirty="0">
                <a:latin typeface="Times New Roman"/>
                <a:cs typeface="Times New Roman"/>
              </a:rPr>
              <a:t>hours </a:t>
            </a:r>
            <a:r>
              <a:rPr sz="2000" spc="-20" dirty="0">
                <a:latin typeface="Times New Roman"/>
                <a:cs typeface="Times New Roman"/>
              </a:rPr>
              <a:t>before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surgery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(issue:	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seems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be,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but 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not  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clear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WL, </a:t>
            </a:r>
            <a:r>
              <a:rPr sz="2000" b="1" spc="-210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day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vs. 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24</a:t>
            </a:r>
            <a:r>
              <a:rPr sz="20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hours)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Full </a:t>
            </a:r>
            <a:r>
              <a:rPr sz="2800" b="1" spc="10" dirty="0">
                <a:latin typeface="Times New Roman"/>
                <a:cs typeface="Times New Roman"/>
              </a:rPr>
              <a:t>PI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did not </a:t>
            </a:r>
            <a:r>
              <a:rPr sz="2800" b="1" spc="-35" dirty="0">
                <a:latin typeface="Times New Roman"/>
                <a:cs typeface="Times New Roman"/>
              </a:rPr>
              <a:t>cure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10" dirty="0">
                <a:latin typeface="Times New Roman"/>
                <a:cs typeface="Times New Roman"/>
              </a:rPr>
              <a:t>defects </a:t>
            </a:r>
            <a:r>
              <a:rPr sz="2800" b="1" spc="-5" dirty="0">
                <a:latin typeface="Times New Roman"/>
                <a:cs typeface="Times New Roman"/>
              </a:rPr>
              <a:t>in the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Times New Roman"/>
                <a:cs typeface="Times New Roman"/>
              </a:rPr>
              <a:t>flyer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675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Shire </a:t>
            </a:r>
            <a:r>
              <a:rPr dirty="0"/>
              <a:t>– </a:t>
            </a:r>
            <a:r>
              <a:rPr spc="-60" dirty="0"/>
              <a:t>Vyvanese </a:t>
            </a:r>
            <a:r>
              <a:rPr dirty="0"/>
              <a:t>–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00" dirty="0"/>
              <a:t>May</a:t>
            </a:r>
            <a:r>
              <a:rPr spc="-340" dirty="0"/>
              <a:t> </a:t>
            </a:r>
            <a:r>
              <a:rPr spc="-180" dirty="0"/>
              <a:t>2001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155305" cy="46577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Magnet </a:t>
            </a:r>
            <a:r>
              <a:rPr sz="2800" b="1" spc="-30" dirty="0">
                <a:latin typeface="Times New Roman"/>
                <a:cs typeface="Times New Roman"/>
              </a:rPr>
              <a:t>promo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90" dirty="0">
                <a:latin typeface="Times New Roman"/>
                <a:cs typeface="Times New Roman"/>
              </a:rPr>
              <a:t>ADHD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drug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4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to </a:t>
            </a:r>
            <a:r>
              <a:rPr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Warning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Link </a:t>
            </a:r>
            <a:r>
              <a:rPr sz="24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to</a:t>
            </a:r>
            <a:r>
              <a:rPr sz="24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Magnet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Bad </a:t>
            </a:r>
            <a:r>
              <a:rPr sz="2800" b="1" spc="-105" dirty="0">
                <a:latin typeface="Times New Roman"/>
                <a:cs typeface="Times New Roman"/>
              </a:rPr>
              <a:t>Ad </a:t>
            </a:r>
            <a:r>
              <a:rPr sz="2800" b="1" spc="-70" dirty="0">
                <a:latin typeface="Times New Roman"/>
                <a:cs typeface="Times New Roman"/>
              </a:rPr>
              <a:t>report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75" dirty="0">
                <a:latin typeface="Times New Roman"/>
                <a:cs typeface="Times New Roman"/>
              </a:rPr>
              <a:t>from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35" dirty="0">
                <a:latin typeface="Times New Roman"/>
                <a:cs typeface="Times New Roman"/>
              </a:rPr>
              <a:t>pediatric </a:t>
            </a:r>
            <a:r>
              <a:rPr sz="2800" b="1" spc="5" dirty="0">
                <a:latin typeface="Times New Roman"/>
                <a:cs typeface="Times New Roman"/>
              </a:rPr>
              <a:t>medical</a:t>
            </a:r>
            <a:r>
              <a:rPr sz="2800" b="1" spc="42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office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0" dirty="0">
                <a:latin typeface="Times New Roman"/>
                <a:cs typeface="Times New Roman"/>
              </a:rPr>
              <a:t>violative </a:t>
            </a:r>
            <a:r>
              <a:rPr sz="2400" spc="-55" dirty="0">
                <a:latin typeface="Times New Roman"/>
                <a:cs typeface="Times New Roman"/>
              </a:rPr>
              <a:t>because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75" dirty="0">
                <a:latin typeface="Times New Roman"/>
                <a:cs typeface="Times New Roman"/>
              </a:rPr>
              <a:t>makes </a:t>
            </a:r>
            <a:r>
              <a:rPr sz="2400" spc="-30" dirty="0">
                <a:latin typeface="Times New Roman"/>
                <a:cs typeface="Times New Roman"/>
              </a:rPr>
              <a:t>representations </a:t>
            </a:r>
            <a:r>
              <a:rPr sz="2400" spc="-55" dirty="0">
                <a:latin typeface="Times New Roman"/>
                <a:cs typeface="Times New Roman"/>
              </a:rPr>
              <a:t>regarding </a:t>
            </a:r>
            <a:r>
              <a:rPr sz="2400" spc="-50" dirty="0">
                <a:latin typeface="Times New Roman"/>
                <a:cs typeface="Times New Roman"/>
              </a:rPr>
              <a:t>use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110" dirty="0">
                <a:latin typeface="Times New Roman"/>
                <a:cs typeface="Times New Roman"/>
              </a:rPr>
              <a:t>Vyvanse,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full </a:t>
            </a:r>
            <a:r>
              <a:rPr sz="2400" spc="-45" dirty="0">
                <a:latin typeface="Times New Roman"/>
                <a:cs typeface="Times New Roman"/>
              </a:rPr>
              <a:t>indication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5" dirty="0">
                <a:latin typeface="Times New Roman"/>
                <a:cs typeface="Times New Roman"/>
              </a:rPr>
              <a:t>risks </a:t>
            </a:r>
            <a:r>
              <a:rPr sz="2400" spc="-55" dirty="0">
                <a:latin typeface="Times New Roman"/>
                <a:cs typeface="Times New Roman"/>
              </a:rPr>
              <a:t>associated </a:t>
            </a:r>
            <a:r>
              <a:rPr sz="2400" spc="-50" dirty="0">
                <a:latin typeface="Times New Roman"/>
                <a:cs typeface="Times New Roman"/>
              </a:rPr>
              <a:t>with 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use </a:t>
            </a:r>
            <a:r>
              <a:rPr sz="2400" spc="-5" dirty="0">
                <a:latin typeface="Times New Roman"/>
                <a:cs typeface="Times New Roman"/>
              </a:rPr>
              <a:t>of the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0" dirty="0">
                <a:latin typeface="Times New Roman"/>
                <a:cs typeface="Times New Roman"/>
              </a:rPr>
              <a:t>implied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15" dirty="0">
                <a:latin typeface="Times New Roman"/>
                <a:cs typeface="Times New Roman"/>
              </a:rPr>
              <a:t>drug </a:t>
            </a:r>
            <a:r>
              <a:rPr sz="2000" spc="-90" dirty="0">
                <a:latin typeface="Times New Roman"/>
                <a:cs typeface="Times New Roman"/>
              </a:rPr>
              <a:t>was </a:t>
            </a:r>
            <a:r>
              <a:rPr sz="2000" spc="-40" dirty="0">
                <a:latin typeface="Times New Roman"/>
                <a:cs typeface="Times New Roman"/>
              </a:rPr>
              <a:t>safer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more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effective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5" dirty="0">
                <a:latin typeface="Times New Roman"/>
                <a:cs typeface="Times New Roman"/>
              </a:rPr>
              <a:t>Magnet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0" dirty="0">
                <a:latin typeface="Times New Roman"/>
                <a:cs typeface="Times New Roman"/>
              </a:rPr>
              <a:t>had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50" dirty="0">
                <a:latin typeface="Times New Roman"/>
                <a:cs typeface="Times New Roman"/>
              </a:rPr>
              <a:t>plastic </a:t>
            </a:r>
            <a:r>
              <a:rPr sz="2000" spc="-70" dirty="0">
                <a:latin typeface="Times New Roman"/>
                <a:cs typeface="Times New Roman"/>
              </a:rPr>
              <a:t>sleeve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35" dirty="0">
                <a:latin typeface="Times New Roman"/>
                <a:cs typeface="Times New Roman"/>
              </a:rPr>
              <a:t>inserting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40" dirty="0">
                <a:latin typeface="Times New Roman"/>
                <a:cs typeface="Times New Roman"/>
              </a:rPr>
              <a:t>biz </a:t>
            </a:r>
            <a:r>
              <a:rPr sz="2000" spc="-35" dirty="0">
                <a:latin typeface="Times New Roman"/>
                <a:cs typeface="Times New Roman"/>
              </a:rPr>
              <a:t>card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65" dirty="0">
                <a:latin typeface="Times New Roman"/>
                <a:cs typeface="Times New Roman"/>
              </a:rPr>
              <a:t>sales </a:t>
            </a:r>
            <a:r>
              <a:rPr sz="2000" spc="-5" dirty="0">
                <a:latin typeface="Times New Roman"/>
                <a:cs typeface="Times New Roman"/>
              </a:rPr>
              <a:t>rep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35" dirty="0">
                <a:latin typeface="Times New Roman"/>
                <a:cs typeface="Times New Roman"/>
              </a:rPr>
              <a:t>when </a:t>
            </a:r>
            <a:r>
              <a:rPr sz="2000" spc="-25" dirty="0">
                <a:latin typeface="Times New Roman"/>
                <a:cs typeface="Times New Roman"/>
              </a:rPr>
              <a:t>inserted, </a:t>
            </a:r>
            <a:r>
              <a:rPr sz="2000" spc="-35" dirty="0">
                <a:latin typeface="Times New Roman"/>
                <a:cs typeface="Times New Roman"/>
              </a:rPr>
              <a:t>it </a:t>
            </a:r>
            <a:r>
              <a:rPr sz="2000" spc="-45" dirty="0">
                <a:latin typeface="Times New Roman"/>
                <a:cs typeface="Times New Roman"/>
              </a:rPr>
              <a:t>blocked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55" dirty="0">
                <a:latin typeface="Times New Roman"/>
                <a:cs typeface="Times New Roman"/>
              </a:rPr>
              <a:t>risk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info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57885"/>
            <a:ext cx="724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Shire </a:t>
            </a:r>
            <a:r>
              <a:rPr dirty="0"/>
              <a:t>– </a:t>
            </a:r>
            <a:r>
              <a:rPr spc="-60" dirty="0"/>
              <a:t>Vyvanese </a:t>
            </a:r>
            <a:r>
              <a:rPr dirty="0"/>
              <a:t>–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00" dirty="0"/>
              <a:t>May </a:t>
            </a:r>
            <a:r>
              <a:rPr spc="-180" dirty="0"/>
              <a:t>2001</a:t>
            </a:r>
            <a:r>
              <a:rPr spc="-23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1309" y="1055417"/>
            <a:ext cx="8372475" cy="45085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information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Times New Roman"/>
                <a:cs typeface="Times New Roman"/>
              </a:rPr>
              <a:t>Product </a:t>
            </a:r>
            <a:r>
              <a:rPr sz="2200" spc="-45" dirty="0">
                <a:latin typeface="Times New Roman"/>
                <a:cs typeface="Times New Roman"/>
              </a:rPr>
              <a:t>has </a:t>
            </a:r>
            <a:r>
              <a:rPr sz="2200" spc="-85" dirty="0">
                <a:latin typeface="Times New Roman"/>
                <a:cs typeface="Times New Roman"/>
              </a:rPr>
              <a:t>a </a:t>
            </a:r>
            <a:r>
              <a:rPr sz="2200" spc="-70" dirty="0">
                <a:latin typeface="Times New Roman"/>
                <a:cs typeface="Times New Roman"/>
              </a:rPr>
              <a:t>Boxed </a:t>
            </a:r>
            <a:r>
              <a:rPr sz="2200" spc="-80" dirty="0">
                <a:latin typeface="Times New Roman"/>
                <a:cs typeface="Times New Roman"/>
              </a:rPr>
              <a:t>Warning </a:t>
            </a:r>
            <a:r>
              <a:rPr sz="2200" spc="15" dirty="0">
                <a:latin typeface="Times New Roman"/>
                <a:cs typeface="Times New Roman"/>
              </a:rPr>
              <a:t>on </a:t>
            </a:r>
            <a:r>
              <a:rPr sz="2200" spc="-35" dirty="0">
                <a:latin typeface="Times New Roman"/>
                <a:cs typeface="Times New Roman"/>
              </a:rPr>
              <a:t>potential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abuse</a:t>
            </a:r>
            <a:endParaRPr sz="2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15" dirty="0">
                <a:latin typeface="Times New Roman"/>
                <a:cs typeface="Times New Roman"/>
              </a:rPr>
              <a:t>Other </a:t>
            </a:r>
            <a:r>
              <a:rPr sz="2200" spc="-45" dirty="0">
                <a:latin typeface="Times New Roman"/>
                <a:cs typeface="Times New Roman"/>
              </a:rPr>
              <a:t>serious </a:t>
            </a:r>
            <a:r>
              <a:rPr sz="2200" spc="-75" dirty="0">
                <a:latin typeface="Times New Roman"/>
                <a:cs typeface="Times New Roman"/>
              </a:rPr>
              <a:t>risks, </a:t>
            </a:r>
            <a:r>
              <a:rPr sz="2200" spc="-55" dirty="0">
                <a:latin typeface="Times New Roman"/>
                <a:cs typeface="Times New Roman"/>
              </a:rPr>
              <a:t>including </a:t>
            </a:r>
            <a:r>
              <a:rPr sz="2200" spc="-30" dirty="0">
                <a:latin typeface="Times New Roman"/>
                <a:cs typeface="Times New Roman"/>
              </a:rPr>
              <a:t>some </a:t>
            </a:r>
            <a:r>
              <a:rPr sz="2200" spc="-10" dirty="0">
                <a:latin typeface="Times New Roman"/>
                <a:cs typeface="Times New Roman"/>
              </a:rPr>
              <a:t>that </a:t>
            </a:r>
            <a:r>
              <a:rPr sz="2200" spc="-55" dirty="0">
                <a:latin typeface="Times New Roman"/>
                <a:cs typeface="Times New Roman"/>
              </a:rPr>
              <a:t>are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fatal</a:t>
            </a:r>
            <a:endParaRPr sz="2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35" dirty="0">
                <a:latin typeface="Times New Roman"/>
                <a:cs typeface="Times New Roman"/>
              </a:rPr>
              <a:t>Contraindications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70" dirty="0">
                <a:latin typeface="Times New Roman"/>
                <a:cs typeface="Times New Roman"/>
              </a:rPr>
              <a:t>many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omitted</a:t>
            </a:r>
            <a:endParaRPr sz="2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35" dirty="0">
                <a:latin typeface="Times New Roman"/>
                <a:cs typeface="Times New Roman"/>
              </a:rPr>
              <a:t>FDA </a:t>
            </a:r>
            <a:r>
              <a:rPr sz="2200" spc="-50" dirty="0">
                <a:latin typeface="Times New Roman"/>
                <a:cs typeface="Times New Roman"/>
              </a:rPr>
              <a:t>-- </a:t>
            </a:r>
            <a:r>
              <a:rPr sz="2200" spc="-55" dirty="0">
                <a:latin typeface="Times New Roman"/>
                <a:cs typeface="Times New Roman"/>
              </a:rPr>
              <a:t>“Please </a:t>
            </a:r>
            <a:r>
              <a:rPr sz="2200" spc="-60" dirty="0">
                <a:latin typeface="Times New Roman"/>
                <a:cs typeface="Times New Roman"/>
              </a:rPr>
              <a:t>see accompanying Full </a:t>
            </a:r>
            <a:r>
              <a:rPr sz="2200" spc="-45" dirty="0">
                <a:latin typeface="Times New Roman"/>
                <a:cs typeface="Times New Roman"/>
              </a:rPr>
              <a:t>Prescribing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Information,</a:t>
            </a:r>
            <a:endParaRPr sz="22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200" spc="-55" dirty="0">
                <a:latin typeface="Times New Roman"/>
                <a:cs typeface="Times New Roman"/>
              </a:rPr>
              <a:t>including </a:t>
            </a:r>
            <a:r>
              <a:rPr sz="2200" spc="-70" dirty="0">
                <a:latin typeface="Times New Roman"/>
                <a:cs typeface="Times New Roman"/>
              </a:rPr>
              <a:t>Boxed Warning”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20" dirty="0">
                <a:latin typeface="Times New Roman"/>
                <a:cs typeface="Times New Roman"/>
              </a:rPr>
              <a:t>not </a:t>
            </a:r>
            <a:r>
              <a:rPr sz="2200" spc="-45" dirty="0">
                <a:latin typeface="Times New Roman"/>
                <a:cs typeface="Times New Roman"/>
              </a:rPr>
              <a:t>adequate </a:t>
            </a:r>
            <a:r>
              <a:rPr sz="2200" spc="-70" dirty="0">
                <a:latin typeface="Times New Roman"/>
                <a:cs typeface="Times New Roman"/>
              </a:rPr>
              <a:t>(also </a:t>
            </a:r>
            <a:r>
              <a:rPr sz="2200" spc="20" dirty="0">
                <a:latin typeface="Times New Roman"/>
                <a:cs typeface="Times New Roman"/>
              </a:rPr>
              <a:t>not </a:t>
            </a:r>
            <a:r>
              <a:rPr sz="2200" spc="-70" dirty="0">
                <a:latin typeface="Times New Roman"/>
                <a:cs typeface="Times New Roman"/>
              </a:rPr>
              <a:t>clear </a:t>
            </a:r>
            <a:r>
              <a:rPr sz="2200" spc="-50" dirty="0">
                <a:latin typeface="Times New Roman"/>
                <a:cs typeface="Times New Roman"/>
              </a:rPr>
              <a:t>where </a:t>
            </a:r>
            <a:r>
              <a:rPr sz="2200" spc="-40" dirty="0">
                <a:latin typeface="Times New Roman"/>
                <a:cs typeface="Times New Roman"/>
              </a:rPr>
              <a:t>it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was)</a:t>
            </a:r>
            <a:endParaRPr sz="2200">
              <a:latin typeface="Times New Roman"/>
              <a:cs typeface="Times New Roman"/>
            </a:endParaRPr>
          </a:p>
          <a:p>
            <a:pPr marL="355600" marR="215265" indent="-343535">
              <a:lnSpc>
                <a:spcPct val="100000"/>
              </a:lnSpc>
              <a:spcBef>
                <a:spcPts val="62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5" dirty="0">
                <a:latin typeface="Times New Roman"/>
                <a:cs typeface="Times New Roman"/>
              </a:rPr>
              <a:t>indication </a:t>
            </a:r>
            <a:r>
              <a:rPr sz="2800" b="1" spc="-25" dirty="0">
                <a:latin typeface="Times New Roman"/>
                <a:cs typeface="Times New Roman"/>
              </a:rPr>
              <a:t>information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55" dirty="0">
                <a:latin typeface="Times New Roman"/>
                <a:cs typeface="Times New Roman"/>
              </a:rPr>
              <a:t>all </a:t>
            </a:r>
            <a:r>
              <a:rPr sz="2800" b="1" dirty="0">
                <a:latin typeface="Times New Roman"/>
                <a:cs typeface="Times New Roman"/>
              </a:rPr>
              <a:t>said </a:t>
            </a:r>
            <a:r>
              <a:rPr sz="2800" b="1" spc="-35" dirty="0">
                <a:latin typeface="Times New Roman"/>
                <a:cs typeface="Times New Roman"/>
              </a:rPr>
              <a:t>was </a:t>
            </a:r>
            <a:r>
              <a:rPr sz="2800" b="1" spc="-40" dirty="0">
                <a:latin typeface="Times New Roman"/>
                <a:cs typeface="Times New Roman"/>
              </a:rPr>
              <a:t>“First  </a:t>
            </a:r>
            <a:r>
              <a:rPr sz="2800" b="1" spc="-45" dirty="0">
                <a:latin typeface="Times New Roman"/>
                <a:cs typeface="Times New Roman"/>
              </a:rPr>
              <a:t>Prodrug Stimulant”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5" dirty="0">
                <a:latin typeface="Times New Roman"/>
                <a:cs typeface="Times New Roman"/>
              </a:rPr>
              <a:t>nothing </a:t>
            </a:r>
            <a:r>
              <a:rPr sz="2800" b="1" spc="-30" dirty="0">
                <a:latin typeface="Times New Roman"/>
                <a:cs typeface="Times New Roman"/>
              </a:rPr>
              <a:t>about</a:t>
            </a:r>
            <a:r>
              <a:rPr sz="2800" b="1" spc="140" dirty="0">
                <a:latin typeface="Times New Roman"/>
                <a:cs typeface="Times New Roman"/>
              </a:rPr>
              <a:t> </a:t>
            </a:r>
            <a:r>
              <a:rPr sz="2800" b="1" spc="85" dirty="0">
                <a:latin typeface="Times New Roman"/>
                <a:cs typeface="Times New Roman"/>
              </a:rPr>
              <a:t>ADHD</a:t>
            </a:r>
            <a:endParaRPr sz="2800">
              <a:latin typeface="Times New Roman"/>
              <a:cs typeface="Times New Roman"/>
            </a:endParaRPr>
          </a:p>
          <a:p>
            <a:pPr marL="756285" marR="36703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80" dirty="0">
                <a:latin typeface="Times New Roman"/>
                <a:cs typeface="Times New Roman"/>
              </a:rPr>
              <a:t>fails </a:t>
            </a:r>
            <a:r>
              <a:rPr sz="2200" spc="25" dirty="0">
                <a:latin typeface="Times New Roman"/>
                <a:cs typeface="Times New Roman"/>
              </a:rPr>
              <a:t>to </a:t>
            </a:r>
            <a:r>
              <a:rPr sz="2200" spc="-65" dirty="0">
                <a:latin typeface="Times New Roman"/>
                <a:cs typeface="Times New Roman"/>
              </a:rPr>
              <a:t>adequately </a:t>
            </a:r>
            <a:r>
              <a:rPr sz="2200" spc="-40" dirty="0">
                <a:latin typeface="Times New Roman"/>
                <a:cs typeface="Times New Roman"/>
              </a:rPr>
              <a:t>communicate </a:t>
            </a:r>
            <a:r>
              <a:rPr sz="2200" spc="-10" dirty="0">
                <a:latin typeface="Times New Roman"/>
                <a:cs typeface="Times New Roman"/>
              </a:rPr>
              <a:t>important </a:t>
            </a:r>
            <a:r>
              <a:rPr sz="2200" spc="-20" dirty="0">
                <a:latin typeface="Times New Roman"/>
                <a:cs typeface="Times New Roman"/>
              </a:rPr>
              <a:t>information </a:t>
            </a:r>
            <a:r>
              <a:rPr sz="2200" spc="15" dirty="0">
                <a:latin typeface="Times New Roman"/>
                <a:cs typeface="Times New Roman"/>
              </a:rPr>
              <a:t>on </a:t>
            </a:r>
            <a:r>
              <a:rPr sz="2200" spc="40" dirty="0">
                <a:latin typeface="Times New Roman"/>
                <a:cs typeface="Times New Roman"/>
              </a:rPr>
              <a:t>ADHD  </a:t>
            </a:r>
            <a:r>
              <a:rPr sz="2200" spc="-40" dirty="0">
                <a:latin typeface="Times New Roman"/>
                <a:cs typeface="Times New Roman"/>
              </a:rPr>
              <a:t>indication </a:t>
            </a:r>
            <a:r>
              <a:rPr sz="2200" spc="-55" dirty="0">
                <a:latin typeface="Times New Roman"/>
                <a:cs typeface="Times New Roman"/>
              </a:rPr>
              <a:t>regarding </a:t>
            </a:r>
            <a:r>
              <a:rPr sz="2200" spc="-70" dirty="0">
                <a:latin typeface="Times New Roman"/>
                <a:cs typeface="Times New Roman"/>
              </a:rPr>
              <a:t>special </a:t>
            </a:r>
            <a:r>
              <a:rPr sz="2200" spc="-55" dirty="0">
                <a:latin typeface="Times New Roman"/>
                <a:cs typeface="Times New Roman"/>
              </a:rPr>
              <a:t>diagnostic </a:t>
            </a:r>
            <a:r>
              <a:rPr sz="2200" spc="-45" dirty="0">
                <a:latin typeface="Times New Roman"/>
                <a:cs typeface="Times New Roman"/>
              </a:rPr>
              <a:t>considerations, </a:t>
            </a:r>
            <a:r>
              <a:rPr sz="2200" spc="-30" dirty="0">
                <a:latin typeface="Times New Roman"/>
                <a:cs typeface="Times New Roman"/>
              </a:rPr>
              <a:t>need </a:t>
            </a:r>
            <a:r>
              <a:rPr sz="2200" spc="-5" dirty="0">
                <a:latin typeface="Times New Roman"/>
                <a:cs typeface="Times New Roman"/>
              </a:rPr>
              <a:t>for  </a:t>
            </a:r>
            <a:r>
              <a:rPr sz="2200" spc="-45" dirty="0">
                <a:latin typeface="Times New Roman"/>
                <a:cs typeface="Times New Roman"/>
              </a:rPr>
              <a:t>comprehensive </a:t>
            </a:r>
            <a:r>
              <a:rPr sz="2200" spc="-25" dirty="0">
                <a:latin typeface="Times New Roman"/>
                <a:cs typeface="Times New Roman"/>
              </a:rPr>
              <a:t>treatment, </a:t>
            </a:r>
            <a:r>
              <a:rPr sz="2200" spc="-30" dirty="0">
                <a:latin typeface="Times New Roman"/>
                <a:cs typeface="Times New Roman"/>
              </a:rPr>
              <a:t>and </a:t>
            </a:r>
            <a:r>
              <a:rPr sz="2200" spc="-25" dirty="0">
                <a:latin typeface="Times New Roman"/>
                <a:cs typeface="Times New Roman"/>
              </a:rPr>
              <a:t>long-term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spc="-65" dirty="0">
                <a:latin typeface="Times New Roman"/>
                <a:cs typeface="Times New Roman"/>
              </a:rPr>
              <a:t>use.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372" y="914400"/>
            <a:ext cx="4715256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53" y="156159"/>
            <a:ext cx="7146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Statistical </a:t>
            </a:r>
            <a:r>
              <a:rPr spc="-45" dirty="0"/>
              <a:t>Record </a:t>
            </a:r>
            <a:r>
              <a:rPr dirty="0"/>
              <a:t>–</a:t>
            </a:r>
            <a:r>
              <a:rPr spc="45" dirty="0"/>
              <a:t> </a:t>
            </a:r>
            <a:r>
              <a:rPr spc="114" dirty="0"/>
              <a:t>OPDP/DDMAC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24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Shire </a:t>
            </a:r>
            <a:r>
              <a:rPr dirty="0"/>
              <a:t>– </a:t>
            </a:r>
            <a:r>
              <a:rPr spc="-60" dirty="0"/>
              <a:t>Vyvanese </a:t>
            </a:r>
            <a:r>
              <a:rPr dirty="0"/>
              <a:t>–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00" dirty="0"/>
              <a:t>May </a:t>
            </a:r>
            <a:r>
              <a:rPr spc="-180" dirty="0"/>
              <a:t>2001</a:t>
            </a:r>
            <a:r>
              <a:rPr spc="-24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196595" y="1031747"/>
            <a:ext cx="8598408" cy="4780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421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Gelnique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0" dirty="0"/>
              <a:t>Nov.</a:t>
            </a:r>
            <a:r>
              <a:rPr spc="20" dirty="0"/>
              <a:t> </a:t>
            </a:r>
            <a:r>
              <a:rPr spc="-180" dirty="0"/>
              <a:t>2010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6416040" cy="45688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“Stall </a:t>
            </a:r>
            <a:r>
              <a:rPr sz="2800" b="1" spc="-20" dirty="0">
                <a:latin typeface="Times New Roman"/>
                <a:cs typeface="Times New Roman"/>
              </a:rPr>
              <a:t>Cling”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-55" dirty="0">
                <a:latin typeface="Times New Roman"/>
                <a:cs typeface="Times New Roman"/>
              </a:rPr>
              <a:t>clear </a:t>
            </a:r>
            <a:r>
              <a:rPr sz="2800" b="1" spc="-50" dirty="0">
                <a:latin typeface="Times New Roman"/>
                <a:cs typeface="Times New Roman"/>
              </a:rPr>
              <a:t>what </a:t>
            </a:r>
            <a:r>
              <a:rPr sz="2800" b="1" spc="-30" dirty="0">
                <a:latin typeface="Times New Roman"/>
                <a:cs typeface="Times New Roman"/>
              </a:rPr>
              <a:t>it </a:t>
            </a:r>
            <a:r>
              <a:rPr sz="2800" b="1" spc="20" dirty="0">
                <a:latin typeface="Times New Roman"/>
                <a:cs typeface="Times New Roman"/>
              </a:rPr>
              <a:t>clung</a:t>
            </a:r>
            <a:r>
              <a:rPr sz="2800" b="1" spc="2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Link 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--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U-Letter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–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Promo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5" dirty="0">
                <a:latin typeface="Times New Roman"/>
                <a:cs typeface="Times New Roman"/>
              </a:rPr>
              <a:t>Viewed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15" dirty="0">
                <a:latin typeface="Times New Roman"/>
                <a:cs typeface="Times New Roman"/>
              </a:rPr>
              <a:t>ACOG </a:t>
            </a:r>
            <a:r>
              <a:rPr sz="2400" spc="-55" dirty="0">
                <a:latin typeface="Times New Roman"/>
                <a:cs typeface="Times New Roman"/>
              </a:rPr>
              <a:t>annual </a:t>
            </a:r>
            <a:r>
              <a:rPr sz="2400" spc="-85" dirty="0">
                <a:latin typeface="Times New Roman"/>
                <a:cs typeface="Times New Roman"/>
              </a:rPr>
              <a:t>clinical </a:t>
            </a:r>
            <a:r>
              <a:rPr sz="2400" spc="-55" dirty="0">
                <a:latin typeface="Times New Roman"/>
                <a:cs typeface="Times New Roman"/>
              </a:rPr>
              <a:t>meeting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S.F.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Alleged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violations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0" dirty="0">
                <a:latin typeface="Times New Roman"/>
                <a:cs typeface="Times New Roman"/>
              </a:rPr>
              <a:t>minimizes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risk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overstates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efficacy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broadens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indication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10" dirty="0">
                <a:latin typeface="Times New Roman"/>
                <a:cs typeface="Times New Roman"/>
              </a:rPr>
              <a:t>important </a:t>
            </a:r>
            <a:r>
              <a:rPr sz="2400" spc="-65" dirty="0">
                <a:latin typeface="Times New Roman"/>
                <a:cs typeface="Times New Roman"/>
              </a:rPr>
              <a:t>risk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info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makes </a:t>
            </a:r>
            <a:r>
              <a:rPr sz="2400" spc="-25" dirty="0">
                <a:latin typeface="Times New Roman"/>
                <a:cs typeface="Times New Roman"/>
              </a:rPr>
              <a:t>unsubstantiated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99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Gelnique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0" dirty="0"/>
              <a:t>Nov. </a:t>
            </a:r>
            <a:r>
              <a:rPr spc="-180" dirty="0"/>
              <a:t>2010</a:t>
            </a:r>
            <a:r>
              <a:rPr spc="1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08975" cy="47148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Minimized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risk </a:t>
            </a:r>
            <a:r>
              <a:rPr sz="2400" spc="-25" dirty="0">
                <a:latin typeface="Times New Roman"/>
                <a:cs typeface="Times New Roman"/>
              </a:rPr>
              <a:t>info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85" dirty="0">
                <a:latin typeface="Times New Roman"/>
                <a:cs typeface="Times New Roman"/>
              </a:rPr>
              <a:t>very small </a:t>
            </a:r>
            <a:r>
              <a:rPr sz="2400" spc="15" dirty="0">
                <a:latin typeface="Times New Roman"/>
                <a:cs typeface="Times New Roman"/>
              </a:rPr>
              <a:t>font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15" dirty="0">
                <a:latin typeface="Times New Roman"/>
                <a:cs typeface="Times New Roman"/>
              </a:rPr>
              <a:t>bottom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piece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single-spaced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latin typeface="Times New Roman"/>
                <a:cs typeface="Times New Roman"/>
              </a:rPr>
              <a:t>typed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paragraphs</a:t>
            </a:r>
            <a:endParaRPr sz="2400">
              <a:latin typeface="Times New Roman"/>
              <a:cs typeface="Times New Roman"/>
            </a:endParaRPr>
          </a:p>
          <a:p>
            <a:pPr marL="756285" marR="17653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60" dirty="0">
                <a:latin typeface="Times New Roman"/>
                <a:cs typeface="Times New Roman"/>
              </a:rPr>
              <a:t>reasonably </a:t>
            </a:r>
            <a:r>
              <a:rPr sz="2400" spc="-40" dirty="0">
                <a:latin typeface="Times New Roman"/>
                <a:cs typeface="Times New Roman"/>
              </a:rPr>
              <a:t>comparable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efficacy </a:t>
            </a:r>
            <a:r>
              <a:rPr sz="2400" spc="-80" dirty="0">
                <a:latin typeface="Times New Roman"/>
                <a:cs typeface="Times New Roman"/>
              </a:rPr>
              <a:t>claims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spc="-75" dirty="0">
                <a:latin typeface="Times New Roman"/>
                <a:cs typeface="Times New Roman"/>
              </a:rPr>
              <a:t>large 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110" dirty="0">
                <a:latin typeface="Times New Roman"/>
                <a:cs typeface="Times New Roman"/>
              </a:rPr>
              <a:t>easy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5" dirty="0">
                <a:latin typeface="Times New Roman"/>
                <a:cs typeface="Times New Roman"/>
              </a:rPr>
              <a:t>see </a:t>
            </a:r>
            <a:r>
              <a:rPr sz="2400" spc="-80" dirty="0">
                <a:latin typeface="Times New Roman"/>
                <a:cs typeface="Times New Roman"/>
              </a:rPr>
              <a:t>graphically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20" dirty="0">
                <a:latin typeface="Times New Roman"/>
                <a:cs typeface="Times New Roman"/>
              </a:rPr>
              <a:t>to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prominence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0" dirty="0">
                <a:latin typeface="Times New Roman"/>
                <a:cs typeface="Times New Roman"/>
              </a:rPr>
              <a:t>adverse </a:t>
            </a:r>
            <a:r>
              <a:rPr sz="2400" spc="-50" dirty="0">
                <a:latin typeface="Times New Roman"/>
                <a:cs typeface="Times New Roman"/>
              </a:rPr>
              <a:t>events </a:t>
            </a:r>
            <a:r>
              <a:rPr sz="2400" spc="-25" dirty="0">
                <a:latin typeface="Times New Roman"/>
                <a:cs typeface="Times New Roman"/>
              </a:rPr>
              <a:t>presented before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50" dirty="0">
                <a:latin typeface="Times New Roman"/>
                <a:cs typeface="Times New Roman"/>
              </a:rPr>
              <a:t>serious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risks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Overstated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Efficacy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failed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disclose </a:t>
            </a:r>
            <a:r>
              <a:rPr sz="2400" spc="-5" dirty="0">
                <a:latin typeface="Times New Roman"/>
                <a:cs typeface="Times New Roman"/>
              </a:rPr>
              <a:t>that the </a:t>
            </a:r>
            <a:r>
              <a:rPr sz="2400" spc="-80" dirty="0">
                <a:latin typeface="Times New Roman"/>
                <a:cs typeface="Times New Roman"/>
              </a:rPr>
              <a:t>big </a:t>
            </a:r>
            <a:r>
              <a:rPr sz="2400" spc="-30" dirty="0">
                <a:latin typeface="Times New Roman"/>
                <a:cs typeface="Times New Roman"/>
              </a:rPr>
              <a:t>“71%” </a:t>
            </a:r>
            <a:r>
              <a:rPr sz="2400" spc="-110" dirty="0">
                <a:latin typeface="Times New Roman"/>
                <a:cs typeface="Times New Roman"/>
              </a:rPr>
              <a:t>was </a:t>
            </a:r>
            <a:r>
              <a:rPr sz="2400" spc="-30" dirty="0">
                <a:latin typeface="Times New Roman"/>
                <a:cs typeface="Times New Roman"/>
              </a:rPr>
              <a:t>compared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placebo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reduction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56% </a:t>
            </a:r>
            <a:r>
              <a:rPr sz="2400" spc="-25" dirty="0">
                <a:latin typeface="Times New Roman"/>
                <a:cs typeface="Times New Roman"/>
              </a:rPr>
              <a:t>(or </a:t>
            </a:r>
            <a:r>
              <a:rPr sz="2400" spc="-75" dirty="0">
                <a:latin typeface="Times New Roman"/>
                <a:cs typeface="Times New Roman"/>
              </a:rPr>
              <a:t>2.0 </a:t>
            </a:r>
            <a:r>
              <a:rPr sz="2400" spc="-105" dirty="0">
                <a:latin typeface="Times New Roman"/>
                <a:cs typeface="Times New Roman"/>
              </a:rPr>
              <a:t>vs. </a:t>
            </a:r>
            <a:r>
              <a:rPr sz="2400" spc="-75" dirty="0">
                <a:latin typeface="Times New Roman"/>
                <a:cs typeface="Times New Roman"/>
              </a:rPr>
              <a:t>2.7 </a:t>
            </a:r>
            <a:r>
              <a:rPr sz="2400" spc="-45" dirty="0">
                <a:latin typeface="Times New Roman"/>
                <a:cs typeface="Times New Roman"/>
              </a:rPr>
              <a:t>episodes </a:t>
            </a:r>
            <a:r>
              <a:rPr sz="2400" spc="-20" dirty="0">
                <a:latin typeface="Times New Roman"/>
                <a:cs typeface="Times New Roman"/>
              </a:rPr>
              <a:t>per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day)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disclaimer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45" dirty="0">
                <a:latin typeface="Times New Roman"/>
                <a:cs typeface="Times New Roman"/>
              </a:rPr>
              <a:t>placebo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80" dirty="0">
                <a:latin typeface="Times New Roman"/>
                <a:cs typeface="Times New Roman"/>
              </a:rPr>
              <a:t>very </a:t>
            </a:r>
            <a:r>
              <a:rPr sz="2400" spc="-85" dirty="0">
                <a:latin typeface="Times New Roman"/>
                <a:cs typeface="Times New Roman"/>
              </a:rPr>
              <a:t>small </a:t>
            </a:r>
            <a:r>
              <a:rPr sz="2400" spc="-10" dirty="0">
                <a:latin typeface="Times New Roman"/>
                <a:cs typeface="Times New Roman"/>
              </a:rPr>
              <a:t>print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10" dirty="0">
                <a:latin typeface="Times New Roman"/>
                <a:cs typeface="Times New Roman"/>
              </a:rPr>
              <a:t>bottom </a:t>
            </a:r>
            <a:r>
              <a:rPr sz="2400" spc="-10" dirty="0">
                <a:latin typeface="Times New Roman"/>
                <a:cs typeface="Times New Roman"/>
              </a:rPr>
              <a:t>corner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does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55" dirty="0">
                <a:latin typeface="Times New Roman"/>
                <a:cs typeface="Times New Roman"/>
              </a:rPr>
              <a:t>mitigate </a:t>
            </a:r>
            <a:r>
              <a:rPr sz="2400" spc="-30" dirty="0">
                <a:latin typeface="Times New Roman"/>
                <a:cs typeface="Times New Roman"/>
              </a:rPr>
              <a:t>this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overstatement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62200" y="172212"/>
            <a:ext cx="5278120" cy="6619240"/>
            <a:chOff x="2362200" y="172212"/>
            <a:chExt cx="5278120" cy="6619240"/>
          </a:xfrm>
        </p:grpSpPr>
        <p:sp>
          <p:nvSpPr>
            <p:cNvPr id="5" name="object 5"/>
            <p:cNvSpPr/>
            <p:nvPr/>
          </p:nvSpPr>
          <p:spPr>
            <a:xfrm>
              <a:off x="2819400" y="6172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200" y="172212"/>
              <a:ext cx="5277611" cy="6618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6177" y="3275584"/>
              <a:ext cx="500380" cy="2820670"/>
            </a:xfrm>
            <a:custGeom>
              <a:avLst/>
              <a:gdLst/>
              <a:ahLst/>
              <a:cxnLst/>
              <a:rect l="l" t="t" r="r" b="b"/>
              <a:pathLst>
                <a:path w="500379" h="2820670">
                  <a:moveTo>
                    <a:pt x="403987" y="2732773"/>
                  </a:moveTo>
                  <a:lnTo>
                    <a:pt x="398653" y="2737231"/>
                  </a:lnTo>
                  <a:lnTo>
                    <a:pt x="398145" y="2741231"/>
                  </a:lnTo>
                  <a:lnTo>
                    <a:pt x="400431" y="2743936"/>
                  </a:lnTo>
                  <a:lnTo>
                    <a:pt x="463423" y="2820441"/>
                  </a:lnTo>
                  <a:lnTo>
                    <a:pt x="467797" y="2809062"/>
                  </a:lnTo>
                  <a:lnTo>
                    <a:pt x="455168" y="2809062"/>
                  </a:lnTo>
                  <a:lnTo>
                    <a:pt x="451402" y="2785840"/>
                  </a:lnTo>
                  <a:lnTo>
                    <a:pt x="410210" y="2735859"/>
                  </a:lnTo>
                  <a:lnTo>
                    <a:pt x="408051" y="2733154"/>
                  </a:lnTo>
                  <a:lnTo>
                    <a:pt x="403987" y="2732773"/>
                  </a:lnTo>
                  <a:close/>
                </a:path>
                <a:path w="500379" h="2820670">
                  <a:moveTo>
                    <a:pt x="451402" y="2785840"/>
                  </a:moveTo>
                  <a:lnTo>
                    <a:pt x="455168" y="2809062"/>
                  </a:lnTo>
                  <a:lnTo>
                    <a:pt x="467741" y="2807030"/>
                  </a:lnTo>
                  <a:lnTo>
                    <a:pt x="467528" y="2805722"/>
                  </a:lnTo>
                  <a:lnTo>
                    <a:pt x="455422" y="2805722"/>
                  </a:lnTo>
                  <a:lnTo>
                    <a:pt x="459364" y="2795500"/>
                  </a:lnTo>
                  <a:lnTo>
                    <a:pt x="451402" y="2785840"/>
                  </a:lnTo>
                  <a:close/>
                </a:path>
                <a:path w="500379" h="2820670">
                  <a:moveTo>
                    <a:pt x="492125" y="2718485"/>
                  </a:moveTo>
                  <a:lnTo>
                    <a:pt x="488442" y="2720111"/>
                  </a:lnTo>
                  <a:lnTo>
                    <a:pt x="463944" y="2783625"/>
                  </a:lnTo>
                  <a:lnTo>
                    <a:pt x="467741" y="2807030"/>
                  </a:lnTo>
                  <a:lnTo>
                    <a:pt x="455168" y="2809062"/>
                  </a:lnTo>
                  <a:lnTo>
                    <a:pt x="467797" y="2809062"/>
                  </a:lnTo>
                  <a:lnTo>
                    <a:pt x="498983" y="2727947"/>
                  </a:lnTo>
                  <a:lnTo>
                    <a:pt x="500253" y="2724683"/>
                  </a:lnTo>
                  <a:lnTo>
                    <a:pt x="498602" y="2721000"/>
                  </a:lnTo>
                  <a:lnTo>
                    <a:pt x="495427" y="2719743"/>
                  </a:lnTo>
                  <a:lnTo>
                    <a:pt x="492125" y="2718485"/>
                  </a:lnTo>
                  <a:close/>
                </a:path>
                <a:path w="500379" h="2820670">
                  <a:moveTo>
                    <a:pt x="459364" y="2795500"/>
                  </a:moveTo>
                  <a:lnTo>
                    <a:pt x="455422" y="2805722"/>
                  </a:lnTo>
                  <a:lnTo>
                    <a:pt x="466344" y="2803969"/>
                  </a:lnTo>
                  <a:lnTo>
                    <a:pt x="459364" y="2795500"/>
                  </a:lnTo>
                  <a:close/>
                </a:path>
                <a:path w="500379" h="2820670">
                  <a:moveTo>
                    <a:pt x="463944" y="2783625"/>
                  </a:moveTo>
                  <a:lnTo>
                    <a:pt x="459364" y="2795500"/>
                  </a:lnTo>
                  <a:lnTo>
                    <a:pt x="466344" y="2803969"/>
                  </a:lnTo>
                  <a:lnTo>
                    <a:pt x="455422" y="2805722"/>
                  </a:lnTo>
                  <a:lnTo>
                    <a:pt x="467528" y="2805722"/>
                  </a:lnTo>
                  <a:lnTo>
                    <a:pt x="463944" y="2783625"/>
                  </a:lnTo>
                  <a:close/>
                </a:path>
                <a:path w="500379" h="2820670">
                  <a:moveTo>
                    <a:pt x="12446" y="0"/>
                  </a:moveTo>
                  <a:lnTo>
                    <a:pt x="0" y="2031"/>
                  </a:lnTo>
                  <a:lnTo>
                    <a:pt x="451402" y="2785840"/>
                  </a:lnTo>
                  <a:lnTo>
                    <a:pt x="459364" y="2795500"/>
                  </a:lnTo>
                  <a:lnTo>
                    <a:pt x="463944" y="278362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23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27" y="609600"/>
            <a:ext cx="8392668" cy="529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99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Gelnique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0" dirty="0"/>
              <a:t>Nov. </a:t>
            </a:r>
            <a:r>
              <a:rPr spc="-180" dirty="0"/>
              <a:t>2010</a:t>
            </a:r>
            <a:r>
              <a:rPr spc="1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261984" cy="51136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Broadened </a:t>
            </a:r>
            <a:r>
              <a:rPr sz="2800" b="1" spc="-5" dirty="0">
                <a:latin typeface="Times New Roman"/>
                <a:cs typeface="Times New Roman"/>
              </a:rPr>
              <a:t>indication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Significant </a:t>
            </a:r>
            <a:r>
              <a:rPr sz="2400" spc="-25" dirty="0">
                <a:latin typeface="Times New Roman"/>
                <a:cs typeface="Times New Roman"/>
              </a:rPr>
              <a:t>reduction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30" dirty="0">
                <a:latin typeface="Times New Roman"/>
                <a:cs typeface="Times New Roman"/>
              </a:rPr>
              <a:t>“incontinence </a:t>
            </a:r>
            <a:r>
              <a:rPr sz="2400" spc="-40" dirty="0">
                <a:latin typeface="Times New Roman"/>
                <a:cs typeface="Times New Roman"/>
              </a:rPr>
              <a:t>episodes”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70" dirty="0">
                <a:latin typeface="Times New Roman"/>
                <a:cs typeface="Times New Roman"/>
              </a:rPr>
              <a:t>implies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14" dirty="0">
                <a:latin typeface="Times New Roman"/>
                <a:cs typeface="Times New Roman"/>
              </a:rPr>
              <a:t>all </a:t>
            </a:r>
            <a:r>
              <a:rPr sz="2400" spc="-60" dirty="0">
                <a:latin typeface="Times New Roman"/>
                <a:cs typeface="Times New Roman"/>
              </a:rPr>
              <a:t>types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incontinence</a:t>
            </a:r>
            <a:endParaRPr sz="2400">
              <a:latin typeface="Times New Roman"/>
              <a:cs typeface="Times New Roman"/>
            </a:endParaRPr>
          </a:p>
          <a:p>
            <a:pPr marL="756285" marR="50927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Approved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narrower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“overactive </a:t>
            </a:r>
            <a:r>
              <a:rPr sz="2400" spc="-40" dirty="0">
                <a:latin typeface="Times New Roman"/>
                <a:cs typeface="Times New Roman"/>
              </a:rPr>
              <a:t>bladder </a:t>
            </a:r>
            <a:r>
              <a:rPr sz="2400" spc="-50" dirty="0">
                <a:latin typeface="Times New Roman"/>
                <a:cs typeface="Times New Roman"/>
              </a:rPr>
              <a:t>with  </a:t>
            </a:r>
            <a:r>
              <a:rPr sz="2400" spc="-35" dirty="0">
                <a:latin typeface="Times New Roman"/>
                <a:cs typeface="Times New Roman"/>
              </a:rPr>
              <a:t>symptom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50" dirty="0">
                <a:latin typeface="Times New Roman"/>
                <a:cs typeface="Times New Roman"/>
              </a:rPr>
              <a:t>urinary </a:t>
            </a:r>
            <a:r>
              <a:rPr sz="2400" spc="-40" dirty="0">
                <a:latin typeface="Times New Roman"/>
                <a:cs typeface="Times New Roman"/>
              </a:rPr>
              <a:t>incontinence, </a:t>
            </a:r>
            <a:r>
              <a:rPr sz="2400" spc="-65" dirty="0">
                <a:latin typeface="Times New Roman"/>
                <a:cs typeface="Times New Roman"/>
              </a:rPr>
              <a:t>urgency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frequency”</a:t>
            </a:r>
            <a:endParaRPr sz="2400">
              <a:latin typeface="Times New Roman"/>
              <a:cs typeface="Times New Roman"/>
            </a:endParaRPr>
          </a:p>
          <a:p>
            <a:pPr marL="756285" marR="20574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0" dirty="0">
                <a:latin typeface="Times New Roman"/>
                <a:cs typeface="Times New Roman"/>
              </a:rPr>
              <a:t>fact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70" dirty="0">
                <a:latin typeface="Times New Roman"/>
                <a:cs typeface="Times New Roman"/>
              </a:rPr>
              <a:t>full </a:t>
            </a:r>
            <a:r>
              <a:rPr sz="2400" spc="-45" dirty="0">
                <a:latin typeface="Times New Roman"/>
                <a:cs typeface="Times New Roman"/>
              </a:rPr>
              <a:t>indication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15" dirty="0">
                <a:latin typeface="Times New Roman"/>
                <a:cs typeface="Times New Roman"/>
              </a:rPr>
              <a:t>bottom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Brief Summary  </a:t>
            </a:r>
            <a:r>
              <a:rPr sz="2400" spc="-25" dirty="0">
                <a:latin typeface="Times New Roman"/>
                <a:cs typeface="Times New Roman"/>
              </a:rPr>
              <a:t>does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40" dirty="0">
                <a:latin typeface="Times New Roman"/>
                <a:cs typeface="Times New Roman"/>
              </a:rPr>
              <a:t>cure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violation </a:t>
            </a:r>
            <a:r>
              <a:rPr sz="2400" spc="-105" dirty="0">
                <a:latin typeface="Times New Roman"/>
                <a:cs typeface="Times New Roman"/>
              </a:rPr>
              <a:t>vs. </a:t>
            </a:r>
            <a:r>
              <a:rPr sz="2400" dirty="0">
                <a:latin typeface="Times New Roman"/>
                <a:cs typeface="Times New Roman"/>
              </a:rPr>
              <a:t>size/prominence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violative  </a:t>
            </a:r>
            <a:r>
              <a:rPr sz="2400" spc="-25" dirty="0">
                <a:latin typeface="Times New Roman"/>
                <a:cs typeface="Times New Roman"/>
              </a:rPr>
              <a:t>statement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5142865" algn="l"/>
                <a:tab pos="6270625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15" dirty="0">
                <a:latin typeface="Times New Roman"/>
                <a:cs typeface="Times New Roman"/>
              </a:rPr>
              <a:t>Risk </a:t>
            </a:r>
            <a:r>
              <a:rPr sz="2800" b="1" spc="-5" dirty="0">
                <a:latin typeface="Times New Roman"/>
                <a:cs typeface="Times New Roman"/>
              </a:rPr>
              <a:t>Info – </a:t>
            </a:r>
            <a:r>
              <a:rPr sz="2800" spc="-85" dirty="0">
                <a:latin typeface="Times New Roman"/>
                <a:cs typeface="Times New Roman"/>
              </a:rPr>
              <a:t>failed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70" dirty="0">
                <a:latin typeface="Times New Roman"/>
                <a:cs typeface="Times New Roman"/>
              </a:rPr>
              <a:t>include </a:t>
            </a:r>
            <a:r>
              <a:rPr sz="2800" spc="-100" dirty="0">
                <a:latin typeface="Times New Roman"/>
                <a:cs typeface="Times New Roman"/>
              </a:rPr>
              <a:t>Warning </a:t>
            </a:r>
            <a:r>
              <a:rPr sz="2800" spc="-55" dirty="0">
                <a:latin typeface="Times New Roman"/>
                <a:cs typeface="Times New Roman"/>
              </a:rPr>
              <a:t>in </a:t>
            </a:r>
            <a:r>
              <a:rPr sz="2800" spc="-125" dirty="0">
                <a:latin typeface="Times New Roman"/>
                <a:cs typeface="Times New Roman"/>
              </a:rPr>
              <a:t>P.I. </a:t>
            </a:r>
            <a:r>
              <a:rPr sz="2800" spc="20" dirty="0">
                <a:latin typeface="Times New Roman"/>
                <a:cs typeface="Times New Roman"/>
              </a:rPr>
              <a:t>on  </a:t>
            </a:r>
            <a:r>
              <a:rPr sz="2800" spc="-80" dirty="0">
                <a:latin typeface="Times New Roman"/>
                <a:cs typeface="Times New Roman"/>
              </a:rPr>
              <a:t>hypersensitivity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-40" dirty="0">
                <a:latin typeface="Times New Roman"/>
                <a:cs typeface="Times New Roman"/>
              </a:rPr>
              <a:t>need </a:t>
            </a:r>
            <a:r>
              <a:rPr sz="2800" spc="30" dirty="0">
                <a:latin typeface="Times New Roman"/>
                <a:cs typeface="Times New Roman"/>
              </a:rPr>
              <a:t>to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discontinue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if	</a:t>
            </a:r>
            <a:r>
              <a:rPr sz="2800" spc="-60" dirty="0">
                <a:latin typeface="Times New Roman"/>
                <a:cs typeface="Times New Roman"/>
              </a:rPr>
              <a:t>develop  </a:t>
            </a:r>
            <a:r>
              <a:rPr sz="2800" spc="-80" dirty="0">
                <a:latin typeface="Times New Roman"/>
                <a:cs typeface="Times New Roman"/>
              </a:rPr>
              <a:t>hypersensitivity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25" dirty="0">
                <a:latin typeface="Times New Roman"/>
                <a:cs typeface="Times New Roman"/>
              </a:rPr>
              <a:t>drug </a:t>
            </a:r>
            <a:r>
              <a:rPr sz="2800" spc="-60" dirty="0">
                <a:latin typeface="Times New Roman"/>
                <a:cs typeface="Times New Roman"/>
              </a:rPr>
              <a:t>--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Brief	</a:t>
            </a:r>
            <a:r>
              <a:rPr sz="2800" spc="-110" dirty="0">
                <a:latin typeface="Times New Roman"/>
                <a:cs typeface="Times New Roman"/>
              </a:rPr>
              <a:t>Summary, </a:t>
            </a:r>
            <a:r>
              <a:rPr sz="2800" spc="5" dirty="0">
                <a:latin typeface="Times New Roman"/>
                <a:cs typeface="Times New Roman"/>
              </a:rPr>
              <a:t>but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60" dirty="0">
                <a:latin typeface="Times New Roman"/>
                <a:cs typeface="Times New Roman"/>
              </a:rPr>
              <a:t>in  </a:t>
            </a:r>
            <a:r>
              <a:rPr sz="2800" spc="10" dirty="0">
                <a:latin typeface="Times New Roman"/>
                <a:cs typeface="Times New Roman"/>
              </a:rPr>
              <a:t>“Important </a:t>
            </a:r>
            <a:r>
              <a:rPr sz="2800" spc="-105" dirty="0">
                <a:latin typeface="Times New Roman"/>
                <a:cs typeface="Times New Roman"/>
              </a:rPr>
              <a:t>Safety </a:t>
            </a:r>
            <a:r>
              <a:rPr sz="2800" spc="15" dirty="0">
                <a:latin typeface="Times New Roman"/>
                <a:cs typeface="Times New Roman"/>
              </a:rPr>
              <a:t>Info”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(buried)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990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Gelnique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0" dirty="0"/>
              <a:t>Nov. </a:t>
            </a:r>
            <a:r>
              <a:rPr spc="-180" dirty="0"/>
              <a:t>2010</a:t>
            </a:r>
            <a:r>
              <a:rPr spc="1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3656" y="1059803"/>
            <a:ext cx="8315959" cy="38652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Unsubstantiated </a:t>
            </a:r>
            <a:r>
              <a:rPr sz="2800" b="1" spc="10" dirty="0">
                <a:latin typeface="Times New Roman"/>
                <a:cs typeface="Times New Roman"/>
              </a:rPr>
              <a:t>claims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Times New Roman"/>
                <a:cs typeface="Times New Roman"/>
              </a:rPr>
              <a:t>“Fits </a:t>
            </a:r>
            <a:r>
              <a:rPr sz="2400" b="1" spc="-5" dirty="0">
                <a:latin typeface="Times New Roman"/>
                <a:cs typeface="Times New Roman"/>
              </a:rPr>
              <a:t>into </a:t>
            </a:r>
            <a:r>
              <a:rPr sz="2400" b="1" spc="-50" dirty="0">
                <a:latin typeface="Times New Roman"/>
                <a:cs typeface="Times New Roman"/>
              </a:rPr>
              <a:t>a </a:t>
            </a:r>
            <a:r>
              <a:rPr sz="2400" b="1" spc="-35" dirty="0">
                <a:latin typeface="Times New Roman"/>
                <a:cs typeface="Times New Roman"/>
              </a:rPr>
              <a:t>woman’s </a:t>
            </a:r>
            <a:r>
              <a:rPr sz="2400" b="1" spc="-5" dirty="0">
                <a:latin typeface="Times New Roman"/>
                <a:cs typeface="Times New Roman"/>
              </a:rPr>
              <a:t>skin </a:t>
            </a:r>
            <a:r>
              <a:rPr sz="2400" b="1" spc="-40" dirty="0">
                <a:latin typeface="Times New Roman"/>
                <a:cs typeface="Times New Roman"/>
              </a:rPr>
              <a:t>care</a:t>
            </a:r>
            <a:r>
              <a:rPr sz="2400" b="1" spc="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routine”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supported </a:t>
            </a:r>
            <a:r>
              <a:rPr sz="2000" spc="-90" dirty="0">
                <a:latin typeface="Times New Roman"/>
                <a:cs typeface="Times New Roman"/>
              </a:rPr>
              <a:t>by </a:t>
            </a:r>
            <a:r>
              <a:rPr sz="2000" spc="-30" dirty="0">
                <a:latin typeface="Times New Roman"/>
                <a:cs typeface="Times New Roman"/>
              </a:rPr>
              <a:t>“substantial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evidence”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Times New Roman"/>
                <a:cs typeface="Times New Roman"/>
              </a:rPr>
              <a:t>inconsistent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50" dirty="0">
                <a:latin typeface="Times New Roman"/>
                <a:cs typeface="Times New Roman"/>
              </a:rPr>
              <a:t>skin </a:t>
            </a:r>
            <a:r>
              <a:rPr sz="2000" spc="-45" dirty="0">
                <a:latin typeface="Times New Roman"/>
                <a:cs typeface="Times New Roman"/>
              </a:rPr>
              <a:t>care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warnings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Times New Roman"/>
                <a:cs typeface="Times New Roman"/>
              </a:rPr>
              <a:t>inconsistent </a:t>
            </a:r>
            <a:r>
              <a:rPr sz="2000" spc="-45" dirty="0">
                <a:latin typeface="Times New Roman"/>
                <a:cs typeface="Times New Roman"/>
              </a:rPr>
              <a:t>with detailed </a:t>
            </a:r>
            <a:r>
              <a:rPr sz="2000" spc="-15" dirty="0">
                <a:latin typeface="Times New Roman"/>
                <a:cs typeface="Times New Roman"/>
              </a:rPr>
              <a:t>instructions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35" dirty="0">
                <a:latin typeface="Times New Roman"/>
                <a:cs typeface="Times New Roman"/>
              </a:rPr>
              <a:t>how </a:t>
            </a:r>
            <a:r>
              <a:rPr sz="2000" spc="-75" dirty="0">
                <a:latin typeface="Times New Roman"/>
                <a:cs typeface="Times New Roman"/>
              </a:rPr>
              <a:t>gel is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20" dirty="0">
                <a:latin typeface="Times New Roman"/>
                <a:cs typeface="Times New Roman"/>
              </a:rPr>
              <a:t>be </a:t>
            </a:r>
            <a:r>
              <a:rPr sz="2000" spc="-45" dirty="0">
                <a:latin typeface="Times New Roman"/>
                <a:cs typeface="Times New Roman"/>
              </a:rPr>
              <a:t>applied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(e.g.,</a:t>
            </a:r>
            <a:endParaRPr sz="200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</a:pPr>
            <a:r>
              <a:rPr sz="2000" spc="-40" dirty="0">
                <a:latin typeface="Times New Roman"/>
                <a:cs typeface="Times New Roman"/>
              </a:rPr>
              <a:t>keep </a:t>
            </a:r>
            <a:r>
              <a:rPr sz="2000" spc="-35" dirty="0">
                <a:latin typeface="Times New Roman"/>
                <a:cs typeface="Times New Roman"/>
              </a:rPr>
              <a:t>dry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60" dirty="0">
                <a:latin typeface="Times New Roman"/>
                <a:cs typeface="Times New Roman"/>
              </a:rPr>
              <a:t>1 </a:t>
            </a:r>
            <a:r>
              <a:rPr sz="2000" spc="-20" dirty="0">
                <a:latin typeface="Times New Roman"/>
                <a:cs typeface="Times New Roman"/>
              </a:rPr>
              <a:t>hour; </a:t>
            </a:r>
            <a:r>
              <a:rPr sz="2000" spc="-55" dirty="0">
                <a:latin typeface="Times New Roman"/>
                <a:cs typeface="Times New Roman"/>
              </a:rPr>
              <a:t>don’t </a:t>
            </a:r>
            <a:r>
              <a:rPr sz="2000" spc="-45" dirty="0">
                <a:latin typeface="Times New Roman"/>
                <a:cs typeface="Times New Roman"/>
              </a:rPr>
              <a:t>cover </a:t>
            </a:r>
            <a:r>
              <a:rPr sz="2000" spc="-35" dirty="0">
                <a:latin typeface="Times New Roman"/>
                <a:cs typeface="Times New Roman"/>
              </a:rPr>
              <a:t>until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dry)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65" dirty="0">
                <a:latin typeface="Times New Roman"/>
                <a:cs typeface="Times New Roman"/>
              </a:rPr>
              <a:t>“Smart </a:t>
            </a:r>
            <a:r>
              <a:rPr sz="2400" b="1" spc="-35" dirty="0">
                <a:latin typeface="Times New Roman"/>
                <a:cs typeface="Times New Roman"/>
              </a:rPr>
              <a:t>Gel </a:t>
            </a:r>
            <a:r>
              <a:rPr sz="2400" b="1" spc="5" dirty="0">
                <a:latin typeface="Times New Roman"/>
                <a:cs typeface="Times New Roman"/>
              </a:rPr>
              <a:t>Technology </a:t>
            </a:r>
            <a:r>
              <a:rPr sz="2400" b="1" spc="30" dirty="0">
                <a:latin typeface="Times New Roman"/>
                <a:cs typeface="Times New Roman"/>
              </a:rPr>
              <a:t>is </a:t>
            </a:r>
            <a:r>
              <a:rPr sz="2400" b="1" spc="-70" dirty="0">
                <a:latin typeface="Times New Roman"/>
                <a:cs typeface="Times New Roman"/>
              </a:rPr>
              <a:t>her </a:t>
            </a:r>
            <a:r>
              <a:rPr sz="2400" b="1" spc="-5" dirty="0">
                <a:latin typeface="Times New Roman"/>
                <a:cs typeface="Times New Roman"/>
              </a:rPr>
              <a:t>weapon </a:t>
            </a:r>
            <a:r>
              <a:rPr sz="2400" b="1" spc="5" dirty="0">
                <a:latin typeface="Times New Roman"/>
                <a:cs typeface="Times New Roman"/>
              </a:rPr>
              <a:t>against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wetting”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20" dirty="0">
                <a:latin typeface="Times New Roman"/>
                <a:cs typeface="Times New Roman"/>
              </a:rPr>
              <a:t>no </a:t>
            </a:r>
            <a:r>
              <a:rPr sz="2000" spc="-45" dirty="0">
                <a:latin typeface="Times New Roman"/>
                <a:cs typeface="Times New Roman"/>
              </a:rPr>
              <a:t>evidence </a:t>
            </a:r>
            <a:r>
              <a:rPr sz="2000" spc="-35" dirty="0">
                <a:latin typeface="Times New Roman"/>
                <a:cs typeface="Times New Roman"/>
              </a:rPr>
              <a:t>suggests </a:t>
            </a:r>
            <a:r>
              <a:rPr sz="2000" spc="-20" dirty="0">
                <a:latin typeface="Times New Roman"/>
                <a:cs typeface="Times New Roman"/>
              </a:rPr>
              <a:t>their </a:t>
            </a:r>
            <a:r>
              <a:rPr sz="2000" spc="-35" dirty="0">
                <a:latin typeface="Times New Roman"/>
                <a:cs typeface="Times New Roman"/>
              </a:rPr>
              <a:t>technology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80" dirty="0">
                <a:latin typeface="Times New Roman"/>
                <a:cs typeface="Times New Roman"/>
              </a:rPr>
              <a:t>any </a:t>
            </a:r>
            <a:r>
              <a:rPr sz="2000" spc="-10" dirty="0">
                <a:latin typeface="Times New Roman"/>
                <a:cs typeface="Times New Roman"/>
              </a:rPr>
              <a:t>better </a:t>
            </a:r>
            <a:r>
              <a:rPr sz="2000" dirty="0">
                <a:latin typeface="Times New Roman"/>
                <a:cs typeface="Times New Roman"/>
              </a:rPr>
              <a:t>than other </a:t>
            </a:r>
            <a:r>
              <a:rPr sz="2000" spc="-55" dirty="0">
                <a:latin typeface="Times New Roman"/>
                <a:cs typeface="Times New Roman"/>
              </a:rPr>
              <a:t>overactive  </a:t>
            </a:r>
            <a:r>
              <a:rPr sz="2000" spc="-30" dirty="0">
                <a:latin typeface="Times New Roman"/>
                <a:cs typeface="Times New Roman"/>
              </a:rPr>
              <a:t>bladder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treatments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70" dirty="0">
                <a:latin typeface="Times New Roman"/>
                <a:cs typeface="Times New Roman"/>
              </a:rPr>
              <a:t>claim </a:t>
            </a:r>
            <a:r>
              <a:rPr sz="2000" spc="-55" dirty="0">
                <a:latin typeface="Times New Roman"/>
                <a:cs typeface="Times New Roman"/>
              </a:rPr>
              <a:t>implies </a:t>
            </a:r>
            <a:r>
              <a:rPr sz="2000" spc="-35" dirty="0">
                <a:latin typeface="Times New Roman"/>
                <a:cs typeface="Times New Roman"/>
              </a:rPr>
              <a:t>it </a:t>
            </a:r>
            <a:r>
              <a:rPr sz="2000" spc="-75" dirty="0">
                <a:latin typeface="Times New Roman"/>
                <a:cs typeface="Times New Roman"/>
              </a:rPr>
              <a:t>is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better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29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</a:t>
            </a:r>
            <a:r>
              <a:rPr spc="40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6677"/>
            <a:ext cx="7957820" cy="49466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– Untitled </a:t>
            </a:r>
            <a:r>
              <a:rPr sz="28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Hot </a:t>
            </a:r>
            <a:r>
              <a:rPr sz="2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Link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– </a:t>
            </a:r>
            <a:r>
              <a:rPr sz="2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</a:t>
            </a:r>
            <a:r>
              <a:rPr sz="2800" b="1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800" b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Sent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65" dirty="0">
                <a:latin typeface="Times New Roman"/>
                <a:cs typeface="Times New Roman"/>
              </a:rPr>
              <a:t>via a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2253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FDA: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broadens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indication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0" dirty="0">
                <a:latin typeface="Times New Roman"/>
                <a:cs typeface="Times New Roman"/>
              </a:rPr>
              <a:t>minimizes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65" dirty="0">
                <a:latin typeface="Times New Roman"/>
                <a:cs typeface="Times New Roman"/>
              </a:rPr>
              <a:t>risk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info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misleading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unsubstantiated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overstates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efficacy</a:t>
            </a:r>
            <a:endParaRPr sz="2400">
              <a:latin typeface="Times New Roman"/>
              <a:cs typeface="Times New Roman"/>
            </a:endParaRPr>
          </a:p>
          <a:p>
            <a:pPr marL="1155065" marR="508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5" dirty="0">
                <a:latin typeface="Times New Roman"/>
                <a:cs typeface="Times New Roman"/>
              </a:rPr>
              <a:t>Result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promotes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15" dirty="0">
                <a:latin typeface="Times New Roman"/>
                <a:cs typeface="Times New Roman"/>
              </a:rPr>
              <a:t>broader </a:t>
            </a:r>
            <a:r>
              <a:rPr sz="2000" spc="-20" dirty="0">
                <a:latin typeface="Times New Roman"/>
                <a:cs typeface="Times New Roman"/>
              </a:rPr>
              <a:t>population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20" dirty="0">
                <a:latin typeface="Times New Roman"/>
                <a:cs typeface="Times New Roman"/>
              </a:rPr>
              <a:t>proven </a:t>
            </a:r>
            <a:r>
              <a:rPr sz="2000" spc="-85" dirty="0">
                <a:latin typeface="Times New Roman"/>
                <a:cs typeface="Times New Roman"/>
              </a:rPr>
              <a:t>by </a:t>
            </a:r>
            <a:r>
              <a:rPr sz="2000" spc="-35" dirty="0">
                <a:latin typeface="Times New Roman"/>
                <a:cs typeface="Times New Roman"/>
              </a:rPr>
              <a:t>substantial  </a:t>
            </a:r>
            <a:r>
              <a:rPr sz="2000" spc="-45" dirty="0">
                <a:latin typeface="Times New Roman"/>
                <a:cs typeface="Times New Roman"/>
              </a:rPr>
              <a:t>evidence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16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3902075" cy="9836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Broaden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indication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Times New Roman"/>
                <a:cs typeface="Times New Roman"/>
              </a:rPr>
              <a:t>indication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75" dirty="0">
                <a:latin typeface="Times New Roman"/>
                <a:cs typeface="Times New Roman"/>
              </a:rPr>
              <a:t>very</a:t>
            </a:r>
            <a:r>
              <a:rPr sz="2400" b="1" spc="195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narrow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138" y="4399279"/>
            <a:ext cx="7023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b="1" spc="-20" dirty="0">
                <a:latin typeface="Times New Roman"/>
                <a:cs typeface="Times New Roman"/>
              </a:rPr>
              <a:t>web </a:t>
            </a:r>
            <a:r>
              <a:rPr sz="2400" b="1" spc="10" dirty="0">
                <a:latin typeface="Times New Roman"/>
                <a:cs typeface="Times New Roman"/>
              </a:rPr>
              <a:t>claims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20" dirty="0">
                <a:latin typeface="Times New Roman"/>
                <a:cs typeface="Times New Roman"/>
              </a:rPr>
              <a:t>falsely imply </a:t>
            </a:r>
            <a:r>
              <a:rPr sz="2400" b="1" spc="45" dirty="0">
                <a:latin typeface="Times New Roman"/>
                <a:cs typeface="Times New Roman"/>
              </a:rPr>
              <a:t>good </a:t>
            </a:r>
            <a:r>
              <a:rPr sz="2400" b="1" spc="-85" dirty="0">
                <a:latin typeface="Times New Roman"/>
                <a:cs typeface="Times New Roman"/>
              </a:rPr>
              <a:t>for </a:t>
            </a:r>
            <a:r>
              <a:rPr sz="2400" b="1" spc="-60" dirty="0">
                <a:latin typeface="Times New Roman"/>
                <a:cs typeface="Times New Roman"/>
              </a:rPr>
              <a:t>any </a:t>
            </a:r>
            <a:r>
              <a:rPr sz="2400" b="1" spc="-20" dirty="0">
                <a:latin typeface="Times New Roman"/>
                <a:cs typeface="Times New Roman"/>
              </a:rPr>
              <a:t>type </a:t>
            </a:r>
            <a:r>
              <a:rPr sz="2400" b="1" spc="-15" dirty="0">
                <a:latin typeface="Times New Roman"/>
                <a:cs typeface="Times New Roman"/>
              </a:rPr>
              <a:t>of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80" dirty="0">
                <a:latin typeface="Times New Roman"/>
                <a:cs typeface="Times New Roman"/>
              </a:rPr>
              <a:t>APL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6360" y="4996498"/>
            <a:ext cx="7452360" cy="75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498" y="2373085"/>
            <a:ext cx="7530792" cy="1763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16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05165" cy="37966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Minimized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info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risk </a:t>
            </a:r>
            <a:r>
              <a:rPr sz="2400" spc="-30" dirty="0">
                <a:latin typeface="Times New Roman"/>
                <a:cs typeface="Times New Roman"/>
              </a:rPr>
              <a:t>must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90" dirty="0">
                <a:latin typeface="Times New Roman"/>
                <a:cs typeface="Times New Roman"/>
              </a:rPr>
              <a:t>given </a:t>
            </a:r>
            <a:r>
              <a:rPr sz="2400" spc="-60" dirty="0">
                <a:latin typeface="Times New Roman"/>
                <a:cs typeface="Times New Roman"/>
              </a:rPr>
              <a:t>same </a:t>
            </a:r>
            <a:r>
              <a:rPr sz="2400" spc="-30" dirty="0">
                <a:latin typeface="Times New Roman"/>
                <a:cs typeface="Times New Roman"/>
              </a:rPr>
              <a:t>prominence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15" dirty="0">
                <a:latin typeface="Times New Roman"/>
                <a:cs typeface="Times New Roman"/>
              </a:rPr>
              <a:t>those </a:t>
            </a:r>
            <a:r>
              <a:rPr sz="2400" spc="-65" dirty="0">
                <a:latin typeface="Times New Roman"/>
                <a:cs typeface="Times New Roman"/>
              </a:rPr>
              <a:t>relating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60" dirty="0">
                <a:latin typeface="Times New Roman"/>
                <a:cs typeface="Times New Roman"/>
              </a:rPr>
              <a:t>effectiveness</a:t>
            </a:r>
            <a:endParaRPr sz="2400">
              <a:latin typeface="Times New Roman"/>
              <a:cs typeface="Times New Roman"/>
            </a:endParaRPr>
          </a:p>
          <a:p>
            <a:pPr marL="1155065" marR="161925" lvl="2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45" dirty="0">
                <a:latin typeface="Times New Roman"/>
                <a:cs typeface="Times New Roman"/>
              </a:rPr>
              <a:t>effectiveness </a:t>
            </a:r>
            <a:r>
              <a:rPr sz="2000" spc="-20" dirty="0">
                <a:latin typeface="Times New Roman"/>
                <a:cs typeface="Times New Roman"/>
              </a:rPr>
              <a:t>info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5" dirty="0">
                <a:latin typeface="Times New Roman"/>
                <a:cs typeface="Times New Roman"/>
              </a:rPr>
              <a:t>“large, </a:t>
            </a:r>
            <a:r>
              <a:rPr sz="2000" spc="-30" dirty="0">
                <a:latin typeface="Times New Roman"/>
                <a:cs typeface="Times New Roman"/>
              </a:rPr>
              <a:t>bold,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30" dirty="0">
                <a:latin typeface="Times New Roman"/>
                <a:cs typeface="Times New Roman"/>
              </a:rPr>
              <a:t>colorful </a:t>
            </a:r>
            <a:r>
              <a:rPr sz="2000" spc="10" dirty="0">
                <a:latin typeface="Times New Roman"/>
                <a:cs typeface="Times New Roman"/>
              </a:rPr>
              <a:t>font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50" dirty="0">
                <a:latin typeface="Times New Roman"/>
                <a:cs typeface="Times New Roman"/>
              </a:rPr>
              <a:t>graphics,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the  </a:t>
            </a:r>
            <a:r>
              <a:rPr sz="2000" spc="20" dirty="0">
                <a:latin typeface="Times New Roman"/>
                <a:cs typeface="Times New Roman"/>
              </a:rPr>
              <a:t>top </a:t>
            </a:r>
            <a:r>
              <a:rPr sz="2000" spc="5" dirty="0">
                <a:latin typeface="Times New Roman"/>
                <a:cs typeface="Times New Roman"/>
              </a:rPr>
              <a:t>portion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page”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5" dirty="0">
                <a:latin typeface="Times New Roman"/>
                <a:cs typeface="Times New Roman"/>
              </a:rPr>
              <a:t>risk </a:t>
            </a:r>
            <a:r>
              <a:rPr sz="2000" spc="-20" dirty="0">
                <a:latin typeface="Times New Roman"/>
                <a:cs typeface="Times New Roman"/>
              </a:rPr>
              <a:t>info </a:t>
            </a:r>
            <a:r>
              <a:rPr sz="2000" spc="-45" dirty="0">
                <a:latin typeface="Times New Roman"/>
                <a:cs typeface="Times New Roman"/>
              </a:rPr>
              <a:t>-- </a:t>
            </a:r>
            <a:r>
              <a:rPr sz="2000" spc="-50" dirty="0">
                <a:latin typeface="Times New Roman"/>
                <a:cs typeface="Times New Roman"/>
              </a:rPr>
              <a:t>including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60" dirty="0">
                <a:latin typeface="Times New Roman"/>
                <a:cs typeface="Times New Roman"/>
              </a:rPr>
              <a:t>Boxed </a:t>
            </a:r>
            <a:r>
              <a:rPr sz="2000" spc="-70" dirty="0">
                <a:latin typeface="Times New Roman"/>
                <a:cs typeface="Times New Roman"/>
              </a:rPr>
              <a:t>Warning, </a:t>
            </a:r>
            <a:r>
              <a:rPr sz="2000" spc="-30" dirty="0">
                <a:latin typeface="Times New Roman"/>
                <a:cs typeface="Times New Roman"/>
              </a:rPr>
              <a:t>appears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65" dirty="0">
                <a:latin typeface="Times New Roman"/>
                <a:cs typeface="Times New Roman"/>
              </a:rPr>
              <a:t>small </a:t>
            </a:r>
            <a:r>
              <a:rPr sz="2000" spc="-45" dirty="0">
                <a:latin typeface="Times New Roman"/>
                <a:cs typeface="Times New Roman"/>
              </a:rPr>
              <a:t>type </a:t>
            </a:r>
            <a:r>
              <a:rPr sz="2000" spc="-25" dirty="0">
                <a:latin typeface="Times New Roman"/>
                <a:cs typeface="Times New Roman"/>
              </a:rPr>
              <a:t>at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bottom</a:t>
            </a:r>
            <a:endParaRPr sz="2000">
              <a:latin typeface="Times New Roman"/>
              <a:cs typeface="Times New Roman"/>
            </a:endParaRPr>
          </a:p>
          <a:p>
            <a:pPr marL="1155065" marR="138430" lvl="2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75" dirty="0">
                <a:latin typeface="Times New Roman"/>
                <a:cs typeface="Times New Roman"/>
              </a:rPr>
              <a:t>also, </a:t>
            </a:r>
            <a:r>
              <a:rPr sz="2000" spc="-35" dirty="0">
                <a:latin typeface="Times New Roman"/>
                <a:cs typeface="Times New Roman"/>
              </a:rPr>
              <a:t>when </a:t>
            </a:r>
            <a:r>
              <a:rPr sz="2000" spc="-55" dirty="0">
                <a:latin typeface="Times New Roman"/>
                <a:cs typeface="Times New Roman"/>
              </a:rPr>
              <a:t>safety </a:t>
            </a:r>
            <a:r>
              <a:rPr sz="2000" spc="-20" dirty="0">
                <a:latin typeface="Times New Roman"/>
                <a:cs typeface="Times New Roman"/>
              </a:rPr>
              <a:t>info </a:t>
            </a:r>
            <a:r>
              <a:rPr sz="2000" spc="-90" dirty="0">
                <a:latin typeface="Times New Roman"/>
                <a:cs typeface="Times New Roman"/>
              </a:rPr>
              <a:t>was </a:t>
            </a:r>
            <a:r>
              <a:rPr sz="2000" spc="-30" dirty="0">
                <a:latin typeface="Times New Roman"/>
                <a:cs typeface="Times New Roman"/>
              </a:rPr>
              <a:t>nearer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20" dirty="0">
                <a:latin typeface="Times New Roman"/>
                <a:cs typeface="Times New Roman"/>
              </a:rPr>
              <a:t>top on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55" dirty="0">
                <a:latin typeface="Times New Roman"/>
                <a:cs typeface="Times New Roman"/>
              </a:rPr>
              <a:t>website, </a:t>
            </a:r>
            <a:r>
              <a:rPr sz="2000" spc="-40" dirty="0">
                <a:latin typeface="Times New Roman"/>
                <a:cs typeface="Times New Roman"/>
              </a:rPr>
              <a:t>it </a:t>
            </a:r>
            <a:r>
              <a:rPr sz="2000" spc="-35" dirty="0">
                <a:latin typeface="Times New Roman"/>
                <a:cs typeface="Times New Roman"/>
              </a:rPr>
              <a:t>related </a:t>
            </a:r>
            <a:r>
              <a:rPr sz="2000" spc="25" dirty="0">
                <a:latin typeface="Times New Roman"/>
                <a:cs typeface="Times New Roman"/>
              </a:rPr>
              <a:t>to  </a:t>
            </a:r>
            <a:r>
              <a:rPr sz="2000" spc="-15" dirty="0">
                <a:latin typeface="Times New Roman"/>
                <a:cs typeface="Times New Roman"/>
              </a:rPr>
              <a:t>minor </a:t>
            </a:r>
            <a:r>
              <a:rPr sz="2000" spc="-55" dirty="0">
                <a:latin typeface="Times New Roman"/>
                <a:cs typeface="Times New Roman"/>
              </a:rPr>
              <a:t>safety issues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65" dirty="0">
                <a:latin typeface="Times New Roman"/>
                <a:cs typeface="Times New Roman"/>
              </a:rPr>
              <a:t>still </a:t>
            </a:r>
            <a:r>
              <a:rPr sz="2000" spc="-50" dirty="0">
                <a:latin typeface="Times New Roman"/>
                <a:cs typeface="Times New Roman"/>
              </a:rPr>
              <a:t>downplayed </a:t>
            </a:r>
            <a:r>
              <a:rPr sz="2000" spc="-35" dirty="0">
                <a:latin typeface="Times New Roman"/>
                <a:cs typeface="Times New Roman"/>
              </a:rPr>
              <a:t>major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issues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898900" lvl="3" indent="-229235">
              <a:lnSpc>
                <a:spcPct val="100000"/>
              </a:lnSpc>
              <a:buFont typeface="Arial"/>
              <a:buChar char="•"/>
              <a:tabLst>
                <a:tab pos="3898900" algn="l"/>
                <a:tab pos="3899535" algn="l"/>
              </a:tabLst>
            </a:pPr>
            <a:r>
              <a:rPr sz="2000" dirty="0">
                <a:latin typeface="Carlito"/>
                <a:cs typeface="Carlito"/>
              </a:rPr>
              <a:t>… </a:t>
            </a:r>
            <a:r>
              <a:rPr sz="2000" spc="-5" dirty="0">
                <a:latin typeface="Carlito"/>
                <a:cs typeface="Carlito"/>
              </a:rPr>
              <a:t>continued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…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53390"/>
            <a:ext cx="5356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Most Common </a:t>
            </a:r>
            <a:r>
              <a:rPr spc="-25" dirty="0"/>
              <a:t>Violations</a:t>
            </a:r>
            <a:r>
              <a:rPr spc="-30" dirty="0"/>
              <a:t> </a:t>
            </a:r>
            <a:r>
              <a:rPr dirty="0"/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367307"/>
            <a:ext cx="8046720" cy="331025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30" dirty="0">
                <a:latin typeface="Times New Roman"/>
                <a:cs typeface="Times New Roman"/>
              </a:rPr>
              <a:t>Omission </a:t>
            </a:r>
            <a:r>
              <a:rPr sz="2800" b="1" spc="-114" dirty="0">
                <a:latin typeface="Times New Roman"/>
                <a:cs typeface="Times New Roman"/>
              </a:rPr>
              <a:t>or </a:t>
            </a:r>
            <a:r>
              <a:rPr sz="2800" b="1" spc="5" dirty="0">
                <a:latin typeface="Times New Roman"/>
                <a:cs typeface="Times New Roman"/>
              </a:rPr>
              <a:t>minimization </a:t>
            </a:r>
            <a:r>
              <a:rPr sz="2800" b="1" spc="-114" dirty="0">
                <a:latin typeface="Times New Roman"/>
                <a:cs typeface="Times New Roman"/>
              </a:rPr>
              <a:t>or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20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information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Misleading </a:t>
            </a:r>
            <a:r>
              <a:rPr sz="2800" b="1" spc="-15" dirty="0">
                <a:latin typeface="Times New Roman"/>
                <a:cs typeface="Times New Roman"/>
              </a:rPr>
              <a:t>efficacy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claims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Misleading </a:t>
            </a:r>
            <a:r>
              <a:rPr sz="2800" b="1" spc="-50" dirty="0">
                <a:latin typeface="Times New Roman"/>
                <a:cs typeface="Times New Roman"/>
              </a:rPr>
              <a:t>superiority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claims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  <a:tab pos="2492375" algn="l"/>
                <a:tab pos="554863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Promotion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50" dirty="0">
                <a:latin typeface="Times New Roman"/>
                <a:cs typeface="Times New Roman"/>
              </a:rPr>
              <a:t>unapproved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uses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5" dirty="0">
                <a:latin typeface="Times New Roman"/>
                <a:cs typeface="Times New Roman"/>
              </a:rPr>
              <a:t>drugs, </a:t>
            </a:r>
            <a:r>
              <a:rPr sz="2800" b="1" spc="5" dirty="0">
                <a:latin typeface="Times New Roman"/>
                <a:cs typeface="Times New Roman"/>
              </a:rPr>
              <a:t>including  </a:t>
            </a:r>
            <a:r>
              <a:rPr sz="2800" b="1" spc="-15" dirty="0">
                <a:latin typeface="Times New Roman"/>
                <a:cs typeface="Times New Roman"/>
              </a:rPr>
              <a:t>broadening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indication</a:t>
            </a:r>
            <a:endParaRPr sz="2800">
              <a:latin typeface="Times New Roman"/>
              <a:cs typeface="Times New Roman"/>
            </a:endParaRPr>
          </a:p>
          <a:p>
            <a:pPr marL="756285" marR="427990" indent="-287020">
              <a:lnSpc>
                <a:spcPct val="100000"/>
              </a:lnSpc>
              <a:spcBef>
                <a:spcPts val="605"/>
              </a:spcBef>
              <a:tabLst>
                <a:tab pos="1781810" algn="l"/>
              </a:tabLst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Source:	</a:t>
            </a:r>
            <a:r>
              <a:rPr sz="2400" spc="-25" dirty="0">
                <a:latin typeface="Times New Roman"/>
                <a:cs typeface="Times New Roman"/>
              </a:rPr>
              <a:t>Presentation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Thomas </a:t>
            </a:r>
            <a:r>
              <a:rPr sz="2400" spc="-65" dirty="0">
                <a:latin typeface="Times New Roman"/>
                <a:cs typeface="Times New Roman"/>
              </a:rPr>
              <a:t>Abrams, </a:t>
            </a:r>
            <a:r>
              <a:rPr sz="2400" spc="-25" dirty="0">
                <a:latin typeface="Times New Roman"/>
                <a:cs typeface="Times New Roman"/>
              </a:rPr>
              <a:t>Director, </a:t>
            </a:r>
            <a:r>
              <a:rPr sz="2400" spc="-35" dirty="0">
                <a:latin typeface="Times New Roman"/>
                <a:cs typeface="Times New Roman"/>
              </a:rPr>
              <a:t>FDA  </a:t>
            </a:r>
            <a:r>
              <a:rPr sz="2400" spc="-30" dirty="0">
                <a:latin typeface="Times New Roman"/>
                <a:cs typeface="Times New Roman"/>
              </a:rPr>
              <a:t>Office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Prescription </a:t>
            </a:r>
            <a:r>
              <a:rPr sz="2400" spc="5" dirty="0">
                <a:latin typeface="Times New Roman"/>
                <a:cs typeface="Times New Roman"/>
              </a:rPr>
              <a:t>Drug </a:t>
            </a:r>
            <a:r>
              <a:rPr sz="2400" spc="-10" dirty="0">
                <a:latin typeface="Times New Roman"/>
                <a:cs typeface="Times New Roman"/>
              </a:rPr>
              <a:t>Promotion, </a:t>
            </a:r>
            <a:r>
              <a:rPr sz="2400" dirty="0">
                <a:latin typeface="Times New Roman"/>
                <a:cs typeface="Times New Roman"/>
              </a:rPr>
              <a:t>FDLI, Oct.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2012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85800" y="44196"/>
            <a:ext cx="5259705" cy="6672580"/>
            <a:chOff x="685800" y="44196"/>
            <a:chExt cx="5259705" cy="6672580"/>
          </a:xfrm>
        </p:grpSpPr>
        <p:sp>
          <p:nvSpPr>
            <p:cNvPr id="5" name="object 5"/>
            <p:cNvSpPr/>
            <p:nvPr/>
          </p:nvSpPr>
          <p:spPr>
            <a:xfrm>
              <a:off x="2819400" y="6172199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0" y="44196"/>
              <a:ext cx="4640580" cy="6672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0" y="1483868"/>
              <a:ext cx="2135505" cy="537210"/>
            </a:xfrm>
            <a:custGeom>
              <a:avLst/>
              <a:gdLst/>
              <a:ahLst/>
              <a:cxnLst/>
              <a:rect l="l" t="t" r="r" b="b"/>
              <a:pathLst>
                <a:path w="2135504" h="537210">
                  <a:moveTo>
                    <a:pt x="43672" y="33428"/>
                  </a:moveTo>
                  <a:lnTo>
                    <a:pt x="29422" y="37805"/>
                  </a:lnTo>
                  <a:lnTo>
                    <a:pt x="40401" y="48197"/>
                  </a:lnTo>
                  <a:lnTo>
                    <a:pt x="2131822" y="536955"/>
                  </a:lnTo>
                  <a:lnTo>
                    <a:pt x="2135378" y="522223"/>
                  </a:lnTo>
                  <a:lnTo>
                    <a:pt x="43672" y="33428"/>
                  </a:lnTo>
                  <a:close/>
                </a:path>
                <a:path w="2135504" h="537210">
                  <a:moveTo>
                    <a:pt x="100838" y="0"/>
                  </a:moveTo>
                  <a:lnTo>
                    <a:pt x="96774" y="1142"/>
                  </a:lnTo>
                  <a:lnTo>
                    <a:pt x="0" y="30987"/>
                  </a:lnTo>
                  <a:lnTo>
                    <a:pt x="73533" y="100583"/>
                  </a:lnTo>
                  <a:lnTo>
                    <a:pt x="76581" y="103504"/>
                  </a:lnTo>
                  <a:lnTo>
                    <a:pt x="81407" y="103377"/>
                  </a:lnTo>
                  <a:lnTo>
                    <a:pt x="87249" y="97281"/>
                  </a:lnTo>
                  <a:lnTo>
                    <a:pt x="87122" y="92455"/>
                  </a:lnTo>
                  <a:lnTo>
                    <a:pt x="84074" y="89534"/>
                  </a:lnTo>
                  <a:lnTo>
                    <a:pt x="40401" y="48197"/>
                  </a:lnTo>
                  <a:lnTo>
                    <a:pt x="12954" y="41782"/>
                  </a:lnTo>
                  <a:lnTo>
                    <a:pt x="16383" y="27050"/>
                  </a:lnTo>
                  <a:lnTo>
                    <a:pt x="64428" y="27050"/>
                  </a:lnTo>
                  <a:lnTo>
                    <a:pt x="105283" y="14477"/>
                  </a:lnTo>
                  <a:lnTo>
                    <a:pt x="107569" y="10286"/>
                  </a:lnTo>
                  <a:lnTo>
                    <a:pt x="105029" y="2158"/>
                  </a:lnTo>
                  <a:lnTo>
                    <a:pt x="100838" y="0"/>
                  </a:lnTo>
                  <a:close/>
                </a:path>
                <a:path w="2135504" h="537210">
                  <a:moveTo>
                    <a:pt x="16383" y="27050"/>
                  </a:moveTo>
                  <a:lnTo>
                    <a:pt x="12954" y="41782"/>
                  </a:lnTo>
                  <a:lnTo>
                    <a:pt x="40401" y="48197"/>
                  </a:lnTo>
                  <a:lnTo>
                    <a:pt x="33490" y="41655"/>
                  </a:lnTo>
                  <a:lnTo>
                    <a:pt x="16891" y="41655"/>
                  </a:lnTo>
                  <a:lnTo>
                    <a:pt x="19939" y="28828"/>
                  </a:lnTo>
                  <a:lnTo>
                    <a:pt x="23991" y="28828"/>
                  </a:lnTo>
                  <a:lnTo>
                    <a:pt x="16383" y="27050"/>
                  </a:lnTo>
                  <a:close/>
                </a:path>
                <a:path w="2135504" h="537210">
                  <a:moveTo>
                    <a:pt x="19939" y="28828"/>
                  </a:moveTo>
                  <a:lnTo>
                    <a:pt x="16891" y="41655"/>
                  </a:lnTo>
                  <a:lnTo>
                    <a:pt x="29422" y="37805"/>
                  </a:lnTo>
                  <a:lnTo>
                    <a:pt x="19939" y="28828"/>
                  </a:lnTo>
                  <a:close/>
                </a:path>
                <a:path w="2135504" h="537210">
                  <a:moveTo>
                    <a:pt x="29422" y="37805"/>
                  </a:moveTo>
                  <a:lnTo>
                    <a:pt x="16891" y="41655"/>
                  </a:lnTo>
                  <a:lnTo>
                    <a:pt x="33490" y="41655"/>
                  </a:lnTo>
                  <a:lnTo>
                    <a:pt x="29422" y="37805"/>
                  </a:lnTo>
                  <a:close/>
                </a:path>
                <a:path w="2135504" h="537210">
                  <a:moveTo>
                    <a:pt x="23991" y="28828"/>
                  </a:moveTo>
                  <a:lnTo>
                    <a:pt x="19939" y="28828"/>
                  </a:lnTo>
                  <a:lnTo>
                    <a:pt x="29422" y="37805"/>
                  </a:lnTo>
                  <a:lnTo>
                    <a:pt x="43672" y="33428"/>
                  </a:lnTo>
                  <a:lnTo>
                    <a:pt x="23991" y="28828"/>
                  </a:lnTo>
                  <a:close/>
                </a:path>
                <a:path w="2135504" h="537210">
                  <a:moveTo>
                    <a:pt x="64428" y="27050"/>
                  </a:moveTo>
                  <a:lnTo>
                    <a:pt x="16383" y="27050"/>
                  </a:lnTo>
                  <a:lnTo>
                    <a:pt x="43672" y="33428"/>
                  </a:lnTo>
                  <a:lnTo>
                    <a:pt x="64428" y="27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23228" y="1855673"/>
            <a:ext cx="1977389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Effectiveness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claim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Risk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2845816"/>
            <a:ext cx="3968115" cy="3631565"/>
          </a:xfrm>
          <a:custGeom>
            <a:avLst/>
            <a:gdLst/>
            <a:ahLst/>
            <a:cxnLst/>
            <a:rect l="l" t="t" r="r" b="b"/>
            <a:pathLst>
              <a:path w="3968115" h="3631565">
                <a:moveTo>
                  <a:pt x="35560" y="3527971"/>
                </a:moveTo>
                <a:lnTo>
                  <a:pt x="31369" y="3530219"/>
                </a:lnTo>
                <a:lnTo>
                  <a:pt x="30099" y="3534244"/>
                </a:lnTo>
                <a:lnTo>
                  <a:pt x="0" y="3630942"/>
                </a:lnTo>
                <a:lnTo>
                  <a:pt x="20843" y="3626434"/>
                </a:lnTo>
                <a:lnTo>
                  <a:pt x="16256" y="3626434"/>
                </a:lnTo>
                <a:lnTo>
                  <a:pt x="5842" y="3615194"/>
                </a:lnTo>
                <a:lnTo>
                  <a:pt x="26793" y="3596025"/>
                </a:lnTo>
                <a:lnTo>
                  <a:pt x="44577" y="3538766"/>
                </a:lnTo>
                <a:lnTo>
                  <a:pt x="45847" y="3534752"/>
                </a:lnTo>
                <a:lnTo>
                  <a:pt x="43687" y="3530473"/>
                </a:lnTo>
                <a:lnTo>
                  <a:pt x="35560" y="3527971"/>
                </a:lnTo>
                <a:close/>
              </a:path>
              <a:path w="3968115" h="3631565">
                <a:moveTo>
                  <a:pt x="26793" y="3596025"/>
                </a:moveTo>
                <a:lnTo>
                  <a:pt x="5842" y="3615194"/>
                </a:lnTo>
                <a:lnTo>
                  <a:pt x="16256" y="3626434"/>
                </a:lnTo>
                <a:lnTo>
                  <a:pt x="20003" y="3623005"/>
                </a:lnTo>
                <a:lnTo>
                  <a:pt x="18415" y="3623005"/>
                </a:lnTo>
                <a:lnTo>
                  <a:pt x="9525" y="3613289"/>
                </a:lnTo>
                <a:lnTo>
                  <a:pt x="22289" y="3610528"/>
                </a:lnTo>
                <a:lnTo>
                  <a:pt x="26793" y="3596025"/>
                </a:lnTo>
                <a:close/>
              </a:path>
              <a:path w="3968115" h="3631565">
                <a:moveTo>
                  <a:pt x="99822" y="3593757"/>
                </a:moveTo>
                <a:lnTo>
                  <a:pt x="37154" y="3607312"/>
                </a:lnTo>
                <a:lnTo>
                  <a:pt x="16256" y="3626434"/>
                </a:lnTo>
                <a:lnTo>
                  <a:pt x="20843" y="3626434"/>
                </a:lnTo>
                <a:lnTo>
                  <a:pt x="103124" y="3608654"/>
                </a:lnTo>
                <a:lnTo>
                  <a:pt x="105664" y="3604602"/>
                </a:lnTo>
                <a:lnTo>
                  <a:pt x="103886" y="3596373"/>
                </a:lnTo>
                <a:lnTo>
                  <a:pt x="99822" y="3593757"/>
                </a:lnTo>
                <a:close/>
              </a:path>
              <a:path w="3968115" h="3631565">
                <a:moveTo>
                  <a:pt x="22289" y="3610528"/>
                </a:moveTo>
                <a:lnTo>
                  <a:pt x="9525" y="3613289"/>
                </a:lnTo>
                <a:lnTo>
                  <a:pt x="18415" y="3623005"/>
                </a:lnTo>
                <a:lnTo>
                  <a:pt x="22289" y="3610528"/>
                </a:lnTo>
                <a:close/>
              </a:path>
              <a:path w="3968115" h="3631565">
                <a:moveTo>
                  <a:pt x="37154" y="3607312"/>
                </a:moveTo>
                <a:lnTo>
                  <a:pt x="22289" y="3610528"/>
                </a:lnTo>
                <a:lnTo>
                  <a:pt x="18415" y="3623005"/>
                </a:lnTo>
                <a:lnTo>
                  <a:pt x="20003" y="3623005"/>
                </a:lnTo>
                <a:lnTo>
                  <a:pt x="37154" y="3607312"/>
                </a:lnTo>
                <a:close/>
              </a:path>
              <a:path w="3968115" h="3631565">
                <a:moveTo>
                  <a:pt x="3957320" y="0"/>
                </a:moveTo>
                <a:lnTo>
                  <a:pt x="26793" y="3596025"/>
                </a:lnTo>
                <a:lnTo>
                  <a:pt x="22289" y="3610528"/>
                </a:lnTo>
                <a:lnTo>
                  <a:pt x="37154" y="3607312"/>
                </a:lnTo>
                <a:lnTo>
                  <a:pt x="3967607" y="11175"/>
                </a:lnTo>
                <a:lnTo>
                  <a:pt x="39573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16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401050" cy="27552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Overstated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Efficacy</a:t>
            </a:r>
            <a:endParaRPr sz="2800">
              <a:latin typeface="Times New Roman"/>
              <a:cs typeface="Times New Roman"/>
            </a:endParaRPr>
          </a:p>
          <a:p>
            <a:pPr marL="756285" marR="3683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5496560" algn="l"/>
              </a:tabLst>
            </a:pPr>
            <a:r>
              <a:rPr sz="2400" spc="-40" dirty="0">
                <a:latin typeface="Times New Roman"/>
                <a:cs typeface="Times New Roman"/>
              </a:rPr>
              <a:t>used data </a:t>
            </a:r>
            <a:r>
              <a:rPr sz="2400" spc="-45" dirty="0">
                <a:latin typeface="Times New Roman"/>
                <a:cs typeface="Times New Roman"/>
              </a:rPr>
              <a:t>based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new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definition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	</a:t>
            </a:r>
            <a:r>
              <a:rPr sz="2400" spc="-30" dirty="0">
                <a:latin typeface="Times New Roman"/>
                <a:cs typeface="Times New Roman"/>
              </a:rPr>
              <a:t>“complete </a:t>
            </a:r>
            <a:r>
              <a:rPr sz="2400" spc="-40" dirty="0">
                <a:latin typeface="Times New Roman"/>
                <a:cs typeface="Times New Roman"/>
              </a:rPr>
              <a:t>remission”  </a:t>
            </a:r>
            <a:r>
              <a:rPr sz="2400" spc="-95" dirty="0">
                <a:latin typeface="Times New Roman"/>
                <a:cs typeface="Times New Roman"/>
              </a:rPr>
              <a:t>(CR)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30" dirty="0">
                <a:latin typeface="Times New Roman"/>
                <a:cs typeface="Times New Roman"/>
              </a:rPr>
              <a:t>had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50" dirty="0">
                <a:latin typeface="Times New Roman"/>
                <a:cs typeface="Times New Roman"/>
              </a:rPr>
              <a:t>recognized 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spc="-85" dirty="0">
                <a:latin typeface="Times New Roman"/>
                <a:cs typeface="Times New Roman"/>
              </a:rPr>
              <a:t>labeling; </a:t>
            </a:r>
            <a:r>
              <a:rPr sz="2400" spc="-114" dirty="0">
                <a:latin typeface="Times New Roman"/>
                <a:cs typeface="Times New Roman"/>
              </a:rPr>
              <a:t>was  </a:t>
            </a:r>
            <a:r>
              <a:rPr sz="2400" spc="-80" dirty="0">
                <a:latin typeface="Times New Roman"/>
                <a:cs typeface="Times New Roman"/>
              </a:rPr>
              <a:t>essentially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retrospective </a:t>
            </a:r>
            <a:r>
              <a:rPr sz="2400" spc="-50" dirty="0">
                <a:latin typeface="Times New Roman"/>
                <a:cs typeface="Times New Roman"/>
              </a:rPr>
              <a:t>re-calculation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response </a:t>
            </a:r>
            <a:r>
              <a:rPr sz="2400" spc="-45" dirty="0">
                <a:latin typeface="Times New Roman"/>
                <a:cs typeface="Times New Roman"/>
              </a:rPr>
              <a:t>rates based 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35" dirty="0">
                <a:latin typeface="Times New Roman"/>
                <a:cs typeface="Times New Roman"/>
              </a:rPr>
              <a:t>looser </a:t>
            </a:r>
            <a:r>
              <a:rPr sz="2400" spc="-55" dirty="0">
                <a:latin typeface="Times New Roman"/>
                <a:cs typeface="Times New Roman"/>
              </a:rPr>
              <a:t>criteria </a:t>
            </a:r>
            <a:r>
              <a:rPr sz="2400" spc="-60" dirty="0">
                <a:latin typeface="Times New Roman"/>
                <a:cs typeface="Times New Roman"/>
              </a:rPr>
              <a:t>(eliminated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bone </a:t>
            </a:r>
            <a:r>
              <a:rPr sz="2400" spc="-35" dirty="0">
                <a:latin typeface="Times New Roman"/>
                <a:cs typeface="Times New Roman"/>
              </a:rPr>
              <a:t>marrow </a:t>
            </a:r>
            <a:r>
              <a:rPr sz="2400" spc="-25" dirty="0">
                <a:latin typeface="Times New Roman"/>
                <a:cs typeface="Times New Roman"/>
              </a:rPr>
              <a:t>confirmation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step)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45" dirty="0">
                <a:latin typeface="Times New Roman"/>
                <a:cs typeface="Times New Roman"/>
              </a:rPr>
              <a:t>because </a:t>
            </a:r>
            <a:r>
              <a:rPr sz="2000" spc="-40" dirty="0">
                <a:latin typeface="Times New Roman"/>
                <a:cs typeface="Times New Roman"/>
              </a:rPr>
              <a:t>“molecular </a:t>
            </a:r>
            <a:r>
              <a:rPr sz="2000" spc="-35" dirty="0">
                <a:latin typeface="Times New Roman"/>
                <a:cs typeface="Times New Roman"/>
              </a:rPr>
              <a:t>remission” </a:t>
            </a:r>
            <a:r>
              <a:rPr sz="2000" spc="-90" dirty="0">
                <a:latin typeface="Times New Roman"/>
                <a:cs typeface="Times New Roman"/>
              </a:rPr>
              <a:t>(MR) was </a:t>
            </a:r>
            <a:r>
              <a:rPr sz="2000" spc="-35" dirty="0">
                <a:latin typeface="Times New Roman"/>
                <a:cs typeface="Times New Roman"/>
              </a:rPr>
              <a:t>based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75" dirty="0">
                <a:latin typeface="Times New Roman"/>
                <a:cs typeface="Times New Roman"/>
              </a:rPr>
              <a:t>CR,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reanalysis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  <a:spcBef>
                <a:spcPts val="5"/>
              </a:spcBef>
            </a:pPr>
            <a:r>
              <a:rPr sz="2000" spc="-65" dirty="0">
                <a:latin typeface="Times New Roman"/>
                <a:cs typeface="Times New Roman"/>
              </a:rPr>
              <a:t>skewed </a:t>
            </a:r>
            <a:r>
              <a:rPr sz="2000" spc="-10" dirty="0">
                <a:latin typeface="Times New Roman"/>
                <a:cs typeface="Times New Roman"/>
              </a:rPr>
              <a:t>those </a:t>
            </a:r>
            <a:r>
              <a:rPr sz="2000" spc="-20" dirty="0">
                <a:latin typeface="Times New Roman"/>
                <a:cs typeface="Times New Roman"/>
              </a:rPr>
              <a:t>numbers </a:t>
            </a:r>
            <a:r>
              <a:rPr sz="2000" spc="-65" dirty="0">
                <a:latin typeface="Times New Roman"/>
                <a:cs typeface="Times New Roman"/>
              </a:rPr>
              <a:t>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well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16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3925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Unsubstantiated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claims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138" y="2713482"/>
            <a:ext cx="7958455" cy="18129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Contrast:</a:t>
            </a:r>
            <a:endParaRPr sz="24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30" dirty="0">
                <a:latin typeface="Times New Roman"/>
                <a:cs typeface="Times New Roman"/>
              </a:rPr>
              <a:t>PI </a:t>
            </a:r>
            <a:r>
              <a:rPr sz="2000" spc="-90" dirty="0">
                <a:latin typeface="Times New Roman"/>
                <a:cs typeface="Times New Roman"/>
              </a:rPr>
              <a:t>says </a:t>
            </a:r>
            <a:r>
              <a:rPr sz="2000" dirty="0">
                <a:latin typeface="Times New Roman"/>
                <a:cs typeface="Times New Roman"/>
              </a:rPr>
              <a:t>that the </a:t>
            </a:r>
            <a:r>
              <a:rPr sz="2000" spc="-40" dirty="0">
                <a:latin typeface="Times New Roman"/>
                <a:cs typeface="Times New Roman"/>
              </a:rPr>
              <a:t>mechanism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25" dirty="0">
                <a:latin typeface="Times New Roman"/>
                <a:cs typeface="Times New Roman"/>
              </a:rPr>
              <a:t>action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15" dirty="0">
                <a:latin typeface="Times New Roman"/>
                <a:cs typeface="Times New Roman"/>
              </a:rPr>
              <a:t>drug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20" dirty="0">
                <a:latin typeface="Times New Roman"/>
                <a:cs typeface="Times New Roman"/>
              </a:rPr>
              <a:t>not</a:t>
            </a:r>
            <a:r>
              <a:rPr sz="2000" spc="-3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completely</a:t>
            </a:r>
            <a:endParaRPr sz="20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understood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70" dirty="0">
                <a:latin typeface="Times New Roman"/>
                <a:cs typeface="Times New Roman"/>
              </a:rPr>
              <a:t>“Arsenic </a:t>
            </a:r>
            <a:r>
              <a:rPr sz="2000" spc="-40" dirty="0">
                <a:latin typeface="Times New Roman"/>
                <a:cs typeface="Times New Roman"/>
              </a:rPr>
              <a:t>trioxide </a:t>
            </a:r>
            <a:r>
              <a:rPr sz="2000" spc="-55" dirty="0">
                <a:latin typeface="Times New Roman"/>
                <a:cs typeface="Times New Roman"/>
              </a:rPr>
              <a:t>also </a:t>
            </a:r>
            <a:r>
              <a:rPr sz="2000" spc="-50" dirty="0">
                <a:latin typeface="Times New Roman"/>
                <a:cs typeface="Times New Roman"/>
              </a:rPr>
              <a:t>causes </a:t>
            </a:r>
            <a:r>
              <a:rPr sz="2000" spc="-45" dirty="0">
                <a:latin typeface="Times New Roman"/>
                <a:cs typeface="Times New Roman"/>
              </a:rPr>
              <a:t>damage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25" dirty="0">
                <a:latin typeface="Times New Roman"/>
                <a:cs typeface="Times New Roman"/>
              </a:rPr>
              <a:t>degradation </a:t>
            </a:r>
            <a:r>
              <a:rPr sz="2000" spc="-5" dirty="0">
                <a:latin typeface="Times New Roman"/>
                <a:cs typeface="Times New Roman"/>
              </a:rPr>
              <a:t>of the </a:t>
            </a:r>
            <a:r>
              <a:rPr sz="2000" spc="-25" dirty="0">
                <a:latin typeface="Times New Roman"/>
                <a:cs typeface="Times New Roman"/>
              </a:rPr>
              <a:t>fusion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protein</a:t>
            </a:r>
            <a:endParaRPr sz="20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PML/RAR-alpha.”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639" y="1806113"/>
            <a:ext cx="7529510" cy="75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61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Trisenox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16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4575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Misleading </a:t>
            </a:r>
            <a:r>
              <a:rPr sz="2800" b="1" spc="10" dirty="0">
                <a:latin typeface="Times New Roman"/>
                <a:cs typeface="Times New Roman"/>
              </a:rPr>
              <a:t>claims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60" dirty="0">
                <a:latin typeface="Times New Roman"/>
                <a:cs typeface="Times New Roman"/>
              </a:rPr>
              <a:t>Dosing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38" y="2713482"/>
            <a:ext cx="7644765" cy="33210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56285" indent="-287655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Contrast:</a:t>
            </a:r>
            <a:endParaRPr sz="2400">
              <a:latin typeface="Times New Roman"/>
              <a:cs typeface="Times New Roman"/>
            </a:endParaRPr>
          </a:p>
          <a:p>
            <a:pPr marL="1155065" lvl="1" indent="-229235">
              <a:lnSpc>
                <a:spcPts val="235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Infusion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60" dirty="0">
                <a:latin typeface="Times New Roman"/>
                <a:cs typeface="Times New Roman"/>
              </a:rPr>
              <a:t>every </a:t>
            </a:r>
            <a:r>
              <a:rPr sz="2000" spc="-85" dirty="0">
                <a:latin typeface="Times New Roman"/>
                <a:cs typeface="Times New Roman"/>
              </a:rPr>
              <a:t>day </a:t>
            </a:r>
            <a:r>
              <a:rPr sz="2000" dirty="0">
                <a:latin typeface="Times New Roman"/>
                <a:cs typeface="Times New Roman"/>
              </a:rPr>
              <a:t>for up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4 </a:t>
            </a:r>
            <a:r>
              <a:rPr sz="2000" spc="-10" dirty="0">
                <a:latin typeface="Times New Roman"/>
                <a:cs typeface="Times New Roman"/>
              </a:rPr>
              <a:t>hours </a:t>
            </a:r>
            <a:r>
              <a:rPr sz="2000" spc="-15" dirty="0">
                <a:latin typeface="Times New Roman"/>
                <a:cs typeface="Times New Roman"/>
              </a:rPr>
              <a:t>per </a:t>
            </a:r>
            <a:r>
              <a:rPr sz="2000" spc="-90" dirty="0">
                <a:latin typeface="Times New Roman"/>
                <a:cs typeface="Times New Roman"/>
              </a:rPr>
              <a:t>day </a:t>
            </a:r>
            <a:r>
              <a:rPr sz="2000" dirty="0">
                <a:latin typeface="Times New Roman"/>
                <a:cs typeface="Times New Roman"/>
              </a:rPr>
              <a:t>for up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60 </a:t>
            </a:r>
            <a:r>
              <a:rPr sz="2000" spc="-80" dirty="0">
                <a:latin typeface="Times New Roman"/>
                <a:cs typeface="Times New Roman"/>
              </a:rPr>
              <a:t>days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ts val="2470"/>
              </a:lnSpc>
            </a:pPr>
            <a:r>
              <a:rPr sz="2100" b="1" i="1" spc="-45" dirty="0">
                <a:latin typeface="Times New Roman"/>
                <a:cs typeface="Times New Roman"/>
              </a:rPr>
              <a:t>MANAGEABLE?</a:t>
            </a:r>
            <a:endParaRPr sz="2100">
              <a:latin typeface="Times New Roman"/>
              <a:cs typeface="Times New Roman"/>
            </a:endParaRPr>
          </a:p>
          <a:p>
            <a:pPr marL="1155065" lvl="1" indent="-22923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Times New Roman"/>
                <a:cs typeface="Times New Roman"/>
              </a:rPr>
              <a:t>Frequent </a:t>
            </a:r>
            <a:r>
              <a:rPr sz="2000" spc="-50" dirty="0">
                <a:latin typeface="Times New Roman"/>
                <a:cs typeface="Times New Roman"/>
              </a:rPr>
              <a:t>lab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40" dirty="0">
                <a:latin typeface="Times New Roman"/>
                <a:cs typeface="Times New Roman"/>
              </a:rPr>
              <a:t>ECG </a:t>
            </a:r>
            <a:r>
              <a:rPr sz="2000" spc="-35" dirty="0">
                <a:latin typeface="Times New Roman"/>
                <a:cs typeface="Times New Roman"/>
              </a:rPr>
              <a:t>testing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required</a:t>
            </a:r>
            <a:endParaRPr sz="2000">
              <a:latin typeface="Times New Roman"/>
              <a:cs typeface="Times New Roman"/>
            </a:endParaRPr>
          </a:p>
          <a:p>
            <a:pPr marL="355600" marR="819785" indent="-342900">
              <a:lnSpc>
                <a:spcPct val="100000"/>
              </a:lnSpc>
              <a:spcBef>
                <a:spcPts val="62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342515" algn="l"/>
                <a:tab pos="4650740" algn="l"/>
              </a:tabLst>
            </a:pPr>
            <a:r>
              <a:rPr sz="2800" b="1" spc="30" dirty="0">
                <a:latin typeface="Times New Roman"/>
                <a:cs typeface="Times New Roman"/>
              </a:rPr>
              <a:t>Omission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5" dirty="0">
                <a:latin typeface="Times New Roman"/>
                <a:cs typeface="Times New Roman"/>
              </a:rPr>
              <a:t>Risk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75" dirty="0">
                <a:latin typeface="Times New Roman"/>
                <a:cs typeface="Times New Roman"/>
              </a:rPr>
              <a:t>from </a:t>
            </a:r>
            <a:r>
              <a:rPr sz="2800" b="1" spc="-25" dirty="0">
                <a:latin typeface="Times New Roman"/>
                <a:cs typeface="Times New Roman"/>
              </a:rPr>
              <a:t>WARNINGS </a:t>
            </a:r>
            <a:r>
              <a:rPr sz="2800" b="1" spc="-30" dirty="0">
                <a:latin typeface="Times New Roman"/>
                <a:cs typeface="Times New Roman"/>
              </a:rPr>
              <a:t>and  </a:t>
            </a:r>
            <a:r>
              <a:rPr sz="2800" b="1" spc="5" dirty="0">
                <a:latin typeface="Times New Roman"/>
                <a:cs typeface="Times New Roman"/>
              </a:rPr>
              <a:t>PRECAUTIONS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25" dirty="0">
                <a:latin typeface="Times New Roman"/>
                <a:cs typeface="Times New Roman"/>
              </a:rPr>
              <a:t>section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90" dirty="0">
                <a:latin typeface="Times New Roman"/>
                <a:cs typeface="Times New Roman"/>
              </a:rPr>
              <a:t>P.I.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fetal </a:t>
            </a:r>
            <a:r>
              <a:rPr sz="2400" spc="-5" dirty="0">
                <a:latin typeface="Times New Roman"/>
                <a:cs typeface="Times New Roman"/>
              </a:rPr>
              <a:t>harm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60" dirty="0">
                <a:latin typeface="Times New Roman"/>
                <a:cs typeface="Times New Roman"/>
              </a:rPr>
              <a:t>against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nursing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human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carcinogen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2396" y="1889760"/>
            <a:ext cx="8261604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701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Infergen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95" dirty="0"/>
              <a:t>March</a:t>
            </a:r>
            <a:r>
              <a:rPr spc="155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7973695" cy="46418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Three </a:t>
            </a:r>
            <a:r>
              <a:rPr sz="2800" b="1" spc="-65" dirty="0">
                <a:latin typeface="Times New Roman"/>
                <a:cs typeface="Times New Roman"/>
              </a:rPr>
              <a:t>Rivers </a:t>
            </a:r>
            <a:r>
              <a:rPr sz="2800" b="1" spc="-10" dirty="0">
                <a:latin typeface="Times New Roman"/>
                <a:cs typeface="Times New Roman"/>
              </a:rPr>
              <a:t>Pharmaceuticals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“Statgram”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4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-- </a:t>
            </a:r>
            <a:r>
              <a:rPr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Warning</a:t>
            </a:r>
            <a:r>
              <a:rPr sz="2400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–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</a:t>
            </a:r>
            <a:r>
              <a:rPr sz="24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Came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15" dirty="0">
                <a:latin typeface="Times New Roman"/>
                <a:cs typeface="Times New Roman"/>
              </a:rPr>
              <a:t>both </a:t>
            </a:r>
            <a:r>
              <a:rPr sz="2800" b="1" spc="-60" dirty="0">
                <a:latin typeface="Times New Roman"/>
                <a:cs typeface="Times New Roman"/>
              </a:rPr>
              <a:t>via </a:t>
            </a:r>
            <a:r>
              <a:rPr sz="2800" b="1" spc="-90" dirty="0">
                <a:latin typeface="Times New Roman"/>
                <a:cs typeface="Times New Roman"/>
              </a:rPr>
              <a:t>2253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20" dirty="0">
                <a:latin typeface="Times New Roman"/>
                <a:cs typeface="Times New Roman"/>
              </a:rPr>
              <a:t>“Bad </a:t>
            </a:r>
            <a:r>
              <a:rPr sz="2800" b="1" spc="-85" dirty="0">
                <a:latin typeface="Times New Roman"/>
                <a:cs typeface="Times New Roman"/>
              </a:rPr>
              <a:t>Ad”</a:t>
            </a:r>
            <a:r>
              <a:rPr sz="2800" b="1" spc="25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allegations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minimizes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spc="-65" dirty="0">
                <a:latin typeface="Times New Roman"/>
                <a:cs typeface="Times New Roman"/>
              </a:rPr>
              <a:t>risk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broadens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65" dirty="0">
                <a:latin typeface="Times New Roman"/>
                <a:cs typeface="Times New Roman"/>
              </a:rPr>
              <a:t>material </a:t>
            </a:r>
            <a:r>
              <a:rPr sz="2400" spc="-45" dirty="0">
                <a:latin typeface="Times New Roman"/>
                <a:cs typeface="Times New Roman"/>
              </a:rPr>
              <a:t>facts </a:t>
            </a:r>
            <a:r>
              <a:rPr sz="2400" spc="-15" dirty="0">
                <a:latin typeface="Times New Roman"/>
                <a:cs typeface="Times New Roman"/>
              </a:rPr>
              <a:t>about </a:t>
            </a:r>
            <a:r>
              <a:rPr sz="2400" spc="-35" dirty="0">
                <a:latin typeface="Times New Roman"/>
                <a:cs typeface="Times New Roman"/>
              </a:rPr>
              <a:t>approved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indication,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overstates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efficacy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unsubstantiated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claim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failure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provide </a:t>
            </a:r>
            <a:r>
              <a:rPr sz="2400" spc="-45" dirty="0">
                <a:latin typeface="Times New Roman"/>
                <a:cs typeface="Times New Roman"/>
              </a:rPr>
              <a:t>adequate </a:t>
            </a:r>
            <a:r>
              <a:rPr sz="2400" spc="-40" dirty="0">
                <a:latin typeface="Times New Roman"/>
                <a:cs typeface="Times New Roman"/>
              </a:rPr>
              <a:t>directions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0" dirty="0">
                <a:latin typeface="Times New Roman"/>
                <a:cs typeface="Times New Roman"/>
              </a:rPr>
              <a:t>use --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labeling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200" y="7620"/>
            <a:ext cx="5448300" cy="6725920"/>
            <a:chOff x="1981200" y="7620"/>
            <a:chExt cx="5448300" cy="6725920"/>
          </a:xfrm>
        </p:grpSpPr>
        <p:sp>
          <p:nvSpPr>
            <p:cNvPr id="5" name="object 5"/>
            <p:cNvSpPr/>
            <p:nvPr/>
          </p:nvSpPr>
          <p:spPr>
            <a:xfrm>
              <a:off x="2819400" y="6172199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1200" y="7620"/>
              <a:ext cx="5448300" cy="6725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27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Infergen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95" dirty="0"/>
              <a:t>March </a:t>
            </a:r>
            <a:r>
              <a:rPr spc="-245" dirty="0"/>
              <a:t>2011</a:t>
            </a:r>
            <a:r>
              <a:rPr spc="23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4238" y="1173214"/>
            <a:ext cx="8452485" cy="45567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68300" algn="l"/>
              </a:tabLst>
            </a:pPr>
            <a:r>
              <a:rPr sz="2800" b="1" spc="15" dirty="0">
                <a:latin typeface="Times New Roman"/>
                <a:cs typeface="Times New Roman"/>
              </a:rPr>
              <a:t>Omits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information</a:t>
            </a:r>
            <a:endParaRPr sz="2800">
              <a:latin typeface="Times New Roman"/>
              <a:cs typeface="Times New Roman"/>
            </a:endParaRPr>
          </a:p>
          <a:p>
            <a:pPr marL="7689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20" dirty="0">
                <a:latin typeface="Times New Roman"/>
                <a:cs typeface="Times New Roman"/>
              </a:rPr>
              <a:t>sent </a:t>
            </a:r>
            <a:r>
              <a:rPr sz="2400" spc="-25" dirty="0">
                <a:latin typeface="Times New Roman"/>
                <a:cs typeface="Times New Roman"/>
              </a:rPr>
              <a:t>without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P.I.; </a:t>
            </a:r>
            <a:r>
              <a:rPr sz="2400" spc="-70" dirty="0">
                <a:latin typeface="Times New Roman"/>
                <a:cs typeface="Times New Roman"/>
              </a:rPr>
              <a:t>only risk </a:t>
            </a:r>
            <a:r>
              <a:rPr sz="2400" spc="-15" dirty="0">
                <a:latin typeface="Times New Roman"/>
                <a:cs typeface="Times New Roman"/>
              </a:rPr>
              <a:t>information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was:</a:t>
            </a:r>
            <a:endParaRPr sz="2400">
              <a:latin typeface="Times New Roman"/>
              <a:cs typeface="Times New Roman"/>
            </a:endParaRPr>
          </a:p>
          <a:p>
            <a:pPr marL="1287145" marR="17780">
              <a:lnSpc>
                <a:spcPct val="100000"/>
              </a:lnSpc>
              <a:spcBef>
                <a:spcPts val="455"/>
              </a:spcBef>
            </a:pPr>
            <a:r>
              <a:rPr sz="1600" spc="-25" dirty="0">
                <a:latin typeface="Times New Roman"/>
                <a:cs typeface="Times New Roman"/>
              </a:rPr>
              <a:t>“Providers </a:t>
            </a:r>
            <a:r>
              <a:rPr sz="1600" spc="-35" dirty="0">
                <a:latin typeface="Times New Roman"/>
                <a:cs typeface="Times New Roman"/>
              </a:rPr>
              <a:t>can </a:t>
            </a:r>
            <a:r>
              <a:rPr sz="1600" spc="-20" dirty="0">
                <a:latin typeface="Times New Roman"/>
                <a:cs typeface="Times New Roman"/>
              </a:rPr>
              <a:t>obtain </a:t>
            </a:r>
            <a:r>
              <a:rPr sz="1600" spc="-35" dirty="0">
                <a:latin typeface="Times New Roman"/>
                <a:cs typeface="Times New Roman"/>
              </a:rPr>
              <a:t>additional </a:t>
            </a:r>
            <a:r>
              <a:rPr sz="1600" spc="-40" dirty="0">
                <a:latin typeface="Times New Roman"/>
                <a:cs typeface="Times New Roman"/>
              </a:rPr>
              <a:t>prescribing </a:t>
            </a:r>
            <a:r>
              <a:rPr sz="1600" spc="-15" dirty="0">
                <a:latin typeface="Times New Roman"/>
                <a:cs typeface="Times New Roman"/>
              </a:rPr>
              <a:t>information </a:t>
            </a:r>
            <a:r>
              <a:rPr sz="1600" spc="-40" dirty="0">
                <a:latin typeface="Times New Roman"/>
                <a:cs typeface="Times New Roman"/>
              </a:rPr>
              <a:t>regarding </a:t>
            </a:r>
            <a:r>
              <a:rPr sz="1600" spc="15" dirty="0">
                <a:latin typeface="Times New Roman"/>
                <a:cs typeface="Times New Roman"/>
              </a:rPr>
              <a:t>INFERGEN, </a:t>
            </a:r>
            <a:r>
              <a:rPr sz="1600" spc="-45" dirty="0">
                <a:latin typeface="Times New Roman"/>
                <a:cs typeface="Times New Roman"/>
              </a:rPr>
              <a:t>including 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45" dirty="0">
                <a:latin typeface="Times New Roman"/>
                <a:cs typeface="Times New Roman"/>
              </a:rPr>
              <a:t>product’s </a:t>
            </a:r>
            <a:r>
              <a:rPr sz="1600" spc="-50" dirty="0">
                <a:latin typeface="Times New Roman"/>
                <a:cs typeface="Times New Roman"/>
              </a:rPr>
              <a:t>safety </a:t>
            </a:r>
            <a:r>
              <a:rPr sz="1600" spc="-35" dirty="0">
                <a:latin typeface="Times New Roman"/>
                <a:cs typeface="Times New Roman"/>
              </a:rPr>
              <a:t>profile </a:t>
            </a:r>
            <a:r>
              <a:rPr sz="1600" spc="-20" dirty="0">
                <a:latin typeface="Times New Roman"/>
                <a:cs typeface="Times New Roman"/>
              </a:rPr>
              <a:t>and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0" dirty="0">
                <a:latin typeface="Times New Roman"/>
                <a:cs typeface="Times New Roman"/>
              </a:rPr>
              <a:t>box </a:t>
            </a:r>
            <a:r>
              <a:rPr sz="1600" spc="-45" dirty="0">
                <a:latin typeface="Times New Roman"/>
                <a:cs typeface="Times New Roman"/>
              </a:rPr>
              <a:t>warning </a:t>
            </a:r>
            <a:r>
              <a:rPr sz="1600" spc="-5" dirty="0">
                <a:latin typeface="Times New Roman"/>
                <a:cs typeface="Times New Roman"/>
              </a:rPr>
              <a:t>for </a:t>
            </a:r>
            <a:r>
              <a:rPr sz="1600" spc="-80" dirty="0">
                <a:latin typeface="Times New Roman"/>
                <a:cs typeface="Times New Roman"/>
              </a:rPr>
              <a:t>all </a:t>
            </a:r>
            <a:r>
              <a:rPr sz="1600" spc="-20" dirty="0">
                <a:latin typeface="Times New Roman"/>
                <a:cs typeface="Times New Roman"/>
              </a:rPr>
              <a:t>interferon </a:t>
            </a:r>
            <a:r>
              <a:rPr sz="1600" spc="-45" dirty="0">
                <a:latin typeface="Times New Roman"/>
                <a:cs typeface="Times New Roman"/>
              </a:rPr>
              <a:t>alphas </a:t>
            </a:r>
            <a:r>
              <a:rPr sz="1600" spc="-40" dirty="0">
                <a:latin typeface="Times New Roman"/>
                <a:cs typeface="Times New Roman"/>
              </a:rPr>
              <a:t>regarding  neuropsychiatric, </a:t>
            </a:r>
            <a:r>
              <a:rPr sz="1600" spc="-35" dirty="0">
                <a:latin typeface="Times New Roman"/>
                <a:cs typeface="Times New Roman"/>
              </a:rPr>
              <a:t>autoimmune, </a:t>
            </a:r>
            <a:r>
              <a:rPr sz="1600" spc="-50" dirty="0">
                <a:latin typeface="Times New Roman"/>
                <a:cs typeface="Times New Roman"/>
              </a:rPr>
              <a:t>ischemic </a:t>
            </a:r>
            <a:r>
              <a:rPr sz="1600" spc="-20" dirty="0">
                <a:latin typeface="Times New Roman"/>
                <a:cs typeface="Times New Roman"/>
              </a:rPr>
              <a:t>and </a:t>
            </a:r>
            <a:r>
              <a:rPr sz="1600" spc="-35" dirty="0">
                <a:latin typeface="Times New Roman"/>
                <a:cs typeface="Times New Roman"/>
              </a:rPr>
              <a:t>infectious disorders, </a:t>
            </a:r>
            <a:r>
              <a:rPr sz="1600" spc="-20" dirty="0">
                <a:latin typeface="Times New Roman"/>
                <a:cs typeface="Times New Roman"/>
              </a:rPr>
              <a:t>and </a:t>
            </a:r>
            <a:r>
              <a:rPr sz="1600" spc="-30" dirty="0">
                <a:latin typeface="Times New Roman"/>
                <a:cs typeface="Times New Roman"/>
              </a:rPr>
              <a:t>complete </a:t>
            </a:r>
            <a:r>
              <a:rPr sz="1600" spc="-10" dirty="0">
                <a:latin typeface="Times New Roman"/>
                <a:cs typeface="Times New Roman"/>
              </a:rPr>
              <a:t>product  </a:t>
            </a:r>
            <a:r>
              <a:rPr sz="1600" spc="-15" dirty="0">
                <a:latin typeface="Times New Roman"/>
                <a:cs typeface="Times New Roman"/>
              </a:rPr>
              <a:t>information </a:t>
            </a:r>
            <a:r>
              <a:rPr sz="1600" spc="-75" dirty="0">
                <a:latin typeface="Times New Roman"/>
                <a:cs typeface="Times New Roman"/>
              </a:rPr>
              <a:t>by </a:t>
            </a:r>
            <a:r>
              <a:rPr sz="1600" spc="-50" dirty="0">
                <a:latin typeface="Times New Roman"/>
                <a:cs typeface="Times New Roman"/>
              </a:rPr>
              <a:t>visiting </a:t>
            </a:r>
            <a:r>
              <a:rPr sz="1600" spc="-5" dirty="0">
                <a:latin typeface="Times New Roman"/>
                <a:cs typeface="Times New Roman"/>
              </a:rPr>
              <a:t>our </a:t>
            </a:r>
            <a:r>
              <a:rPr sz="1600" spc="-10" dirty="0">
                <a:latin typeface="Times New Roman"/>
                <a:cs typeface="Times New Roman"/>
              </a:rPr>
              <a:t>product </a:t>
            </a:r>
            <a:r>
              <a:rPr sz="1600" spc="-45" dirty="0">
                <a:latin typeface="Times New Roman"/>
                <a:cs typeface="Times New Roman"/>
              </a:rPr>
              <a:t>website </a:t>
            </a:r>
            <a:r>
              <a:rPr sz="1600" spc="-25" dirty="0">
                <a:latin typeface="Times New Roman"/>
                <a:cs typeface="Times New Roman"/>
              </a:rPr>
              <a:t>at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www.infergen.com</a:t>
            </a:r>
            <a:r>
              <a:rPr sz="1575" spc="-82" baseline="26455" dirty="0">
                <a:latin typeface="Times New Roman"/>
                <a:cs typeface="Times New Roman"/>
              </a:rPr>
              <a:t>1</a:t>
            </a:r>
            <a:r>
              <a:rPr sz="1600" spc="-55" dirty="0">
                <a:latin typeface="Times New Roman"/>
                <a:cs typeface="Times New Roman"/>
              </a:rPr>
              <a:t>.”</a:t>
            </a:r>
            <a:endParaRPr sz="1600">
              <a:latin typeface="Times New Roman"/>
              <a:cs typeface="Times New Roman"/>
            </a:endParaRPr>
          </a:p>
          <a:p>
            <a:pPr marL="768985" marR="55244" lvl="1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20" dirty="0">
                <a:latin typeface="Times New Roman"/>
                <a:cs typeface="Times New Roman"/>
              </a:rPr>
              <a:t>Infergen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0" dirty="0">
                <a:latin typeface="Times New Roman"/>
                <a:cs typeface="Times New Roman"/>
              </a:rPr>
              <a:t>its </a:t>
            </a:r>
            <a:r>
              <a:rPr sz="2400" spc="-75" dirty="0">
                <a:latin typeface="Times New Roman"/>
                <a:cs typeface="Times New Roman"/>
              </a:rPr>
              <a:t>labeling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65" dirty="0">
                <a:latin typeface="Times New Roman"/>
                <a:cs typeface="Times New Roman"/>
              </a:rPr>
              <a:t>packed </a:t>
            </a:r>
            <a:r>
              <a:rPr sz="2400" spc="-75" dirty="0">
                <a:latin typeface="Times New Roman"/>
                <a:cs typeface="Times New Roman"/>
              </a:rPr>
              <a:t>full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warnings, </a:t>
            </a:r>
            <a:r>
              <a:rPr sz="2400" spc="-45" dirty="0">
                <a:latin typeface="Times New Roman"/>
                <a:cs typeface="Times New Roman"/>
              </a:rPr>
              <a:t>precautions,  contraindications, </a:t>
            </a:r>
            <a:r>
              <a:rPr sz="2400" spc="-65" dirty="0">
                <a:latin typeface="Times New Roman"/>
                <a:cs typeface="Times New Roman"/>
              </a:rPr>
              <a:t>etc.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ranging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-55" dirty="0">
                <a:latin typeface="Times New Roman"/>
                <a:cs typeface="Times New Roman"/>
              </a:rPr>
              <a:t>requiring </a:t>
            </a:r>
            <a:r>
              <a:rPr sz="2400" spc="-60" dirty="0">
                <a:latin typeface="Times New Roman"/>
                <a:cs typeface="Times New Roman"/>
              </a:rPr>
              <a:t>close </a:t>
            </a:r>
            <a:r>
              <a:rPr sz="2400" spc="-25" dirty="0">
                <a:latin typeface="Times New Roman"/>
                <a:cs typeface="Times New Roman"/>
              </a:rPr>
              <a:t>monitoring 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80" dirty="0">
                <a:latin typeface="Times New Roman"/>
                <a:cs typeface="Times New Roman"/>
              </a:rPr>
              <a:t>suicidal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homicidal </a:t>
            </a:r>
            <a:r>
              <a:rPr sz="2400" spc="-45" dirty="0">
                <a:latin typeface="Times New Roman"/>
                <a:cs typeface="Times New Roman"/>
              </a:rPr>
              <a:t>ideation,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68300" algn="l"/>
              </a:tabLst>
            </a:pPr>
            <a:r>
              <a:rPr sz="2800" b="1" spc="45" dirty="0">
                <a:latin typeface="Times New Roman"/>
                <a:cs typeface="Times New Roman"/>
              </a:rPr>
              <a:t>Did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5" dirty="0">
                <a:latin typeface="Times New Roman"/>
                <a:cs typeface="Times New Roman"/>
              </a:rPr>
              <a:t>include </a:t>
            </a:r>
            <a:r>
              <a:rPr sz="2800" b="1" spc="-60" dirty="0">
                <a:latin typeface="Times New Roman"/>
                <a:cs typeface="Times New Roman"/>
              </a:rPr>
              <a:t>full </a:t>
            </a:r>
            <a:r>
              <a:rPr sz="2800" b="1" spc="-90" dirty="0">
                <a:latin typeface="Times New Roman"/>
                <a:cs typeface="Times New Roman"/>
              </a:rPr>
              <a:t>P.I.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20" dirty="0">
                <a:latin typeface="Times New Roman"/>
                <a:cs typeface="Times New Roman"/>
              </a:rPr>
              <a:t>because </a:t>
            </a:r>
            <a:r>
              <a:rPr sz="2800" b="1" spc="-45" dirty="0">
                <a:latin typeface="Times New Roman"/>
                <a:cs typeface="Times New Roman"/>
              </a:rPr>
              <a:t>FDA</a:t>
            </a:r>
            <a:r>
              <a:rPr sz="2800" b="1" spc="17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regarded</a:t>
            </a:r>
            <a:endParaRPr sz="28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  <a:tabLst>
                <a:tab pos="4784090" algn="l"/>
              </a:tabLst>
            </a:pPr>
            <a:r>
              <a:rPr sz="2800" b="1" spc="35" dirty="0">
                <a:latin typeface="Times New Roman"/>
                <a:cs typeface="Times New Roman"/>
              </a:rPr>
              <a:t>piece </a:t>
            </a:r>
            <a:r>
              <a:rPr sz="2800" b="1" spc="5" dirty="0">
                <a:latin typeface="Times New Roman"/>
                <a:cs typeface="Times New Roman"/>
              </a:rPr>
              <a:t>as </a:t>
            </a:r>
            <a:r>
              <a:rPr sz="2800" b="1" spc="-15" dirty="0">
                <a:latin typeface="Times New Roman"/>
                <a:cs typeface="Times New Roman"/>
              </a:rPr>
              <a:t>“labeling,”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brief	</a:t>
            </a:r>
            <a:r>
              <a:rPr sz="2800" b="1" spc="-30" dirty="0">
                <a:latin typeface="Times New Roman"/>
                <a:cs typeface="Times New Roman"/>
              </a:rPr>
              <a:t>summary </a:t>
            </a:r>
            <a:r>
              <a:rPr sz="2800" b="1" spc="-55" dirty="0">
                <a:latin typeface="Times New Roman"/>
                <a:cs typeface="Times New Roman"/>
              </a:rPr>
              <a:t>rule </a:t>
            </a:r>
            <a:r>
              <a:rPr sz="2800" b="1" spc="-40" dirty="0">
                <a:latin typeface="Times New Roman"/>
                <a:cs typeface="Times New Roman"/>
              </a:rPr>
              <a:t>was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225" dirty="0">
                <a:latin typeface="Times New Roman"/>
                <a:cs typeface="Times New Roman"/>
              </a:rPr>
              <a:t>n/a</a:t>
            </a:r>
            <a:endParaRPr sz="2800">
              <a:latin typeface="Times New Roman"/>
              <a:cs typeface="Times New Roman"/>
            </a:endParaRPr>
          </a:p>
          <a:p>
            <a:pPr marL="7689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40" dirty="0">
                <a:latin typeface="Times New Roman"/>
                <a:cs typeface="Times New Roman"/>
              </a:rPr>
              <a:t>“Highlights” </a:t>
            </a:r>
            <a:r>
              <a:rPr sz="2400" spc="-70" dirty="0">
                <a:latin typeface="Times New Roman"/>
                <a:cs typeface="Times New Roman"/>
              </a:rPr>
              <a:t>Labeling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20" dirty="0">
                <a:latin typeface="Times New Roman"/>
                <a:cs typeface="Times New Roman"/>
              </a:rPr>
              <a:t>not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enough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270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Infergen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95" dirty="0"/>
              <a:t>March </a:t>
            </a:r>
            <a:r>
              <a:rPr spc="-245" dirty="0"/>
              <a:t>2011</a:t>
            </a:r>
            <a:r>
              <a:rPr spc="23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92160" cy="48126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Broadens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Indication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Statgram -- </a:t>
            </a:r>
            <a:r>
              <a:rPr sz="2400" spc="-70" dirty="0">
                <a:latin typeface="Times New Roman"/>
                <a:cs typeface="Times New Roman"/>
              </a:rPr>
              <a:t>claimed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05" dirty="0">
                <a:latin typeface="Times New Roman"/>
                <a:cs typeface="Times New Roman"/>
              </a:rPr>
              <a:t>daily </a:t>
            </a:r>
            <a:r>
              <a:rPr sz="2400" spc="-45" dirty="0">
                <a:latin typeface="Times New Roman"/>
                <a:cs typeface="Times New Roman"/>
              </a:rPr>
              <a:t>dosing </a:t>
            </a:r>
            <a:r>
              <a:rPr sz="2400" spc="-55" dirty="0">
                <a:latin typeface="Times New Roman"/>
                <a:cs typeface="Times New Roman"/>
              </a:rPr>
              <a:t>with ribavirin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retreatment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5" dirty="0">
                <a:latin typeface="Times New Roman"/>
                <a:cs typeface="Times New Roman"/>
              </a:rPr>
              <a:t>HCV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patients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5" dirty="0">
                <a:latin typeface="Times New Roman"/>
                <a:cs typeface="Times New Roman"/>
              </a:rPr>
              <a:t>Infergen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25" dirty="0">
                <a:latin typeface="Times New Roman"/>
                <a:cs typeface="Times New Roman"/>
              </a:rPr>
              <a:t>approved </a:t>
            </a:r>
            <a:r>
              <a:rPr sz="2000" spc="-60" dirty="0">
                <a:latin typeface="Times New Roman"/>
                <a:cs typeface="Times New Roman"/>
              </a:rPr>
              <a:t>only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30" dirty="0">
                <a:latin typeface="Times New Roman"/>
                <a:cs typeface="Times New Roman"/>
              </a:rPr>
              <a:t>patients </a:t>
            </a:r>
            <a:r>
              <a:rPr sz="2000" spc="-65" dirty="0">
                <a:latin typeface="Times New Roman"/>
                <a:cs typeface="Times New Roman"/>
              </a:rPr>
              <a:t>18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30" dirty="0">
                <a:latin typeface="Times New Roman"/>
                <a:cs typeface="Times New Roman"/>
              </a:rPr>
              <a:t>older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20" dirty="0">
                <a:latin typeface="Times New Roman"/>
                <a:cs typeface="Times New Roman"/>
              </a:rPr>
              <a:t>compensated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liver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55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1155065" marR="274955" lvl="2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omits </a:t>
            </a:r>
            <a:r>
              <a:rPr sz="2000" spc="-30" dirty="0">
                <a:latin typeface="Times New Roman"/>
                <a:cs typeface="Times New Roman"/>
              </a:rPr>
              <a:t>fact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15" dirty="0">
                <a:latin typeface="Times New Roman"/>
                <a:cs typeface="Times New Roman"/>
              </a:rPr>
              <a:t>Infergen </a:t>
            </a:r>
            <a:r>
              <a:rPr sz="2000" spc="-40" dirty="0">
                <a:latin typeface="Times New Roman"/>
                <a:cs typeface="Times New Roman"/>
              </a:rPr>
              <a:t>has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20" dirty="0">
                <a:latin typeface="Times New Roman"/>
                <a:cs typeface="Times New Roman"/>
              </a:rPr>
              <a:t>been proven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65" dirty="0">
                <a:latin typeface="Times New Roman"/>
                <a:cs typeface="Times New Roman"/>
              </a:rPr>
              <a:t>naïve </a:t>
            </a:r>
            <a:r>
              <a:rPr sz="2000" spc="-30" dirty="0">
                <a:latin typeface="Times New Roman"/>
                <a:cs typeface="Times New Roman"/>
              </a:rPr>
              <a:t>patients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10" dirty="0">
                <a:latin typeface="Times New Roman"/>
                <a:cs typeface="Times New Roman"/>
              </a:rPr>
              <a:t>those 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30" dirty="0">
                <a:latin typeface="Times New Roman"/>
                <a:cs typeface="Times New Roman"/>
              </a:rPr>
              <a:t>co-infections </a:t>
            </a:r>
            <a:r>
              <a:rPr sz="2000" spc="-60" dirty="0">
                <a:latin typeface="Times New Roman"/>
                <a:cs typeface="Times New Roman"/>
              </a:rPr>
              <a:t>involved </a:t>
            </a:r>
            <a:r>
              <a:rPr sz="2000" spc="5" dirty="0">
                <a:latin typeface="Times New Roman"/>
                <a:cs typeface="Times New Roman"/>
              </a:rPr>
              <a:t>HIV or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HBV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Overstated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Efficacy</a:t>
            </a:r>
            <a:endParaRPr sz="2800">
              <a:latin typeface="Times New Roman"/>
              <a:cs typeface="Times New Roman"/>
            </a:endParaRPr>
          </a:p>
          <a:p>
            <a:pPr marL="756285" marR="19494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Times New Roman"/>
                <a:cs typeface="Times New Roman"/>
              </a:rPr>
              <a:t>number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claims </a:t>
            </a:r>
            <a:r>
              <a:rPr sz="2400" spc="-45" dirty="0">
                <a:latin typeface="Times New Roman"/>
                <a:cs typeface="Times New Roman"/>
              </a:rPr>
              <a:t>made </a:t>
            </a:r>
            <a:r>
              <a:rPr sz="2400" spc="-15" dirty="0">
                <a:latin typeface="Times New Roman"/>
                <a:cs typeface="Times New Roman"/>
              </a:rPr>
              <a:t>about </a:t>
            </a:r>
            <a:r>
              <a:rPr sz="2400" spc="-45" dirty="0">
                <a:latin typeface="Times New Roman"/>
                <a:cs typeface="Times New Roman"/>
              </a:rPr>
              <a:t>sustained </a:t>
            </a:r>
            <a:r>
              <a:rPr sz="2400" spc="-75" dirty="0">
                <a:latin typeface="Times New Roman"/>
                <a:cs typeface="Times New Roman"/>
              </a:rPr>
              <a:t>virological </a:t>
            </a:r>
            <a:r>
              <a:rPr sz="2400" spc="-35" dirty="0">
                <a:latin typeface="Times New Roman"/>
                <a:cs typeface="Times New Roman"/>
              </a:rPr>
              <a:t>responses  </a:t>
            </a:r>
            <a:r>
              <a:rPr sz="2400" spc="-125" dirty="0">
                <a:latin typeface="Times New Roman"/>
                <a:cs typeface="Times New Roman"/>
              </a:rPr>
              <a:t>(SVRS),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75" dirty="0">
                <a:latin typeface="Times New Roman"/>
                <a:cs typeface="Times New Roman"/>
              </a:rPr>
              <a:t>were </a:t>
            </a:r>
            <a:r>
              <a:rPr sz="2400" spc="-45" dirty="0">
                <a:latin typeface="Times New Roman"/>
                <a:cs typeface="Times New Roman"/>
              </a:rPr>
              <a:t>based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35" dirty="0">
                <a:latin typeface="Times New Roman"/>
                <a:cs typeface="Times New Roman"/>
              </a:rPr>
              <a:t>underpowered, </a:t>
            </a:r>
            <a:r>
              <a:rPr sz="2400" spc="-5" dirty="0">
                <a:latin typeface="Times New Roman"/>
                <a:cs typeface="Times New Roman"/>
              </a:rPr>
              <a:t>open </a:t>
            </a:r>
            <a:r>
              <a:rPr sz="2400" spc="-80" dirty="0">
                <a:latin typeface="Times New Roman"/>
                <a:cs typeface="Times New Roman"/>
              </a:rPr>
              <a:t>label </a:t>
            </a:r>
            <a:r>
              <a:rPr sz="2400" spc="-70" dirty="0">
                <a:latin typeface="Times New Roman"/>
                <a:cs typeface="Times New Roman"/>
              </a:rPr>
              <a:t>study;  </a:t>
            </a:r>
            <a:r>
              <a:rPr sz="2400" spc="-10" dirty="0">
                <a:latin typeface="Times New Roman"/>
                <a:cs typeface="Times New Roman"/>
              </a:rPr>
              <a:t>thus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45" dirty="0">
                <a:latin typeface="Times New Roman"/>
                <a:cs typeface="Times New Roman"/>
              </a:rPr>
              <a:t>substantial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evidence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092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Colcrys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110" dirty="0"/>
              <a:t>Dec.</a:t>
            </a:r>
            <a:r>
              <a:rPr spc="85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96001"/>
            <a:ext cx="7546975" cy="36677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Mutual </a:t>
            </a:r>
            <a:r>
              <a:rPr sz="2800" b="1" spc="-20" dirty="0">
                <a:latin typeface="Times New Roman"/>
                <a:cs typeface="Times New Roman"/>
              </a:rPr>
              <a:t>Pharmaceutical </a:t>
            </a:r>
            <a:r>
              <a:rPr sz="2800" b="1" spc="-5" dirty="0">
                <a:latin typeface="Times New Roman"/>
                <a:cs typeface="Times New Roman"/>
              </a:rPr>
              <a:t>– video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dirty="0">
                <a:latin typeface="Times New Roman"/>
                <a:cs typeface="Times New Roman"/>
              </a:rPr>
              <a:t>“sell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sheet”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375F92"/>
              </a:buClr>
              <a:buFont typeface="Arial"/>
              <a:buChar char="–"/>
              <a:tabLst>
                <a:tab pos="756920" algn="l"/>
                <a:tab pos="2661285" algn="l"/>
              </a:tabLst>
            </a:pP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Untitled</a:t>
            </a:r>
            <a:r>
              <a:rPr sz="2400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  <a:tab pos="3426460" algn="l"/>
              </a:tabLst>
            </a:pP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</a:t>
            </a:r>
            <a:r>
              <a:rPr sz="2400" spc="-8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Allegations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10" dirty="0">
                <a:latin typeface="Times New Roman"/>
                <a:cs typeface="Times New Roman"/>
              </a:rPr>
              <a:t>omit </a:t>
            </a:r>
            <a:r>
              <a:rPr sz="2400" b="1" spc="-60" dirty="0">
                <a:latin typeface="Times New Roman"/>
                <a:cs typeface="Times New Roman"/>
              </a:rPr>
              <a:t>risk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info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15" dirty="0">
                <a:latin typeface="Times New Roman"/>
                <a:cs typeface="Times New Roman"/>
              </a:rPr>
              <a:t>minimize </a:t>
            </a:r>
            <a:r>
              <a:rPr sz="2400" b="1" spc="-60" dirty="0">
                <a:latin typeface="Times New Roman"/>
                <a:cs typeface="Times New Roman"/>
              </a:rPr>
              <a:t>risk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info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overstates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efficacy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unsubstantiated </a:t>
            </a:r>
            <a:r>
              <a:rPr sz="2400" b="1" spc="-25" dirty="0">
                <a:latin typeface="Times New Roman"/>
                <a:cs typeface="Times New Roman"/>
              </a:rPr>
              <a:t>safety </a:t>
            </a:r>
            <a:r>
              <a:rPr sz="2400" b="1" spc="-45" dirty="0">
                <a:latin typeface="Times New Roman"/>
                <a:cs typeface="Times New Roman"/>
              </a:rPr>
              <a:t>superiority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3177"/>
            <a:ext cx="7663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Colcrys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110" dirty="0"/>
              <a:t>Dec. </a:t>
            </a:r>
            <a:r>
              <a:rPr spc="-245" dirty="0"/>
              <a:t>2011</a:t>
            </a:r>
            <a:r>
              <a:rPr spc="-7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3656" y="965060"/>
            <a:ext cx="8399145" cy="52514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info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5" dirty="0">
                <a:latin typeface="Times New Roman"/>
                <a:cs typeface="Times New Roman"/>
              </a:rPr>
              <a:t>Warning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30" dirty="0">
                <a:latin typeface="Times New Roman"/>
                <a:cs typeface="Times New Roman"/>
              </a:rPr>
              <a:t>PI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risk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rhabdomyolysis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35" dirty="0">
                <a:latin typeface="Times New Roman"/>
                <a:cs typeface="Times New Roman"/>
              </a:rPr>
              <a:t>patients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55" dirty="0">
                <a:latin typeface="Times New Roman"/>
                <a:cs typeface="Times New Roman"/>
              </a:rPr>
              <a:t>renal </a:t>
            </a:r>
            <a:r>
              <a:rPr sz="2400" spc="-40" dirty="0">
                <a:latin typeface="Times New Roman"/>
                <a:cs typeface="Times New Roman"/>
              </a:rPr>
              <a:t>dysfunction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elderly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25" dirty="0">
                <a:latin typeface="Times New Roman"/>
                <a:cs typeface="Times New Roman"/>
              </a:rPr>
              <a:t>Sell </a:t>
            </a:r>
            <a:r>
              <a:rPr sz="2400" spc="-30" dirty="0">
                <a:latin typeface="Times New Roman"/>
                <a:cs typeface="Times New Roman"/>
              </a:rPr>
              <a:t>sheet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99600"/>
              </a:lnSpc>
              <a:spcBef>
                <a:spcPts val="415"/>
              </a:spcBef>
              <a:buSzPct val="95238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100" b="1" i="1" spc="-45" dirty="0">
                <a:latin typeface="Times New Roman"/>
                <a:cs typeface="Times New Roman"/>
              </a:rPr>
              <a:t>“Tough </a:t>
            </a:r>
            <a:r>
              <a:rPr sz="2100" b="1" i="1" spc="5" dirty="0">
                <a:latin typeface="Times New Roman"/>
                <a:cs typeface="Times New Roman"/>
              </a:rPr>
              <a:t>but </a:t>
            </a:r>
            <a:r>
              <a:rPr sz="2100" b="1" i="1" spc="-30" dirty="0">
                <a:latin typeface="Times New Roman"/>
                <a:cs typeface="Times New Roman"/>
              </a:rPr>
              <a:t>Gentle”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5" dirty="0">
                <a:latin typeface="Times New Roman"/>
                <a:cs typeface="Times New Roman"/>
              </a:rPr>
              <a:t>inconsistent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80" dirty="0">
                <a:latin typeface="Times New Roman"/>
                <a:cs typeface="Times New Roman"/>
              </a:rPr>
              <a:t>P.I., </a:t>
            </a:r>
            <a:r>
              <a:rPr sz="2000" spc="-50" dirty="0">
                <a:latin typeface="Times New Roman"/>
                <a:cs typeface="Times New Roman"/>
              </a:rPr>
              <a:t>which </a:t>
            </a:r>
            <a:r>
              <a:rPr sz="2000" spc="-45" dirty="0">
                <a:latin typeface="Times New Roman"/>
                <a:cs typeface="Times New Roman"/>
              </a:rPr>
              <a:t>includes </a:t>
            </a:r>
            <a:r>
              <a:rPr sz="2000" spc="-50" dirty="0">
                <a:latin typeface="Times New Roman"/>
                <a:cs typeface="Times New Roman"/>
              </a:rPr>
              <a:t>fatal  </a:t>
            </a:r>
            <a:r>
              <a:rPr sz="2000" spc="-40" dirty="0">
                <a:latin typeface="Times New Roman"/>
                <a:cs typeface="Times New Roman"/>
              </a:rPr>
              <a:t>overdoses, life-threatening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50" dirty="0">
                <a:latin typeface="Times New Roman"/>
                <a:cs typeface="Times New Roman"/>
              </a:rPr>
              <a:t>fatal </a:t>
            </a:r>
            <a:r>
              <a:rPr sz="2000" spc="-15" dirty="0">
                <a:latin typeface="Times New Roman"/>
                <a:cs typeface="Times New Roman"/>
              </a:rPr>
              <a:t>drug </a:t>
            </a:r>
            <a:r>
              <a:rPr sz="2000" spc="-35" dirty="0">
                <a:latin typeface="Times New Roman"/>
                <a:cs typeface="Times New Roman"/>
              </a:rPr>
              <a:t>interactions,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spc="-35" dirty="0">
                <a:latin typeface="Times New Roman"/>
                <a:cs typeface="Times New Roman"/>
              </a:rPr>
              <a:t>neuromuscular  </a:t>
            </a:r>
            <a:r>
              <a:rPr sz="2000" spc="-60" dirty="0">
                <a:latin typeface="Times New Roman"/>
                <a:cs typeface="Times New Roman"/>
              </a:rPr>
              <a:t>toxicity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380"/>
              </a:spcBef>
              <a:buSzPct val="95238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100" b="1" i="1" spc="-40" dirty="0">
                <a:latin typeface="Times New Roman"/>
                <a:cs typeface="Times New Roman"/>
              </a:rPr>
              <a:t>“Tolerability </a:t>
            </a:r>
            <a:r>
              <a:rPr sz="2100" b="1" i="1" spc="-5" dirty="0">
                <a:latin typeface="Times New Roman"/>
                <a:cs typeface="Times New Roman"/>
              </a:rPr>
              <a:t>is </a:t>
            </a:r>
            <a:r>
              <a:rPr sz="2100" b="1" i="1" spc="-30" dirty="0">
                <a:latin typeface="Times New Roman"/>
                <a:cs typeface="Times New Roman"/>
              </a:rPr>
              <a:t>comparable </a:t>
            </a:r>
            <a:r>
              <a:rPr sz="2100" b="1" i="1" spc="15" dirty="0">
                <a:latin typeface="Times New Roman"/>
                <a:cs typeface="Times New Roman"/>
              </a:rPr>
              <a:t>to </a:t>
            </a:r>
            <a:r>
              <a:rPr sz="2100" b="1" i="1" spc="-35" dirty="0">
                <a:latin typeface="Times New Roman"/>
                <a:cs typeface="Times New Roman"/>
              </a:rPr>
              <a:t>Placebo” </a:t>
            </a:r>
            <a:r>
              <a:rPr sz="2100" b="1" i="1" spc="-50" dirty="0">
                <a:latin typeface="Times New Roman"/>
                <a:cs typeface="Times New Roman"/>
              </a:rPr>
              <a:t>– </a:t>
            </a:r>
            <a:r>
              <a:rPr sz="2000" spc="-80" dirty="0">
                <a:latin typeface="Times New Roman"/>
                <a:cs typeface="Times New Roman"/>
              </a:rPr>
              <a:t>clearly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not!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Risk </a:t>
            </a:r>
            <a:r>
              <a:rPr sz="2800" b="1" spc="-10" dirty="0">
                <a:latin typeface="Times New Roman"/>
                <a:cs typeface="Times New Roman"/>
              </a:rPr>
              <a:t>info not </a:t>
            </a:r>
            <a:r>
              <a:rPr sz="2800" b="1" spc="-35" dirty="0">
                <a:latin typeface="Times New Roman"/>
                <a:cs typeface="Times New Roman"/>
              </a:rPr>
              <a:t>comparable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15" dirty="0">
                <a:latin typeface="Times New Roman"/>
                <a:cs typeface="Times New Roman"/>
              </a:rPr>
              <a:t>efficacy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discussions</a:t>
            </a:r>
            <a:endParaRPr sz="2800">
              <a:latin typeface="Times New Roman"/>
              <a:cs typeface="Times New Roman"/>
            </a:endParaRPr>
          </a:p>
          <a:p>
            <a:pPr marL="756285" marR="680720" lvl="1" indent="-287020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video </a:t>
            </a:r>
            <a:r>
              <a:rPr sz="2400" spc="-10" dirty="0">
                <a:latin typeface="Times New Roman"/>
                <a:cs typeface="Times New Roman"/>
              </a:rPr>
              <a:t>spent </a:t>
            </a:r>
            <a:r>
              <a:rPr sz="2400" spc="-75" dirty="0">
                <a:latin typeface="Times New Roman"/>
                <a:cs typeface="Times New Roman"/>
              </a:rPr>
              <a:t>15 </a:t>
            </a:r>
            <a:r>
              <a:rPr sz="2400" spc="-40" dirty="0">
                <a:latin typeface="Times New Roman"/>
                <a:cs typeface="Times New Roman"/>
              </a:rPr>
              <a:t>minutes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Colcrys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45" dirty="0">
                <a:latin typeface="Times New Roman"/>
                <a:cs typeface="Times New Roman"/>
              </a:rPr>
              <a:t>how it </a:t>
            </a:r>
            <a:r>
              <a:rPr sz="2400" spc="-40" dirty="0">
                <a:latin typeface="Times New Roman"/>
                <a:cs typeface="Times New Roman"/>
              </a:rPr>
              <a:t>compares </a:t>
            </a:r>
            <a:r>
              <a:rPr sz="2400" spc="25" dirty="0">
                <a:latin typeface="Times New Roman"/>
                <a:cs typeface="Times New Roman"/>
              </a:rPr>
              <a:t>to  </a:t>
            </a:r>
            <a:r>
              <a:rPr sz="2400" spc="-25" dirty="0">
                <a:latin typeface="Times New Roman"/>
                <a:cs typeface="Times New Roman"/>
              </a:rPr>
              <a:t>unapproved </a:t>
            </a:r>
            <a:r>
              <a:rPr sz="2400" spc="-70" dirty="0">
                <a:latin typeface="Times New Roman"/>
                <a:cs typeface="Times New Roman"/>
              </a:rPr>
              <a:t>colchicines; </a:t>
            </a:r>
            <a:r>
              <a:rPr sz="2400" spc="20" dirty="0">
                <a:latin typeface="Times New Roman"/>
                <a:cs typeface="Times New Roman"/>
              </a:rPr>
              <a:t>no </a:t>
            </a:r>
            <a:r>
              <a:rPr sz="2400" spc="-65" dirty="0">
                <a:latin typeface="Times New Roman"/>
                <a:cs typeface="Times New Roman"/>
              </a:rPr>
              <a:t>verbal </a:t>
            </a:r>
            <a:r>
              <a:rPr sz="2400" spc="-50" dirty="0">
                <a:latin typeface="Times New Roman"/>
                <a:cs typeface="Times New Roman"/>
              </a:rPr>
              <a:t>discussion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risk;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4982845" algn="l"/>
              </a:tabLst>
            </a:pPr>
            <a:r>
              <a:rPr sz="2400" dirty="0">
                <a:latin typeface="Times New Roman"/>
                <a:cs typeface="Times New Roman"/>
              </a:rPr>
              <a:t>then </a:t>
            </a:r>
            <a:r>
              <a:rPr sz="2400" spc="-70" dirty="0">
                <a:latin typeface="Times New Roman"/>
                <a:cs typeface="Times New Roman"/>
              </a:rPr>
              <a:t>goes, </a:t>
            </a:r>
            <a:r>
              <a:rPr sz="2400" spc="-25" dirty="0">
                <a:latin typeface="Times New Roman"/>
                <a:cs typeface="Times New Roman"/>
              </a:rPr>
              <a:t>without </a:t>
            </a:r>
            <a:r>
              <a:rPr sz="2400" spc="-95" dirty="0">
                <a:latin typeface="Times New Roman"/>
                <a:cs typeface="Times New Roman"/>
              </a:rPr>
              <a:t>any </a:t>
            </a:r>
            <a:r>
              <a:rPr sz="2400" spc="-50" dirty="0">
                <a:latin typeface="Times New Roman"/>
                <a:cs typeface="Times New Roman"/>
              </a:rPr>
              <a:t>alert,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a	</a:t>
            </a:r>
            <a:r>
              <a:rPr sz="2400" spc="-15" dirty="0">
                <a:latin typeface="Times New Roman"/>
                <a:cs typeface="Times New Roman"/>
              </a:rPr>
              <a:t>“running </a:t>
            </a:r>
            <a:r>
              <a:rPr sz="2400" spc="-45" dirty="0">
                <a:latin typeface="Times New Roman"/>
                <a:cs typeface="Times New Roman"/>
              </a:rPr>
              <a:t>telescript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format”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70" dirty="0">
                <a:latin typeface="Times New Roman"/>
                <a:cs typeface="Times New Roman"/>
              </a:rPr>
              <a:t>risk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info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020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spc="-114" dirty="0"/>
              <a:t>Warning</a:t>
            </a:r>
            <a:r>
              <a:rPr spc="-10" dirty="0"/>
              <a:t> </a:t>
            </a:r>
            <a:r>
              <a:rPr spc="-80" dirty="0"/>
              <a:t>Letter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983603"/>
            <a:ext cx="8091805" cy="50685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2900" marR="4198620" indent="-342900" algn="r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42900" algn="l"/>
              </a:tabLst>
            </a:pPr>
            <a:r>
              <a:rPr sz="2800" b="1" spc="-75" dirty="0">
                <a:latin typeface="Times New Roman"/>
                <a:cs typeface="Times New Roman"/>
              </a:rPr>
              <a:t>March </a:t>
            </a:r>
            <a:r>
              <a:rPr sz="2800" b="1" spc="-120" dirty="0">
                <a:latin typeface="Times New Roman"/>
                <a:cs typeface="Times New Roman"/>
              </a:rPr>
              <a:t>14, </a:t>
            </a:r>
            <a:r>
              <a:rPr sz="2800" b="1" spc="-145" dirty="0">
                <a:latin typeface="Times New Roman"/>
                <a:cs typeface="Times New Roman"/>
              </a:rPr>
              <a:t>2012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95" dirty="0">
                <a:latin typeface="Times New Roman"/>
                <a:cs typeface="Times New Roman"/>
              </a:rPr>
              <a:t>Teva</a:t>
            </a:r>
            <a:r>
              <a:rPr sz="2800" b="1" spc="3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287020" marR="4149090" lvl="1" indent="-287020" algn="r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Font typeface="Arial"/>
              <a:buChar char="–"/>
              <a:tabLst>
                <a:tab pos="2870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– </a:t>
            </a:r>
            <a:r>
              <a:rPr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Warning</a:t>
            </a:r>
            <a:r>
              <a:rPr sz="2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Hot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Link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– </a:t>
            </a:r>
            <a:r>
              <a:rPr sz="2400" u="heavy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Teva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</a:t>
            </a:r>
            <a:r>
              <a:rPr sz="2400" u="heavy" spc="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95" dirty="0">
                <a:latin typeface="Times New Roman"/>
                <a:cs typeface="Times New Roman"/>
              </a:rPr>
              <a:t>2011 </a:t>
            </a:r>
            <a:r>
              <a:rPr sz="2800" b="1" spc="-15" dirty="0">
                <a:latin typeface="Times New Roman"/>
                <a:cs typeface="Times New Roman"/>
              </a:rPr>
              <a:t>AAN </a:t>
            </a:r>
            <a:r>
              <a:rPr sz="2800" b="1" spc="5" dirty="0">
                <a:latin typeface="Times New Roman"/>
                <a:cs typeface="Times New Roman"/>
              </a:rPr>
              <a:t>Exhibit </a:t>
            </a:r>
            <a:r>
              <a:rPr sz="2800" b="1" spc="-10" dirty="0">
                <a:latin typeface="Times New Roman"/>
                <a:cs typeface="Times New Roman"/>
              </a:rPr>
              <a:t>Panels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40" dirty="0">
                <a:latin typeface="Times New Roman"/>
                <a:cs typeface="Times New Roman"/>
              </a:rPr>
              <a:t>“Team</a:t>
            </a:r>
            <a:r>
              <a:rPr sz="2800" b="1" spc="-2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Copaxone”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b="1" spc="20" dirty="0">
                <a:latin typeface="Times New Roman"/>
                <a:cs typeface="Times New Roman"/>
              </a:rPr>
              <a:t>webpages </a:t>
            </a:r>
            <a:r>
              <a:rPr sz="2800" b="1" spc="-30" dirty="0">
                <a:latin typeface="Times New Roman"/>
                <a:cs typeface="Times New Roman"/>
              </a:rPr>
              <a:t>relating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15" dirty="0">
                <a:latin typeface="Times New Roman"/>
                <a:cs typeface="Times New Roman"/>
              </a:rPr>
              <a:t>David </a:t>
            </a:r>
            <a:r>
              <a:rPr sz="2800" b="1" spc="-95" dirty="0">
                <a:latin typeface="Times New Roman"/>
                <a:cs typeface="Times New Roman"/>
              </a:rPr>
              <a:t>Kyle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95" dirty="0">
                <a:latin typeface="Times New Roman"/>
                <a:cs typeface="Times New Roman"/>
              </a:rPr>
              <a:t>Karen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Stewart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General </a:t>
            </a:r>
            <a:r>
              <a:rPr sz="2800" b="1" dirty="0">
                <a:latin typeface="Times New Roman"/>
                <a:cs typeface="Times New Roman"/>
              </a:rPr>
              <a:t>allegations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false </a:t>
            </a:r>
            <a:r>
              <a:rPr sz="2800" b="1" spc="-114" dirty="0">
                <a:latin typeface="Times New Roman"/>
                <a:cs typeface="Times New Roman"/>
              </a:rPr>
              <a:t>or </a:t>
            </a:r>
            <a:r>
              <a:rPr sz="2800" b="1" spc="15" dirty="0">
                <a:latin typeface="Times New Roman"/>
                <a:cs typeface="Times New Roman"/>
              </a:rPr>
              <a:t>misleading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10" dirty="0">
                <a:latin typeface="Times New Roman"/>
                <a:cs typeface="Times New Roman"/>
              </a:rPr>
              <a:t>due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to: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overstate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efficacy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Times New Roman"/>
                <a:cs typeface="Times New Roman"/>
              </a:rPr>
              <a:t>present </a:t>
            </a:r>
            <a:r>
              <a:rPr sz="2400" spc="-30" dirty="0">
                <a:latin typeface="Times New Roman"/>
                <a:cs typeface="Times New Roman"/>
              </a:rPr>
              <a:t>unsubstantiated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Times New Roman"/>
                <a:cs typeface="Times New Roman"/>
              </a:rPr>
              <a:t>broaden </a:t>
            </a:r>
            <a:r>
              <a:rPr sz="2400" spc="-45" dirty="0">
                <a:latin typeface="Times New Roman"/>
                <a:cs typeface="Times New Roman"/>
              </a:rPr>
              <a:t>indication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Times New Roman"/>
                <a:cs typeface="Times New Roman"/>
              </a:rPr>
              <a:t>present </a:t>
            </a:r>
            <a:r>
              <a:rPr sz="2400" spc="-30" dirty="0">
                <a:latin typeface="Times New Roman"/>
                <a:cs typeface="Times New Roman"/>
              </a:rPr>
              <a:t>unsubstantiated </a:t>
            </a:r>
            <a:r>
              <a:rPr sz="2400" spc="-50" dirty="0">
                <a:latin typeface="Times New Roman"/>
                <a:cs typeface="Times New Roman"/>
              </a:rPr>
              <a:t>superiority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omit </a:t>
            </a:r>
            <a:r>
              <a:rPr sz="2400" spc="-65" dirty="0">
                <a:latin typeface="Times New Roman"/>
                <a:cs typeface="Times New Roman"/>
              </a:rPr>
              <a:t>material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facts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19" y="269875"/>
            <a:ext cx="7663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Colcrys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110" dirty="0"/>
              <a:t>Dec. </a:t>
            </a:r>
            <a:r>
              <a:rPr spc="-245" dirty="0"/>
              <a:t>2011</a:t>
            </a:r>
            <a:r>
              <a:rPr spc="-70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364" y="1149223"/>
            <a:ext cx="8203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Minimized </a:t>
            </a:r>
            <a:r>
              <a:rPr sz="2800" b="1" spc="30" dirty="0">
                <a:latin typeface="Times New Roman"/>
                <a:cs typeface="Times New Roman"/>
              </a:rPr>
              <a:t>Risk/Unsubstantiated </a:t>
            </a:r>
            <a:r>
              <a:rPr sz="2800" b="1" spc="-65" dirty="0">
                <a:latin typeface="Times New Roman"/>
                <a:cs typeface="Times New Roman"/>
              </a:rPr>
              <a:t>Safety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Superiority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564" y="3551225"/>
            <a:ext cx="7515859" cy="21786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FDA</a:t>
            </a:r>
            <a:r>
              <a:rPr sz="2400" b="1" spc="-10" dirty="0">
                <a:latin typeface="Times New Roman"/>
                <a:cs typeface="Times New Roman"/>
              </a:rPr>
              <a:t> concerns:</a:t>
            </a:r>
            <a:endParaRPr sz="24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35" dirty="0">
                <a:latin typeface="Times New Roman"/>
                <a:cs typeface="Times New Roman"/>
              </a:rPr>
              <a:t>erroneously </a:t>
            </a:r>
            <a:r>
              <a:rPr sz="2000" spc="-40" dirty="0">
                <a:latin typeface="Times New Roman"/>
                <a:cs typeface="Times New Roman"/>
              </a:rPr>
              <a:t>suggests </a:t>
            </a:r>
            <a:r>
              <a:rPr sz="2000" spc="-10" dirty="0">
                <a:latin typeface="Times New Roman"/>
                <a:cs typeface="Times New Roman"/>
              </a:rPr>
              <a:t>there </a:t>
            </a:r>
            <a:r>
              <a:rPr sz="2000" spc="-45" dirty="0">
                <a:latin typeface="Times New Roman"/>
                <a:cs typeface="Times New Roman"/>
              </a:rPr>
              <a:t>are </a:t>
            </a:r>
            <a:r>
              <a:rPr sz="2000" spc="20" dirty="0">
                <a:latin typeface="Times New Roman"/>
                <a:cs typeface="Times New Roman"/>
              </a:rPr>
              <a:t>no </a:t>
            </a:r>
            <a:r>
              <a:rPr sz="2000" spc="-55" dirty="0">
                <a:latin typeface="Times New Roman"/>
                <a:cs typeface="Times New Roman"/>
              </a:rPr>
              <a:t>issues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55" dirty="0">
                <a:latin typeface="Times New Roman"/>
                <a:cs typeface="Times New Roman"/>
              </a:rPr>
              <a:t>Colcrys </a:t>
            </a:r>
            <a:r>
              <a:rPr sz="2000" spc="-45" dirty="0">
                <a:latin typeface="Times New Roman"/>
                <a:cs typeface="Times New Roman"/>
              </a:rPr>
              <a:t>in </a:t>
            </a:r>
            <a:r>
              <a:rPr sz="2000" spc="-30" dirty="0">
                <a:latin typeface="Times New Roman"/>
                <a:cs typeface="Times New Roman"/>
              </a:rPr>
              <a:t>patients </a:t>
            </a:r>
            <a:r>
              <a:rPr sz="2000" spc="-45" dirty="0">
                <a:latin typeface="Times New Roman"/>
                <a:cs typeface="Times New Roman"/>
              </a:rPr>
              <a:t>with  </a:t>
            </a:r>
            <a:r>
              <a:rPr sz="2000" spc="-15" dirty="0">
                <a:latin typeface="Times New Roman"/>
                <a:cs typeface="Times New Roman"/>
              </a:rPr>
              <a:t>comorbid </a:t>
            </a:r>
            <a:r>
              <a:rPr sz="2000" spc="-20" dirty="0">
                <a:latin typeface="Times New Roman"/>
                <a:cs typeface="Times New Roman"/>
              </a:rPr>
              <a:t>conditions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35" dirty="0">
                <a:latin typeface="Times New Roman"/>
                <a:cs typeface="Times New Roman"/>
              </a:rPr>
              <a:t>erroneously suggests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5" dirty="0">
                <a:latin typeface="Times New Roman"/>
                <a:cs typeface="Times New Roman"/>
              </a:rPr>
              <a:t>Colcrys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20" dirty="0">
                <a:latin typeface="Times New Roman"/>
                <a:cs typeface="Times New Roman"/>
              </a:rPr>
              <a:t>superior </a:t>
            </a:r>
            <a:r>
              <a:rPr sz="2000" spc="-50" dirty="0">
                <a:latin typeface="Times New Roman"/>
                <a:cs typeface="Times New Roman"/>
              </a:rPr>
              <a:t>(safer)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25" dirty="0">
                <a:latin typeface="Times New Roman"/>
                <a:cs typeface="Times New Roman"/>
              </a:rPr>
              <a:t>patients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with</a:t>
            </a:r>
            <a:endParaRPr sz="200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concomitant </a:t>
            </a:r>
            <a:r>
              <a:rPr sz="2000" spc="-35" dirty="0">
                <a:latin typeface="Times New Roman"/>
                <a:cs typeface="Times New Roman"/>
              </a:rPr>
              <a:t>medications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15" dirty="0">
                <a:latin typeface="Times New Roman"/>
                <a:cs typeface="Times New Roman"/>
              </a:rPr>
              <a:t>comorbid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conditions</a:t>
            </a:r>
            <a:endParaRPr sz="20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20" dirty="0">
                <a:latin typeface="Times New Roman"/>
                <a:cs typeface="Times New Roman"/>
              </a:rPr>
              <a:t>no </a:t>
            </a:r>
            <a:r>
              <a:rPr sz="2000" spc="-80" dirty="0">
                <a:latin typeface="Times New Roman"/>
                <a:cs typeface="Times New Roman"/>
              </a:rPr>
              <a:t>A&amp;WCCT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25" dirty="0">
                <a:latin typeface="Times New Roman"/>
                <a:cs typeface="Times New Roman"/>
              </a:rPr>
              <a:t>head-to-head </a:t>
            </a:r>
            <a:r>
              <a:rPr sz="2000" spc="-55" dirty="0">
                <a:latin typeface="Times New Roman"/>
                <a:cs typeface="Times New Roman"/>
              </a:rPr>
              <a:t>basis </a:t>
            </a:r>
            <a:r>
              <a:rPr sz="2000" spc="25" dirty="0">
                <a:latin typeface="Times New Roman"/>
                <a:cs typeface="Times New Roman"/>
              </a:rPr>
              <a:t>to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support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8279" y="1838948"/>
            <a:ext cx="7418118" cy="175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18541"/>
            <a:ext cx="7665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Colcrys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110" dirty="0"/>
              <a:t>Dec. </a:t>
            </a:r>
            <a:r>
              <a:rPr spc="-245" dirty="0"/>
              <a:t>2011</a:t>
            </a:r>
            <a:r>
              <a:rPr spc="-35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731" y="1301242"/>
            <a:ext cx="552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09816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Overstatement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0" dirty="0">
                <a:latin typeface="Times New Roman"/>
                <a:cs typeface="Times New Roman"/>
              </a:rPr>
              <a:t>Efficacy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video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32" y="3340989"/>
            <a:ext cx="7061200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FDA </a:t>
            </a:r>
            <a:r>
              <a:rPr sz="2400" b="1" dirty="0">
                <a:latin typeface="Times New Roman"/>
                <a:cs typeface="Times New Roman"/>
              </a:rPr>
              <a:t>– the </a:t>
            </a:r>
            <a:r>
              <a:rPr sz="2400" b="1" spc="-70" dirty="0">
                <a:latin typeface="Times New Roman"/>
                <a:cs typeface="Times New Roman"/>
              </a:rPr>
              <a:t>P.I. </a:t>
            </a:r>
            <a:r>
              <a:rPr sz="2400" b="1" spc="5" dirty="0">
                <a:latin typeface="Times New Roman"/>
                <a:cs typeface="Times New Roman"/>
              </a:rPr>
              <a:t>states </a:t>
            </a:r>
            <a:r>
              <a:rPr sz="2400" b="1" spc="-40" dirty="0">
                <a:latin typeface="Times New Roman"/>
                <a:cs typeface="Times New Roman"/>
              </a:rPr>
              <a:t>that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10" dirty="0">
                <a:latin typeface="Times New Roman"/>
                <a:cs typeface="Times New Roman"/>
              </a:rPr>
              <a:t>efficacy </a:t>
            </a:r>
            <a:r>
              <a:rPr sz="2400" b="1" spc="-15" dirty="0">
                <a:latin typeface="Times New Roman"/>
                <a:cs typeface="Times New Roman"/>
              </a:rPr>
              <a:t>of </a:t>
            </a:r>
            <a:r>
              <a:rPr sz="2400" b="1" spc="-35" dirty="0">
                <a:latin typeface="Times New Roman"/>
                <a:cs typeface="Times New Roman"/>
              </a:rPr>
              <a:t>Colcrys </a:t>
            </a:r>
            <a:r>
              <a:rPr sz="2400" b="1" spc="-30" dirty="0">
                <a:latin typeface="Times New Roman"/>
                <a:cs typeface="Times New Roman"/>
              </a:rPr>
              <a:t>was  </a:t>
            </a:r>
            <a:r>
              <a:rPr sz="2400" b="1" spc="35" dirty="0">
                <a:latin typeface="Times New Roman"/>
                <a:cs typeface="Times New Roman"/>
              </a:rPr>
              <a:t>assessed </a:t>
            </a:r>
            <a:r>
              <a:rPr sz="2400" b="1" spc="-50" dirty="0">
                <a:latin typeface="Times New Roman"/>
                <a:cs typeface="Times New Roman"/>
              </a:rPr>
              <a:t>at </a:t>
            </a:r>
            <a:r>
              <a:rPr sz="2400" b="1" spc="-75" dirty="0">
                <a:latin typeface="Times New Roman"/>
                <a:cs typeface="Times New Roman"/>
              </a:rPr>
              <a:t>24 </a:t>
            </a:r>
            <a:r>
              <a:rPr sz="2400" b="1" spc="-20" dirty="0">
                <a:latin typeface="Times New Roman"/>
                <a:cs typeface="Times New Roman"/>
              </a:rPr>
              <a:t>hours, </a:t>
            </a:r>
            <a:r>
              <a:rPr sz="2400" b="1" spc="-10" dirty="0">
                <a:latin typeface="Times New Roman"/>
                <a:cs typeface="Times New Roman"/>
              </a:rPr>
              <a:t>not</a:t>
            </a:r>
            <a:r>
              <a:rPr sz="2400" b="1" spc="120" dirty="0">
                <a:latin typeface="Times New Roman"/>
                <a:cs typeface="Times New Roman"/>
              </a:rPr>
              <a:t> </a:t>
            </a:r>
            <a:r>
              <a:rPr sz="2400" b="1" spc="-165" dirty="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40" dirty="0">
                <a:latin typeface="Times New Roman"/>
                <a:cs typeface="Times New Roman"/>
              </a:rPr>
              <a:t>study </a:t>
            </a:r>
            <a:r>
              <a:rPr sz="2000" spc="-90" dirty="0">
                <a:latin typeface="Times New Roman"/>
                <a:cs typeface="Times New Roman"/>
              </a:rPr>
              <a:t>was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35" dirty="0">
                <a:latin typeface="Times New Roman"/>
                <a:cs typeface="Times New Roman"/>
              </a:rPr>
              <a:t>powered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60" dirty="0">
                <a:latin typeface="Times New Roman"/>
                <a:cs typeface="Times New Roman"/>
              </a:rPr>
              <a:t>evaluate </a:t>
            </a:r>
            <a:r>
              <a:rPr sz="2000" spc="-20" dirty="0">
                <a:latin typeface="Times New Roman"/>
                <a:cs typeface="Times New Roman"/>
              </a:rPr>
              <a:t>outcomes </a:t>
            </a:r>
            <a:r>
              <a:rPr sz="2000" spc="-25" dirty="0">
                <a:latin typeface="Times New Roman"/>
                <a:cs typeface="Times New Roman"/>
              </a:rPr>
              <a:t>at </a:t>
            </a:r>
            <a:r>
              <a:rPr sz="2000" spc="-70" dirty="0">
                <a:latin typeface="Times New Roman"/>
                <a:cs typeface="Times New Roman"/>
              </a:rPr>
              <a:t>16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hours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694" y="1943100"/>
            <a:ext cx="7875270" cy="1131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021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Saphris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-35" dirty="0"/>
              <a:t>Feb.</a:t>
            </a:r>
            <a:r>
              <a:rPr spc="114" dirty="0"/>
              <a:t> </a:t>
            </a:r>
            <a:r>
              <a:rPr spc="-180" dirty="0"/>
              <a:t>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404860" cy="47028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Merck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Hot </a:t>
            </a:r>
            <a:r>
              <a:rPr sz="2800"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to </a:t>
            </a:r>
            <a:r>
              <a:rPr sz="2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untitled</a:t>
            </a:r>
            <a:r>
              <a:rPr sz="2800" b="1" u="heavy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b="1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complaint </a:t>
            </a:r>
            <a:r>
              <a:rPr sz="2400" spc="-95" dirty="0">
                <a:latin typeface="Times New Roman"/>
                <a:cs typeface="Times New Roman"/>
              </a:rPr>
              <a:t>via </a:t>
            </a:r>
            <a:r>
              <a:rPr sz="2400" spc="-55" dirty="0">
                <a:latin typeface="Times New Roman"/>
                <a:cs typeface="Times New Roman"/>
              </a:rPr>
              <a:t>“Bad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Ad”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oral </a:t>
            </a:r>
            <a:r>
              <a:rPr sz="2400" spc="-30" dirty="0">
                <a:latin typeface="Times New Roman"/>
                <a:cs typeface="Times New Roman"/>
              </a:rPr>
              <a:t>statements </a:t>
            </a:r>
            <a:r>
              <a:rPr sz="2400" spc="-110" dirty="0">
                <a:latin typeface="Times New Roman"/>
                <a:cs typeface="Times New Roman"/>
              </a:rPr>
              <a:t>by </a:t>
            </a:r>
            <a:r>
              <a:rPr sz="2400" spc="-20" dirty="0">
                <a:latin typeface="Times New Roman"/>
                <a:cs typeface="Times New Roman"/>
              </a:rPr>
              <a:t>Dr. </a:t>
            </a:r>
            <a:r>
              <a:rPr sz="2400" spc="-15" dirty="0">
                <a:latin typeface="Times New Roman"/>
                <a:cs typeface="Times New Roman"/>
              </a:rPr>
              <a:t>Armando </a:t>
            </a:r>
            <a:r>
              <a:rPr sz="2400" spc="-85" dirty="0">
                <a:latin typeface="Times New Roman"/>
                <a:cs typeface="Times New Roman"/>
              </a:rPr>
              <a:t>Favazza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45" dirty="0">
                <a:latin typeface="Times New Roman"/>
                <a:cs typeface="Times New Roman"/>
              </a:rPr>
              <a:t>lunch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15" dirty="0">
                <a:latin typeface="Times New Roman"/>
                <a:cs typeface="Times New Roman"/>
              </a:rPr>
              <a:t>“on </a:t>
            </a:r>
            <a:r>
              <a:rPr sz="2400" spc="-50" dirty="0">
                <a:latin typeface="Times New Roman"/>
                <a:cs typeface="Times New Roman"/>
              </a:rPr>
              <a:t>behalf 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Merck”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20" dirty="0">
                <a:latin typeface="Times New Roman"/>
                <a:cs typeface="Times New Roman"/>
              </a:rPr>
              <a:t>no </a:t>
            </a:r>
            <a:r>
              <a:rPr sz="2400" spc="-70" dirty="0">
                <a:latin typeface="Times New Roman"/>
                <a:cs typeface="Times New Roman"/>
              </a:rPr>
              <a:t>slides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materials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0" dirty="0">
                <a:latin typeface="Times New Roman"/>
                <a:cs typeface="Times New Roman"/>
              </a:rPr>
              <a:t>“Merck </a:t>
            </a:r>
            <a:r>
              <a:rPr sz="2000" spc="-40" dirty="0">
                <a:latin typeface="Times New Roman"/>
                <a:cs typeface="Times New Roman"/>
              </a:rPr>
              <a:t>Peer </a:t>
            </a:r>
            <a:r>
              <a:rPr sz="2000" spc="-30" dirty="0">
                <a:latin typeface="Times New Roman"/>
                <a:cs typeface="Times New Roman"/>
              </a:rPr>
              <a:t>Discussion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Group”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50" dirty="0">
                <a:latin typeface="Times New Roman"/>
                <a:cs typeface="Times New Roman"/>
              </a:rPr>
              <a:t>Not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20" dirty="0">
                <a:latin typeface="Times New Roman"/>
                <a:cs typeface="Times New Roman"/>
              </a:rPr>
              <a:t>response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75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question</a:t>
            </a:r>
            <a:endParaRPr sz="2000">
              <a:latin typeface="Times New Roman"/>
              <a:cs typeface="Times New Roman"/>
            </a:endParaRPr>
          </a:p>
          <a:p>
            <a:pPr marL="355600" marR="41783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spc="-30" dirty="0">
                <a:latin typeface="Times New Roman"/>
                <a:cs typeface="Times New Roman"/>
              </a:rPr>
              <a:t>statements </a:t>
            </a:r>
            <a:r>
              <a:rPr sz="2800" spc="-5" dirty="0">
                <a:latin typeface="Times New Roman"/>
                <a:cs typeface="Times New Roman"/>
              </a:rPr>
              <a:t>promote </a:t>
            </a:r>
            <a:r>
              <a:rPr sz="2800" spc="-70" dirty="0">
                <a:latin typeface="Times New Roman"/>
                <a:cs typeface="Times New Roman"/>
              </a:rPr>
              <a:t>Saphris </a:t>
            </a:r>
            <a:r>
              <a:rPr sz="2800" spc="-10" dirty="0">
                <a:latin typeface="Times New Roman"/>
                <a:cs typeface="Times New Roman"/>
              </a:rPr>
              <a:t>for </a:t>
            </a:r>
            <a:r>
              <a:rPr sz="2800" spc="-45" dirty="0">
                <a:latin typeface="Times New Roman"/>
                <a:cs typeface="Times New Roman"/>
              </a:rPr>
              <a:t>an </a:t>
            </a:r>
            <a:r>
              <a:rPr sz="2800" spc="-30" dirty="0">
                <a:latin typeface="Times New Roman"/>
                <a:cs typeface="Times New Roman"/>
              </a:rPr>
              <a:t>unapproved  </a:t>
            </a:r>
            <a:r>
              <a:rPr sz="2800" spc="-80" dirty="0">
                <a:latin typeface="Times New Roman"/>
                <a:cs typeface="Times New Roman"/>
              </a:rPr>
              <a:t>use,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75" dirty="0">
                <a:latin typeface="Times New Roman"/>
                <a:cs typeface="Times New Roman"/>
              </a:rPr>
              <a:t>which </a:t>
            </a:r>
            <a:r>
              <a:rPr sz="2800" spc="-90" dirty="0">
                <a:latin typeface="Times New Roman"/>
                <a:cs typeface="Times New Roman"/>
              </a:rPr>
              <a:t>labeling </a:t>
            </a:r>
            <a:r>
              <a:rPr sz="2800" spc="-110" dirty="0">
                <a:latin typeface="Times New Roman"/>
                <a:cs typeface="Times New Roman"/>
              </a:rPr>
              <a:t>lacks </a:t>
            </a:r>
            <a:r>
              <a:rPr sz="2800" spc="-50" dirty="0">
                <a:latin typeface="Times New Roman"/>
                <a:cs typeface="Times New Roman"/>
              </a:rPr>
              <a:t>adequate </a:t>
            </a:r>
            <a:r>
              <a:rPr sz="2800" spc="-45" dirty="0">
                <a:latin typeface="Times New Roman"/>
                <a:cs typeface="Times New Roman"/>
              </a:rPr>
              <a:t>directions </a:t>
            </a:r>
            <a:r>
              <a:rPr sz="2800" spc="-5" dirty="0">
                <a:latin typeface="Times New Roman"/>
                <a:cs typeface="Times New Roman"/>
              </a:rPr>
              <a:t>for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use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adjunctive </a:t>
            </a:r>
            <a:r>
              <a:rPr sz="2400" spc="-40" dirty="0">
                <a:latin typeface="Times New Roman"/>
                <a:cs typeface="Times New Roman"/>
              </a:rPr>
              <a:t>therapy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40" dirty="0">
                <a:latin typeface="Times New Roman"/>
                <a:cs typeface="Times New Roman"/>
              </a:rPr>
              <a:t>major </a:t>
            </a:r>
            <a:r>
              <a:rPr sz="2400" spc="-60" dirty="0">
                <a:latin typeface="Times New Roman"/>
                <a:cs typeface="Times New Roman"/>
              </a:rPr>
              <a:t>depressive </a:t>
            </a:r>
            <a:r>
              <a:rPr sz="2400" spc="-30" dirty="0">
                <a:latin typeface="Times New Roman"/>
                <a:cs typeface="Times New Roman"/>
              </a:rPr>
              <a:t>disorder </a:t>
            </a:r>
            <a:r>
              <a:rPr sz="2400" spc="-25" dirty="0">
                <a:latin typeface="Times New Roman"/>
                <a:cs typeface="Times New Roman"/>
              </a:rPr>
              <a:t>(MDD) </a:t>
            </a:r>
            <a:r>
              <a:rPr sz="2400" spc="-30" dirty="0">
                <a:latin typeface="Times New Roman"/>
                <a:cs typeface="Times New Roman"/>
              </a:rPr>
              <a:t>“just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he </a:t>
            </a:r>
            <a:r>
              <a:rPr sz="2400" spc="-45" dirty="0">
                <a:latin typeface="Times New Roman"/>
                <a:cs typeface="Times New Roman"/>
              </a:rPr>
              <a:t>might prescribe </a:t>
            </a:r>
            <a:r>
              <a:rPr sz="2400" spc="-85" dirty="0">
                <a:latin typeface="Times New Roman"/>
                <a:cs typeface="Times New Roman"/>
              </a:rPr>
              <a:t>Abilify”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25" dirty="0">
                <a:latin typeface="Times New Roman"/>
                <a:cs typeface="Times New Roman"/>
              </a:rPr>
              <a:t>“it </a:t>
            </a:r>
            <a:r>
              <a:rPr sz="2400" spc="-65" dirty="0">
                <a:latin typeface="Times New Roman"/>
                <a:cs typeface="Times New Roman"/>
              </a:rPr>
              <a:t>works </a:t>
            </a:r>
            <a:r>
              <a:rPr sz="2400" spc="-45" dirty="0">
                <a:latin typeface="Times New Roman"/>
                <a:cs typeface="Times New Roman"/>
              </a:rPr>
              <a:t>just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well”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spc="-45" dirty="0">
                <a:latin typeface="Times New Roman"/>
                <a:cs typeface="Times New Roman"/>
              </a:rPr>
              <a:t>indications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0" dirty="0">
                <a:latin typeface="Times New Roman"/>
                <a:cs typeface="Times New Roman"/>
              </a:rPr>
              <a:t>schizophrenia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0" dirty="0">
                <a:latin typeface="Times New Roman"/>
                <a:cs typeface="Times New Roman"/>
              </a:rPr>
              <a:t>bipolar,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20" dirty="0">
                <a:latin typeface="Times New Roman"/>
                <a:cs typeface="Times New Roman"/>
              </a:rPr>
              <a:t>not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MDD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724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Testopel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-95" dirty="0"/>
              <a:t>March</a:t>
            </a:r>
            <a:r>
              <a:rPr spc="175" dirty="0"/>
              <a:t> </a:t>
            </a:r>
            <a:r>
              <a:rPr spc="-180" dirty="0"/>
              <a:t>2010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8429625" cy="452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285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0" dirty="0">
                <a:latin typeface="Times New Roman"/>
                <a:cs typeface="Times New Roman"/>
              </a:rPr>
              <a:t>Slate </a:t>
            </a:r>
            <a:r>
              <a:rPr sz="2800" b="1" spc="-10" dirty="0">
                <a:latin typeface="Times New Roman"/>
                <a:cs typeface="Times New Roman"/>
              </a:rPr>
              <a:t>Pharmaceuticals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25" dirty="0">
                <a:latin typeface="Times New Roman"/>
                <a:cs typeface="Times New Roman"/>
              </a:rPr>
              <a:t>CIII </a:t>
            </a:r>
            <a:r>
              <a:rPr sz="2800" b="1" dirty="0">
                <a:latin typeface="Times New Roman"/>
                <a:cs typeface="Times New Roman"/>
              </a:rPr>
              <a:t>-- testosterone </a:t>
            </a:r>
            <a:r>
              <a:rPr sz="2800" b="1" spc="-70" dirty="0">
                <a:latin typeface="Times New Roman"/>
                <a:cs typeface="Times New Roman"/>
              </a:rPr>
              <a:t>therapy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465"/>
              </a:lnSpc>
            </a:pPr>
            <a:r>
              <a:rPr sz="2800" spc="-140" dirty="0">
                <a:latin typeface="Times New Roman"/>
                <a:cs typeface="Times New Roman"/>
              </a:rPr>
              <a:t>WL </a:t>
            </a:r>
            <a:r>
              <a:rPr sz="2800" spc="-105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about </a:t>
            </a:r>
            <a:r>
              <a:rPr sz="2800" spc="-90" dirty="0">
                <a:latin typeface="Times New Roman"/>
                <a:cs typeface="Times New Roman"/>
              </a:rPr>
              <a:t>14 </a:t>
            </a:r>
            <a:r>
              <a:rPr sz="2800" spc="-70" dirty="0">
                <a:latin typeface="Times New Roman"/>
                <a:cs typeface="Times New Roman"/>
              </a:rPr>
              <a:t>pages </a:t>
            </a:r>
            <a:r>
              <a:rPr sz="2800" spc="-65" dirty="0">
                <a:latin typeface="Times New Roman"/>
                <a:cs typeface="Times New Roman"/>
              </a:rPr>
              <a:t>long </a:t>
            </a:r>
            <a:r>
              <a:rPr sz="2950" b="1" i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[Hot</a:t>
            </a:r>
            <a:r>
              <a:rPr sz="2950" b="1" i="1" u="heavy" spc="4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950" b="1" i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Link]</a:t>
            </a: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Unapproved </a:t>
            </a:r>
            <a:r>
              <a:rPr sz="2800" b="1" spc="45" dirty="0">
                <a:latin typeface="Times New Roman"/>
                <a:cs typeface="Times New Roman"/>
              </a:rPr>
              <a:t>uses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-35" dirty="0">
                <a:latin typeface="Times New Roman"/>
                <a:cs typeface="Times New Roman"/>
              </a:rPr>
              <a:t>reference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5" dirty="0">
                <a:latin typeface="Times New Roman"/>
                <a:cs typeface="Times New Roman"/>
              </a:rPr>
              <a:t>testimonials</a:t>
            </a:r>
            <a:r>
              <a:rPr sz="2800" b="1" spc="16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on: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Depression; </a:t>
            </a:r>
            <a:r>
              <a:rPr sz="2400" spc="-60" dirty="0">
                <a:latin typeface="Times New Roman"/>
                <a:cs typeface="Times New Roman"/>
              </a:rPr>
              <a:t>erectile </a:t>
            </a:r>
            <a:r>
              <a:rPr sz="2400" spc="-40" dirty="0">
                <a:latin typeface="Times New Roman"/>
                <a:cs typeface="Times New Roman"/>
              </a:rPr>
              <a:t>dysfunction, </a:t>
            </a:r>
            <a:r>
              <a:rPr sz="2400" spc="-100" dirty="0">
                <a:latin typeface="Times New Roman"/>
                <a:cs typeface="Times New Roman"/>
              </a:rPr>
              <a:t>Type </a:t>
            </a:r>
            <a:r>
              <a:rPr sz="2400" spc="-75" dirty="0">
                <a:latin typeface="Times New Roman"/>
                <a:cs typeface="Times New Roman"/>
              </a:rPr>
              <a:t>2 </a:t>
            </a:r>
            <a:r>
              <a:rPr sz="2400" spc="-60" dirty="0">
                <a:latin typeface="Times New Roman"/>
                <a:cs typeface="Times New Roman"/>
              </a:rPr>
              <a:t>diabetes,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HIV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Increased </a:t>
            </a:r>
            <a:r>
              <a:rPr sz="2400" spc="-70" dirty="0">
                <a:latin typeface="Times New Roman"/>
                <a:cs typeface="Times New Roman"/>
              </a:rPr>
              <a:t>muscle </a:t>
            </a:r>
            <a:r>
              <a:rPr sz="2400" spc="-60" dirty="0">
                <a:latin typeface="Times New Roman"/>
                <a:cs typeface="Times New Roman"/>
              </a:rPr>
              <a:t>mass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strength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Risk</a:t>
            </a:r>
            <a:endParaRPr sz="2800">
              <a:latin typeface="Times New Roman"/>
              <a:cs typeface="Times New Roman"/>
            </a:endParaRPr>
          </a:p>
          <a:p>
            <a:pPr marL="756285" marR="45529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75" dirty="0">
                <a:latin typeface="Times New Roman"/>
                <a:cs typeface="Times New Roman"/>
              </a:rPr>
              <a:t>2 </a:t>
            </a:r>
            <a:r>
              <a:rPr sz="2400" spc="-40" dirty="0">
                <a:latin typeface="Times New Roman"/>
                <a:cs typeface="Times New Roman"/>
              </a:rPr>
              <a:t>minutes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90" dirty="0">
                <a:latin typeface="Times New Roman"/>
                <a:cs typeface="Times New Roman"/>
              </a:rPr>
              <a:t>efficacy; </a:t>
            </a:r>
            <a:r>
              <a:rPr sz="2400" spc="-75" dirty="0">
                <a:latin typeface="Times New Roman"/>
                <a:cs typeface="Times New Roman"/>
              </a:rPr>
              <a:t>10 </a:t>
            </a:r>
            <a:r>
              <a:rPr sz="2400" spc="-30" dirty="0">
                <a:latin typeface="Times New Roman"/>
                <a:cs typeface="Times New Roman"/>
              </a:rPr>
              <a:t>seconds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risk, </a:t>
            </a:r>
            <a:r>
              <a:rPr sz="2400" spc="-5" dirty="0">
                <a:latin typeface="Times New Roman"/>
                <a:cs typeface="Times New Roman"/>
              </a:rPr>
              <a:t>none done  </a:t>
            </a:r>
            <a:r>
              <a:rPr sz="2400" spc="-90" dirty="0">
                <a:latin typeface="Times New Roman"/>
                <a:cs typeface="Times New Roman"/>
              </a:rPr>
              <a:t>verbally</a:t>
            </a:r>
            <a:endParaRPr sz="2400">
              <a:latin typeface="Times New Roman"/>
              <a:cs typeface="Times New Roman"/>
            </a:endParaRPr>
          </a:p>
          <a:p>
            <a:pPr marL="355600" marR="140970" indent="-3556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Minimized </a:t>
            </a:r>
            <a:r>
              <a:rPr sz="2800" b="1" spc="-15" dirty="0">
                <a:latin typeface="Times New Roman"/>
                <a:cs typeface="Times New Roman"/>
              </a:rPr>
              <a:t>Risk </a:t>
            </a:r>
            <a:r>
              <a:rPr sz="2800" b="1" spc="-5" dirty="0">
                <a:latin typeface="Times New Roman"/>
                <a:cs typeface="Times New Roman"/>
              </a:rPr>
              <a:t>– video – </a:t>
            </a:r>
            <a:r>
              <a:rPr sz="2800" dirty="0">
                <a:latin typeface="Times New Roman"/>
                <a:cs typeface="Times New Roman"/>
              </a:rPr>
              <a:t>doctor </a:t>
            </a:r>
            <a:r>
              <a:rPr sz="2800" spc="-80" dirty="0">
                <a:latin typeface="Times New Roman"/>
                <a:cs typeface="Times New Roman"/>
              </a:rPr>
              <a:t>said </a:t>
            </a:r>
            <a:r>
              <a:rPr sz="2800" spc="-30" dirty="0">
                <a:latin typeface="Times New Roman"/>
                <a:cs typeface="Times New Roman"/>
              </a:rPr>
              <a:t>patient </a:t>
            </a:r>
            <a:r>
              <a:rPr sz="2800" spc="-55" dirty="0">
                <a:latin typeface="Times New Roman"/>
                <a:cs typeface="Times New Roman"/>
              </a:rPr>
              <a:t>can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come</a:t>
            </a:r>
            <a:endParaRPr sz="2800">
              <a:latin typeface="Times New Roman"/>
              <a:cs typeface="Times New Roman"/>
            </a:endParaRPr>
          </a:p>
          <a:p>
            <a:pPr marR="171450" algn="ctr">
              <a:lnSpc>
                <a:spcPct val="100000"/>
              </a:lnSpc>
            </a:pPr>
            <a:r>
              <a:rPr sz="2800" spc="-50" dirty="0">
                <a:latin typeface="Times New Roman"/>
                <a:cs typeface="Times New Roman"/>
              </a:rPr>
              <a:t>get </a:t>
            </a:r>
            <a:r>
              <a:rPr sz="2800" spc="-30" dirty="0">
                <a:latin typeface="Times New Roman"/>
                <a:cs typeface="Times New Roman"/>
              </a:rPr>
              <a:t>treated </a:t>
            </a:r>
            <a:r>
              <a:rPr sz="2800" spc="-35" dirty="0">
                <a:latin typeface="Times New Roman"/>
                <a:cs typeface="Times New Roman"/>
              </a:rPr>
              <a:t>and </a:t>
            </a:r>
            <a:r>
              <a:rPr sz="2800" spc="25" dirty="0">
                <a:latin typeface="Times New Roman"/>
                <a:cs typeface="Times New Roman"/>
              </a:rPr>
              <a:t>not </a:t>
            </a:r>
            <a:r>
              <a:rPr sz="2800" spc="-85" dirty="0">
                <a:latin typeface="Times New Roman"/>
                <a:cs typeface="Times New Roman"/>
              </a:rPr>
              <a:t>have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25" dirty="0">
                <a:latin typeface="Times New Roman"/>
                <a:cs typeface="Times New Roman"/>
              </a:rPr>
              <a:t>“think </a:t>
            </a:r>
            <a:r>
              <a:rPr sz="2800" spc="-15" dirty="0">
                <a:latin typeface="Times New Roman"/>
                <a:cs typeface="Times New Roman"/>
              </a:rPr>
              <a:t>about </a:t>
            </a:r>
            <a:r>
              <a:rPr sz="2800" spc="-70" dirty="0">
                <a:latin typeface="Times New Roman"/>
                <a:cs typeface="Times New Roman"/>
              </a:rPr>
              <a:t>anything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else”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29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Testopel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-95" dirty="0"/>
              <a:t>March </a:t>
            </a:r>
            <a:r>
              <a:rPr spc="-180" dirty="0"/>
              <a:t>2010</a:t>
            </a:r>
            <a:r>
              <a:rPr spc="254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8034020" cy="3992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0660" indent="-342900" algn="just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Broadened </a:t>
            </a:r>
            <a:r>
              <a:rPr sz="2800" b="1" spc="-5" dirty="0">
                <a:latin typeface="Times New Roman"/>
                <a:cs typeface="Times New Roman"/>
              </a:rPr>
              <a:t>indication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45" dirty="0">
                <a:latin typeface="Times New Roman"/>
                <a:cs typeface="Times New Roman"/>
              </a:rPr>
              <a:t>created impression could </a:t>
            </a:r>
            <a:r>
              <a:rPr sz="2800" spc="-35" dirty="0">
                <a:latin typeface="Times New Roman"/>
                <a:cs typeface="Times New Roman"/>
              </a:rPr>
              <a:t>be  </a:t>
            </a:r>
            <a:r>
              <a:rPr sz="2800" spc="-45" dirty="0">
                <a:latin typeface="Times New Roman"/>
                <a:cs typeface="Times New Roman"/>
              </a:rPr>
              <a:t>used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spc="-110" dirty="0">
                <a:latin typeface="Times New Roman"/>
                <a:cs typeface="Times New Roman"/>
              </a:rPr>
              <a:t>any </a:t>
            </a:r>
            <a:r>
              <a:rPr sz="2800" spc="-20" dirty="0">
                <a:latin typeface="Times New Roman"/>
                <a:cs typeface="Times New Roman"/>
              </a:rPr>
              <a:t>testosterone </a:t>
            </a:r>
            <a:r>
              <a:rPr sz="2800" spc="-50" dirty="0">
                <a:latin typeface="Times New Roman"/>
                <a:cs typeface="Times New Roman"/>
              </a:rPr>
              <a:t>replacement, when </a:t>
            </a:r>
            <a:r>
              <a:rPr sz="2800" spc="-20" dirty="0">
                <a:latin typeface="Times New Roman"/>
                <a:cs typeface="Times New Roman"/>
              </a:rPr>
              <a:t>there </a:t>
            </a:r>
            <a:r>
              <a:rPr sz="2800" spc="-70" dirty="0">
                <a:latin typeface="Times New Roman"/>
                <a:cs typeface="Times New Roman"/>
              </a:rPr>
              <a:t>are  </a:t>
            </a:r>
            <a:r>
              <a:rPr sz="2800" spc="-80" dirty="0">
                <a:latin typeface="Times New Roman"/>
                <a:cs typeface="Times New Roman"/>
              </a:rPr>
              <a:t>limits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60" dirty="0">
                <a:latin typeface="Times New Roman"/>
                <a:cs typeface="Times New Roman"/>
              </a:rPr>
              <a:t>its </a:t>
            </a:r>
            <a:r>
              <a:rPr sz="2800" spc="-40" dirty="0">
                <a:latin typeface="Times New Roman"/>
                <a:cs typeface="Times New Roman"/>
              </a:rPr>
              <a:t>approved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use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“only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spc="-50" dirty="0">
                <a:latin typeface="Times New Roman"/>
                <a:cs typeface="Times New Roman"/>
              </a:rPr>
              <a:t>implantable </a:t>
            </a:r>
            <a:r>
              <a:rPr sz="2400" spc="-20" dirty="0">
                <a:latin typeface="Times New Roman"/>
                <a:cs typeface="Times New Roman"/>
              </a:rPr>
              <a:t>testosterone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pellet”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349625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Overstating </a:t>
            </a:r>
            <a:r>
              <a:rPr sz="2800" b="1" spc="-10" dirty="0">
                <a:latin typeface="Times New Roman"/>
                <a:cs typeface="Times New Roman"/>
              </a:rPr>
              <a:t>Efficacy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85" dirty="0">
                <a:latin typeface="Times New Roman"/>
                <a:cs typeface="Times New Roman"/>
              </a:rPr>
              <a:t>many </a:t>
            </a:r>
            <a:r>
              <a:rPr sz="2800" spc="-30" dirty="0">
                <a:latin typeface="Times New Roman"/>
                <a:cs typeface="Times New Roman"/>
              </a:rPr>
              <a:t>statements </a:t>
            </a:r>
            <a:r>
              <a:rPr sz="2800" spc="-5" dirty="0">
                <a:latin typeface="Times New Roman"/>
                <a:cs typeface="Times New Roman"/>
              </a:rPr>
              <a:t>that </a:t>
            </a:r>
            <a:r>
              <a:rPr sz="2800" spc="-40" dirty="0">
                <a:latin typeface="Times New Roman"/>
                <a:cs typeface="Times New Roman"/>
              </a:rPr>
              <a:t>people  </a:t>
            </a:r>
            <a:r>
              <a:rPr sz="2800" spc="-95" dirty="0">
                <a:latin typeface="Times New Roman"/>
                <a:cs typeface="Times New Roman"/>
              </a:rPr>
              <a:t>“Reclaim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their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lives”	</a:t>
            </a:r>
            <a:r>
              <a:rPr sz="2800" spc="10" dirty="0">
                <a:latin typeface="Times New Roman"/>
                <a:cs typeface="Times New Roman"/>
              </a:rPr>
              <a:t>or </a:t>
            </a:r>
            <a:r>
              <a:rPr sz="2800" spc="-65" dirty="0">
                <a:latin typeface="Times New Roman"/>
                <a:cs typeface="Times New Roman"/>
              </a:rPr>
              <a:t>“feel </a:t>
            </a:r>
            <a:r>
              <a:rPr sz="2800" spc="-20" dirty="0">
                <a:latin typeface="Times New Roman"/>
                <a:cs typeface="Times New Roman"/>
              </a:rPr>
              <a:t>normal </a:t>
            </a:r>
            <a:r>
              <a:rPr sz="2800" spc="-75" dirty="0">
                <a:latin typeface="Times New Roman"/>
                <a:cs typeface="Times New Roman"/>
              </a:rPr>
              <a:t>again”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-85" dirty="0">
                <a:latin typeface="Times New Roman"/>
                <a:cs typeface="Times New Roman"/>
              </a:rPr>
              <a:t>however,  </a:t>
            </a:r>
            <a:r>
              <a:rPr sz="2800" spc="-80" dirty="0">
                <a:latin typeface="Times New Roman"/>
                <a:cs typeface="Times New Roman"/>
              </a:rPr>
              <a:t>FDA: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20" dirty="0">
                <a:latin typeface="Times New Roman"/>
                <a:cs typeface="Times New Roman"/>
              </a:rPr>
              <a:t>no </a:t>
            </a:r>
            <a:r>
              <a:rPr sz="2400" spc="-45" dirty="0">
                <a:latin typeface="Times New Roman"/>
                <a:cs typeface="Times New Roman"/>
              </a:rPr>
              <a:t>substantial </a:t>
            </a:r>
            <a:r>
              <a:rPr sz="2400" spc="-55" dirty="0">
                <a:latin typeface="Times New Roman"/>
                <a:cs typeface="Times New Roman"/>
              </a:rPr>
              <a:t>evidence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this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understates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serious </a:t>
            </a:r>
            <a:r>
              <a:rPr sz="2400" spc="-65" dirty="0">
                <a:latin typeface="Times New Roman"/>
                <a:cs typeface="Times New Roman"/>
              </a:rPr>
              <a:t>risks </a:t>
            </a:r>
            <a:r>
              <a:rPr sz="2400" spc="-55" dirty="0">
                <a:latin typeface="Times New Roman"/>
                <a:cs typeface="Times New Roman"/>
              </a:rPr>
              <a:t>associated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drug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294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Testopel </a:t>
            </a:r>
            <a:r>
              <a:rPr dirty="0"/>
              <a:t>– </a:t>
            </a:r>
            <a:r>
              <a:rPr spc="-114" dirty="0"/>
              <a:t>Warning </a:t>
            </a:r>
            <a:r>
              <a:rPr spc="-80" dirty="0"/>
              <a:t>Letter </a:t>
            </a:r>
            <a:r>
              <a:rPr dirty="0"/>
              <a:t>– </a:t>
            </a:r>
            <a:r>
              <a:rPr spc="-95" dirty="0"/>
              <a:t>March </a:t>
            </a:r>
            <a:r>
              <a:rPr spc="-180" dirty="0"/>
              <a:t>2010</a:t>
            </a:r>
            <a:r>
              <a:rPr spc="254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14690" cy="39960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Unsupported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70" dirty="0">
                <a:latin typeface="Times New Roman"/>
                <a:cs typeface="Times New Roman"/>
              </a:rPr>
              <a:t>Superiority</a:t>
            </a:r>
            <a:endParaRPr sz="2800">
              <a:latin typeface="Times New Roman"/>
              <a:cs typeface="Times New Roman"/>
            </a:endParaRPr>
          </a:p>
          <a:p>
            <a:pPr marL="756285" lvl="1" indent="-33464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1482725" algn="l"/>
              </a:tabLst>
            </a:pPr>
            <a:r>
              <a:rPr sz="2400" spc="-100" dirty="0">
                <a:latin typeface="Times New Roman"/>
                <a:cs typeface="Times New Roman"/>
              </a:rPr>
              <a:t>Slate:	</a:t>
            </a:r>
            <a:r>
              <a:rPr sz="2400" spc="-70" dirty="0">
                <a:latin typeface="Times New Roman"/>
                <a:cs typeface="Times New Roman"/>
              </a:rPr>
              <a:t>claimed </a:t>
            </a:r>
            <a:r>
              <a:rPr sz="2400" spc="-40" dirty="0">
                <a:latin typeface="Times New Roman"/>
                <a:cs typeface="Times New Roman"/>
              </a:rPr>
              <a:t>greater </a:t>
            </a:r>
            <a:r>
              <a:rPr sz="2400" spc="65" dirty="0">
                <a:latin typeface="Times New Roman"/>
                <a:cs typeface="Times New Roman"/>
              </a:rPr>
              <a:t>PD </a:t>
            </a:r>
            <a:r>
              <a:rPr sz="2400" spc="-40" dirty="0">
                <a:latin typeface="Times New Roman"/>
                <a:cs typeface="Times New Roman"/>
              </a:rPr>
              <a:t>effect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10" dirty="0">
                <a:latin typeface="Times New Roman"/>
                <a:cs typeface="Times New Roman"/>
              </a:rPr>
              <a:t>gonadotrophin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suppression</a:t>
            </a:r>
            <a:endParaRPr sz="2400">
              <a:latin typeface="Times New Roman"/>
              <a:cs typeface="Times New Roman"/>
            </a:endParaRPr>
          </a:p>
          <a:p>
            <a:pPr marL="475615" algn="ctr">
              <a:lnSpc>
                <a:spcPct val="100000"/>
              </a:lnSpc>
              <a:spcBef>
                <a:spcPts val="5"/>
              </a:spcBef>
            </a:pP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25" dirty="0">
                <a:latin typeface="Times New Roman"/>
                <a:cs typeface="Times New Roman"/>
              </a:rPr>
              <a:t>PK </a:t>
            </a:r>
            <a:r>
              <a:rPr sz="2400" spc="-40" dirty="0">
                <a:latin typeface="Times New Roman"/>
                <a:cs typeface="Times New Roman"/>
              </a:rPr>
              <a:t>features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spc="-50" dirty="0">
                <a:latin typeface="Times New Roman"/>
                <a:cs typeface="Times New Roman"/>
              </a:rPr>
              <a:t>advantageous </a:t>
            </a:r>
            <a:r>
              <a:rPr sz="2400" spc="-25" dirty="0">
                <a:latin typeface="Times New Roman"/>
                <a:cs typeface="Times New Roman"/>
              </a:rPr>
              <a:t>compared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preps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40" dirty="0">
                <a:latin typeface="Times New Roman"/>
                <a:cs typeface="Times New Roman"/>
              </a:rPr>
              <a:t>study </a:t>
            </a:r>
            <a:r>
              <a:rPr sz="2000" spc="-45" dirty="0">
                <a:latin typeface="Times New Roman"/>
                <a:cs typeface="Times New Roman"/>
              </a:rPr>
              <a:t>they </a:t>
            </a:r>
            <a:r>
              <a:rPr sz="2000" spc="-50" dirty="0">
                <a:latin typeface="Times New Roman"/>
                <a:cs typeface="Times New Roman"/>
              </a:rPr>
              <a:t>relied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90" dirty="0">
                <a:latin typeface="Times New Roman"/>
                <a:cs typeface="Times New Roman"/>
              </a:rPr>
              <a:t>was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50" dirty="0">
                <a:latin typeface="Times New Roman"/>
                <a:cs typeface="Times New Roman"/>
              </a:rPr>
              <a:t>even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25" dirty="0">
                <a:latin typeface="Times New Roman"/>
                <a:cs typeface="Times New Roman"/>
              </a:rPr>
              <a:t>their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drug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40" dirty="0">
                <a:latin typeface="Times New Roman"/>
                <a:cs typeface="Times New Roman"/>
              </a:rPr>
              <a:t>study </a:t>
            </a:r>
            <a:r>
              <a:rPr sz="2000" spc="-90" dirty="0">
                <a:latin typeface="Times New Roman"/>
                <a:cs typeface="Times New Roman"/>
              </a:rPr>
              <a:t>was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30" dirty="0">
                <a:latin typeface="Times New Roman"/>
                <a:cs typeface="Times New Roman"/>
              </a:rPr>
              <a:t>an </a:t>
            </a:r>
            <a:r>
              <a:rPr sz="2000" spc="-75" dirty="0">
                <a:latin typeface="Times New Roman"/>
                <a:cs typeface="Times New Roman"/>
              </a:rPr>
              <a:t>A&amp;WCCT </a:t>
            </a:r>
            <a:r>
              <a:rPr sz="2000" spc="-5" dirty="0">
                <a:latin typeface="Times New Roman"/>
                <a:cs typeface="Times New Roman"/>
              </a:rPr>
              <a:t>done </a:t>
            </a:r>
            <a:r>
              <a:rPr sz="2000" spc="-30" dirty="0">
                <a:latin typeface="Times New Roman"/>
                <a:cs typeface="Times New Roman"/>
              </a:rPr>
              <a:t>head-to-head; </a:t>
            </a:r>
            <a:r>
              <a:rPr sz="2000" spc="-15" dirty="0">
                <a:latin typeface="Times New Roman"/>
                <a:cs typeface="Times New Roman"/>
              </a:rPr>
              <a:t>rather </a:t>
            </a:r>
            <a:r>
              <a:rPr sz="2000" spc="-5" dirty="0">
                <a:latin typeface="Times New Roman"/>
                <a:cs typeface="Times New Roman"/>
              </a:rPr>
              <a:t>open </a:t>
            </a:r>
            <a:r>
              <a:rPr sz="2000" spc="-60" dirty="0">
                <a:latin typeface="Times New Roman"/>
                <a:cs typeface="Times New Roman"/>
              </a:rPr>
              <a:t>label,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single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dose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spc="-20" dirty="0">
                <a:latin typeface="Times New Roman"/>
                <a:cs typeface="Times New Roman"/>
              </a:rPr>
              <a:t>non-randomized </a:t>
            </a:r>
            <a:r>
              <a:rPr sz="2000" spc="25" dirty="0">
                <a:latin typeface="Times New Roman"/>
                <a:cs typeface="Times New Roman"/>
              </a:rPr>
              <a:t>PK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study</a:t>
            </a:r>
            <a:endParaRPr sz="2000">
              <a:latin typeface="Times New Roman"/>
              <a:cs typeface="Times New Roman"/>
            </a:endParaRPr>
          </a:p>
          <a:p>
            <a:pPr marL="756285" marR="200660" lvl="1" indent="-28702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Times New Roman"/>
                <a:cs typeface="Times New Roman"/>
              </a:rPr>
              <a:t>Slate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also </a:t>
            </a:r>
            <a:r>
              <a:rPr sz="2400" spc="-15" dirty="0">
                <a:latin typeface="Times New Roman"/>
                <a:cs typeface="Times New Roman"/>
              </a:rPr>
              <a:t>contended </a:t>
            </a:r>
            <a:r>
              <a:rPr sz="2400" spc="-20" dirty="0">
                <a:latin typeface="Times New Roman"/>
                <a:cs typeface="Times New Roman"/>
              </a:rPr>
              <a:t>men preferred </a:t>
            </a:r>
            <a:r>
              <a:rPr sz="2400" spc="-25" dirty="0">
                <a:latin typeface="Times New Roman"/>
                <a:cs typeface="Times New Roman"/>
              </a:rPr>
              <a:t>their </a:t>
            </a:r>
            <a:r>
              <a:rPr sz="2400" spc="-55" dirty="0">
                <a:latin typeface="Times New Roman"/>
                <a:cs typeface="Times New Roman"/>
              </a:rPr>
              <a:t>pellet </a:t>
            </a:r>
            <a:r>
              <a:rPr sz="2400" spc="-5" dirty="0">
                <a:latin typeface="Times New Roman"/>
                <a:cs typeface="Times New Roman"/>
              </a:rPr>
              <a:t>product </a:t>
            </a:r>
            <a:r>
              <a:rPr sz="2400" spc="-50" dirty="0">
                <a:latin typeface="Times New Roman"/>
                <a:cs typeface="Times New Roman"/>
              </a:rPr>
              <a:t>over  </a:t>
            </a:r>
            <a:r>
              <a:rPr sz="2400" spc="-15" dirty="0">
                <a:latin typeface="Times New Roman"/>
                <a:cs typeface="Times New Roman"/>
              </a:rPr>
              <a:t>others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60" dirty="0">
                <a:latin typeface="Times New Roman"/>
                <a:cs typeface="Times New Roman"/>
              </a:rPr>
              <a:t>relied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same </a:t>
            </a:r>
            <a:r>
              <a:rPr sz="2400" spc="-80" dirty="0">
                <a:latin typeface="Times New Roman"/>
                <a:cs typeface="Times New Roman"/>
              </a:rPr>
              <a:t>flawed </a:t>
            </a:r>
            <a:r>
              <a:rPr sz="2400" spc="-55" dirty="0">
                <a:latin typeface="Times New Roman"/>
                <a:cs typeface="Times New Roman"/>
              </a:rPr>
              <a:t>study </a:t>
            </a:r>
            <a:r>
              <a:rPr sz="2400" spc="-80" dirty="0">
                <a:latin typeface="Times New Roman"/>
                <a:cs typeface="Times New Roman"/>
              </a:rPr>
              <a:t>as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above</a:t>
            </a:r>
            <a:endParaRPr sz="2400">
              <a:latin typeface="Times New Roman"/>
              <a:cs typeface="Times New Roman"/>
            </a:endParaRPr>
          </a:p>
          <a:p>
            <a:pPr marL="522605" marR="148590">
              <a:lnSpc>
                <a:spcPct val="100000"/>
              </a:lnSpc>
              <a:spcBef>
                <a:spcPts val="575"/>
              </a:spcBef>
            </a:pPr>
            <a:r>
              <a:rPr sz="2400" spc="-30" dirty="0">
                <a:latin typeface="Times New Roman"/>
                <a:cs typeface="Times New Roman"/>
              </a:rPr>
              <a:t>[note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violations in </a:t>
            </a:r>
            <a:r>
              <a:rPr sz="2400" spc="-35" dirty="0">
                <a:latin typeface="Times New Roman"/>
                <a:cs typeface="Times New Roman"/>
              </a:rPr>
              <a:t>this letter </a:t>
            </a:r>
            <a:r>
              <a:rPr sz="2400" spc="-80" dirty="0">
                <a:latin typeface="Times New Roman"/>
                <a:cs typeface="Times New Roman"/>
              </a:rPr>
              <a:t>were lengthy; </a:t>
            </a:r>
            <a:r>
              <a:rPr sz="2400" spc="50" dirty="0">
                <a:latin typeface="Times New Roman"/>
                <a:cs typeface="Times New Roman"/>
              </a:rPr>
              <a:t>I </a:t>
            </a:r>
            <a:r>
              <a:rPr sz="2400" spc="-55" dirty="0">
                <a:latin typeface="Times New Roman"/>
                <a:cs typeface="Times New Roman"/>
              </a:rPr>
              <a:t>pulled </a:t>
            </a:r>
            <a:r>
              <a:rPr sz="2400" spc="-3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of  the </a:t>
            </a:r>
            <a:r>
              <a:rPr sz="2400" spc="-70" dirty="0">
                <a:latin typeface="Times New Roman"/>
                <a:cs typeface="Times New Roman"/>
              </a:rPr>
              <a:t>highlights]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1062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345" algn="l"/>
              </a:tabLst>
            </a:pPr>
            <a:r>
              <a:rPr spc="-45" dirty="0"/>
              <a:t>Pexeva</a:t>
            </a:r>
            <a:r>
              <a:rPr spc="-5" dirty="0"/>
              <a:t> --	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-100" dirty="0"/>
              <a:t>May</a:t>
            </a:r>
            <a:r>
              <a:rPr spc="10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96001"/>
            <a:ext cx="8008620" cy="43084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45" dirty="0">
                <a:latin typeface="Times New Roman"/>
                <a:cs typeface="Times New Roman"/>
              </a:rPr>
              <a:t>Noven </a:t>
            </a:r>
            <a:r>
              <a:rPr sz="2800" b="1" spc="-10" dirty="0">
                <a:latin typeface="Times New Roman"/>
                <a:cs typeface="Times New Roman"/>
              </a:rPr>
              <a:t>Pharmaceuticals, </a:t>
            </a:r>
            <a:r>
              <a:rPr sz="2800" b="1" spc="25" dirty="0">
                <a:latin typeface="Times New Roman"/>
                <a:cs typeface="Times New Roman"/>
              </a:rPr>
              <a:t>Inc. </a:t>
            </a:r>
            <a:r>
              <a:rPr sz="2800" b="1" spc="-5" dirty="0">
                <a:latin typeface="Times New Roman"/>
                <a:cs typeface="Times New Roman"/>
              </a:rPr>
              <a:t>– Flash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130" dirty="0">
                <a:latin typeface="Times New Roman"/>
                <a:cs typeface="Times New Roman"/>
              </a:rPr>
              <a:t>Card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Untitled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  <a:tab pos="3426460" algn="l"/>
              </a:tabLst>
            </a:pP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4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</a:t>
            </a:r>
            <a:r>
              <a:rPr sz="2400" spc="-8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15" dirty="0">
                <a:latin typeface="Times New Roman"/>
                <a:cs typeface="Times New Roman"/>
              </a:rPr>
              <a:t>Drug </a:t>
            </a:r>
            <a:r>
              <a:rPr sz="2800" b="1" spc="-5" dirty="0">
                <a:latin typeface="Times New Roman"/>
                <a:cs typeface="Times New Roman"/>
              </a:rPr>
              <a:t>– indicated </a:t>
            </a:r>
            <a:r>
              <a:rPr sz="2800" b="1" spc="-100" dirty="0">
                <a:latin typeface="Times New Roman"/>
                <a:cs typeface="Times New Roman"/>
              </a:rPr>
              <a:t>for </a:t>
            </a:r>
            <a:r>
              <a:rPr sz="2800" b="1" spc="45" dirty="0">
                <a:latin typeface="Times New Roman"/>
                <a:cs typeface="Times New Roman"/>
              </a:rPr>
              <a:t>PD, </a:t>
            </a:r>
            <a:r>
              <a:rPr sz="2800" b="1" spc="55" dirty="0">
                <a:latin typeface="Times New Roman"/>
                <a:cs typeface="Times New Roman"/>
              </a:rPr>
              <a:t>MDD, </a:t>
            </a:r>
            <a:r>
              <a:rPr sz="2800" b="1" spc="20" dirty="0">
                <a:latin typeface="Times New Roman"/>
                <a:cs typeface="Times New Roman"/>
              </a:rPr>
              <a:t>OCD </a:t>
            </a:r>
            <a:r>
              <a:rPr sz="2800" b="1" spc="-30" dirty="0">
                <a:latin typeface="Times New Roman"/>
                <a:cs typeface="Times New Roman"/>
              </a:rPr>
              <a:t>and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GAD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boxed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20" dirty="0">
                <a:latin typeface="Times New Roman"/>
                <a:cs typeface="Times New Roman"/>
              </a:rPr>
              <a:t>on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suicidality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Broadened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indication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“Broad </a:t>
            </a:r>
            <a:r>
              <a:rPr sz="2400" spc="-15" dirty="0">
                <a:latin typeface="Times New Roman"/>
                <a:cs typeface="Times New Roman"/>
              </a:rPr>
              <a:t>spectrum </a:t>
            </a:r>
            <a:r>
              <a:rPr sz="2400" spc="-40" dirty="0">
                <a:latin typeface="Times New Roman"/>
                <a:cs typeface="Times New Roman"/>
              </a:rPr>
              <a:t>therapy”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65" dirty="0">
                <a:latin typeface="Times New Roman"/>
                <a:cs typeface="Times New Roman"/>
              </a:rPr>
              <a:t>linked </a:t>
            </a:r>
            <a:r>
              <a:rPr sz="2400" spc="30" dirty="0">
                <a:latin typeface="Times New Roman"/>
                <a:cs typeface="Times New Roman"/>
              </a:rPr>
              <a:t>MDD </a:t>
            </a:r>
            <a:r>
              <a:rPr sz="2400" spc="20" dirty="0">
                <a:latin typeface="Times New Roman"/>
                <a:cs typeface="Times New Roman"/>
              </a:rPr>
              <a:t>to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anxiety</a:t>
            </a:r>
            <a:endParaRPr sz="2400">
              <a:latin typeface="Times New Roman"/>
              <a:cs typeface="Times New Roman"/>
            </a:endParaRPr>
          </a:p>
          <a:p>
            <a:pPr marL="1155065" marR="5080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60" dirty="0">
                <a:latin typeface="Times New Roman"/>
                <a:cs typeface="Times New Roman"/>
              </a:rPr>
              <a:t>implies </a:t>
            </a:r>
            <a:r>
              <a:rPr sz="2000" spc="-75" dirty="0">
                <a:latin typeface="Times New Roman"/>
                <a:cs typeface="Times New Roman"/>
              </a:rPr>
              <a:t>Pexeva is </a:t>
            </a:r>
            <a:r>
              <a:rPr sz="2000" spc="-50" dirty="0">
                <a:latin typeface="Times New Roman"/>
                <a:cs typeface="Times New Roman"/>
              </a:rPr>
              <a:t>effective </a:t>
            </a:r>
            <a:r>
              <a:rPr sz="2000" spc="-45" dirty="0">
                <a:latin typeface="Times New Roman"/>
                <a:cs typeface="Times New Roman"/>
              </a:rPr>
              <a:t>in </a:t>
            </a:r>
            <a:r>
              <a:rPr sz="2000" spc="-15" dirty="0">
                <a:latin typeface="Times New Roman"/>
                <a:cs typeface="Times New Roman"/>
              </a:rPr>
              <a:t>persons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25" dirty="0">
                <a:latin typeface="Times New Roman"/>
                <a:cs typeface="Times New Roman"/>
              </a:rPr>
              <a:t>MDD </a:t>
            </a:r>
            <a:r>
              <a:rPr sz="2000" spc="-15" dirty="0">
                <a:latin typeface="Times New Roman"/>
                <a:cs typeface="Times New Roman"/>
              </a:rPr>
              <a:t>comorbid </a:t>
            </a:r>
            <a:r>
              <a:rPr sz="2000" spc="25" dirty="0">
                <a:latin typeface="Times New Roman"/>
                <a:cs typeface="Times New Roman"/>
              </a:rPr>
              <a:t>to  </a:t>
            </a:r>
            <a:r>
              <a:rPr sz="2000" spc="-85" dirty="0">
                <a:latin typeface="Times New Roman"/>
                <a:cs typeface="Times New Roman"/>
              </a:rPr>
              <a:t>anxiety,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20" dirty="0">
                <a:latin typeface="Times New Roman"/>
                <a:cs typeface="Times New Roman"/>
              </a:rPr>
              <a:t>proven </a:t>
            </a:r>
            <a:r>
              <a:rPr sz="2000" spc="-85" dirty="0">
                <a:latin typeface="Times New Roman"/>
                <a:cs typeface="Times New Roman"/>
              </a:rPr>
              <a:t>by </a:t>
            </a:r>
            <a:r>
              <a:rPr sz="2000" spc="-35" dirty="0">
                <a:latin typeface="Times New Roman"/>
                <a:cs typeface="Times New Roman"/>
              </a:rPr>
              <a:t>substantial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evidence</a:t>
            </a:r>
            <a:endParaRPr sz="2000">
              <a:latin typeface="Times New Roman"/>
              <a:cs typeface="Times New Roman"/>
            </a:endParaRPr>
          </a:p>
          <a:p>
            <a:pPr marL="138366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60" dirty="0">
                <a:latin typeface="Times New Roman"/>
                <a:cs typeface="Times New Roman"/>
              </a:rPr>
              <a:t>Study </a:t>
            </a:r>
            <a:r>
              <a:rPr sz="1800" spc="-40" dirty="0">
                <a:latin typeface="Times New Roman"/>
                <a:cs typeface="Times New Roman"/>
              </a:rPr>
              <a:t>cited </a:t>
            </a:r>
            <a:r>
              <a:rPr sz="1800" spc="-30" dirty="0">
                <a:latin typeface="Times New Roman"/>
                <a:cs typeface="Times New Roman"/>
              </a:rPr>
              <a:t>did </a:t>
            </a:r>
            <a:r>
              <a:rPr sz="1800" spc="20" dirty="0">
                <a:latin typeface="Times New Roman"/>
                <a:cs typeface="Times New Roman"/>
              </a:rPr>
              <a:t>not </a:t>
            </a:r>
            <a:r>
              <a:rPr sz="1800" spc="-50" dirty="0">
                <a:latin typeface="Times New Roman"/>
                <a:cs typeface="Times New Roman"/>
              </a:rPr>
              <a:t>even </a:t>
            </a:r>
            <a:r>
              <a:rPr sz="1800" spc="-35" dirty="0">
                <a:latin typeface="Times New Roman"/>
                <a:cs typeface="Times New Roman"/>
              </a:rPr>
              <a:t>measure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GAD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753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8345" algn="l"/>
              </a:tabLst>
            </a:pPr>
            <a:r>
              <a:rPr spc="-45" dirty="0"/>
              <a:t>Pexeva</a:t>
            </a:r>
            <a:r>
              <a:rPr spc="-5" dirty="0"/>
              <a:t> --	Untitled </a:t>
            </a:r>
            <a:r>
              <a:rPr spc="-75" dirty="0"/>
              <a:t>Letter </a:t>
            </a:r>
            <a:r>
              <a:rPr spc="-5" dirty="0"/>
              <a:t>-- </a:t>
            </a:r>
            <a:r>
              <a:rPr spc="-100" dirty="0"/>
              <a:t>May </a:t>
            </a:r>
            <a:r>
              <a:rPr spc="-245" dirty="0"/>
              <a:t>2011</a:t>
            </a:r>
            <a:r>
              <a:rPr spc="114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10880" cy="42760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Overstated </a:t>
            </a:r>
            <a:r>
              <a:rPr sz="2800" b="1" spc="-10" dirty="0">
                <a:latin typeface="Times New Roman"/>
                <a:cs typeface="Times New Roman"/>
              </a:rPr>
              <a:t>Efficacy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Flash card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0" dirty="0">
                <a:latin typeface="Times New Roman"/>
                <a:cs typeface="Times New Roman"/>
              </a:rPr>
              <a:t>listed </a:t>
            </a:r>
            <a:r>
              <a:rPr sz="2400" spc="-25" dirty="0">
                <a:latin typeface="Times New Roman"/>
                <a:cs typeface="Times New Roman"/>
              </a:rPr>
              <a:t>numerous </a:t>
            </a:r>
            <a:r>
              <a:rPr sz="2400" spc="-70" dirty="0">
                <a:latin typeface="Times New Roman"/>
                <a:cs typeface="Times New Roman"/>
              </a:rPr>
              <a:t>individual </a:t>
            </a:r>
            <a:r>
              <a:rPr sz="2400" spc="-40" dirty="0">
                <a:latin typeface="Times New Roman"/>
                <a:cs typeface="Times New Roman"/>
              </a:rPr>
              <a:t>symptoms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0" dirty="0">
                <a:latin typeface="Times New Roman"/>
                <a:cs typeface="Times New Roman"/>
              </a:rPr>
              <a:t>can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65" dirty="0">
                <a:latin typeface="Times New Roman"/>
                <a:cs typeface="Times New Roman"/>
              </a:rPr>
              <a:t>linked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55" dirty="0">
                <a:latin typeface="Times New Roman"/>
                <a:cs typeface="Times New Roman"/>
              </a:rPr>
              <a:t>MDD, PD, </a:t>
            </a:r>
            <a:r>
              <a:rPr sz="2400" spc="-35" dirty="0">
                <a:latin typeface="Times New Roman"/>
                <a:cs typeface="Times New Roman"/>
              </a:rPr>
              <a:t>OCD,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GAD;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50" dirty="0">
                <a:latin typeface="Times New Roman"/>
                <a:cs typeface="Times New Roman"/>
              </a:rPr>
              <a:t>-- </a:t>
            </a:r>
            <a:r>
              <a:rPr sz="2400" spc="-80" dirty="0">
                <a:latin typeface="Times New Roman"/>
                <a:cs typeface="Times New Roman"/>
              </a:rPr>
              <a:t>claims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5" dirty="0">
                <a:latin typeface="Times New Roman"/>
                <a:cs typeface="Times New Roman"/>
              </a:rPr>
              <a:t>manner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0" dirty="0">
                <a:latin typeface="Times New Roman"/>
                <a:cs typeface="Times New Roman"/>
              </a:rPr>
              <a:t>clinicals </a:t>
            </a:r>
            <a:r>
              <a:rPr sz="2400" spc="-15" dirty="0">
                <a:latin typeface="Times New Roman"/>
                <a:cs typeface="Times New Roman"/>
              </a:rPr>
              <a:t>supporting  </a:t>
            </a:r>
            <a:r>
              <a:rPr sz="2400" spc="-55" dirty="0">
                <a:latin typeface="Times New Roman"/>
                <a:cs typeface="Times New Roman"/>
              </a:rPr>
              <a:t>approval </a:t>
            </a:r>
            <a:r>
              <a:rPr sz="2400" spc="-80" dirty="0">
                <a:latin typeface="Times New Roman"/>
                <a:cs typeface="Times New Roman"/>
              </a:rPr>
              <a:t>were </a:t>
            </a:r>
            <a:r>
              <a:rPr sz="2400" spc="-5" dirty="0">
                <a:latin typeface="Times New Roman"/>
                <a:cs typeface="Times New Roman"/>
              </a:rPr>
              <a:t>done </a:t>
            </a:r>
            <a:r>
              <a:rPr sz="2400" spc="-40" dirty="0">
                <a:latin typeface="Times New Roman"/>
                <a:cs typeface="Times New Roman"/>
              </a:rPr>
              <a:t>did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85" dirty="0">
                <a:latin typeface="Times New Roman"/>
                <a:cs typeface="Times New Roman"/>
              </a:rPr>
              <a:t>specifically </a:t>
            </a:r>
            <a:r>
              <a:rPr sz="2400" spc="-50" dirty="0">
                <a:latin typeface="Times New Roman"/>
                <a:cs typeface="Times New Roman"/>
              </a:rPr>
              <a:t>measure </a:t>
            </a:r>
            <a:r>
              <a:rPr sz="2400" spc="-10" dirty="0">
                <a:latin typeface="Times New Roman"/>
                <a:cs typeface="Times New Roman"/>
              </a:rPr>
              <a:t>those  </a:t>
            </a:r>
            <a:r>
              <a:rPr sz="2400" spc="-50" dirty="0">
                <a:latin typeface="Times New Roman"/>
                <a:cs typeface="Times New Roman"/>
              </a:rPr>
              <a:t>symptoms; </a:t>
            </a:r>
            <a:r>
              <a:rPr sz="2400" spc="-40" dirty="0">
                <a:latin typeface="Times New Roman"/>
                <a:cs typeface="Times New Roman"/>
              </a:rPr>
              <a:t>thus, </a:t>
            </a:r>
            <a:r>
              <a:rPr sz="2400" spc="-30" dirty="0">
                <a:latin typeface="Times New Roman"/>
                <a:cs typeface="Times New Roman"/>
              </a:rPr>
              <a:t>these </a:t>
            </a:r>
            <a:r>
              <a:rPr sz="2400" spc="-100" dirty="0">
                <a:latin typeface="Times New Roman"/>
                <a:cs typeface="Times New Roman"/>
              </a:rPr>
              <a:t>lack </a:t>
            </a:r>
            <a:r>
              <a:rPr sz="2400" spc="-45" dirty="0">
                <a:latin typeface="Times New Roman"/>
                <a:cs typeface="Times New Roman"/>
              </a:rPr>
              <a:t>substantial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evidence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342515" algn="l"/>
              </a:tabLst>
            </a:pPr>
            <a:r>
              <a:rPr sz="2800" b="1" spc="30" dirty="0">
                <a:latin typeface="Times New Roman"/>
                <a:cs typeface="Times New Roman"/>
              </a:rPr>
              <a:t>Omission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15" dirty="0">
                <a:latin typeface="Times New Roman"/>
                <a:cs typeface="Times New Roman"/>
              </a:rPr>
              <a:t>Risk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Info</a:t>
            </a:r>
            <a:endParaRPr sz="2800">
              <a:latin typeface="Times New Roman"/>
              <a:cs typeface="Times New Roman"/>
            </a:endParaRPr>
          </a:p>
          <a:p>
            <a:pPr marL="756285" marR="236854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omits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100" dirty="0">
                <a:latin typeface="Times New Roman"/>
                <a:cs typeface="Times New Roman"/>
              </a:rPr>
              <a:t>P.I. </a:t>
            </a:r>
            <a:r>
              <a:rPr sz="2400" spc="-15" dirty="0">
                <a:latin typeface="Times New Roman"/>
                <a:cs typeface="Times New Roman"/>
              </a:rPr>
              <a:t>about serotonin </a:t>
            </a:r>
            <a:r>
              <a:rPr sz="2400" spc="-50" dirty="0">
                <a:latin typeface="Times New Roman"/>
                <a:cs typeface="Times New Roman"/>
              </a:rPr>
              <a:t>syndrome,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45" dirty="0">
                <a:latin typeface="Times New Roman"/>
                <a:cs typeface="Times New Roman"/>
              </a:rPr>
              <a:t>can </a:t>
            </a:r>
            <a:r>
              <a:rPr sz="2400" spc="-30" dirty="0">
                <a:latin typeface="Times New Roman"/>
                <a:cs typeface="Times New Roman"/>
              </a:rPr>
              <a:t>be  </a:t>
            </a:r>
            <a:r>
              <a:rPr sz="2400" spc="-60" dirty="0">
                <a:latin typeface="Times New Roman"/>
                <a:cs typeface="Times New Roman"/>
              </a:rPr>
              <a:t>fatal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5" dirty="0">
                <a:latin typeface="Times New Roman"/>
                <a:cs typeface="Times New Roman"/>
              </a:rPr>
              <a:t>fails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state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Pexeva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spc="-45" dirty="0">
                <a:latin typeface="Times New Roman"/>
                <a:cs typeface="Times New Roman"/>
              </a:rPr>
              <a:t>in </a:t>
            </a:r>
            <a:r>
              <a:rPr sz="2400" spc="-50" dirty="0">
                <a:latin typeface="Times New Roman"/>
                <a:cs typeface="Times New Roman"/>
              </a:rPr>
              <a:t>pediatric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pops.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57400" y="0"/>
            <a:ext cx="5181600" cy="6741159"/>
            <a:chOff x="2057400" y="0"/>
            <a:chExt cx="5181600" cy="6741159"/>
          </a:xfrm>
        </p:grpSpPr>
        <p:sp>
          <p:nvSpPr>
            <p:cNvPr id="5" name="object 5"/>
            <p:cNvSpPr/>
            <p:nvPr/>
          </p:nvSpPr>
          <p:spPr>
            <a:xfrm>
              <a:off x="2819400" y="6172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0"/>
              <a:ext cx="5181600" cy="6740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57400" y="0"/>
            <a:ext cx="5111750" cy="6734809"/>
            <a:chOff x="2057400" y="0"/>
            <a:chExt cx="5111750" cy="6734809"/>
          </a:xfrm>
        </p:grpSpPr>
        <p:sp>
          <p:nvSpPr>
            <p:cNvPr id="5" name="object 5"/>
            <p:cNvSpPr/>
            <p:nvPr/>
          </p:nvSpPr>
          <p:spPr>
            <a:xfrm>
              <a:off x="2819400" y="6172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0"/>
              <a:ext cx="5111496" cy="67345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488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-- </a:t>
            </a:r>
            <a:r>
              <a:rPr spc="-35" dirty="0"/>
              <a:t>Overstating</a:t>
            </a:r>
            <a:r>
              <a:rPr spc="-25" dirty="0"/>
              <a:t> </a:t>
            </a:r>
            <a:r>
              <a:rPr spc="-5" dirty="0"/>
              <a:t>Efficacy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61680" cy="45262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AAN </a:t>
            </a:r>
            <a:r>
              <a:rPr sz="2800" b="1" spc="-25" dirty="0">
                <a:latin typeface="Times New Roman"/>
                <a:cs typeface="Times New Roman"/>
              </a:rPr>
              <a:t>Panel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Claims:</a:t>
            </a:r>
            <a:endParaRPr sz="2800">
              <a:latin typeface="Times New Roman"/>
              <a:cs typeface="Times New Roman"/>
            </a:endParaRPr>
          </a:p>
          <a:p>
            <a:pPr marL="756285" marR="25082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3203575" algn="l"/>
              </a:tabLst>
            </a:pPr>
            <a:r>
              <a:rPr sz="2400" spc="-50" dirty="0">
                <a:latin typeface="Times New Roman"/>
                <a:cs typeface="Times New Roman"/>
              </a:rPr>
              <a:t>“20 </a:t>
            </a:r>
            <a:r>
              <a:rPr sz="2400" spc="-90" dirty="0">
                <a:latin typeface="Times New Roman"/>
                <a:cs typeface="Times New Roman"/>
              </a:rPr>
              <a:t>years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proven </a:t>
            </a:r>
            <a:r>
              <a:rPr sz="2400" spc="-60" dirty="0">
                <a:latin typeface="Times New Roman"/>
                <a:cs typeface="Times New Roman"/>
              </a:rPr>
              <a:t>safety” </a:t>
            </a:r>
            <a:r>
              <a:rPr sz="2400" dirty="0">
                <a:latin typeface="Times New Roman"/>
                <a:cs typeface="Times New Roman"/>
              </a:rPr>
              <a:t>… “up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75" dirty="0">
                <a:latin typeface="Times New Roman"/>
                <a:cs typeface="Times New Roman"/>
              </a:rPr>
              <a:t>15 </a:t>
            </a:r>
            <a:r>
              <a:rPr sz="2400" spc="-90" dirty="0">
                <a:latin typeface="Times New Roman"/>
                <a:cs typeface="Times New Roman"/>
              </a:rPr>
              <a:t>years </a:t>
            </a:r>
            <a:r>
              <a:rPr sz="2400" spc="-25" dirty="0">
                <a:latin typeface="Times New Roman"/>
                <a:cs typeface="Times New Roman"/>
              </a:rPr>
              <a:t>continuous  </a:t>
            </a:r>
            <a:r>
              <a:rPr sz="2400" spc="-40" dirty="0">
                <a:latin typeface="Times New Roman"/>
                <a:cs typeface="Times New Roman"/>
              </a:rPr>
              <a:t>Copaxone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therapy”	</a:t>
            </a:r>
            <a:r>
              <a:rPr sz="2400" dirty="0">
                <a:latin typeface="Times New Roman"/>
                <a:cs typeface="Times New Roman"/>
              </a:rPr>
              <a:t>… </a:t>
            </a:r>
            <a:r>
              <a:rPr sz="2400" spc="-15" dirty="0">
                <a:latin typeface="Times New Roman"/>
                <a:cs typeface="Times New Roman"/>
              </a:rPr>
              <a:t>“Expanded </a:t>
            </a:r>
            <a:r>
              <a:rPr sz="2400" spc="-65" dirty="0">
                <a:latin typeface="Times New Roman"/>
                <a:cs typeface="Times New Roman"/>
              </a:rPr>
              <a:t>Disability </a:t>
            </a:r>
            <a:r>
              <a:rPr sz="2400" spc="-55" dirty="0">
                <a:latin typeface="Times New Roman"/>
                <a:cs typeface="Times New Roman"/>
              </a:rPr>
              <a:t>Status </a:t>
            </a:r>
            <a:r>
              <a:rPr sz="2400" spc="-105" dirty="0">
                <a:latin typeface="Times New Roman"/>
                <a:cs typeface="Times New Roman"/>
              </a:rPr>
              <a:t>Scale  </a:t>
            </a:r>
            <a:r>
              <a:rPr sz="2400" spc="-60" dirty="0">
                <a:latin typeface="Times New Roman"/>
                <a:cs typeface="Times New Roman"/>
              </a:rPr>
              <a:t>(EDSS) </a:t>
            </a:r>
            <a:r>
              <a:rPr sz="2400" spc="-40" dirty="0">
                <a:latin typeface="Times New Roman"/>
                <a:cs typeface="Times New Roman"/>
              </a:rPr>
              <a:t>scores </a:t>
            </a:r>
            <a:r>
              <a:rPr sz="2400" spc="-45" dirty="0">
                <a:latin typeface="Times New Roman"/>
                <a:cs typeface="Times New Roman"/>
              </a:rPr>
              <a:t>remained </a:t>
            </a:r>
            <a:r>
              <a:rPr sz="2400" spc="-50" dirty="0">
                <a:latin typeface="Times New Roman"/>
                <a:cs typeface="Times New Roman"/>
              </a:rPr>
              <a:t>stable </a:t>
            </a:r>
            <a:r>
              <a:rPr sz="2400" spc="-40" dirty="0">
                <a:latin typeface="Times New Roman"/>
                <a:cs typeface="Times New Roman"/>
              </a:rPr>
              <a:t>after an </a:t>
            </a:r>
            <a:r>
              <a:rPr sz="2400" spc="-85" dirty="0">
                <a:latin typeface="Times New Roman"/>
                <a:cs typeface="Times New Roman"/>
              </a:rPr>
              <a:t>average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15 </a:t>
            </a:r>
            <a:r>
              <a:rPr sz="2400" spc="-90" dirty="0">
                <a:latin typeface="Times New Roman"/>
                <a:cs typeface="Times New Roman"/>
              </a:rPr>
              <a:t>years </a:t>
            </a:r>
            <a:r>
              <a:rPr sz="2400" spc="15" dirty="0">
                <a:latin typeface="Times New Roman"/>
                <a:cs typeface="Times New Roman"/>
              </a:rPr>
              <a:t>on  </a:t>
            </a:r>
            <a:r>
              <a:rPr sz="2400" spc="-40" dirty="0">
                <a:latin typeface="Times New Roman"/>
                <a:cs typeface="Times New Roman"/>
              </a:rPr>
              <a:t>therapy”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FDA:</a:t>
            </a:r>
            <a:endParaRPr sz="2400">
              <a:latin typeface="Times New Roman"/>
              <a:cs typeface="Times New Roman"/>
            </a:endParaRPr>
          </a:p>
          <a:p>
            <a:pPr marL="1155065" marR="451484" lvl="2" indent="-2286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20" dirty="0">
                <a:latin typeface="Times New Roman"/>
                <a:cs typeface="Times New Roman"/>
              </a:rPr>
              <a:t>these </a:t>
            </a:r>
            <a:r>
              <a:rPr sz="2000" b="1" spc="-30" dirty="0">
                <a:latin typeface="Times New Roman"/>
                <a:cs typeface="Times New Roman"/>
              </a:rPr>
              <a:t>overstate </a:t>
            </a:r>
            <a:r>
              <a:rPr sz="2000" b="1" spc="-20" dirty="0">
                <a:latin typeface="Times New Roman"/>
                <a:cs typeface="Times New Roman"/>
              </a:rPr>
              <a:t>safety and </a:t>
            </a:r>
            <a:r>
              <a:rPr sz="2000" b="1" spc="-10" dirty="0">
                <a:latin typeface="Times New Roman"/>
                <a:cs typeface="Times New Roman"/>
              </a:rPr>
              <a:t>efficacy </a:t>
            </a:r>
            <a:r>
              <a:rPr sz="2000" spc="-90" dirty="0">
                <a:latin typeface="Times New Roman"/>
                <a:cs typeface="Times New Roman"/>
              </a:rPr>
              <a:t>by </a:t>
            </a:r>
            <a:r>
              <a:rPr sz="2000" spc="-70" dirty="0">
                <a:latin typeface="Times New Roman"/>
                <a:cs typeface="Times New Roman"/>
              </a:rPr>
              <a:t>implying </a:t>
            </a:r>
            <a:r>
              <a:rPr sz="2000" spc="-20" dirty="0">
                <a:latin typeface="Times New Roman"/>
                <a:cs typeface="Times New Roman"/>
              </a:rPr>
              <a:t>long-term </a:t>
            </a:r>
            <a:r>
              <a:rPr sz="2000" spc="-50" dirty="0">
                <a:latin typeface="Times New Roman"/>
                <a:cs typeface="Times New Roman"/>
              </a:rPr>
              <a:t>data;  </a:t>
            </a:r>
            <a:r>
              <a:rPr sz="2000" spc="-55" dirty="0">
                <a:latin typeface="Times New Roman"/>
                <a:cs typeface="Times New Roman"/>
              </a:rPr>
              <a:t>however,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25" dirty="0">
                <a:latin typeface="Times New Roman"/>
                <a:cs typeface="Times New Roman"/>
              </a:rPr>
              <a:t>PI </a:t>
            </a:r>
            <a:r>
              <a:rPr sz="2000" spc="-60" dirty="0">
                <a:latin typeface="Times New Roman"/>
                <a:cs typeface="Times New Roman"/>
              </a:rPr>
              <a:t>(package </a:t>
            </a:r>
            <a:r>
              <a:rPr sz="2000" spc="-35" dirty="0">
                <a:latin typeface="Times New Roman"/>
                <a:cs typeface="Times New Roman"/>
              </a:rPr>
              <a:t>insert) </a:t>
            </a:r>
            <a:r>
              <a:rPr sz="2000" spc="-60" dirty="0">
                <a:latin typeface="Times New Roman"/>
                <a:cs typeface="Times New Roman"/>
              </a:rPr>
              <a:t>only </a:t>
            </a:r>
            <a:r>
              <a:rPr sz="2000" spc="-45" dirty="0">
                <a:latin typeface="Times New Roman"/>
                <a:cs typeface="Times New Roman"/>
              </a:rPr>
              <a:t>includes </a:t>
            </a:r>
            <a:r>
              <a:rPr sz="2000" spc="-30" dirty="0">
                <a:latin typeface="Times New Roman"/>
                <a:cs typeface="Times New Roman"/>
              </a:rPr>
              <a:t>data </a:t>
            </a:r>
            <a:r>
              <a:rPr sz="2000" dirty="0">
                <a:latin typeface="Times New Roman"/>
                <a:cs typeface="Times New Roman"/>
              </a:rPr>
              <a:t>for up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65" dirty="0">
                <a:latin typeface="Times New Roman"/>
                <a:cs typeface="Times New Roman"/>
              </a:rPr>
              <a:t>3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years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you </a:t>
            </a:r>
            <a:r>
              <a:rPr sz="2000" b="1" spc="5" dirty="0">
                <a:latin typeface="Times New Roman"/>
                <a:cs typeface="Times New Roman"/>
              </a:rPr>
              <a:t>also </a:t>
            </a:r>
            <a:r>
              <a:rPr sz="2000" b="1" spc="10" dirty="0">
                <a:latin typeface="Times New Roman"/>
                <a:cs typeface="Times New Roman"/>
              </a:rPr>
              <a:t>cited </a:t>
            </a:r>
            <a:r>
              <a:rPr sz="2000" b="1" spc="-25" dirty="0">
                <a:latin typeface="Times New Roman"/>
                <a:cs typeface="Times New Roman"/>
              </a:rPr>
              <a:t>an </a:t>
            </a:r>
            <a:r>
              <a:rPr sz="2000" b="1" spc="-5" dirty="0">
                <a:latin typeface="Times New Roman"/>
                <a:cs typeface="Times New Roman"/>
              </a:rPr>
              <a:t>open-label </a:t>
            </a:r>
            <a:r>
              <a:rPr sz="2000" b="1" spc="15" dirty="0">
                <a:latin typeface="Times New Roman"/>
                <a:cs typeface="Times New Roman"/>
              </a:rPr>
              <a:t>extension </a:t>
            </a:r>
            <a:r>
              <a:rPr sz="2000" b="1" spc="-15" dirty="0">
                <a:latin typeface="Times New Roman"/>
                <a:cs typeface="Times New Roman"/>
              </a:rPr>
              <a:t>study </a:t>
            </a:r>
            <a:r>
              <a:rPr sz="2000" b="1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20" dirty="0">
                <a:latin typeface="Times New Roman"/>
                <a:cs typeface="Times New Roman"/>
              </a:rPr>
              <a:t>not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“substantial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40" dirty="0">
                <a:latin typeface="Times New Roman"/>
                <a:cs typeface="Times New Roman"/>
              </a:rPr>
              <a:t>evidence”</a:t>
            </a:r>
            <a:endParaRPr sz="2000">
              <a:latin typeface="Times New Roman"/>
              <a:cs typeface="Times New Roman"/>
            </a:endParaRPr>
          </a:p>
          <a:p>
            <a:pPr marL="1612265" lvl="3" indent="-229235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1612900" algn="l"/>
              </a:tabLst>
            </a:pPr>
            <a:r>
              <a:rPr sz="1800" spc="-55" dirty="0">
                <a:latin typeface="Times New Roman"/>
                <a:cs typeface="Times New Roman"/>
              </a:rPr>
              <a:t>only </a:t>
            </a:r>
            <a:r>
              <a:rPr sz="1800" spc="5" dirty="0">
                <a:latin typeface="Times New Roman"/>
                <a:cs typeface="Times New Roman"/>
              </a:rPr>
              <a:t>100/231 </a:t>
            </a:r>
            <a:r>
              <a:rPr sz="1800" spc="-25" dirty="0">
                <a:latin typeface="Times New Roman"/>
                <a:cs typeface="Times New Roman"/>
              </a:rPr>
              <a:t>patients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remained</a:t>
            </a:r>
            <a:endParaRPr sz="1800">
              <a:latin typeface="Times New Roman"/>
              <a:cs typeface="Times New Roman"/>
            </a:endParaRPr>
          </a:p>
          <a:p>
            <a:pPr marL="1612265" lvl="3" indent="-22923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1612900" algn="l"/>
              </a:tabLst>
            </a:pPr>
            <a:r>
              <a:rPr sz="1800" spc="-25" dirty="0">
                <a:latin typeface="Times New Roman"/>
                <a:cs typeface="Times New Roman"/>
              </a:rPr>
              <a:t>need </a:t>
            </a:r>
            <a:r>
              <a:rPr sz="1800" spc="-40" dirty="0">
                <a:latin typeface="Times New Roman"/>
                <a:cs typeface="Times New Roman"/>
              </a:rPr>
              <a:t>adequate </a:t>
            </a:r>
            <a:r>
              <a:rPr sz="1800" spc="-90" dirty="0">
                <a:latin typeface="Times New Roman"/>
                <a:cs typeface="Times New Roman"/>
              </a:rPr>
              <a:t>&amp; </a:t>
            </a:r>
            <a:r>
              <a:rPr sz="1800" spc="-45" dirty="0">
                <a:latin typeface="Times New Roman"/>
                <a:cs typeface="Times New Roman"/>
              </a:rPr>
              <a:t>well-controlled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studies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453" y="6388100"/>
            <a:ext cx="1780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098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Pataday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25" dirty="0"/>
              <a:t>Oct.</a:t>
            </a:r>
            <a:r>
              <a:rPr spc="75" dirty="0"/>
              <a:t> </a:t>
            </a:r>
            <a:r>
              <a:rPr spc="-245" dirty="0"/>
              <a:t>2011</a:t>
            </a:r>
          </a:p>
        </p:txBody>
      </p:sp>
      <p:sp>
        <p:nvSpPr>
          <p:cNvPr id="6" name="object 6"/>
          <p:cNvSpPr/>
          <p:nvPr/>
        </p:nvSpPr>
        <p:spPr>
          <a:xfrm>
            <a:off x="3720846" y="2544191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39">
                <a:moveTo>
                  <a:pt x="76200" y="0"/>
                </a:moveTo>
                <a:lnTo>
                  <a:pt x="0" y="0"/>
                </a:lnTo>
                <a:lnTo>
                  <a:pt x="0" y="15239"/>
                </a:lnTo>
                <a:lnTo>
                  <a:pt x="76200" y="1523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6938" y="1196001"/>
            <a:ext cx="7284720" cy="242062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Alcon </a:t>
            </a:r>
            <a:r>
              <a:rPr sz="2800" b="1" spc="-20" dirty="0">
                <a:latin typeface="Times New Roman"/>
                <a:cs typeface="Times New Roman"/>
              </a:rPr>
              <a:t>Research, </a:t>
            </a:r>
            <a:r>
              <a:rPr sz="2800" b="1" spc="-40" dirty="0">
                <a:latin typeface="Times New Roman"/>
                <a:cs typeface="Times New Roman"/>
              </a:rPr>
              <a:t>Ltd.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30" dirty="0">
                <a:latin typeface="Times New Roman"/>
                <a:cs typeface="Times New Roman"/>
              </a:rPr>
              <a:t>Rebate </a:t>
            </a:r>
            <a:r>
              <a:rPr sz="2800" b="1" spc="-125" dirty="0">
                <a:latin typeface="Times New Roman"/>
                <a:cs typeface="Times New Roman"/>
              </a:rPr>
              <a:t>Card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60" dirty="0">
                <a:latin typeface="Times New Roman"/>
                <a:cs typeface="Times New Roman"/>
              </a:rPr>
              <a:t>via</a:t>
            </a:r>
            <a:r>
              <a:rPr sz="2800" b="1" spc="265" dirty="0">
                <a:latin typeface="Times New Roman"/>
                <a:cs typeface="Times New Roman"/>
              </a:rPr>
              <a:t> </a:t>
            </a:r>
            <a:r>
              <a:rPr sz="2800" b="1" spc="-95" dirty="0">
                <a:latin typeface="Times New Roman"/>
                <a:cs typeface="Times New Roman"/>
              </a:rPr>
              <a:t>2253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Untitled </a:t>
            </a:r>
            <a:r>
              <a:rPr sz="24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Letter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Promotional </a:t>
            </a:r>
            <a:r>
              <a:rPr sz="2400" u="heavy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Material</a:t>
            </a:r>
            <a:r>
              <a:rPr sz="2400" spc="-8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500" b="1" i="1" spc="55" dirty="0">
                <a:latin typeface="Times New Roman"/>
                <a:cs typeface="Times New Roman"/>
              </a:rPr>
              <a:t>[</a:t>
            </a:r>
            <a:r>
              <a:rPr sz="2500" b="1" i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500" b="1" i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454910" algn="l"/>
              </a:tabLst>
            </a:pPr>
            <a:r>
              <a:rPr sz="2800" b="1" spc="-100" dirty="0">
                <a:latin typeface="Times New Roman"/>
                <a:cs typeface="Times New Roman"/>
              </a:rPr>
              <a:t>What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kind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40" dirty="0">
                <a:latin typeface="Times New Roman"/>
                <a:cs typeface="Times New Roman"/>
              </a:rPr>
              <a:t>ad </a:t>
            </a:r>
            <a:r>
              <a:rPr sz="2800" b="1" spc="35" dirty="0">
                <a:latin typeface="Times New Roman"/>
                <a:cs typeface="Times New Roman"/>
              </a:rPr>
              <a:t>is </a:t>
            </a:r>
            <a:r>
              <a:rPr sz="2800" b="1" spc="-30" dirty="0">
                <a:latin typeface="Times New Roman"/>
                <a:cs typeface="Times New Roman"/>
              </a:rPr>
              <a:t>it </a:t>
            </a:r>
            <a:r>
              <a:rPr sz="2800" b="1" spc="25" dirty="0">
                <a:latin typeface="Times New Roman"/>
                <a:cs typeface="Times New Roman"/>
              </a:rPr>
              <a:t>supposed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65" dirty="0">
                <a:latin typeface="Times New Roman"/>
                <a:cs typeface="Times New Roman"/>
              </a:rPr>
              <a:t>be?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Can </a:t>
            </a:r>
            <a:r>
              <a:rPr sz="2800" b="1" spc="-40" dirty="0">
                <a:latin typeface="Times New Roman"/>
                <a:cs typeface="Times New Roman"/>
              </a:rPr>
              <a:t>you </a:t>
            </a:r>
            <a:r>
              <a:rPr sz="2800" b="1" spc="-30" dirty="0">
                <a:latin typeface="Times New Roman"/>
                <a:cs typeface="Times New Roman"/>
              </a:rPr>
              <a:t>find </a:t>
            </a:r>
            <a:r>
              <a:rPr sz="2800" b="1" spc="-70" dirty="0">
                <a:latin typeface="Times New Roman"/>
                <a:cs typeface="Times New Roman"/>
              </a:rPr>
              <a:t>what’s </a:t>
            </a:r>
            <a:r>
              <a:rPr sz="2800" b="1" spc="-30" dirty="0">
                <a:latin typeface="Times New Roman"/>
                <a:cs typeface="Times New Roman"/>
              </a:rPr>
              <a:t>wrong with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next</a:t>
            </a:r>
            <a:r>
              <a:rPr sz="2800" b="1" spc="285" dirty="0">
                <a:latin typeface="Times New Roman"/>
                <a:cs typeface="Times New Roman"/>
              </a:rPr>
              <a:t> </a:t>
            </a:r>
            <a:r>
              <a:rPr sz="2800" b="1" spc="-105" dirty="0">
                <a:latin typeface="Times New Roman"/>
                <a:cs typeface="Times New Roman"/>
              </a:rPr>
              <a:t>ad?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50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4153" y="6438900"/>
            <a:ext cx="1755139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760220" y="196594"/>
            <a:ext cx="5105400" cy="6606540"/>
            <a:chOff x="1760220" y="196594"/>
            <a:chExt cx="5105400" cy="6606540"/>
          </a:xfrm>
        </p:grpSpPr>
        <p:sp>
          <p:nvSpPr>
            <p:cNvPr id="5" name="object 5"/>
            <p:cNvSpPr/>
            <p:nvPr/>
          </p:nvSpPr>
          <p:spPr>
            <a:xfrm>
              <a:off x="2819400" y="6172200"/>
              <a:ext cx="1905" cy="381000"/>
            </a:xfrm>
            <a:custGeom>
              <a:avLst/>
              <a:gdLst/>
              <a:ahLst/>
              <a:cxnLst/>
              <a:rect l="l" t="t" r="r" b="b"/>
              <a:pathLst>
                <a:path w="1905" h="381000">
                  <a:moveTo>
                    <a:pt x="1650" y="0"/>
                  </a:moveTo>
                  <a:lnTo>
                    <a:pt x="0" y="381000"/>
                  </a:lnTo>
                </a:path>
              </a:pathLst>
            </a:custGeom>
            <a:ln w="9144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0220" y="196594"/>
              <a:ext cx="5105400" cy="6606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51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67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Pataday </a:t>
            </a:r>
            <a:r>
              <a:rPr dirty="0"/>
              <a:t>– </a:t>
            </a:r>
            <a:r>
              <a:rPr spc="-5" dirty="0"/>
              <a:t>Untitled </a:t>
            </a:r>
            <a:r>
              <a:rPr spc="-75" dirty="0"/>
              <a:t>Letter </a:t>
            </a:r>
            <a:r>
              <a:rPr dirty="0"/>
              <a:t>– </a:t>
            </a:r>
            <a:r>
              <a:rPr spc="25" dirty="0"/>
              <a:t>Oct. </a:t>
            </a:r>
            <a:r>
              <a:rPr spc="-245" dirty="0"/>
              <a:t>2011</a:t>
            </a:r>
            <a:r>
              <a:rPr spc="5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236584" cy="33089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Suggests</a:t>
            </a:r>
            <a:r>
              <a:rPr sz="2800" b="1" spc="-5" dirty="0">
                <a:latin typeface="Times New Roman"/>
                <a:cs typeface="Times New Roman"/>
              </a:rPr>
              <a:t> indication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graphic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40" dirty="0">
                <a:latin typeface="Times New Roman"/>
                <a:cs typeface="Times New Roman"/>
              </a:rPr>
              <a:t>dandelion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eye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14" dirty="0">
                <a:latin typeface="Times New Roman"/>
                <a:cs typeface="Times New Roman"/>
              </a:rPr>
              <a:t>says </a:t>
            </a:r>
            <a:r>
              <a:rPr sz="2400" spc="-45" dirty="0">
                <a:latin typeface="Times New Roman"/>
                <a:cs typeface="Times New Roman"/>
              </a:rPr>
              <a:t>has </a:t>
            </a:r>
            <a:r>
              <a:rPr sz="2400" spc="-90" dirty="0">
                <a:latin typeface="Times New Roman"/>
                <a:cs typeface="Times New Roman"/>
              </a:rPr>
              <a:t>a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plant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70" dirty="0">
                <a:latin typeface="Times New Roman"/>
                <a:cs typeface="Times New Roman"/>
              </a:rPr>
              <a:t>allergen </a:t>
            </a:r>
            <a:r>
              <a:rPr sz="2400" spc="-35" dirty="0">
                <a:latin typeface="Times New Roman"/>
                <a:cs typeface="Times New Roman"/>
              </a:rPr>
              <a:t>superimposed </a:t>
            </a:r>
            <a:r>
              <a:rPr sz="2400" spc="-50" dirty="0">
                <a:latin typeface="Times New Roman"/>
                <a:cs typeface="Times New Roman"/>
              </a:rPr>
              <a:t>over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iris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Suggests </a:t>
            </a:r>
            <a:r>
              <a:rPr sz="2800" b="1" spc="40" dirty="0">
                <a:latin typeface="Times New Roman"/>
                <a:cs typeface="Times New Roman"/>
              </a:rPr>
              <a:t>dosage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30" dirty="0">
                <a:latin typeface="Times New Roman"/>
                <a:cs typeface="Times New Roman"/>
              </a:rPr>
              <a:t>logo 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spc="20" dirty="0">
                <a:latin typeface="Times New Roman"/>
                <a:cs typeface="Times New Roman"/>
              </a:rPr>
              <a:t>“Once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Daily”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Superiority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“Most </a:t>
            </a:r>
            <a:r>
              <a:rPr sz="2800" b="1" spc="-45" dirty="0">
                <a:latin typeface="Times New Roman"/>
                <a:cs typeface="Times New Roman"/>
              </a:rPr>
              <a:t>relief</a:t>
            </a:r>
            <a:r>
              <a:rPr sz="2800" b="1" spc="-22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”</a:t>
            </a:r>
            <a:endParaRPr sz="2800">
              <a:latin typeface="Times New Roman"/>
              <a:cs typeface="Times New Roman"/>
            </a:endParaRPr>
          </a:p>
          <a:p>
            <a:pPr marL="355600" marR="61341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976245" algn="l"/>
              </a:tabLst>
            </a:pPr>
            <a:r>
              <a:rPr sz="2800" b="1" spc="35" dirty="0">
                <a:latin typeface="Times New Roman"/>
                <a:cs typeface="Times New Roman"/>
              </a:rPr>
              <a:t>Once </a:t>
            </a:r>
            <a:r>
              <a:rPr sz="2800" b="1" spc="-35" dirty="0">
                <a:latin typeface="Times New Roman"/>
                <a:cs typeface="Times New Roman"/>
              </a:rPr>
              <a:t>falls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out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55" dirty="0">
                <a:latin typeface="Times New Roman"/>
                <a:cs typeface="Times New Roman"/>
              </a:rPr>
              <a:t>reminder </a:t>
            </a:r>
            <a:r>
              <a:rPr sz="2800" b="1" spc="-10" dirty="0">
                <a:latin typeface="Times New Roman"/>
                <a:cs typeface="Times New Roman"/>
              </a:rPr>
              <a:t>labeling, </a:t>
            </a:r>
            <a:r>
              <a:rPr sz="2800" b="1" spc="-45" dirty="0">
                <a:latin typeface="Times New Roman"/>
                <a:cs typeface="Times New Roman"/>
              </a:rPr>
              <a:t>requires </a:t>
            </a:r>
            <a:r>
              <a:rPr sz="2800" b="1" spc="-55" dirty="0">
                <a:latin typeface="Times New Roman"/>
                <a:cs typeface="Times New Roman"/>
              </a:rPr>
              <a:t>full  </a:t>
            </a:r>
            <a:r>
              <a:rPr sz="2800" b="1" spc="-10" dirty="0">
                <a:latin typeface="Times New Roman"/>
                <a:cs typeface="Times New Roman"/>
              </a:rPr>
              <a:t>labeling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63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Aegerion </a:t>
            </a:r>
            <a:r>
              <a:rPr dirty="0"/>
              <a:t>– </a:t>
            </a:r>
            <a:r>
              <a:rPr spc="40" dirty="0"/>
              <a:t>Loose </a:t>
            </a:r>
            <a:r>
              <a:rPr spc="5" dirty="0"/>
              <a:t>CEO </a:t>
            </a:r>
            <a:r>
              <a:rPr spc="-10" dirty="0"/>
              <a:t>Lips </a:t>
            </a:r>
            <a:r>
              <a:rPr spc="-70" dirty="0"/>
              <a:t>Sink</a:t>
            </a:r>
            <a:r>
              <a:rPr spc="-55" dirty="0"/>
              <a:t> </a:t>
            </a:r>
            <a:r>
              <a:rPr spc="-105" dirty="0"/>
              <a:t>Ship?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6011" y="814484"/>
            <a:ext cx="8433435" cy="51708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903855" algn="l"/>
              </a:tabLst>
            </a:pPr>
            <a:r>
              <a:rPr sz="2800" b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Warning</a:t>
            </a:r>
            <a:r>
              <a:rPr sz="28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8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r>
              <a:rPr sz="28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spc="5" dirty="0">
                <a:latin typeface="Times New Roman"/>
                <a:cs typeface="Times New Roman"/>
              </a:rPr>
              <a:t>November </a:t>
            </a:r>
            <a:r>
              <a:rPr sz="2800" b="1" spc="-35" dirty="0">
                <a:latin typeface="Times New Roman"/>
                <a:cs typeface="Times New Roman"/>
              </a:rPr>
              <a:t>8, </a:t>
            </a:r>
            <a:r>
              <a:rPr sz="2800" b="1" spc="-145" dirty="0">
                <a:latin typeface="Times New Roman"/>
                <a:cs typeface="Times New Roman"/>
              </a:rPr>
              <a:t>2013 </a:t>
            </a:r>
            <a:r>
              <a:rPr sz="2950" b="1" i="1" spc="45" dirty="0">
                <a:latin typeface="Times New Roman"/>
                <a:cs typeface="Times New Roman"/>
              </a:rPr>
              <a:t>[</a:t>
            </a:r>
            <a:r>
              <a:rPr sz="2950" b="1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Hot</a:t>
            </a:r>
            <a:r>
              <a:rPr sz="2950" b="1" i="1" u="heavy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Link]</a:t>
            </a: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0" dirty="0">
                <a:latin typeface="Times New Roman"/>
                <a:cs typeface="Times New Roman"/>
              </a:rPr>
              <a:t>Facts:</a:t>
            </a:r>
            <a:endParaRPr sz="2800">
              <a:latin typeface="Times New Roman"/>
              <a:cs typeface="Times New Roman"/>
            </a:endParaRPr>
          </a:p>
          <a:p>
            <a:pPr marL="756285" marR="39116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Juxtapid® </a:t>
            </a:r>
            <a:r>
              <a:rPr sz="2400" spc="-50" dirty="0">
                <a:latin typeface="Times New Roman"/>
                <a:cs typeface="Times New Roman"/>
              </a:rPr>
              <a:t>-- </a:t>
            </a:r>
            <a:r>
              <a:rPr sz="2400" spc="-35" dirty="0">
                <a:latin typeface="Times New Roman"/>
                <a:cs typeface="Times New Roman"/>
              </a:rPr>
              <a:t>approved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0" dirty="0">
                <a:latin typeface="Times New Roman"/>
                <a:cs typeface="Times New Roman"/>
              </a:rPr>
              <a:t>familial </a:t>
            </a:r>
            <a:r>
              <a:rPr sz="2400" spc="-40" dirty="0">
                <a:latin typeface="Times New Roman"/>
                <a:cs typeface="Times New Roman"/>
              </a:rPr>
              <a:t>homozygous </a:t>
            </a:r>
            <a:r>
              <a:rPr sz="2400" spc="-50" dirty="0">
                <a:latin typeface="Times New Roman"/>
                <a:cs typeface="Times New Roman"/>
              </a:rPr>
              <a:t>hypercholest-  </a:t>
            </a:r>
            <a:r>
              <a:rPr sz="2400" spc="-60" dirty="0">
                <a:latin typeface="Times New Roman"/>
                <a:cs typeface="Times New Roman"/>
              </a:rPr>
              <a:t>erolemia </a:t>
            </a:r>
            <a:r>
              <a:rPr sz="2400" spc="5" dirty="0">
                <a:latin typeface="Times New Roman"/>
                <a:cs typeface="Times New Roman"/>
              </a:rPr>
              <a:t>(HOFH), but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30" dirty="0">
                <a:latin typeface="Times New Roman"/>
                <a:cs typeface="Times New Roman"/>
              </a:rPr>
              <a:t>reduction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cardiac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events.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1956435" algn="l"/>
              </a:tabLst>
            </a:pPr>
            <a:r>
              <a:rPr sz="2400" spc="50" dirty="0">
                <a:latin typeface="Times New Roman"/>
                <a:cs typeface="Times New Roman"/>
              </a:rPr>
              <a:t>CEO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45" dirty="0">
                <a:latin typeface="Times New Roman"/>
                <a:cs typeface="Times New Roman"/>
              </a:rPr>
              <a:t>CNBC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“These </a:t>
            </a:r>
            <a:r>
              <a:rPr sz="2400" spc="-35" dirty="0">
                <a:latin typeface="Times New Roman"/>
                <a:cs typeface="Times New Roman"/>
              </a:rPr>
              <a:t>patients </a:t>
            </a:r>
            <a:r>
              <a:rPr sz="2400" spc="-55" dirty="0">
                <a:latin typeface="Times New Roman"/>
                <a:cs typeface="Times New Roman"/>
              </a:rPr>
              <a:t>are going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5" dirty="0">
                <a:latin typeface="Times New Roman"/>
                <a:cs typeface="Times New Roman"/>
              </a:rPr>
              <a:t>die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0" dirty="0">
                <a:latin typeface="Times New Roman"/>
                <a:cs typeface="Times New Roman"/>
              </a:rPr>
              <a:t>cardiac  </a:t>
            </a:r>
            <a:r>
              <a:rPr sz="2400" spc="-50" dirty="0">
                <a:latin typeface="Times New Roman"/>
                <a:cs typeface="Times New Roman"/>
              </a:rPr>
              <a:t>event, </a:t>
            </a:r>
            <a:r>
              <a:rPr sz="2400" spc="-35" dirty="0">
                <a:latin typeface="Times New Roman"/>
                <a:cs typeface="Times New Roman"/>
              </a:rPr>
              <a:t>either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stroke </a:t>
            </a:r>
            <a:r>
              <a:rPr sz="2400" spc="5" dirty="0">
                <a:latin typeface="Times New Roman"/>
                <a:cs typeface="Times New Roman"/>
              </a:rPr>
              <a:t>or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15" dirty="0">
                <a:latin typeface="Times New Roman"/>
                <a:cs typeface="Times New Roman"/>
              </a:rPr>
              <a:t>heart </a:t>
            </a:r>
            <a:r>
              <a:rPr sz="2400" spc="-60" dirty="0">
                <a:latin typeface="Times New Roman"/>
                <a:cs typeface="Times New Roman"/>
              </a:rPr>
              <a:t>attack, </a:t>
            </a:r>
            <a:r>
              <a:rPr sz="2400" spc="-75" dirty="0">
                <a:latin typeface="Times New Roman"/>
                <a:cs typeface="Times New Roman"/>
              </a:rPr>
              <a:t>if </a:t>
            </a:r>
            <a:r>
              <a:rPr sz="2400" spc="-125" dirty="0">
                <a:latin typeface="Times New Roman"/>
                <a:cs typeface="Times New Roman"/>
              </a:rPr>
              <a:t>we </a:t>
            </a:r>
            <a:r>
              <a:rPr sz="2400" spc="-70" dirty="0">
                <a:latin typeface="Times New Roman"/>
                <a:cs typeface="Times New Roman"/>
              </a:rPr>
              <a:t>don’t </a:t>
            </a:r>
            <a:r>
              <a:rPr sz="2400" spc="-75" dirty="0">
                <a:latin typeface="Times New Roman"/>
                <a:cs typeface="Times New Roman"/>
              </a:rPr>
              <a:t>have </a:t>
            </a:r>
            <a:r>
              <a:rPr sz="2400" spc="-5" dirty="0">
                <a:latin typeface="Times New Roman"/>
                <a:cs typeface="Times New Roman"/>
              </a:rPr>
              <a:t>them </a:t>
            </a:r>
            <a:r>
              <a:rPr sz="2400" spc="20" dirty="0">
                <a:latin typeface="Times New Roman"/>
                <a:cs typeface="Times New Roman"/>
              </a:rPr>
              <a:t>on  </a:t>
            </a:r>
            <a:r>
              <a:rPr sz="2400" spc="-75" dirty="0">
                <a:latin typeface="Times New Roman"/>
                <a:cs typeface="Times New Roman"/>
              </a:rPr>
              <a:t>therapy.”	</a:t>
            </a:r>
            <a:r>
              <a:rPr sz="2400" spc="-55" dirty="0">
                <a:latin typeface="Times New Roman"/>
                <a:cs typeface="Times New Roman"/>
              </a:rPr>
              <a:t>[and </a:t>
            </a:r>
            <a:r>
              <a:rPr sz="2400" spc="-3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other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statements]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FDA: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This </a:t>
            </a:r>
            <a:r>
              <a:rPr sz="2400" spc="-50" dirty="0">
                <a:latin typeface="Times New Roman"/>
                <a:cs typeface="Times New Roman"/>
              </a:rPr>
              <a:t>creates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new </a:t>
            </a:r>
            <a:r>
              <a:rPr sz="2400" spc="-70" dirty="0">
                <a:latin typeface="Times New Roman"/>
                <a:cs typeface="Times New Roman"/>
              </a:rPr>
              <a:t>use,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20" dirty="0">
                <a:latin typeface="Times New Roman"/>
                <a:cs typeface="Times New Roman"/>
              </a:rPr>
              <a:t>there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spc="25" dirty="0">
                <a:latin typeface="Times New Roman"/>
                <a:cs typeface="Times New Roman"/>
              </a:rPr>
              <a:t>not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adequate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latin typeface="Times New Roman"/>
                <a:cs typeface="Times New Roman"/>
              </a:rPr>
              <a:t>directions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756285" marR="69977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70" dirty="0">
                <a:latin typeface="Times New Roman"/>
                <a:cs typeface="Times New Roman"/>
              </a:rPr>
              <a:t>No </a:t>
            </a:r>
            <a:r>
              <a:rPr sz="2400" spc="-65" dirty="0">
                <a:latin typeface="Times New Roman"/>
                <a:cs typeface="Times New Roman"/>
              </a:rPr>
              <a:t>balancing </a:t>
            </a:r>
            <a:r>
              <a:rPr sz="2400" spc="-70" dirty="0">
                <a:latin typeface="Times New Roman"/>
                <a:cs typeface="Times New Roman"/>
              </a:rPr>
              <a:t>risk </a:t>
            </a:r>
            <a:r>
              <a:rPr sz="2400" spc="-15" dirty="0">
                <a:latin typeface="Times New Roman"/>
                <a:cs typeface="Times New Roman"/>
              </a:rPr>
              <a:t>information </a:t>
            </a:r>
            <a:r>
              <a:rPr sz="2400" spc="-75" dirty="0">
                <a:latin typeface="Times New Roman"/>
                <a:cs typeface="Times New Roman"/>
              </a:rPr>
              <a:t>relative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“new” </a:t>
            </a:r>
            <a:r>
              <a:rPr sz="2400" spc="-55" dirty="0">
                <a:latin typeface="Times New Roman"/>
                <a:cs typeface="Times New Roman"/>
              </a:rPr>
              <a:t>uses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0" dirty="0">
                <a:latin typeface="Times New Roman"/>
                <a:cs typeface="Times New Roman"/>
              </a:rPr>
              <a:t>and  </a:t>
            </a:r>
            <a:r>
              <a:rPr sz="2400" spc="-10" dirty="0">
                <a:latin typeface="Times New Roman"/>
                <a:cs typeface="Times New Roman"/>
              </a:rPr>
              <a:t>product </a:t>
            </a:r>
            <a:r>
              <a:rPr sz="2400" spc="-45" dirty="0">
                <a:latin typeface="Times New Roman"/>
                <a:cs typeface="Times New Roman"/>
              </a:rPr>
              <a:t>has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boxed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warnig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9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Aegerion </a:t>
            </a:r>
            <a:r>
              <a:rPr dirty="0"/>
              <a:t>– </a:t>
            </a:r>
            <a:r>
              <a:rPr spc="40" dirty="0"/>
              <a:t>Loose </a:t>
            </a:r>
            <a:r>
              <a:rPr spc="5" dirty="0"/>
              <a:t>CEO </a:t>
            </a:r>
            <a:r>
              <a:rPr spc="-10" dirty="0"/>
              <a:t>Lips </a:t>
            </a:r>
            <a:r>
              <a:rPr spc="-70" dirty="0"/>
              <a:t>Sink</a:t>
            </a:r>
            <a:r>
              <a:rPr spc="-55" dirty="0"/>
              <a:t> </a:t>
            </a:r>
            <a:r>
              <a:rPr spc="-45" dirty="0"/>
              <a:t>Ship…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7950200" cy="22275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Corrective</a:t>
            </a:r>
            <a:r>
              <a:rPr sz="28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action: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At </a:t>
            </a:r>
            <a:r>
              <a:rPr sz="2400" spc="-185" dirty="0">
                <a:latin typeface="Times New Roman"/>
                <a:cs typeface="Times New Roman"/>
              </a:rPr>
              <a:t>FDA’s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request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Aegerion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ran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corrective </a:t>
            </a:r>
            <a:r>
              <a:rPr sz="2400" spc="-40" dirty="0">
                <a:latin typeface="Times New Roman"/>
                <a:cs typeface="Times New Roman"/>
              </a:rPr>
              <a:t>advertisement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45" dirty="0">
                <a:latin typeface="Times New Roman"/>
                <a:cs typeface="Times New Roman"/>
              </a:rPr>
              <a:t>CNBC </a:t>
            </a:r>
            <a:r>
              <a:rPr sz="2400" spc="-55" dirty="0">
                <a:latin typeface="Times New Roman"/>
                <a:cs typeface="Times New Roman"/>
              </a:rPr>
              <a:t>(among  </a:t>
            </a:r>
            <a:r>
              <a:rPr sz="2400" spc="-5" dirty="0">
                <a:latin typeface="Times New Roman"/>
                <a:cs typeface="Times New Roman"/>
              </a:rPr>
              <a:t>other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things)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has </a:t>
            </a:r>
            <a:r>
              <a:rPr sz="2400" spc="-50" dirty="0">
                <a:latin typeface="Times New Roman"/>
                <a:cs typeface="Times New Roman"/>
              </a:rPr>
              <a:t>closed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warning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letter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422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91885" algn="l"/>
              </a:tabLst>
            </a:pPr>
            <a:r>
              <a:rPr spc="-45" dirty="0"/>
              <a:t>Concordia </a:t>
            </a:r>
            <a:r>
              <a:rPr dirty="0"/>
              <a:t>– </a:t>
            </a:r>
            <a:r>
              <a:rPr spc="-70" dirty="0"/>
              <a:t>More</a:t>
            </a:r>
            <a:r>
              <a:rPr spc="60" dirty="0"/>
              <a:t> </a:t>
            </a:r>
            <a:r>
              <a:rPr spc="40" dirty="0"/>
              <a:t>Loose</a:t>
            </a:r>
            <a:r>
              <a:rPr dirty="0"/>
              <a:t> </a:t>
            </a:r>
            <a:r>
              <a:rPr spc="-70" dirty="0"/>
              <a:t>Lips?	</a:t>
            </a:r>
            <a:r>
              <a:rPr spc="-30" dirty="0"/>
              <a:t>Sales</a:t>
            </a:r>
            <a:r>
              <a:rPr spc="-55" dirty="0"/>
              <a:t> </a:t>
            </a:r>
            <a:r>
              <a:rPr spc="-95" dirty="0"/>
              <a:t>Script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53906"/>
            <a:ext cx="8236584" cy="44697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Untitled </a:t>
            </a:r>
            <a:r>
              <a:rPr sz="28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Letter</a:t>
            </a:r>
            <a:r>
              <a:rPr sz="2800" b="1" spc="-6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950" b="1" i="1" spc="45" dirty="0">
                <a:latin typeface="Times New Roman"/>
                <a:cs typeface="Times New Roman"/>
              </a:rPr>
              <a:t>[Hot </a:t>
            </a:r>
            <a:r>
              <a:rPr sz="2950" b="1" i="1" spc="-25" dirty="0">
                <a:latin typeface="Times New Roman"/>
                <a:cs typeface="Times New Roman"/>
              </a:rPr>
              <a:t>Link] </a:t>
            </a:r>
            <a:r>
              <a:rPr sz="2950" b="1" i="1" spc="-80" dirty="0">
                <a:latin typeface="Times New Roman"/>
                <a:cs typeface="Times New Roman"/>
              </a:rPr>
              <a:t>– </a:t>
            </a:r>
            <a:r>
              <a:rPr sz="2950" b="1" i="1" spc="-60" dirty="0">
                <a:latin typeface="Times New Roman"/>
                <a:cs typeface="Times New Roman"/>
              </a:rPr>
              <a:t>on</a:t>
            </a:r>
            <a:r>
              <a:rPr sz="2950" b="1" i="1" spc="10" dirty="0">
                <a:latin typeface="Times New Roman"/>
                <a:cs typeface="Times New Roman"/>
              </a:rPr>
              <a:t> </a:t>
            </a:r>
            <a:r>
              <a:rPr sz="2800" b="1" spc="-105" dirty="0">
                <a:latin typeface="Times New Roman"/>
                <a:cs typeface="Times New Roman"/>
              </a:rPr>
              <a:t>Kapvay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Promotional </a:t>
            </a:r>
            <a:r>
              <a:rPr sz="2400"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Material</a:t>
            </a:r>
            <a:r>
              <a:rPr sz="2400" spc="-7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-- </a:t>
            </a:r>
            <a:r>
              <a:rPr sz="2400" spc="-40" dirty="0">
                <a:latin typeface="Times New Roman"/>
                <a:cs typeface="Times New Roman"/>
              </a:rPr>
              <a:t>Professional </a:t>
            </a:r>
            <a:r>
              <a:rPr sz="2400" spc="-25" dirty="0">
                <a:latin typeface="Times New Roman"/>
                <a:cs typeface="Times New Roman"/>
              </a:rPr>
              <a:t>telephone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script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55" dirty="0">
                <a:latin typeface="Times New Roman"/>
                <a:cs typeface="Times New Roman"/>
              </a:rPr>
              <a:t>material </a:t>
            </a:r>
            <a:r>
              <a:rPr sz="2800" b="1" spc="-70" dirty="0">
                <a:latin typeface="Times New Roman"/>
                <a:cs typeface="Times New Roman"/>
              </a:rPr>
              <a:t>risk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information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“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completely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omits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contraindication, 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65" dirty="0">
                <a:latin typeface="Times New Roman"/>
                <a:cs typeface="Times New Roman"/>
              </a:rPr>
              <a:t>warnings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45" dirty="0">
                <a:latin typeface="Times New Roman"/>
                <a:cs typeface="Times New Roman"/>
              </a:rPr>
              <a:t>precautions,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spc="-60" dirty="0">
                <a:latin typeface="Times New Roman"/>
                <a:cs typeface="Times New Roman"/>
              </a:rPr>
              <a:t>adverse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events…”</a:t>
            </a:r>
            <a:endParaRPr sz="2400">
              <a:latin typeface="Times New Roman"/>
              <a:cs typeface="Times New Roman"/>
            </a:endParaRPr>
          </a:p>
          <a:p>
            <a:pPr marL="756285" lvl="1" indent="-749300">
              <a:lnSpc>
                <a:spcPts val="283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25" dirty="0">
                <a:latin typeface="Times New Roman"/>
                <a:cs typeface="Times New Roman"/>
              </a:rPr>
              <a:t>“I </a:t>
            </a:r>
            <a:r>
              <a:rPr sz="2400" spc="-50" dirty="0">
                <a:latin typeface="Times New Roman"/>
                <a:cs typeface="Times New Roman"/>
              </a:rPr>
              <a:t>can </a:t>
            </a:r>
            <a:r>
              <a:rPr sz="2400" spc="-80" dirty="0">
                <a:latin typeface="Times New Roman"/>
                <a:cs typeface="Times New Roman"/>
              </a:rPr>
              <a:t>e-mail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full </a:t>
            </a:r>
            <a:r>
              <a:rPr sz="2400" spc="-50" dirty="0">
                <a:latin typeface="Times New Roman"/>
                <a:cs typeface="Times New Roman"/>
              </a:rPr>
              <a:t>prescribing </a:t>
            </a:r>
            <a:r>
              <a:rPr sz="2400" spc="-1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…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85" dirty="0">
                <a:latin typeface="Times New Roman"/>
                <a:cs typeface="Times New Roman"/>
              </a:rPr>
              <a:t>you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  <a:p>
            <a:pPr marL="13335" algn="ctr">
              <a:lnSpc>
                <a:spcPts val="2950"/>
              </a:lnSpc>
            </a:pPr>
            <a:r>
              <a:rPr sz="2400" spc="-75" dirty="0">
                <a:latin typeface="Times New Roman"/>
                <a:cs typeface="Times New Roman"/>
              </a:rPr>
              <a:t>access </a:t>
            </a:r>
            <a:r>
              <a:rPr sz="2400" spc="-40" dirty="0">
                <a:latin typeface="Times New Roman"/>
                <a:cs typeface="Times New Roman"/>
              </a:rPr>
              <a:t>it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500" b="1" i="1" spc="-30" dirty="0">
                <a:latin typeface="Times New Roman"/>
                <a:cs typeface="Times New Roman"/>
              </a:rPr>
              <a:t>Kapvay </a:t>
            </a:r>
            <a:r>
              <a:rPr sz="2400" spc="-65" dirty="0">
                <a:latin typeface="Times New Roman"/>
                <a:cs typeface="Times New Roman"/>
              </a:rPr>
              <a:t>website </a:t>
            </a:r>
            <a:r>
              <a:rPr sz="2400" spc="-75" dirty="0">
                <a:latin typeface="Times New Roman"/>
                <a:cs typeface="Times New Roman"/>
              </a:rPr>
              <a:t>... </a:t>
            </a:r>
            <a:r>
              <a:rPr sz="2400" spc="-60" dirty="0">
                <a:latin typeface="Times New Roman"/>
                <a:cs typeface="Times New Roman"/>
              </a:rPr>
              <a:t>Which </a:t>
            </a:r>
            <a:r>
              <a:rPr sz="2400" spc="10" dirty="0">
                <a:latin typeface="Times New Roman"/>
                <a:cs typeface="Times New Roman"/>
              </a:rPr>
              <a:t>do </a:t>
            </a:r>
            <a:r>
              <a:rPr sz="2400" spc="-85" dirty="0">
                <a:latin typeface="Times New Roman"/>
                <a:cs typeface="Times New Roman"/>
              </a:rPr>
              <a:t>you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prefer?”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0" dirty="0">
                <a:latin typeface="Times New Roman"/>
                <a:cs typeface="Times New Roman"/>
              </a:rPr>
              <a:t>FDA: </a:t>
            </a:r>
            <a:r>
              <a:rPr sz="2000" spc="5" dirty="0">
                <a:latin typeface="Times New Roman"/>
                <a:cs typeface="Times New Roman"/>
              </a:rPr>
              <a:t>“… </a:t>
            </a:r>
            <a:r>
              <a:rPr sz="2000" spc="-25" dirty="0">
                <a:latin typeface="Times New Roman"/>
                <a:cs typeface="Times New Roman"/>
              </a:rPr>
              <a:t>this </a:t>
            </a:r>
            <a:r>
              <a:rPr sz="2000" spc="-20" dirty="0">
                <a:latin typeface="Times New Roman"/>
                <a:cs typeface="Times New Roman"/>
              </a:rPr>
              <a:t>does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45" dirty="0">
                <a:latin typeface="Times New Roman"/>
                <a:cs typeface="Times New Roman"/>
              </a:rPr>
              <a:t>mitigate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35" dirty="0">
                <a:latin typeface="Times New Roman"/>
                <a:cs typeface="Times New Roman"/>
              </a:rPr>
              <a:t>omission </a:t>
            </a:r>
            <a:r>
              <a:rPr sz="2000" spc="-5" dirty="0">
                <a:latin typeface="Times New Roman"/>
                <a:cs typeface="Times New Roman"/>
              </a:rPr>
              <a:t>of important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information”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0" dirty="0">
                <a:latin typeface="Times New Roman"/>
                <a:cs typeface="Times New Roman"/>
              </a:rPr>
              <a:t>FDA: </a:t>
            </a:r>
            <a:r>
              <a:rPr sz="2000" spc="-85" dirty="0">
                <a:latin typeface="Times New Roman"/>
                <a:cs typeface="Times New Roman"/>
              </a:rPr>
              <a:t>by </a:t>
            </a:r>
            <a:r>
              <a:rPr sz="2000" spc="-30" dirty="0">
                <a:latin typeface="Times New Roman"/>
                <a:cs typeface="Times New Roman"/>
              </a:rPr>
              <a:t>omitting </a:t>
            </a:r>
            <a:r>
              <a:rPr sz="2000" spc="-105" dirty="0">
                <a:latin typeface="Times New Roman"/>
                <a:cs typeface="Times New Roman"/>
              </a:rPr>
              <a:t>key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risk </a:t>
            </a:r>
            <a:r>
              <a:rPr sz="2000" spc="-50" dirty="0">
                <a:latin typeface="Times New Roman"/>
                <a:cs typeface="Times New Roman"/>
              </a:rPr>
              <a:t>info, </a:t>
            </a:r>
            <a:r>
              <a:rPr sz="2000" spc="-65" dirty="0">
                <a:latin typeface="Times New Roman"/>
                <a:cs typeface="Times New Roman"/>
              </a:rPr>
              <a:t>“misleadingly </a:t>
            </a:r>
            <a:r>
              <a:rPr sz="2000" spc="-40" dirty="0">
                <a:latin typeface="Times New Roman"/>
                <a:cs typeface="Times New Roman"/>
              </a:rPr>
              <a:t>suggests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45" dirty="0">
                <a:latin typeface="Times New Roman"/>
                <a:cs typeface="Times New Roman"/>
              </a:rPr>
              <a:t>Kapvy </a:t>
            </a:r>
            <a:r>
              <a:rPr sz="2000" spc="-75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40" dirty="0">
                <a:latin typeface="Times New Roman"/>
                <a:cs typeface="Times New Roman"/>
              </a:rPr>
              <a:t>safer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40" dirty="0">
                <a:latin typeface="Times New Roman"/>
                <a:cs typeface="Times New Roman"/>
              </a:rPr>
              <a:t>has </a:t>
            </a:r>
            <a:r>
              <a:rPr sz="2000" spc="-20" dirty="0">
                <a:latin typeface="Times New Roman"/>
                <a:cs typeface="Times New Roman"/>
              </a:rPr>
              <a:t>been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demonstrated.”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76" y="399110"/>
            <a:ext cx="8420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6345" algn="l"/>
              </a:tabLst>
            </a:pPr>
            <a:r>
              <a:rPr spc="-45" dirty="0"/>
              <a:t>Concordia </a:t>
            </a:r>
            <a:r>
              <a:rPr dirty="0"/>
              <a:t>–</a:t>
            </a:r>
            <a:r>
              <a:rPr spc="55" dirty="0"/>
              <a:t> </a:t>
            </a:r>
            <a:r>
              <a:rPr spc="40" dirty="0"/>
              <a:t>Loose</a:t>
            </a:r>
            <a:r>
              <a:rPr dirty="0"/>
              <a:t> </a:t>
            </a:r>
            <a:r>
              <a:rPr spc="-70" dirty="0"/>
              <a:t>Lips?	</a:t>
            </a:r>
            <a:r>
              <a:rPr dirty="0"/>
              <a:t>… </a:t>
            </a:r>
            <a:r>
              <a:rPr spc="-30" dirty="0"/>
              <a:t>Sales </a:t>
            </a:r>
            <a:r>
              <a:rPr spc="-95" dirty="0"/>
              <a:t>Script</a:t>
            </a:r>
            <a:r>
              <a:rPr spc="-2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3268" y="1136003"/>
            <a:ext cx="8398510" cy="50076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Omitted </a:t>
            </a:r>
            <a:r>
              <a:rPr sz="2800" b="1" spc="-50" dirty="0">
                <a:latin typeface="Times New Roman"/>
                <a:cs typeface="Times New Roman"/>
              </a:rPr>
              <a:t>material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facts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Script </a:t>
            </a:r>
            <a:r>
              <a:rPr sz="2400" spc="-50" dirty="0">
                <a:latin typeface="Times New Roman"/>
                <a:cs typeface="Times New Roman"/>
              </a:rPr>
              <a:t>describes </a:t>
            </a:r>
            <a:r>
              <a:rPr sz="2400" spc="-75" dirty="0">
                <a:latin typeface="Times New Roman"/>
                <a:cs typeface="Times New Roman"/>
              </a:rPr>
              <a:t>Kapvay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20" dirty="0">
                <a:latin typeface="Times New Roman"/>
                <a:cs typeface="Times New Roman"/>
              </a:rPr>
              <a:t>treatment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20" dirty="0">
                <a:latin typeface="Times New Roman"/>
                <a:cs typeface="Times New Roman"/>
              </a:rPr>
              <a:t>ADHD,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85" dirty="0">
                <a:latin typeface="Times New Roman"/>
                <a:cs typeface="Times New Roman"/>
              </a:rPr>
              <a:t>fails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say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40" dirty="0">
                <a:latin typeface="Times New Roman"/>
                <a:cs typeface="Times New Roman"/>
              </a:rPr>
              <a:t>it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part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25" dirty="0">
                <a:latin typeface="Times New Roman"/>
                <a:cs typeface="Times New Roman"/>
              </a:rPr>
              <a:t>“total </a:t>
            </a:r>
            <a:r>
              <a:rPr sz="2400" spc="-15" dirty="0">
                <a:latin typeface="Times New Roman"/>
                <a:cs typeface="Times New Roman"/>
              </a:rPr>
              <a:t>treatment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program”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Dosing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wrong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script </a:t>
            </a:r>
            <a:r>
              <a:rPr sz="2400" spc="-50" dirty="0">
                <a:latin typeface="Times New Roman"/>
                <a:cs typeface="Times New Roman"/>
              </a:rPr>
              <a:t>suggests </a:t>
            </a:r>
            <a:r>
              <a:rPr sz="2400" spc="-75" dirty="0">
                <a:latin typeface="Times New Roman"/>
                <a:cs typeface="Times New Roman"/>
              </a:rPr>
              <a:t>twice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155" dirty="0">
                <a:latin typeface="Times New Roman"/>
                <a:cs typeface="Times New Roman"/>
              </a:rPr>
              <a:t>day,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75" dirty="0">
                <a:latin typeface="Times New Roman"/>
                <a:cs typeface="Times New Roman"/>
              </a:rPr>
              <a:t>labeling </a:t>
            </a:r>
            <a:r>
              <a:rPr sz="2400" spc="-95" dirty="0">
                <a:latin typeface="Times New Roman"/>
                <a:cs typeface="Times New Roman"/>
              </a:rPr>
              <a:t>calls 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start </a:t>
            </a:r>
            <a:r>
              <a:rPr sz="2400" spc="-55" dirty="0">
                <a:latin typeface="Times New Roman"/>
                <a:cs typeface="Times New Roman"/>
              </a:rPr>
              <a:t>with </a:t>
            </a:r>
            <a:r>
              <a:rPr sz="2400" spc="-80" dirty="0">
                <a:latin typeface="Times New Roman"/>
                <a:cs typeface="Times New Roman"/>
              </a:rPr>
              <a:t>single </a:t>
            </a:r>
            <a:r>
              <a:rPr sz="2400" spc="-25" dirty="0">
                <a:latin typeface="Times New Roman"/>
                <a:cs typeface="Times New Roman"/>
              </a:rPr>
              <a:t>dose </a:t>
            </a:r>
            <a:r>
              <a:rPr sz="2400" spc="-35" dirty="0">
                <a:latin typeface="Times New Roman"/>
                <a:cs typeface="Times New Roman"/>
              </a:rPr>
              <a:t>at bedtime </a:t>
            </a:r>
            <a:r>
              <a:rPr sz="2400" dirty="0">
                <a:latin typeface="Times New Roman"/>
                <a:cs typeface="Times New Roman"/>
              </a:rPr>
              <a:t>– then </a:t>
            </a:r>
            <a:r>
              <a:rPr sz="2400" spc="-40" dirty="0">
                <a:latin typeface="Times New Roman"/>
                <a:cs typeface="Times New Roman"/>
              </a:rPr>
              <a:t>could </a:t>
            </a:r>
            <a:r>
              <a:rPr sz="2400" spc="-25" dirty="0">
                <a:latin typeface="Times New Roman"/>
                <a:cs typeface="Times New Roman"/>
              </a:rPr>
              <a:t>be titrated 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there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Established name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spc="-55" dirty="0">
                <a:latin typeface="Times New Roman"/>
                <a:cs typeface="Times New Roman"/>
              </a:rPr>
              <a:t>clonidine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hydrochloride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55" dirty="0">
                <a:latin typeface="Times New Roman"/>
                <a:cs typeface="Times New Roman"/>
              </a:rPr>
              <a:t>Not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conjunction </a:t>
            </a:r>
            <a:r>
              <a:rPr sz="2400" spc="-5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Kapvay</a:t>
            </a:r>
            <a:endParaRPr sz="2400">
              <a:latin typeface="Times New Roman"/>
              <a:cs typeface="Times New Roman"/>
            </a:endParaRPr>
          </a:p>
          <a:p>
            <a:pPr marL="756285" marR="6413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Times New Roman"/>
                <a:cs typeface="Times New Roman"/>
              </a:rPr>
              <a:t>Here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45" dirty="0">
                <a:latin typeface="Times New Roman"/>
                <a:cs typeface="Times New Roman"/>
              </a:rPr>
              <a:t>cited it </a:t>
            </a:r>
            <a:r>
              <a:rPr sz="2400" spc="-114" dirty="0">
                <a:latin typeface="Times New Roman"/>
                <a:cs typeface="Times New Roman"/>
              </a:rPr>
              <a:t>may </a:t>
            </a:r>
            <a:r>
              <a:rPr sz="2400" spc="-40" dirty="0">
                <a:latin typeface="Times New Roman"/>
                <a:cs typeface="Times New Roman"/>
              </a:rPr>
              <a:t>reflect fact </a:t>
            </a:r>
            <a:r>
              <a:rPr sz="2400" spc="-10" dirty="0">
                <a:latin typeface="Times New Roman"/>
                <a:cs typeface="Times New Roman"/>
              </a:rPr>
              <a:t>that </a:t>
            </a:r>
            <a:r>
              <a:rPr sz="2400" spc="-45" dirty="0">
                <a:latin typeface="Times New Roman"/>
                <a:cs typeface="Times New Roman"/>
              </a:rPr>
              <a:t>clonidine </a:t>
            </a:r>
            <a:r>
              <a:rPr sz="2400" spc="-90" dirty="0">
                <a:latin typeface="Times New Roman"/>
                <a:cs typeface="Times New Roman"/>
              </a:rPr>
              <a:t>is a </a:t>
            </a:r>
            <a:r>
              <a:rPr sz="2400" spc="-20" dirty="0">
                <a:latin typeface="Times New Roman"/>
                <a:cs typeface="Times New Roman"/>
              </a:rPr>
              <a:t>drug 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45" dirty="0">
                <a:latin typeface="Times New Roman"/>
                <a:cs typeface="Times New Roman"/>
              </a:rPr>
              <a:t>has </a:t>
            </a:r>
            <a:r>
              <a:rPr sz="2400" spc="-25" dirty="0">
                <a:latin typeface="Times New Roman"/>
                <a:cs typeface="Times New Roman"/>
              </a:rPr>
              <a:t>been </a:t>
            </a:r>
            <a:r>
              <a:rPr sz="2400" spc="-15" dirty="0">
                <a:latin typeface="Times New Roman"/>
                <a:cs typeface="Times New Roman"/>
              </a:rPr>
              <a:t>around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85" dirty="0">
                <a:latin typeface="Times New Roman"/>
                <a:cs typeface="Times New Roman"/>
              </a:rPr>
              <a:t>while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40" dirty="0">
                <a:latin typeface="Times New Roman"/>
                <a:cs typeface="Times New Roman"/>
              </a:rPr>
              <a:t>omitting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20" dirty="0">
                <a:latin typeface="Times New Roman"/>
                <a:cs typeface="Times New Roman"/>
              </a:rPr>
              <a:t>running </a:t>
            </a:r>
            <a:r>
              <a:rPr sz="2400" spc="-30" dirty="0">
                <a:latin typeface="Times New Roman"/>
                <a:cs typeface="Times New Roman"/>
              </a:rPr>
              <a:t>text  </a:t>
            </a:r>
            <a:r>
              <a:rPr sz="2400" spc="-40" dirty="0">
                <a:latin typeface="Times New Roman"/>
                <a:cs typeface="Times New Roman"/>
              </a:rPr>
              <a:t>could </a:t>
            </a:r>
            <a:r>
              <a:rPr sz="2400" spc="-75" dirty="0">
                <a:latin typeface="Times New Roman"/>
                <a:cs typeface="Times New Roman"/>
              </a:rPr>
              <a:t>lead </a:t>
            </a:r>
            <a:r>
              <a:rPr sz="2400" spc="-25" dirty="0">
                <a:latin typeface="Times New Roman"/>
                <a:cs typeface="Times New Roman"/>
              </a:rPr>
              <a:t>someone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think </a:t>
            </a:r>
            <a:r>
              <a:rPr sz="2400" spc="-10" dirty="0">
                <a:latin typeface="Times New Roman"/>
                <a:cs typeface="Times New Roman"/>
              </a:rPr>
              <a:t>product </a:t>
            </a:r>
            <a:r>
              <a:rPr sz="2400" spc="-110" dirty="0">
                <a:latin typeface="Times New Roman"/>
                <a:cs typeface="Times New Roman"/>
              </a:rPr>
              <a:t>was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65" dirty="0">
                <a:latin typeface="Times New Roman"/>
                <a:cs typeface="Times New Roman"/>
              </a:rPr>
              <a:t>innovative  </a:t>
            </a:r>
            <a:r>
              <a:rPr sz="2400" spc="-45" dirty="0">
                <a:latin typeface="Times New Roman"/>
                <a:cs typeface="Times New Roman"/>
              </a:rPr>
              <a:t>(although </a:t>
            </a:r>
            <a:r>
              <a:rPr sz="2400" spc="-120" dirty="0">
                <a:latin typeface="Times New Roman"/>
                <a:cs typeface="Times New Roman"/>
              </a:rPr>
              <a:t>WL </a:t>
            </a:r>
            <a:r>
              <a:rPr sz="2400" spc="-25" dirty="0">
                <a:latin typeface="Times New Roman"/>
                <a:cs typeface="Times New Roman"/>
              </a:rPr>
              <a:t>does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135" dirty="0">
                <a:latin typeface="Times New Roman"/>
                <a:cs typeface="Times New Roman"/>
              </a:rPr>
              <a:t>say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that)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0214" y="2800350"/>
            <a:ext cx="460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Device </a:t>
            </a:r>
            <a:r>
              <a:rPr spc="-110" dirty="0"/>
              <a:t>Warning</a:t>
            </a:r>
            <a:r>
              <a:rPr spc="-125" dirty="0"/>
              <a:t> </a:t>
            </a:r>
            <a:r>
              <a:rPr spc="-45" dirty="0"/>
              <a:t>Letters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57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6208" y="1141475"/>
            <a:ext cx="3895344" cy="519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475945"/>
            <a:ext cx="8332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FDA </a:t>
            </a:r>
            <a:r>
              <a:rPr spc="50" dirty="0"/>
              <a:t>Device </a:t>
            </a:r>
            <a:r>
              <a:rPr spc="-40" dirty="0"/>
              <a:t>Advertising </a:t>
            </a:r>
            <a:r>
              <a:rPr dirty="0"/>
              <a:t>– </a:t>
            </a:r>
            <a:r>
              <a:rPr spc="-114" dirty="0"/>
              <a:t>Warning</a:t>
            </a:r>
            <a:r>
              <a:rPr dirty="0"/>
              <a:t> </a:t>
            </a:r>
            <a:r>
              <a:rPr spc="-45" dirty="0"/>
              <a:t>Letters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444" y="3380613"/>
            <a:ext cx="666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 =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13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Oratec </a:t>
            </a:r>
            <a:r>
              <a:rPr spc="-20" dirty="0"/>
              <a:t>Interventions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85" dirty="0"/>
              <a:t>Aug.</a:t>
            </a:r>
            <a:r>
              <a:rPr spc="245" dirty="0"/>
              <a:t> </a:t>
            </a:r>
            <a:r>
              <a:rPr spc="-180" dirty="0"/>
              <a:t>2001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21538" y="1262253"/>
            <a:ext cx="8492490" cy="446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81000" algn="l"/>
              </a:tabLst>
            </a:pPr>
            <a:r>
              <a:rPr sz="2800" b="1" spc="-55" dirty="0">
                <a:latin typeface="Times New Roman"/>
                <a:cs typeface="Times New Roman"/>
              </a:rPr>
              <a:t>Actually </a:t>
            </a:r>
            <a:r>
              <a:rPr sz="2800" b="1" spc="-30" dirty="0">
                <a:latin typeface="Times New Roman"/>
                <a:cs typeface="Times New Roman"/>
              </a:rPr>
              <a:t>2</a:t>
            </a:r>
            <a:r>
              <a:rPr sz="2775" b="1" spc="-44" baseline="25525" dirty="0">
                <a:latin typeface="Times New Roman"/>
                <a:cs typeface="Times New Roman"/>
              </a:rPr>
              <a:t>nd </a:t>
            </a:r>
            <a:r>
              <a:rPr sz="2800" b="1" spc="-40" dirty="0">
                <a:latin typeface="Times New Roman"/>
                <a:cs typeface="Times New Roman"/>
              </a:rPr>
              <a:t>warning </a:t>
            </a:r>
            <a:r>
              <a:rPr sz="2800" b="1" spc="-60" dirty="0">
                <a:latin typeface="Times New Roman"/>
                <a:cs typeface="Times New Roman"/>
              </a:rPr>
              <a:t>letter </a:t>
            </a:r>
            <a:r>
              <a:rPr sz="2800" b="1" spc="-80" dirty="0">
                <a:latin typeface="Times New Roman"/>
                <a:cs typeface="Times New Roman"/>
              </a:rPr>
              <a:t>(prior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105" dirty="0">
                <a:latin typeface="Times New Roman"/>
                <a:cs typeface="Times New Roman"/>
              </a:rPr>
              <a:t>1999)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40" dirty="0">
                <a:latin typeface="Times New Roman"/>
                <a:cs typeface="Times New Roman"/>
              </a:rPr>
              <a:t>Oratec </a:t>
            </a:r>
            <a:r>
              <a:rPr sz="2800" b="1" spc="20" dirty="0">
                <a:latin typeface="Times New Roman"/>
                <a:cs typeface="Times New Roman"/>
              </a:rPr>
              <a:t>on  </a:t>
            </a:r>
            <a:r>
              <a:rPr sz="2800" b="1" spc="25" dirty="0">
                <a:latin typeface="Times New Roman"/>
                <a:cs typeface="Times New Roman"/>
              </a:rPr>
              <a:t>same </a:t>
            </a:r>
            <a:r>
              <a:rPr sz="2800" b="1" spc="-35" dirty="0">
                <a:latin typeface="Times New Roman"/>
                <a:cs typeface="Times New Roman"/>
              </a:rPr>
              <a:t>product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45" dirty="0">
                <a:latin typeface="Times New Roman"/>
                <a:cs typeface="Times New Roman"/>
              </a:rPr>
              <a:t>SpineCath </a:t>
            </a:r>
            <a:r>
              <a:rPr sz="2800" b="1" spc="-35" dirty="0">
                <a:latin typeface="Times New Roman"/>
                <a:cs typeface="Times New Roman"/>
              </a:rPr>
              <a:t>Intradiscal </a:t>
            </a:r>
            <a:r>
              <a:rPr sz="2800" b="1" spc="-65" dirty="0">
                <a:latin typeface="Times New Roman"/>
                <a:cs typeface="Times New Roman"/>
              </a:rPr>
              <a:t>Catheter </a:t>
            </a:r>
            <a:r>
              <a:rPr sz="2800" b="1" spc="-30" dirty="0">
                <a:latin typeface="Times New Roman"/>
                <a:cs typeface="Times New Roman"/>
              </a:rPr>
              <a:t>and  </a:t>
            </a:r>
            <a:r>
              <a:rPr sz="2800" b="1" spc="-40" dirty="0">
                <a:latin typeface="Times New Roman"/>
                <a:cs typeface="Times New Roman"/>
              </a:rPr>
              <a:t>an </a:t>
            </a:r>
            <a:r>
              <a:rPr sz="2800" b="1" spc="-25" dirty="0">
                <a:latin typeface="Times New Roman"/>
                <a:cs typeface="Times New Roman"/>
              </a:rPr>
              <a:t>Electrothermal </a:t>
            </a:r>
            <a:r>
              <a:rPr sz="2800" b="1" spc="-60" dirty="0">
                <a:latin typeface="Times New Roman"/>
                <a:cs typeface="Times New Roman"/>
              </a:rPr>
              <a:t>Arthroscopy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810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Allegations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dirty="0">
                <a:latin typeface="Times New Roman"/>
                <a:cs typeface="Times New Roman"/>
              </a:rPr>
              <a:t>unapproved/uncleared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uses</a:t>
            </a:r>
            <a:endParaRPr sz="2800">
              <a:latin typeface="Times New Roman"/>
              <a:cs typeface="Times New Roman"/>
            </a:endParaRPr>
          </a:p>
          <a:p>
            <a:pPr marL="781685" marR="482600" lvl="1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b="1" spc="-35" dirty="0">
                <a:latin typeface="Times New Roman"/>
                <a:cs typeface="Times New Roman"/>
              </a:rPr>
              <a:t>SpineCath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65" dirty="0">
                <a:latin typeface="Times New Roman"/>
                <a:cs typeface="Times New Roman"/>
              </a:rPr>
              <a:t>cleared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be intended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“coagulation </a:t>
            </a:r>
            <a:r>
              <a:rPr sz="2400" spc="-30" dirty="0">
                <a:latin typeface="Times New Roman"/>
                <a:cs typeface="Times New Roman"/>
              </a:rPr>
              <a:t>and  </a:t>
            </a:r>
            <a:r>
              <a:rPr sz="2400" spc="-35" dirty="0">
                <a:latin typeface="Times New Roman"/>
                <a:cs typeface="Times New Roman"/>
              </a:rPr>
              <a:t>decompression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disc material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0" dirty="0">
                <a:latin typeface="Times New Roman"/>
                <a:cs typeface="Times New Roman"/>
              </a:rPr>
              <a:t>treat </a:t>
            </a:r>
            <a:r>
              <a:rPr sz="2400" spc="-50" dirty="0">
                <a:latin typeface="Times New Roman"/>
                <a:cs typeface="Times New Roman"/>
              </a:rPr>
              <a:t>symptomatic </a:t>
            </a:r>
            <a:r>
              <a:rPr sz="2400" spc="-35" dirty="0">
                <a:latin typeface="Times New Roman"/>
                <a:cs typeface="Times New Roman"/>
              </a:rPr>
              <a:t>patients  </a:t>
            </a:r>
            <a:r>
              <a:rPr sz="2400" spc="-50" dirty="0">
                <a:latin typeface="Times New Roman"/>
                <a:cs typeface="Times New Roman"/>
              </a:rPr>
              <a:t>with annular </a:t>
            </a:r>
            <a:r>
              <a:rPr sz="2400" spc="-15" dirty="0">
                <a:latin typeface="Times New Roman"/>
                <a:cs typeface="Times New Roman"/>
              </a:rPr>
              <a:t>disruption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30" dirty="0">
                <a:latin typeface="Times New Roman"/>
                <a:cs typeface="Times New Roman"/>
              </a:rPr>
              <a:t>contained herniated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discs.”</a:t>
            </a:r>
            <a:endParaRPr sz="2400">
              <a:latin typeface="Times New Roman"/>
              <a:cs typeface="Times New Roman"/>
            </a:endParaRPr>
          </a:p>
          <a:p>
            <a:pPr marL="1180465" lvl="2" indent="-229235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81100" algn="l"/>
              </a:tabLst>
            </a:pPr>
            <a:r>
              <a:rPr sz="2000" spc="-70" dirty="0">
                <a:latin typeface="Times New Roman"/>
                <a:cs typeface="Times New Roman"/>
              </a:rPr>
              <a:t>Website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5" dirty="0">
                <a:latin typeface="Times New Roman"/>
                <a:cs typeface="Times New Roman"/>
              </a:rPr>
              <a:t>promoting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45" dirty="0">
                <a:latin typeface="Times New Roman"/>
                <a:cs typeface="Times New Roman"/>
              </a:rPr>
              <a:t>degenerative </a:t>
            </a:r>
            <a:r>
              <a:rPr sz="2000" spc="-55" dirty="0">
                <a:latin typeface="Times New Roman"/>
                <a:cs typeface="Times New Roman"/>
              </a:rPr>
              <a:t>disk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1180465" lvl="2" indent="-229235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811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45" dirty="0">
                <a:latin typeface="Times New Roman"/>
                <a:cs typeface="Times New Roman"/>
              </a:rPr>
              <a:t>same </a:t>
            </a:r>
            <a:r>
              <a:rPr sz="2000" spc="-65" dirty="0">
                <a:latin typeface="Times New Roman"/>
                <a:cs typeface="Times New Roman"/>
              </a:rPr>
              <a:t>as </a:t>
            </a:r>
            <a:r>
              <a:rPr sz="2000" spc="-25" dirty="0">
                <a:latin typeface="Times New Roman"/>
                <a:cs typeface="Times New Roman"/>
              </a:rPr>
              <a:t>herniated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disk</a:t>
            </a:r>
            <a:endParaRPr sz="20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924300" lvl="3" indent="-229235">
              <a:lnSpc>
                <a:spcPct val="100000"/>
              </a:lnSpc>
              <a:buFont typeface="Arial"/>
              <a:buChar char="•"/>
              <a:tabLst>
                <a:tab pos="3924300" algn="l"/>
                <a:tab pos="3924935" algn="l"/>
              </a:tabLst>
            </a:pPr>
            <a:r>
              <a:rPr sz="2000" dirty="0">
                <a:latin typeface="Carlito"/>
                <a:cs typeface="Carlito"/>
              </a:rPr>
              <a:t>… </a:t>
            </a:r>
            <a:r>
              <a:rPr sz="2000" spc="-5" dirty="0">
                <a:latin typeface="Carlito"/>
                <a:cs typeface="Carlito"/>
              </a:rPr>
              <a:t>continued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…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54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</a:t>
            </a:r>
            <a:r>
              <a:rPr spc="-7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399780" cy="33331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Unsupported </a:t>
            </a:r>
            <a:r>
              <a:rPr sz="2800" b="1" spc="-45" dirty="0">
                <a:latin typeface="Times New Roman"/>
                <a:cs typeface="Times New Roman"/>
              </a:rPr>
              <a:t>comparative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claim: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  <a:tab pos="1762125" algn="l"/>
              </a:tabLst>
            </a:pPr>
            <a:r>
              <a:rPr sz="2400" b="1" spc="-65" dirty="0">
                <a:latin typeface="Times New Roman"/>
                <a:cs typeface="Times New Roman"/>
              </a:rPr>
              <a:t>Claim:	</a:t>
            </a:r>
            <a:r>
              <a:rPr sz="2400" spc="50" dirty="0">
                <a:latin typeface="Times New Roman"/>
                <a:cs typeface="Times New Roman"/>
              </a:rPr>
              <a:t>“No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-130" dirty="0">
                <a:latin typeface="Times New Roman"/>
                <a:cs typeface="Times New Roman"/>
              </a:rPr>
              <a:t>RRMS </a:t>
            </a:r>
            <a:r>
              <a:rPr sz="2400" spc="-45" dirty="0">
                <a:latin typeface="Times New Roman"/>
                <a:cs typeface="Times New Roman"/>
              </a:rPr>
              <a:t>therapy can </a:t>
            </a:r>
            <a:r>
              <a:rPr sz="2400" spc="-20" dirty="0">
                <a:latin typeface="Times New Roman"/>
                <a:cs typeface="Times New Roman"/>
              </a:rPr>
              <a:t>demonstrate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long-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latin typeface="Times New Roman"/>
                <a:cs typeface="Times New Roman"/>
              </a:rPr>
              <a:t>term </a:t>
            </a:r>
            <a:r>
              <a:rPr sz="2400" spc="-50" dirty="0">
                <a:latin typeface="Times New Roman"/>
                <a:cs typeface="Times New Roman"/>
              </a:rPr>
              <a:t>results </a:t>
            </a:r>
            <a:r>
              <a:rPr sz="2400" spc="-105" dirty="0">
                <a:latin typeface="Times New Roman"/>
                <a:cs typeface="Times New Roman"/>
              </a:rPr>
              <a:t>like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Copaxone”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1602105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FDA:	</a:t>
            </a:r>
            <a:r>
              <a:rPr sz="2400" spc="-120" dirty="0">
                <a:latin typeface="Times New Roman"/>
                <a:cs typeface="Times New Roman"/>
              </a:rPr>
              <a:t>we </a:t>
            </a:r>
            <a:r>
              <a:rPr sz="2400" spc="-55" dirty="0">
                <a:latin typeface="Times New Roman"/>
                <a:cs typeface="Times New Roman"/>
              </a:rPr>
              <a:t>are </a:t>
            </a:r>
            <a:r>
              <a:rPr sz="2400" spc="-70" dirty="0">
                <a:latin typeface="Times New Roman"/>
                <a:cs typeface="Times New Roman"/>
              </a:rPr>
              <a:t>unaware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any </a:t>
            </a:r>
            <a:r>
              <a:rPr sz="2400" spc="-45" dirty="0">
                <a:latin typeface="Times New Roman"/>
                <a:cs typeface="Times New Roman"/>
              </a:rPr>
              <a:t>adequate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5" dirty="0">
                <a:latin typeface="Times New Roman"/>
                <a:cs typeface="Times New Roman"/>
              </a:rPr>
              <a:t>well-controlled  </a:t>
            </a:r>
            <a:r>
              <a:rPr sz="2400" spc="-85" dirty="0">
                <a:latin typeface="Times New Roman"/>
                <a:cs typeface="Times New Roman"/>
              </a:rPr>
              <a:t>clinical </a:t>
            </a:r>
            <a:r>
              <a:rPr sz="2400" spc="-45" dirty="0">
                <a:latin typeface="Times New Roman"/>
                <a:cs typeface="Times New Roman"/>
              </a:rPr>
              <a:t>trial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45" dirty="0">
                <a:latin typeface="Times New Roman"/>
                <a:cs typeface="Times New Roman"/>
              </a:rPr>
              <a:t>show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40" dirty="0">
                <a:latin typeface="Times New Roman"/>
                <a:cs typeface="Times New Roman"/>
              </a:rPr>
              <a:t>Copaxone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65" dirty="0">
                <a:latin typeface="Times New Roman"/>
                <a:cs typeface="Times New Roman"/>
              </a:rPr>
              <a:t>safer,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70" dirty="0">
                <a:latin typeface="Times New Roman"/>
                <a:cs typeface="Times New Roman"/>
              </a:rPr>
              <a:t>effective, </a:t>
            </a:r>
            <a:r>
              <a:rPr sz="2400" spc="5" dirty="0">
                <a:latin typeface="Times New Roman"/>
                <a:cs typeface="Times New Roman"/>
              </a:rPr>
              <a:t>or  </a:t>
            </a:r>
            <a:r>
              <a:rPr sz="2400" spc="-45" dirty="0">
                <a:latin typeface="Times New Roman"/>
                <a:cs typeface="Times New Roman"/>
              </a:rPr>
              <a:t>otherwise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superior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–"/>
            </a:pPr>
            <a:endParaRPr sz="3450">
              <a:latin typeface="Times New Roman"/>
              <a:cs typeface="Times New Roman"/>
            </a:endParaRPr>
          </a:p>
          <a:p>
            <a:pPr marL="3898900" lvl="2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98900" algn="l"/>
                <a:tab pos="3899535" algn="l"/>
              </a:tabLst>
            </a:pPr>
            <a:r>
              <a:rPr sz="2000" dirty="0">
                <a:latin typeface="Carlito"/>
                <a:cs typeface="Carlito"/>
              </a:rPr>
              <a:t>… </a:t>
            </a:r>
            <a:r>
              <a:rPr sz="2000" spc="-5" dirty="0">
                <a:latin typeface="Carlito"/>
                <a:cs typeface="Carlito"/>
              </a:rPr>
              <a:t>continued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…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13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Oratec </a:t>
            </a:r>
            <a:r>
              <a:rPr spc="-20" dirty="0"/>
              <a:t>Interventions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85" dirty="0"/>
              <a:t>Aug.</a:t>
            </a:r>
            <a:r>
              <a:rPr spc="245" dirty="0"/>
              <a:t> </a:t>
            </a:r>
            <a:r>
              <a:rPr spc="-180" dirty="0"/>
              <a:t>2001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61880"/>
            <a:ext cx="8300720" cy="45681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FDA:</a:t>
            </a:r>
            <a:endParaRPr sz="2800">
              <a:latin typeface="Times New Roman"/>
              <a:cs typeface="Times New Roman"/>
            </a:endParaRPr>
          </a:p>
          <a:p>
            <a:pPr marL="756285" marR="94615" lvl="1" indent="-287020">
              <a:lnSpc>
                <a:spcPct val="989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25" dirty="0">
                <a:latin typeface="Times New Roman"/>
                <a:cs typeface="Times New Roman"/>
              </a:rPr>
              <a:t>In </a:t>
            </a:r>
            <a:r>
              <a:rPr sz="1800" spc="-60" dirty="0">
                <a:latin typeface="Times New Roman"/>
                <a:cs typeface="Times New Roman"/>
              </a:rPr>
              <a:t>Oratec’s </a:t>
            </a:r>
            <a:r>
              <a:rPr sz="1800" spc="-120" dirty="0">
                <a:latin typeface="Times New Roman"/>
                <a:cs typeface="Times New Roman"/>
              </a:rPr>
              <a:t>May </a:t>
            </a:r>
            <a:r>
              <a:rPr sz="1800" spc="-60" dirty="0">
                <a:latin typeface="Times New Roman"/>
                <a:cs typeface="Times New Roman"/>
              </a:rPr>
              <a:t>7, 1999 </a:t>
            </a:r>
            <a:r>
              <a:rPr sz="1800" spc="-20" dirty="0">
                <a:latin typeface="Times New Roman"/>
                <a:cs typeface="Times New Roman"/>
              </a:rPr>
              <a:t>response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our </a:t>
            </a:r>
            <a:r>
              <a:rPr sz="1800" spc="-35" dirty="0">
                <a:latin typeface="Times New Roman"/>
                <a:cs typeface="Times New Roman"/>
              </a:rPr>
              <a:t>previous </a:t>
            </a:r>
            <a:r>
              <a:rPr sz="1800" spc="-65" dirty="0">
                <a:latin typeface="Times New Roman"/>
                <a:cs typeface="Times New Roman"/>
              </a:rPr>
              <a:t>Warning </a:t>
            </a:r>
            <a:r>
              <a:rPr sz="1800" spc="-35" dirty="0">
                <a:latin typeface="Times New Roman"/>
                <a:cs typeface="Times New Roman"/>
              </a:rPr>
              <a:t>Letter, </a:t>
            </a:r>
            <a:r>
              <a:rPr sz="1800" spc="-65" dirty="0">
                <a:latin typeface="Times New Roman"/>
                <a:cs typeface="Times New Roman"/>
              </a:rPr>
              <a:t>you </a:t>
            </a:r>
            <a:r>
              <a:rPr sz="1800" spc="-40" dirty="0">
                <a:latin typeface="Times New Roman"/>
                <a:cs typeface="Times New Roman"/>
              </a:rPr>
              <a:t>indicated </a:t>
            </a:r>
            <a:r>
              <a:rPr sz="1800" spc="-5" dirty="0">
                <a:latin typeface="Times New Roman"/>
                <a:cs typeface="Times New Roman"/>
              </a:rPr>
              <a:t>that  </a:t>
            </a:r>
            <a:r>
              <a:rPr sz="1800" spc="-25" dirty="0">
                <a:latin typeface="Times New Roman"/>
                <a:cs typeface="Times New Roman"/>
              </a:rPr>
              <a:t>some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terms </a:t>
            </a:r>
            <a:r>
              <a:rPr sz="1800" spc="-30" dirty="0">
                <a:latin typeface="Times New Roman"/>
                <a:cs typeface="Times New Roman"/>
              </a:rPr>
              <a:t>used </a:t>
            </a:r>
            <a:r>
              <a:rPr sz="1800" spc="-80" dirty="0">
                <a:latin typeface="Times New Roman"/>
                <a:cs typeface="Times New Roman"/>
              </a:rPr>
              <a:t>by </a:t>
            </a:r>
            <a:r>
              <a:rPr sz="1800" spc="-55" dirty="0">
                <a:latin typeface="Times New Roman"/>
                <a:cs typeface="Times New Roman"/>
              </a:rPr>
              <a:t>medical </a:t>
            </a:r>
            <a:r>
              <a:rPr sz="1800" spc="-35" dirty="0">
                <a:latin typeface="Times New Roman"/>
                <a:cs typeface="Times New Roman"/>
              </a:rPr>
              <a:t>professionals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35" dirty="0">
                <a:latin typeface="Times New Roman"/>
                <a:cs typeface="Times New Roman"/>
              </a:rPr>
              <a:t>describe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30" dirty="0">
                <a:latin typeface="Times New Roman"/>
                <a:cs typeface="Times New Roman"/>
              </a:rPr>
              <a:t>presence </a:t>
            </a:r>
            <a:r>
              <a:rPr sz="1800" dirty="0">
                <a:latin typeface="Times New Roman"/>
                <a:cs typeface="Times New Roman"/>
              </a:rPr>
              <a:t>of  </a:t>
            </a:r>
            <a:r>
              <a:rPr sz="1800" spc="-25" dirty="0">
                <a:latin typeface="Times New Roman"/>
                <a:cs typeface="Times New Roman"/>
              </a:rPr>
              <a:t>contained </a:t>
            </a:r>
            <a:r>
              <a:rPr sz="1800" spc="-20" dirty="0">
                <a:latin typeface="Times New Roman"/>
                <a:cs typeface="Times New Roman"/>
              </a:rPr>
              <a:t>herniations and </a:t>
            </a:r>
            <a:r>
              <a:rPr sz="1800" spc="-35" dirty="0">
                <a:latin typeface="Times New Roman"/>
                <a:cs typeface="Times New Roman"/>
              </a:rPr>
              <a:t>annular </a:t>
            </a:r>
            <a:r>
              <a:rPr sz="1800" spc="-15" dirty="0">
                <a:latin typeface="Times New Roman"/>
                <a:cs typeface="Times New Roman"/>
              </a:rPr>
              <a:t>disruptions </a:t>
            </a:r>
            <a:r>
              <a:rPr sz="1800" spc="-45" dirty="0">
                <a:latin typeface="Times New Roman"/>
                <a:cs typeface="Times New Roman"/>
              </a:rPr>
              <a:t>include </a:t>
            </a:r>
            <a:r>
              <a:rPr sz="1800" spc="-30" dirty="0">
                <a:latin typeface="Times New Roman"/>
                <a:cs typeface="Times New Roman"/>
              </a:rPr>
              <a:t>phrases </a:t>
            </a:r>
            <a:r>
              <a:rPr sz="1800" spc="-35" dirty="0">
                <a:latin typeface="Times New Roman"/>
                <a:cs typeface="Times New Roman"/>
              </a:rPr>
              <a:t>such </a:t>
            </a:r>
            <a:r>
              <a:rPr sz="1800" spc="-60" dirty="0">
                <a:latin typeface="Times New Roman"/>
                <a:cs typeface="Times New Roman"/>
              </a:rPr>
              <a:t>as </a:t>
            </a:r>
            <a:r>
              <a:rPr sz="1800" spc="-50" dirty="0">
                <a:latin typeface="Times New Roman"/>
                <a:cs typeface="Times New Roman"/>
              </a:rPr>
              <a:t>degenerative  disc </a:t>
            </a:r>
            <a:r>
              <a:rPr sz="1800" spc="-60" dirty="0">
                <a:latin typeface="Times New Roman"/>
                <a:cs typeface="Times New Roman"/>
              </a:rPr>
              <a:t>disease, </a:t>
            </a:r>
            <a:r>
              <a:rPr sz="1800" spc="-25" dirty="0">
                <a:latin typeface="Times New Roman"/>
                <a:cs typeface="Times New Roman"/>
              </a:rPr>
              <a:t>chronic </a:t>
            </a:r>
            <a:r>
              <a:rPr sz="1800" spc="-45" dirty="0">
                <a:latin typeface="Times New Roman"/>
                <a:cs typeface="Times New Roman"/>
              </a:rPr>
              <a:t>discogenic </a:t>
            </a:r>
            <a:r>
              <a:rPr sz="1800" spc="-35" dirty="0">
                <a:latin typeface="Times New Roman"/>
                <a:cs typeface="Times New Roman"/>
              </a:rPr>
              <a:t>syndrome, </a:t>
            </a:r>
            <a:r>
              <a:rPr sz="1800" spc="-30" dirty="0">
                <a:latin typeface="Times New Roman"/>
                <a:cs typeface="Times New Roman"/>
              </a:rPr>
              <a:t>internal </a:t>
            </a:r>
            <a:r>
              <a:rPr sz="1800" spc="-50" dirty="0">
                <a:latin typeface="Times New Roman"/>
                <a:cs typeface="Times New Roman"/>
              </a:rPr>
              <a:t>disc </a:t>
            </a:r>
            <a:r>
              <a:rPr sz="1800" spc="-15" dirty="0">
                <a:latin typeface="Times New Roman"/>
                <a:cs typeface="Times New Roman"/>
              </a:rPr>
              <a:t>disruption, </a:t>
            </a:r>
            <a:r>
              <a:rPr sz="1800" spc="-55" dirty="0">
                <a:latin typeface="Times New Roman"/>
                <a:cs typeface="Times New Roman"/>
              </a:rPr>
              <a:t>cliscogenic </a:t>
            </a:r>
            <a:r>
              <a:rPr sz="1800" spc="-40" dirty="0">
                <a:latin typeface="Times New Roman"/>
                <a:cs typeface="Times New Roman"/>
              </a:rPr>
              <a:t>pain,  </a:t>
            </a:r>
            <a:r>
              <a:rPr sz="1800" spc="-20" dirty="0">
                <a:latin typeface="Times New Roman"/>
                <a:cs typeface="Times New Roman"/>
              </a:rPr>
              <a:t>and </a:t>
            </a:r>
            <a:r>
              <a:rPr sz="1800" spc="-30" dirty="0">
                <a:latin typeface="Times New Roman"/>
                <a:cs typeface="Times New Roman"/>
              </a:rPr>
              <a:t>discopathic </a:t>
            </a:r>
            <a:r>
              <a:rPr sz="1800" spc="-35" dirty="0">
                <a:latin typeface="Times New Roman"/>
                <a:cs typeface="Times New Roman"/>
              </a:rPr>
              <a:t>syndrome. </a:t>
            </a:r>
            <a:r>
              <a:rPr sz="1900" b="1" i="1" spc="-95" dirty="0">
                <a:latin typeface="Times New Roman"/>
                <a:cs typeface="Times New Roman"/>
              </a:rPr>
              <a:t>We </a:t>
            </a:r>
            <a:r>
              <a:rPr sz="1900" b="1" i="1" spc="-15" dirty="0">
                <a:latin typeface="Times New Roman"/>
                <a:cs typeface="Times New Roman"/>
              </a:rPr>
              <a:t>disagree with </a:t>
            </a:r>
            <a:r>
              <a:rPr sz="1900" b="1" i="1" spc="-25" dirty="0">
                <a:latin typeface="Times New Roman"/>
                <a:cs typeface="Times New Roman"/>
              </a:rPr>
              <a:t>that</a:t>
            </a:r>
            <a:r>
              <a:rPr sz="1900" b="1" i="1" spc="17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assessment.</a:t>
            </a:r>
            <a:endParaRPr sz="1900">
              <a:latin typeface="Times New Roman"/>
              <a:cs typeface="Times New Roman"/>
            </a:endParaRPr>
          </a:p>
          <a:p>
            <a:pPr marL="756285" marR="19685" lvl="1" indent="-287020">
              <a:lnSpc>
                <a:spcPct val="97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25" dirty="0">
                <a:latin typeface="Times New Roman"/>
                <a:cs typeface="Times New Roman"/>
              </a:rPr>
              <a:t>In </a:t>
            </a:r>
            <a:r>
              <a:rPr sz="1800" spc="-30" dirty="0">
                <a:latin typeface="Times New Roman"/>
                <a:cs typeface="Times New Roman"/>
              </a:rPr>
              <a:t>addition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35" dirty="0">
                <a:latin typeface="Times New Roman"/>
                <a:cs typeface="Times New Roman"/>
              </a:rPr>
              <a:t>annular </a:t>
            </a:r>
            <a:r>
              <a:rPr sz="1800" spc="-15" dirty="0">
                <a:latin typeface="Times New Roman"/>
                <a:cs typeface="Times New Roman"/>
              </a:rPr>
              <a:t>disruption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25" dirty="0">
                <a:latin typeface="Times New Roman"/>
                <a:cs typeface="Times New Roman"/>
              </a:rPr>
              <a:t>contained herniated </a:t>
            </a:r>
            <a:r>
              <a:rPr sz="1800" spc="-50" dirty="0">
                <a:latin typeface="Times New Roman"/>
                <a:cs typeface="Times New Roman"/>
              </a:rPr>
              <a:t>discs </a:t>
            </a:r>
            <a:r>
              <a:rPr sz="1800" spc="-20" dirty="0">
                <a:latin typeface="Times New Roman"/>
                <a:cs typeface="Times New Roman"/>
              </a:rPr>
              <a:t>(the </a:t>
            </a:r>
            <a:r>
              <a:rPr sz="1800" spc="-50" dirty="0">
                <a:latin typeface="Times New Roman"/>
                <a:cs typeface="Times New Roman"/>
              </a:rPr>
              <a:t>cleared </a:t>
            </a:r>
            <a:r>
              <a:rPr sz="1800" spc="-20" dirty="0">
                <a:latin typeface="Times New Roman"/>
                <a:cs typeface="Times New Roman"/>
              </a:rPr>
              <a:t>intended  </a:t>
            </a:r>
            <a:r>
              <a:rPr sz="1800" spc="-50" dirty="0">
                <a:latin typeface="Times New Roman"/>
                <a:cs typeface="Times New Roman"/>
              </a:rPr>
              <a:t>use),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30" dirty="0">
                <a:latin typeface="Times New Roman"/>
                <a:cs typeface="Times New Roman"/>
              </a:rPr>
              <a:t>Office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40" dirty="0">
                <a:latin typeface="Times New Roman"/>
                <a:cs typeface="Times New Roman"/>
              </a:rPr>
              <a:t>Device </a:t>
            </a:r>
            <a:r>
              <a:rPr sz="1800" spc="-35" dirty="0">
                <a:latin typeface="Times New Roman"/>
                <a:cs typeface="Times New Roman"/>
              </a:rPr>
              <a:t>Evaluation has </a:t>
            </a:r>
            <a:r>
              <a:rPr sz="1800" spc="-30" dirty="0">
                <a:latin typeface="Times New Roman"/>
                <a:cs typeface="Times New Roman"/>
              </a:rPr>
              <a:t>concluded </a:t>
            </a:r>
            <a:r>
              <a:rPr sz="1800" dirty="0">
                <a:latin typeface="Times New Roman"/>
                <a:cs typeface="Times New Roman"/>
              </a:rPr>
              <a:t>that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65" dirty="0">
                <a:latin typeface="Times New Roman"/>
                <a:cs typeface="Times New Roman"/>
              </a:rPr>
              <a:t>claim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0" dirty="0">
                <a:latin typeface="Times New Roman"/>
                <a:cs typeface="Times New Roman"/>
              </a:rPr>
              <a:t>degenerative  disc </a:t>
            </a:r>
            <a:r>
              <a:rPr sz="1800" spc="-55" dirty="0">
                <a:latin typeface="Times New Roman"/>
                <a:cs typeface="Times New Roman"/>
              </a:rPr>
              <a:t>disease </a:t>
            </a:r>
            <a:r>
              <a:rPr sz="1800" spc="-85" dirty="0">
                <a:latin typeface="Times New Roman"/>
                <a:cs typeface="Times New Roman"/>
              </a:rPr>
              <a:t>may </a:t>
            </a:r>
            <a:r>
              <a:rPr sz="1800" spc="-50" dirty="0">
                <a:latin typeface="Times New Roman"/>
                <a:cs typeface="Times New Roman"/>
              </a:rPr>
              <a:t>also </a:t>
            </a:r>
            <a:r>
              <a:rPr sz="1800" spc="-35" dirty="0">
                <a:latin typeface="Times New Roman"/>
                <a:cs typeface="Times New Roman"/>
              </a:rPr>
              <a:t>encompass: </a:t>
            </a:r>
            <a:r>
              <a:rPr sz="1800" spc="-50" dirty="0">
                <a:latin typeface="Times New Roman"/>
                <a:cs typeface="Times New Roman"/>
              </a:rPr>
              <a:t>degenerative </a:t>
            </a:r>
            <a:r>
              <a:rPr sz="1800" spc="-25" dirty="0">
                <a:latin typeface="Times New Roman"/>
                <a:cs typeface="Times New Roman"/>
              </a:rPr>
              <a:t>arthritis </a:t>
            </a:r>
            <a:r>
              <a:rPr sz="1800" spc="-5" dirty="0">
                <a:latin typeface="Times New Roman"/>
                <a:cs typeface="Times New Roman"/>
              </a:rPr>
              <a:t>of the </a:t>
            </a:r>
            <a:r>
              <a:rPr sz="1800" spc="-40" dirty="0">
                <a:latin typeface="Times New Roman"/>
                <a:cs typeface="Times New Roman"/>
              </a:rPr>
              <a:t>facet joints, </a:t>
            </a:r>
            <a:r>
              <a:rPr sz="1800" spc="-50" dirty="0">
                <a:latin typeface="Times New Roman"/>
                <a:cs typeface="Times New Roman"/>
              </a:rPr>
              <a:t>instability 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motion </a:t>
            </a:r>
            <a:r>
              <a:rPr sz="1800" spc="-35" dirty="0">
                <a:latin typeface="Times New Roman"/>
                <a:cs typeface="Times New Roman"/>
              </a:rPr>
              <a:t>segment, pain </a:t>
            </a:r>
            <a:r>
              <a:rPr sz="1800" spc="-40" dirty="0">
                <a:latin typeface="Times New Roman"/>
                <a:cs typeface="Times New Roman"/>
              </a:rPr>
              <a:t>syndromes, </a:t>
            </a:r>
            <a:r>
              <a:rPr sz="1800" spc="-20" dirty="0">
                <a:latin typeface="Times New Roman"/>
                <a:cs typeface="Times New Roman"/>
              </a:rPr>
              <a:t>and </a:t>
            </a:r>
            <a:r>
              <a:rPr sz="1800" spc="-45" dirty="0">
                <a:latin typeface="Times New Roman"/>
                <a:cs typeface="Times New Roman"/>
              </a:rPr>
              <a:t>spinal </a:t>
            </a:r>
            <a:r>
              <a:rPr sz="1800" spc="-40" dirty="0">
                <a:latin typeface="Times New Roman"/>
                <a:cs typeface="Times New Roman"/>
              </a:rPr>
              <a:t>stenosis. </a:t>
            </a:r>
            <a:r>
              <a:rPr sz="1900" b="1" i="1" dirty="0">
                <a:latin typeface="Times New Roman"/>
                <a:cs typeface="Times New Roman"/>
              </a:rPr>
              <a:t>The </a:t>
            </a:r>
            <a:r>
              <a:rPr sz="1900" b="1" i="1" spc="-20" dirty="0">
                <a:latin typeface="Times New Roman"/>
                <a:cs typeface="Times New Roman"/>
              </a:rPr>
              <a:t>agency considers 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30" dirty="0">
                <a:latin typeface="Times New Roman"/>
                <a:cs typeface="Times New Roman"/>
              </a:rPr>
              <a:t>claim </a:t>
            </a:r>
            <a:r>
              <a:rPr sz="1900" b="1" i="1" spc="-55" dirty="0">
                <a:latin typeface="Times New Roman"/>
                <a:cs typeface="Times New Roman"/>
              </a:rPr>
              <a:t>of </a:t>
            </a:r>
            <a:r>
              <a:rPr sz="1900" b="1" i="1" spc="-30" dirty="0">
                <a:latin typeface="Times New Roman"/>
                <a:cs typeface="Times New Roman"/>
              </a:rPr>
              <a:t>degenerative </a:t>
            </a:r>
            <a:r>
              <a:rPr sz="1900" b="1" i="1" dirty="0">
                <a:latin typeface="Times New Roman"/>
                <a:cs typeface="Times New Roman"/>
              </a:rPr>
              <a:t>disc </a:t>
            </a:r>
            <a:r>
              <a:rPr sz="1900" b="1" i="1" spc="-15" dirty="0">
                <a:latin typeface="Times New Roman"/>
                <a:cs typeface="Times New Roman"/>
              </a:rPr>
              <a:t>disease </a:t>
            </a:r>
            <a:r>
              <a:rPr sz="1900" b="1" i="1" spc="10" dirty="0">
                <a:latin typeface="Times New Roman"/>
                <a:cs typeface="Times New Roman"/>
              </a:rPr>
              <a:t>to </a:t>
            </a:r>
            <a:r>
              <a:rPr sz="1900" b="1" i="1" spc="15" dirty="0">
                <a:latin typeface="Times New Roman"/>
                <a:cs typeface="Times New Roman"/>
              </a:rPr>
              <a:t>be </a:t>
            </a:r>
            <a:r>
              <a:rPr sz="1900" b="1" i="1" spc="-80" dirty="0">
                <a:latin typeface="Times New Roman"/>
                <a:cs typeface="Times New Roman"/>
              </a:rPr>
              <a:t>an </a:t>
            </a:r>
            <a:r>
              <a:rPr sz="1900" b="1" i="1" spc="-30" dirty="0">
                <a:latin typeface="Times New Roman"/>
                <a:cs typeface="Times New Roman"/>
              </a:rPr>
              <a:t>expansion </a:t>
            </a:r>
            <a:r>
              <a:rPr sz="1900" b="1" i="1" spc="-40" dirty="0">
                <a:latin typeface="Times New Roman"/>
                <a:cs typeface="Times New Roman"/>
              </a:rPr>
              <a:t>and </a:t>
            </a:r>
            <a:r>
              <a:rPr sz="1900" b="1" i="1" spc="-25" dirty="0">
                <a:latin typeface="Times New Roman"/>
                <a:cs typeface="Times New Roman"/>
              </a:rPr>
              <a:t>broadening </a:t>
            </a:r>
            <a:r>
              <a:rPr sz="1900" b="1" i="1" spc="-55" dirty="0">
                <a:latin typeface="Times New Roman"/>
                <a:cs typeface="Times New Roman"/>
              </a:rPr>
              <a:t>of  </a:t>
            </a:r>
            <a:r>
              <a:rPr sz="1900" b="1" i="1" spc="-10" dirty="0">
                <a:latin typeface="Times New Roman"/>
                <a:cs typeface="Times New Roman"/>
              </a:rPr>
              <a:t>the intended </a:t>
            </a:r>
            <a:r>
              <a:rPr sz="1900" b="1" i="1" spc="-25" dirty="0">
                <a:latin typeface="Times New Roman"/>
                <a:cs typeface="Times New Roman"/>
              </a:rPr>
              <a:t>use </a:t>
            </a:r>
            <a:r>
              <a:rPr sz="1900" b="1" i="1" spc="-40" dirty="0">
                <a:latin typeface="Times New Roman"/>
                <a:cs typeface="Times New Roman"/>
              </a:rPr>
              <a:t>requiring </a:t>
            </a:r>
            <a:r>
              <a:rPr sz="1900" b="1" i="1" spc="-10" dirty="0">
                <a:latin typeface="Times New Roman"/>
                <a:cs typeface="Times New Roman"/>
              </a:rPr>
              <a:t>the </a:t>
            </a:r>
            <a:r>
              <a:rPr sz="1900" b="1" i="1" spc="-15" dirty="0">
                <a:latin typeface="Times New Roman"/>
                <a:cs typeface="Times New Roman"/>
              </a:rPr>
              <a:t>submission </a:t>
            </a:r>
            <a:r>
              <a:rPr sz="1900" b="1" i="1" spc="-55" dirty="0">
                <a:latin typeface="Times New Roman"/>
                <a:cs typeface="Times New Roman"/>
              </a:rPr>
              <a:t>of </a:t>
            </a:r>
            <a:r>
              <a:rPr sz="1900" b="1" i="1" spc="-90" dirty="0">
                <a:latin typeface="Times New Roman"/>
                <a:cs typeface="Times New Roman"/>
              </a:rPr>
              <a:t>a </a:t>
            </a:r>
            <a:r>
              <a:rPr sz="1900" b="1" i="1" spc="-25" dirty="0">
                <a:latin typeface="Times New Roman"/>
                <a:cs typeface="Times New Roman"/>
              </a:rPr>
              <a:t>new</a:t>
            </a:r>
            <a:r>
              <a:rPr sz="1900" b="1" i="1" spc="55" dirty="0">
                <a:latin typeface="Times New Roman"/>
                <a:cs typeface="Times New Roman"/>
              </a:rPr>
              <a:t> </a:t>
            </a:r>
            <a:r>
              <a:rPr sz="1900" b="1" i="1" spc="-70" dirty="0">
                <a:latin typeface="Times New Roman"/>
                <a:cs typeface="Times New Roman"/>
              </a:rPr>
              <a:t>510(k)</a:t>
            </a:r>
            <a:r>
              <a:rPr sz="1800" spc="-7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65" dirty="0">
                <a:latin typeface="Times New Roman"/>
                <a:cs typeface="Times New Roman"/>
              </a:rPr>
              <a:t>Additionally, </a:t>
            </a:r>
            <a:r>
              <a:rPr sz="1800" spc="-35" dirty="0">
                <a:latin typeface="Times New Roman"/>
                <a:cs typeface="Times New Roman"/>
              </a:rPr>
              <a:t>in </a:t>
            </a:r>
            <a:r>
              <a:rPr sz="1800" spc="-5" dirty="0">
                <a:latin typeface="Times New Roman"/>
                <a:cs typeface="Times New Roman"/>
              </a:rPr>
              <a:t>our </a:t>
            </a:r>
            <a:r>
              <a:rPr sz="1800" spc="-50" dirty="0">
                <a:latin typeface="Times New Roman"/>
                <a:cs typeface="Times New Roman"/>
              </a:rPr>
              <a:t>follow </a:t>
            </a:r>
            <a:r>
              <a:rPr sz="1800" spc="-5" dirty="0">
                <a:latin typeface="Times New Roman"/>
                <a:cs typeface="Times New Roman"/>
              </a:rPr>
              <a:t>up </a:t>
            </a:r>
            <a:r>
              <a:rPr sz="1800" spc="-30" dirty="0">
                <a:latin typeface="Times New Roman"/>
                <a:cs typeface="Times New Roman"/>
              </a:rPr>
              <a:t>letter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Oratec </a:t>
            </a:r>
            <a:r>
              <a:rPr sz="1800" spc="-20" dirty="0">
                <a:latin typeface="Times New Roman"/>
                <a:cs typeface="Times New Roman"/>
              </a:rPr>
              <a:t>dated </a:t>
            </a:r>
            <a:r>
              <a:rPr sz="1800" spc="5" dirty="0">
                <a:latin typeface="Times New Roman"/>
                <a:cs typeface="Times New Roman"/>
              </a:rPr>
              <a:t>October </a:t>
            </a:r>
            <a:r>
              <a:rPr sz="1800" spc="-65" dirty="0">
                <a:latin typeface="Times New Roman"/>
                <a:cs typeface="Times New Roman"/>
              </a:rPr>
              <a:t>4, 1999, </a:t>
            </a:r>
            <a:r>
              <a:rPr sz="1800" spc="-90" dirty="0">
                <a:latin typeface="Times New Roman"/>
                <a:cs typeface="Times New Roman"/>
              </a:rPr>
              <a:t>we </a:t>
            </a:r>
            <a:r>
              <a:rPr sz="1800" spc="-50" dirty="0">
                <a:latin typeface="Times New Roman"/>
                <a:cs typeface="Times New Roman"/>
              </a:rPr>
              <a:t>advised </a:t>
            </a:r>
            <a:r>
              <a:rPr sz="1800" spc="-5" dirty="0">
                <a:latin typeface="Times New Roman"/>
                <a:cs typeface="Times New Roman"/>
              </a:rPr>
              <a:t>that  </a:t>
            </a:r>
            <a:r>
              <a:rPr sz="1800" spc="-45" dirty="0">
                <a:latin typeface="Times New Roman"/>
                <a:cs typeface="Times New Roman"/>
              </a:rPr>
              <a:t>whenever </a:t>
            </a:r>
            <a:r>
              <a:rPr sz="1800" spc="-10" dirty="0">
                <a:latin typeface="Times New Roman"/>
                <a:cs typeface="Times New Roman"/>
              </a:rPr>
              <a:t>Oratec </a:t>
            </a:r>
            <a:r>
              <a:rPr sz="1800" spc="-45" dirty="0">
                <a:latin typeface="Times New Roman"/>
                <a:cs typeface="Times New Roman"/>
              </a:rPr>
              <a:t>uses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5" dirty="0">
                <a:latin typeface="Times New Roman"/>
                <a:cs typeface="Times New Roman"/>
              </a:rPr>
              <a:t>term </a:t>
            </a:r>
            <a:r>
              <a:rPr sz="1800" spc="-50" dirty="0">
                <a:latin typeface="Times New Roman"/>
                <a:cs typeface="Times New Roman"/>
              </a:rPr>
              <a:t>"lower back </a:t>
            </a:r>
            <a:r>
              <a:rPr sz="1800" spc="-30" dirty="0">
                <a:latin typeface="Times New Roman"/>
                <a:cs typeface="Times New Roman"/>
              </a:rPr>
              <a:t>pain" </a:t>
            </a:r>
            <a:r>
              <a:rPr sz="1800" spc="-40" dirty="0">
                <a:latin typeface="Times New Roman"/>
                <a:cs typeface="Times New Roman"/>
              </a:rPr>
              <a:t>it </a:t>
            </a:r>
            <a:r>
              <a:rPr sz="1800" spc="-20" dirty="0">
                <a:latin typeface="Times New Roman"/>
                <a:cs typeface="Times New Roman"/>
              </a:rPr>
              <a:t>should be </a:t>
            </a:r>
            <a:r>
              <a:rPr sz="1800" spc="-55" dirty="0">
                <a:latin typeface="Times New Roman"/>
                <a:cs typeface="Times New Roman"/>
              </a:rPr>
              <a:t>qualified </a:t>
            </a:r>
            <a:r>
              <a:rPr sz="1800" spc="-40" dirty="0">
                <a:latin typeface="Times New Roman"/>
                <a:cs typeface="Times New Roman"/>
              </a:rPr>
              <a:t>with </a:t>
            </a:r>
            <a:r>
              <a:rPr sz="1800" spc="-5" dirty="0">
                <a:latin typeface="Times New Roman"/>
                <a:cs typeface="Times New Roman"/>
              </a:rPr>
              <a:t>the  </a:t>
            </a:r>
            <a:r>
              <a:rPr sz="1800" spc="-35" dirty="0">
                <a:latin typeface="Times New Roman"/>
                <a:cs typeface="Times New Roman"/>
              </a:rPr>
              <a:t>modifier </a:t>
            </a:r>
            <a:r>
              <a:rPr sz="1800" spc="-50" dirty="0">
                <a:latin typeface="Times New Roman"/>
                <a:cs typeface="Times New Roman"/>
              </a:rPr>
              <a:t>"lower back </a:t>
            </a:r>
            <a:r>
              <a:rPr sz="1800" spc="-35" dirty="0">
                <a:latin typeface="Times New Roman"/>
                <a:cs typeface="Times New Roman"/>
              </a:rPr>
              <a:t>pain </a:t>
            </a:r>
            <a:r>
              <a:rPr sz="1800" spc="-40" dirty="0">
                <a:latin typeface="Times New Roman"/>
                <a:cs typeface="Times New Roman"/>
              </a:rPr>
              <a:t>associated with </a:t>
            </a:r>
            <a:r>
              <a:rPr sz="1800" spc="-25" dirty="0">
                <a:latin typeface="Times New Roman"/>
                <a:cs typeface="Times New Roman"/>
              </a:rPr>
              <a:t>herniated</a:t>
            </a:r>
            <a:r>
              <a:rPr sz="1800" spc="24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discs."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70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Oratec </a:t>
            </a:r>
            <a:r>
              <a:rPr spc="-20" dirty="0"/>
              <a:t>Interventions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85" dirty="0"/>
              <a:t>Aug. </a:t>
            </a:r>
            <a:r>
              <a:rPr spc="-180" dirty="0"/>
              <a:t>2001</a:t>
            </a:r>
            <a:r>
              <a:rPr spc="33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68383"/>
            <a:ext cx="8326120" cy="305562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5" dirty="0">
                <a:latin typeface="Times New Roman"/>
                <a:cs typeface="Times New Roman"/>
              </a:rPr>
              <a:t>Intended </a:t>
            </a:r>
            <a:r>
              <a:rPr sz="2800" b="1" spc="35" dirty="0">
                <a:latin typeface="Times New Roman"/>
                <a:cs typeface="Times New Roman"/>
              </a:rPr>
              <a:t>use</a:t>
            </a:r>
            <a:r>
              <a:rPr sz="2800" b="1" spc="7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regulation: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97400"/>
              </a:lnSpc>
              <a:spcBef>
                <a:spcPts val="59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b="1" spc="-135" dirty="0">
                <a:latin typeface="Times New Roman"/>
                <a:cs typeface="Times New Roman"/>
              </a:rPr>
              <a:t>21 </a:t>
            </a:r>
            <a:r>
              <a:rPr sz="2000" b="1" spc="-45" dirty="0">
                <a:latin typeface="Times New Roman"/>
                <a:cs typeface="Times New Roman"/>
              </a:rPr>
              <a:t>CFR </a:t>
            </a:r>
            <a:r>
              <a:rPr sz="2000" b="1" spc="-80" dirty="0">
                <a:latin typeface="Times New Roman"/>
                <a:cs typeface="Times New Roman"/>
              </a:rPr>
              <a:t>801.4 </a:t>
            </a:r>
            <a:r>
              <a:rPr sz="2000" b="1" dirty="0">
                <a:latin typeface="Times New Roman"/>
                <a:cs typeface="Times New Roman"/>
              </a:rPr>
              <a:t>--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intended </a:t>
            </a:r>
            <a:r>
              <a:rPr sz="2000" spc="-40" dirty="0">
                <a:latin typeface="Times New Roman"/>
                <a:cs typeface="Times New Roman"/>
              </a:rPr>
              <a:t>use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0" dirty="0">
                <a:latin typeface="Times New Roman"/>
                <a:cs typeface="Times New Roman"/>
              </a:rPr>
              <a:t>objective </a:t>
            </a:r>
            <a:r>
              <a:rPr sz="2000" spc="-10" dirty="0">
                <a:latin typeface="Times New Roman"/>
                <a:cs typeface="Times New Roman"/>
              </a:rPr>
              <a:t>intent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15" dirty="0">
                <a:latin typeface="Times New Roman"/>
                <a:cs typeface="Times New Roman"/>
              </a:rPr>
              <a:t>persons  </a:t>
            </a:r>
            <a:r>
              <a:rPr sz="2000" spc="-30" dirty="0">
                <a:latin typeface="Times New Roman"/>
                <a:cs typeface="Times New Roman"/>
              </a:rPr>
              <a:t>responsible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65" dirty="0">
                <a:latin typeface="Times New Roman"/>
                <a:cs typeface="Times New Roman"/>
              </a:rPr>
              <a:t>labeling </a:t>
            </a:r>
            <a:r>
              <a:rPr sz="2000" spc="-5" dirty="0">
                <a:latin typeface="Times New Roman"/>
                <a:cs typeface="Times New Roman"/>
              </a:rPr>
              <a:t>of the </a:t>
            </a:r>
            <a:r>
              <a:rPr sz="2000" spc="-60" dirty="0">
                <a:latin typeface="Times New Roman"/>
                <a:cs typeface="Times New Roman"/>
              </a:rPr>
              <a:t>device. Such </a:t>
            </a:r>
            <a:r>
              <a:rPr sz="2000" spc="-50" dirty="0">
                <a:latin typeface="Times New Roman"/>
                <a:cs typeface="Times New Roman"/>
              </a:rPr>
              <a:t>objective </a:t>
            </a:r>
            <a:r>
              <a:rPr sz="2000" spc="-10" dirty="0">
                <a:latin typeface="Times New Roman"/>
                <a:cs typeface="Times New Roman"/>
              </a:rPr>
              <a:t>intent </a:t>
            </a:r>
            <a:r>
              <a:rPr sz="2000" spc="-90" dirty="0">
                <a:latin typeface="Times New Roman"/>
                <a:cs typeface="Times New Roman"/>
              </a:rPr>
              <a:t>may </a:t>
            </a:r>
            <a:r>
              <a:rPr sz="2000" spc="-25" dirty="0">
                <a:latin typeface="Times New Roman"/>
                <a:cs typeface="Times New Roman"/>
              </a:rPr>
              <a:t>be  shown </a:t>
            </a:r>
            <a:r>
              <a:rPr sz="2000" spc="-9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35" dirty="0">
                <a:latin typeface="Times New Roman"/>
                <a:cs typeface="Times New Roman"/>
              </a:rPr>
              <a:t>circumstances </a:t>
            </a:r>
            <a:r>
              <a:rPr sz="2000" spc="-20" dirty="0">
                <a:latin typeface="Times New Roman"/>
                <a:cs typeface="Times New Roman"/>
              </a:rPr>
              <a:t>surrounding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25" dirty="0">
                <a:latin typeface="Times New Roman"/>
                <a:cs typeface="Times New Roman"/>
              </a:rPr>
              <a:t>distribution </a:t>
            </a:r>
            <a:r>
              <a:rPr sz="2000" spc="-5" dirty="0">
                <a:latin typeface="Times New Roman"/>
                <a:cs typeface="Times New Roman"/>
              </a:rPr>
              <a:t>of the product </a:t>
            </a:r>
            <a:r>
              <a:rPr sz="2000" spc="-25" dirty="0">
                <a:latin typeface="Times New Roman"/>
                <a:cs typeface="Times New Roman"/>
              </a:rPr>
              <a:t>and  </a:t>
            </a:r>
            <a:r>
              <a:rPr sz="2000" spc="-60" dirty="0">
                <a:latin typeface="Times New Roman"/>
                <a:cs typeface="Times New Roman"/>
              </a:rPr>
              <a:t>maybe </a:t>
            </a:r>
            <a:r>
              <a:rPr sz="2000" spc="-25" dirty="0">
                <a:latin typeface="Times New Roman"/>
                <a:cs typeface="Times New Roman"/>
              </a:rPr>
              <a:t>shown </a:t>
            </a:r>
            <a:r>
              <a:rPr sz="2000" spc="-90" dirty="0">
                <a:latin typeface="Times New Roman"/>
                <a:cs typeface="Times New Roman"/>
              </a:rPr>
              <a:t>by </a:t>
            </a:r>
            <a:r>
              <a:rPr sz="2000" spc="-65" dirty="0">
                <a:latin typeface="Times New Roman"/>
                <a:cs typeface="Times New Roman"/>
              </a:rPr>
              <a:t>labeling </a:t>
            </a:r>
            <a:r>
              <a:rPr sz="2000" spc="-75" dirty="0">
                <a:latin typeface="Times New Roman"/>
                <a:cs typeface="Times New Roman"/>
              </a:rPr>
              <a:t>claims, </a:t>
            </a:r>
            <a:r>
              <a:rPr sz="2000" spc="-45" dirty="0">
                <a:latin typeface="Times New Roman"/>
                <a:cs typeface="Times New Roman"/>
              </a:rPr>
              <a:t>advertising </a:t>
            </a:r>
            <a:r>
              <a:rPr sz="2000" spc="-30" dirty="0">
                <a:latin typeface="Times New Roman"/>
                <a:cs typeface="Times New Roman"/>
              </a:rPr>
              <a:t>matter,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45" dirty="0">
                <a:latin typeface="Times New Roman"/>
                <a:cs typeface="Times New Roman"/>
              </a:rPr>
              <a:t>oral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25" dirty="0">
                <a:latin typeface="Times New Roman"/>
                <a:cs typeface="Times New Roman"/>
              </a:rPr>
              <a:t>written  </a:t>
            </a:r>
            <a:r>
              <a:rPr sz="2000" spc="-20" dirty="0">
                <a:latin typeface="Times New Roman"/>
                <a:cs typeface="Times New Roman"/>
              </a:rPr>
              <a:t>statements </a:t>
            </a:r>
            <a:r>
              <a:rPr sz="2000" spc="-90" dirty="0">
                <a:latin typeface="Times New Roman"/>
                <a:cs typeface="Times New Roman"/>
              </a:rPr>
              <a:t>by </a:t>
            </a:r>
            <a:r>
              <a:rPr sz="2000" spc="-30" dirty="0">
                <a:latin typeface="Times New Roman"/>
                <a:cs typeface="Times New Roman"/>
              </a:rPr>
              <a:t>such </a:t>
            </a:r>
            <a:r>
              <a:rPr sz="2000" spc="-15" dirty="0">
                <a:latin typeface="Times New Roman"/>
                <a:cs typeface="Times New Roman"/>
              </a:rPr>
              <a:t>persons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20" dirty="0">
                <a:latin typeface="Times New Roman"/>
                <a:cs typeface="Times New Roman"/>
              </a:rPr>
              <a:t>their </a:t>
            </a:r>
            <a:r>
              <a:rPr sz="2000" spc="-40" dirty="0">
                <a:latin typeface="Times New Roman"/>
                <a:cs typeface="Times New Roman"/>
              </a:rPr>
              <a:t>representatives. </a:t>
            </a:r>
            <a:r>
              <a:rPr sz="2100" b="1" i="1" spc="5" dirty="0">
                <a:latin typeface="Times New Roman"/>
                <a:cs typeface="Times New Roman"/>
              </a:rPr>
              <a:t>It </a:t>
            </a:r>
            <a:r>
              <a:rPr sz="2100" b="1" i="1" spc="-10" dirty="0">
                <a:latin typeface="Times New Roman"/>
                <a:cs typeface="Times New Roman"/>
              </a:rPr>
              <a:t>may </a:t>
            </a:r>
            <a:r>
              <a:rPr sz="2100" b="1" i="1" spc="25" dirty="0">
                <a:latin typeface="Times New Roman"/>
                <a:cs typeface="Times New Roman"/>
              </a:rPr>
              <a:t>be </a:t>
            </a:r>
            <a:r>
              <a:rPr sz="2100" b="1" i="1" spc="-25" dirty="0">
                <a:latin typeface="Times New Roman"/>
                <a:cs typeface="Times New Roman"/>
              </a:rPr>
              <a:t>shown </a:t>
            </a:r>
            <a:r>
              <a:rPr sz="2100" b="1" i="1" spc="25" dirty="0">
                <a:latin typeface="Times New Roman"/>
                <a:cs typeface="Times New Roman"/>
              </a:rPr>
              <a:t>by  </a:t>
            </a:r>
            <a:r>
              <a:rPr sz="2100" b="1" i="1" spc="-35" dirty="0">
                <a:latin typeface="Times New Roman"/>
                <a:cs typeface="Times New Roman"/>
              </a:rPr>
              <a:t>labeling </a:t>
            </a:r>
            <a:r>
              <a:rPr sz="2100" b="1" i="1" spc="-20" dirty="0">
                <a:latin typeface="Times New Roman"/>
                <a:cs typeface="Times New Roman"/>
              </a:rPr>
              <a:t>claims that </a:t>
            </a:r>
            <a:r>
              <a:rPr sz="2100" b="1" i="1" spc="-5" dirty="0">
                <a:latin typeface="Times New Roman"/>
                <a:cs typeface="Times New Roman"/>
              </a:rPr>
              <a:t>the </a:t>
            </a:r>
            <a:r>
              <a:rPr sz="2100" b="1" i="1" spc="-30" dirty="0">
                <a:latin typeface="Times New Roman"/>
                <a:cs typeface="Times New Roman"/>
              </a:rPr>
              <a:t>article </a:t>
            </a:r>
            <a:r>
              <a:rPr sz="2100" b="1" i="1" spc="-5" dirty="0">
                <a:latin typeface="Times New Roman"/>
                <a:cs typeface="Times New Roman"/>
              </a:rPr>
              <a:t>is, </a:t>
            </a:r>
            <a:r>
              <a:rPr sz="2100" b="1" i="1" spc="-10" dirty="0">
                <a:latin typeface="Times New Roman"/>
                <a:cs typeface="Times New Roman"/>
              </a:rPr>
              <a:t>with the knowledge </a:t>
            </a:r>
            <a:r>
              <a:rPr sz="2100" b="1" i="1" spc="-50" dirty="0">
                <a:latin typeface="Times New Roman"/>
                <a:cs typeface="Times New Roman"/>
              </a:rPr>
              <a:t>of </a:t>
            </a:r>
            <a:r>
              <a:rPr sz="2100" b="1" i="1" spc="-25" dirty="0">
                <a:latin typeface="Times New Roman"/>
                <a:cs typeface="Times New Roman"/>
              </a:rPr>
              <a:t>such </a:t>
            </a:r>
            <a:r>
              <a:rPr sz="2100" b="1" i="1" spc="-15" dirty="0">
                <a:latin typeface="Times New Roman"/>
                <a:cs typeface="Times New Roman"/>
              </a:rPr>
              <a:t>persons  </a:t>
            </a:r>
            <a:r>
              <a:rPr sz="2100" b="1" i="1" spc="-70" dirty="0">
                <a:latin typeface="Times New Roman"/>
                <a:cs typeface="Times New Roman"/>
              </a:rPr>
              <a:t>or </a:t>
            </a:r>
            <a:r>
              <a:rPr sz="2100" b="1" i="1" spc="-35" dirty="0">
                <a:latin typeface="Times New Roman"/>
                <a:cs typeface="Times New Roman"/>
              </a:rPr>
              <a:t>their </a:t>
            </a:r>
            <a:r>
              <a:rPr sz="2100" b="1" i="1" spc="-20" dirty="0">
                <a:latin typeface="Times New Roman"/>
                <a:cs typeface="Times New Roman"/>
              </a:rPr>
              <a:t>representatives, </a:t>
            </a:r>
            <a:r>
              <a:rPr sz="2100" b="1" i="1" spc="-35" dirty="0">
                <a:latin typeface="Times New Roman"/>
                <a:cs typeface="Times New Roman"/>
              </a:rPr>
              <a:t>offered and </a:t>
            </a:r>
            <a:r>
              <a:rPr sz="2100" b="1" i="1" dirty="0">
                <a:latin typeface="Times New Roman"/>
                <a:cs typeface="Times New Roman"/>
              </a:rPr>
              <a:t>used </a:t>
            </a:r>
            <a:r>
              <a:rPr sz="2100" b="1" i="1" spc="-75" dirty="0">
                <a:latin typeface="Times New Roman"/>
                <a:cs typeface="Times New Roman"/>
              </a:rPr>
              <a:t>for </a:t>
            </a:r>
            <a:r>
              <a:rPr sz="2100" b="1" i="1" spc="-5" dirty="0">
                <a:latin typeface="Times New Roman"/>
                <a:cs typeface="Times New Roman"/>
              </a:rPr>
              <a:t>purposes </a:t>
            </a:r>
            <a:r>
              <a:rPr sz="2100" b="1" i="1" spc="-75" dirty="0">
                <a:latin typeface="Times New Roman"/>
                <a:cs typeface="Times New Roman"/>
              </a:rPr>
              <a:t>for </a:t>
            </a:r>
            <a:r>
              <a:rPr sz="2100" b="1" i="1" spc="-30" dirty="0">
                <a:latin typeface="Times New Roman"/>
                <a:cs typeface="Times New Roman"/>
              </a:rPr>
              <a:t>which </a:t>
            </a:r>
            <a:r>
              <a:rPr sz="2100" b="1" i="1" spc="5" dirty="0">
                <a:latin typeface="Times New Roman"/>
                <a:cs typeface="Times New Roman"/>
              </a:rPr>
              <a:t>it </a:t>
            </a:r>
            <a:r>
              <a:rPr sz="2100" b="1" i="1" spc="-10" dirty="0">
                <a:latin typeface="Times New Roman"/>
                <a:cs typeface="Times New Roman"/>
              </a:rPr>
              <a:t>is  </a:t>
            </a:r>
            <a:r>
              <a:rPr sz="2100" b="1" i="1" spc="-40" dirty="0">
                <a:latin typeface="Times New Roman"/>
                <a:cs typeface="Times New Roman"/>
              </a:rPr>
              <a:t>neither </a:t>
            </a:r>
            <a:r>
              <a:rPr sz="2100" b="1" i="1" spc="-25" dirty="0">
                <a:latin typeface="Times New Roman"/>
                <a:cs typeface="Times New Roman"/>
              </a:rPr>
              <a:t>labeled </a:t>
            </a:r>
            <a:r>
              <a:rPr sz="2100" b="1" i="1" spc="-70" dirty="0">
                <a:latin typeface="Times New Roman"/>
                <a:cs typeface="Times New Roman"/>
              </a:rPr>
              <a:t>nor</a:t>
            </a:r>
            <a:r>
              <a:rPr sz="2100" b="1" i="1" spc="-40" dirty="0">
                <a:latin typeface="Times New Roman"/>
                <a:cs typeface="Times New Roman"/>
              </a:rPr>
              <a:t> </a:t>
            </a:r>
            <a:r>
              <a:rPr sz="2100" b="1" i="1" spc="-5" dirty="0">
                <a:latin typeface="Times New Roman"/>
                <a:cs typeface="Times New Roman"/>
              </a:rPr>
              <a:t>advertised.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11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Thermatix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40" dirty="0"/>
              <a:t>Jun.</a:t>
            </a:r>
            <a:r>
              <a:rPr spc="-480" dirty="0"/>
              <a:t> </a:t>
            </a:r>
            <a:r>
              <a:rPr spc="-114" dirty="0"/>
              <a:t>2004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442325" cy="48310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Off-label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promotion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TMx-2000 </a:t>
            </a:r>
            <a:r>
              <a:rPr sz="2400" spc="-5" dirty="0">
                <a:latin typeface="Times New Roman"/>
                <a:cs typeface="Times New Roman"/>
              </a:rPr>
              <a:t>BPH </a:t>
            </a:r>
            <a:r>
              <a:rPr sz="2400" spc="-20" dirty="0">
                <a:latin typeface="Times New Roman"/>
                <a:cs typeface="Times New Roman"/>
              </a:rPr>
              <a:t>Thermotherapy </a:t>
            </a:r>
            <a:r>
              <a:rPr sz="2400" spc="-85" dirty="0">
                <a:latin typeface="Times New Roman"/>
                <a:cs typeface="Times New Roman"/>
              </a:rPr>
              <a:t>System </a:t>
            </a:r>
            <a:r>
              <a:rPr sz="2400" spc="-75" dirty="0">
                <a:latin typeface="Times New Roman"/>
                <a:cs typeface="Times New Roman"/>
              </a:rPr>
              <a:t>(TMx-2000)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approved  </a:t>
            </a:r>
            <a:r>
              <a:rPr sz="2400" spc="-15" dirty="0">
                <a:latin typeface="Times New Roman"/>
                <a:cs typeface="Times New Roman"/>
              </a:rPr>
              <a:t>under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5" dirty="0">
                <a:latin typeface="Times New Roman"/>
                <a:cs typeface="Times New Roman"/>
              </a:rPr>
              <a:t>PMA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2001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“non-surgical </a:t>
            </a:r>
            <a:r>
              <a:rPr sz="2400" spc="-65" dirty="0">
                <a:latin typeface="Times New Roman"/>
                <a:cs typeface="Times New Roman"/>
              </a:rPr>
              <a:t>device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treatment 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50" dirty="0">
                <a:latin typeface="Times New Roman"/>
                <a:cs typeface="Times New Roman"/>
              </a:rPr>
              <a:t>symptomatic </a:t>
            </a:r>
            <a:r>
              <a:rPr sz="2400" spc="-45" dirty="0">
                <a:latin typeface="Times New Roman"/>
                <a:cs typeface="Times New Roman"/>
              </a:rPr>
              <a:t>benign </a:t>
            </a:r>
            <a:r>
              <a:rPr sz="2400" spc="-30" dirty="0">
                <a:latin typeface="Times New Roman"/>
                <a:cs typeface="Times New Roman"/>
              </a:rPr>
              <a:t>prostatic </a:t>
            </a:r>
            <a:r>
              <a:rPr sz="2400" spc="-70" dirty="0">
                <a:latin typeface="Times New Roman"/>
                <a:cs typeface="Times New Roman"/>
              </a:rPr>
              <a:t>hyperplasia </a:t>
            </a:r>
            <a:r>
              <a:rPr sz="2400" spc="-40" dirty="0">
                <a:latin typeface="Times New Roman"/>
                <a:cs typeface="Times New Roman"/>
              </a:rPr>
              <a:t>(BPH)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25" dirty="0">
                <a:latin typeface="Times New Roman"/>
                <a:cs typeface="Times New Roman"/>
              </a:rPr>
              <a:t>men </a:t>
            </a:r>
            <a:r>
              <a:rPr sz="2400" spc="-30" dirty="0">
                <a:latin typeface="Times New Roman"/>
                <a:cs typeface="Times New Roman"/>
              </a:rPr>
              <a:t>who  </a:t>
            </a:r>
            <a:r>
              <a:rPr sz="2400" spc="-75" dirty="0">
                <a:latin typeface="Times New Roman"/>
                <a:cs typeface="Times New Roman"/>
              </a:rPr>
              <a:t>have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0" dirty="0">
                <a:latin typeface="Times New Roman"/>
                <a:cs typeface="Times New Roman"/>
              </a:rPr>
              <a:t>minimum </a:t>
            </a:r>
            <a:r>
              <a:rPr sz="2400" spc="-30" dirty="0">
                <a:latin typeface="Times New Roman"/>
                <a:cs typeface="Times New Roman"/>
              </a:rPr>
              <a:t>prostatic </a:t>
            </a:r>
            <a:r>
              <a:rPr sz="2400" spc="-20" dirty="0">
                <a:latin typeface="Times New Roman"/>
                <a:cs typeface="Times New Roman"/>
              </a:rPr>
              <a:t>urethra </a:t>
            </a:r>
            <a:r>
              <a:rPr sz="2400" spc="-40" dirty="0">
                <a:latin typeface="Times New Roman"/>
                <a:cs typeface="Times New Roman"/>
              </a:rPr>
              <a:t>length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30 </a:t>
            </a:r>
            <a:r>
              <a:rPr sz="2400" spc="-25" dirty="0">
                <a:latin typeface="Times New Roman"/>
                <a:cs typeface="Times New Roman"/>
              </a:rPr>
              <a:t>mm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total  </a:t>
            </a:r>
            <a:r>
              <a:rPr sz="2400" spc="-20" dirty="0">
                <a:latin typeface="Times New Roman"/>
                <a:cs typeface="Times New Roman"/>
              </a:rPr>
              <a:t>prostate </a:t>
            </a:r>
            <a:r>
              <a:rPr sz="2400" spc="-60" dirty="0">
                <a:latin typeface="Times New Roman"/>
                <a:cs typeface="Times New Roman"/>
              </a:rPr>
              <a:t>volume </a:t>
            </a:r>
            <a:r>
              <a:rPr sz="2400" spc="-50" dirty="0">
                <a:latin typeface="Times New Roman"/>
                <a:cs typeface="Times New Roman"/>
              </a:rPr>
              <a:t>between </a:t>
            </a:r>
            <a:r>
              <a:rPr sz="2400" spc="-75" dirty="0">
                <a:latin typeface="Times New Roman"/>
                <a:cs typeface="Times New Roman"/>
              </a:rPr>
              <a:t>30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75" dirty="0">
                <a:latin typeface="Times New Roman"/>
                <a:cs typeface="Times New Roman"/>
              </a:rPr>
              <a:t>100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cc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Challenged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claims</a:t>
            </a:r>
            <a:endParaRPr sz="2400">
              <a:latin typeface="Times New Roman"/>
              <a:cs typeface="Times New Roman"/>
            </a:endParaRPr>
          </a:p>
          <a:p>
            <a:pPr marL="227965" marR="2675255" lvl="2" indent="-227965" algn="r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2000" spc="-40" dirty="0">
                <a:latin typeface="Times New Roman"/>
                <a:cs typeface="Times New Roman"/>
              </a:rPr>
              <a:t>Treat </a:t>
            </a:r>
            <a:r>
              <a:rPr sz="2000" spc="-35" dirty="0">
                <a:latin typeface="Times New Roman"/>
                <a:cs typeface="Times New Roman"/>
              </a:rPr>
              <a:t>median lobe </a:t>
            </a:r>
            <a:r>
              <a:rPr sz="2000" spc="-30" dirty="0">
                <a:latin typeface="Times New Roman"/>
                <a:cs typeface="Times New Roman"/>
              </a:rPr>
              <a:t>enlargement </a:t>
            </a:r>
            <a:r>
              <a:rPr sz="2000" spc="-5" dirty="0">
                <a:latin typeface="Times New Roman"/>
                <a:cs typeface="Times New Roman"/>
              </a:rPr>
              <a:t>of the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prostate</a:t>
            </a:r>
            <a:endParaRPr sz="2000">
              <a:latin typeface="Times New Roman"/>
              <a:cs typeface="Times New Roman"/>
            </a:endParaRPr>
          </a:p>
          <a:p>
            <a:pPr marL="228600" marR="2620010" lvl="3" indent="-228600" algn="r">
              <a:lnSpc>
                <a:spcPct val="100000"/>
              </a:lnSpc>
              <a:spcBef>
                <a:spcPts val="450"/>
              </a:spcBef>
              <a:buFont typeface="Arial"/>
              <a:buChar char="–"/>
              <a:tabLst>
                <a:tab pos="228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15" dirty="0">
                <a:latin typeface="Times New Roman"/>
                <a:cs typeface="Times New Roman"/>
              </a:rPr>
              <a:t>no </a:t>
            </a:r>
            <a:r>
              <a:rPr sz="1800" spc="-70" dirty="0">
                <a:latin typeface="Times New Roman"/>
                <a:cs typeface="Times New Roman"/>
              </a:rPr>
              <a:t>clinical </a:t>
            </a:r>
            <a:r>
              <a:rPr sz="1800" spc="-30" dirty="0">
                <a:latin typeface="Times New Roman"/>
                <a:cs typeface="Times New Roman"/>
              </a:rPr>
              <a:t>data </a:t>
            </a:r>
            <a:r>
              <a:rPr sz="1800" spc="-35" dirty="0">
                <a:latin typeface="Times New Roman"/>
                <a:cs typeface="Times New Roman"/>
              </a:rPr>
              <a:t>in </a:t>
            </a:r>
            <a:r>
              <a:rPr sz="1800" spc="-50" dirty="0">
                <a:latin typeface="Times New Roman"/>
                <a:cs typeface="Times New Roman"/>
              </a:rPr>
              <a:t>your </a:t>
            </a:r>
            <a:r>
              <a:rPr sz="1800" spc="-60" dirty="0">
                <a:latin typeface="Times New Roman"/>
                <a:cs typeface="Times New Roman"/>
              </a:rPr>
              <a:t>PMA </a:t>
            </a:r>
            <a:r>
              <a:rPr sz="1800" spc="20" dirty="0">
                <a:latin typeface="Times New Roman"/>
                <a:cs typeface="Times New Roman"/>
              </a:rPr>
              <a:t>to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support</a:t>
            </a:r>
            <a:endParaRPr sz="18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90" dirty="0">
                <a:latin typeface="Times New Roman"/>
                <a:cs typeface="Times New Roman"/>
              </a:rPr>
              <a:t>You </a:t>
            </a:r>
            <a:r>
              <a:rPr sz="2000" spc="-35" dirty="0">
                <a:latin typeface="Times New Roman"/>
                <a:cs typeface="Times New Roman"/>
              </a:rPr>
              <a:t>can </a:t>
            </a:r>
            <a:r>
              <a:rPr sz="2000" spc="-15" dirty="0">
                <a:latin typeface="Times New Roman"/>
                <a:cs typeface="Times New Roman"/>
              </a:rPr>
              <a:t>treat </a:t>
            </a:r>
            <a:r>
              <a:rPr sz="2000" dirty="0">
                <a:latin typeface="Times New Roman"/>
                <a:cs typeface="Times New Roman"/>
              </a:rPr>
              <a:t>other </a:t>
            </a:r>
            <a:r>
              <a:rPr sz="2000" spc="-25" dirty="0">
                <a:latin typeface="Times New Roman"/>
                <a:cs typeface="Times New Roman"/>
              </a:rPr>
              <a:t>patients </a:t>
            </a:r>
            <a:r>
              <a:rPr sz="2000" spc="-35" dirty="0">
                <a:latin typeface="Times New Roman"/>
                <a:cs typeface="Times New Roman"/>
              </a:rPr>
              <a:t>during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procedure</a:t>
            </a:r>
            <a:endParaRPr sz="2000">
              <a:latin typeface="Times New Roman"/>
              <a:cs typeface="Times New Roman"/>
            </a:endParaRPr>
          </a:p>
          <a:p>
            <a:pPr marL="1612265" marR="615315" lvl="3" indent="-228600">
              <a:lnSpc>
                <a:spcPct val="100000"/>
              </a:lnSpc>
              <a:spcBef>
                <a:spcPts val="455"/>
              </a:spcBef>
              <a:buFont typeface="Arial"/>
              <a:buChar char="–"/>
              <a:tabLst>
                <a:tab pos="1612900" algn="l"/>
              </a:tabLst>
            </a:pPr>
            <a:r>
              <a:rPr sz="1800" spc="-25" dirty="0">
                <a:latin typeface="Times New Roman"/>
                <a:cs typeface="Times New Roman"/>
              </a:rPr>
              <a:t>FDA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30" dirty="0">
                <a:latin typeface="Times New Roman"/>
                <a:cs typeface="Times New Roman"/>
              </a:rPr>
              <a:t>precautions </a:t>
            </a:r>
            <a:r>
              <a:rPr sz="1800" spc="-40" dirty="0">
                <a:latin typeface="Times New Roman"/>
                <a:cs typeface="Times New Roman"/>
              </a:rPr>
              <a:t>in </a:t>
            </a:r>
            <a:r>
              <a:rPr sz="1800" spc="-60" dirty="0">
                <a:latin typeface="Times New Roman"/>
                <a:cs typeface="Times New Roman"/>
              </a:rPr>
              <a:t>PMA labeling </a:t>
            </a:r>
            <a:r>
              <a:rPr sz="1800" spc="-95" dirty="0">
                <a:latin typeface="Times New Roman"/>
                <a:cs typeface="Times New Roman"/>
              </a:rPr>
              <a:t>say </a:t>
            </a:r>
            <a:r>
              <a:rPr sz="1800" dirty="0">
                <a:latin typeface="Times New Roman"/>
                <a:cs typeface="Times New Roman"/>
              </a:rPr>
              <a:t>that </a:t>
            </a:r>
            <a:r>
              <a:rPr sz="1800" spc="-15" dirty="0">
                <a:latin typeface="Times New Roman"/>
                <a:cs typeface="Times New Roman"/>
              </a:rPr>
              <a:t>attention </a:t>
            </a:r>
            <a:r>
              <a:rPr sz="1800" spc="-35" dirty="0">
                <a:latin typeface="Times New Roman"/>
                <a:cs typeface="Times New Roman"/>
              </a:rPr>
              <a:t>required </a:t>
            </a:r>
            <a:r>
              <a:rPr sz="1800" spc="-80" dirty="0">
                <a:latin typeface="Times New Roman"/>
                <a:cs typeface="Times New Roman"/>
              </a:rPr>
              <a:t>by </a:t>
            </a:r>
            <a:r>
              <a:rPr sz="1800" spc="-70" dirty="0">
                <a:latin typeface="Times New Roman"/>
                <a:cs typeface="Times New Roman"/>
              </a:rPr>
              <a:t>a  </a:t>
            </a:r>
            <a:r>
              <a:rPr sz="1800" spc="-55" dirty="0">
                <a:latin typeface="Times New Roman"/>
                <a:cs typeface="Times New Roman"/>
              </a:rPr>
              <a:t>physician </a:t>
            </a:r>
            <a:r>
              <a:rPr sz="1800" spc="-35" dirty="0">
                <a:latin typeface="Times New Roman"/>
                <a:cs typeface="Times New Roman"/>
              </a:rPr>
              <a:t>during </a:t>
            </a:r>
            <a:r>
              <a:rPr sz="1800" spc="-10" dirty="0">
                <a:latin typeface="Times New Roman"/>
                <a:cs typeface="Times New Roman"/>
              </a:rPr>
              <a:t>treatment </a:t>
            </a:r>
            <a:r>
              <a:rPr sz="1800" spc="-40" dirty="0">
                <a:latin typeface="Times New Roman"/>
                <a:cs typeface="Times New Roman"/>
              </a:rPr>
              <a:t>-- </a:t>
            </a:r>
            <a:r>
              <a:rPr sz="1800" spc="-30" dirty="0">
                <a:latin typeface="Times New Roman"/>
                <a:cs typeface="Times New Roman"/>
              </a:rPr>
              <a:t>to, among </a:t>
            </a:r>
            <a:r>
              <a:rPr sz="1800" dirty="0">
                <a:latin typeface="Times New Roman"/>
                <a:cs typeface="Times New Roman"/>
              </a:rPr>
              <a:t>other </a:t>
            </a:r>
            <a:r>
              <a:rPr sz="1800" spc="-40" dirty="0">
                <a:latin typeface="Times New Roman"/>
                <a:cs typeface="Times New Roman"/>
              </a:rPr>
              <a:t>things, </a:t>
            </a:r>
            <a:r>
              <a:rPr sz="1800" spc="-55" dirty="0">
                <a:latin typeface="Times New Roman"/>
                <a:cs typeface="Times New Roman"/>
              </a:rPr>
              <a:t>make </a:t>
            </a:r>
            <a:r>
              <a:rPr sz="1800" spc="-30" dirty="0">
                <a:latin typeface="Times New Roman"/>
                <a:cs typeface="Times New Roman"/>
              </a:rPr>
              <a:t>sure </a:t>
            </a:r>
            <a:r>
              <a:rPr sz="1800" spc="-45" dirty="0">
                <a:latin typeface="Times New Roman"/>
                <a:cs typeface="Times New Roman"/>
              </a:rPr>
              <a:t>rectal  </a:t>
            </a:r>
            <a:r>
              <a:rPr sz="1800" spc="-25" dirty="0">
                <a:latin typeface="Times New Roman"/>
                <a:cs typeface="Times New Roman"/>
              </a:rPr>
              <a:t>temperatures </a:t>
            </a:r>
            <a:r>
              <a:rPr sz="1800" spc="-40" dirty="0">
                <a:latin typeface="Times New Roman"/>
                <a:cs typeface="Times New Roman"/>
              </a:rPr>
              <a:t>remain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correct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118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Thermatix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40" dirty="0"/>
              <a:t>Jun.</a:t>
            </a:r>
            <a:r>
              <a:rPr spc="-480" dirty="0"/>
              <a:t> </a:t>
            </a:r>
            <a:r>
              <a:rPr spc="-114" dirty="0"/>
              <a:t>2004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7976870" cy="35750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Unsubstantiated </a:t>
            </a:r>
            <a:r>
              <a:rPr sz="2800" b="1" spc="-10" dirty="0">
                <a:latin typeface="Times New Roman"/>
                <a:cs typeface="Times New Roman"/>
              </a:rPr>
              <a:t>Efficacy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Claims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Times New Roman"/>
                <a:cs typeface="Times New Roman"/>
              </a:rPr>
              <a:t>Claim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0" dirty="0">
                <a:latin typeface="Times New Roman"/>
                <a:cs typeface="Times New Roman"/>
              </a:rPr>
              <a:t>durable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b="1" spc="75" dirty="0">
                <a:latin typeface="Times New Roman"/>
                <a:cs typeface="Times New Roman"/>
              </a:rPr>
              <a:t>4+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30" dirty="0">
                <a:latin typeface="Times New Roman"/>
                <a:cs typeface="Times New Roman"/>
              </a:rPr>
              <a:t>data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65" dirty="0">
                <a:latin typeface="Times New Roman"/>
                <a:cs typeface="Times New Roman"/>
              </a:rPr>
              <a:t>PMA </a:t>
            </a:r>
            <a:r>
              <a:rPr sz="2000" spc="-60" dirty="0">
                <a:latin typeface="Times New Roman"/>
                <a:cs typeface="Times New Roman"/>
              </a:rPr>
              <a:t>only </a:t>
            </a:r>
            <a:r>
              <a:rPr sz="2000" spc="-45" dirty="0">
                <a:latin typeface="Times New Roman"/>
                <a:cs typeface="Times New Roman"/>
              </a:rPr>
              <a:t>covers </a:t>
            </a:r>
            <a:r>
              <a:rPr sz="2000" spc="-65" dirty="0">
                <a:latin typeface="Times New Roman"/>
                <a:cs typeface="Times New Roman"/>
              </a:rPr>
              <a:t>1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year</a:t>
            </a:r>
            <a:endParaRPr sz="20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Times New Roman"/>
                <a:cs typeface="Times New Roman"/>
              </a:rPr>
              <a:t>Claim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0" dirty="0">
                <a:latin typeface="Times New Roman"/>
                <a:cs typeface="Times New Roman"/>
              </a:rPr>
              <a:t>“permanent </a:t>
            </a:r>
            <a:r>
              <a:rPr sz="2400" spc="-50" dirty="0">
                <a:latin typeface="Times New Roman"/>
                <a:cs typeface="Times New Roman"/>
              </a:rPr>
              <a:t>tissue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necrosis”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BPH </a:t>
            </a:r>
            <a:r>
              <a:rPr sz="2000" spc="-35" dirty="0">
                <a:latin typeface="Times New Roman"/>
                <a:cs typeface="Times New Roman"/>
              </a:rPr>
              <a:t>can </a:t>
            </a:r>
            <a:r>
              <a:rPr sz="2000" spc="-25" dirty="0">
                <a:latin typeface="Times New Roman"/>
                <a:cs typeface="Times New Roman"/>
              </a:rPr>
              <a:t>come </a:t>
            </a:r>
            <a:r>
              <a:rPr sz="2000" spc="-55" dirty="0">
                <a:latin typeface="Times New Roman"/>
                <a:cs typeface="Times New Roman"/>
              </a:rPr>
              <a:t>back, </a:t>
            </a:r>
            <a:r>
              <a:rPr sz="2000" spc="-15" dirty="0">
                <a:latin typeface="Times New Roman"/>
                <a:cs typeface="Times New Roman"/>
              </a:rPr>
              <a:t>so </a:t>
            </a:r>
            <a:r>
              <a:rPr sz="2000" spc="-25" dirty="0">
                <a:latin typeface="Times New Roman"/>
                <a:cs typeface="Times New Roman"/>
              </a:rPr>
              <a:t>this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60" dirty="0">
                <a:latin typeface="Times New Roman"/>
                <a:cs typeface="Times New Roman"/>
              </a:rPr>
              <a:t>misleading </a:t>
            </a:r>
            <a:r>
              <a:rPr sz="2000" spc="-45" dirty="0">
                <a:latin typeface="Times New Roman"/>
                <a:cs typeface="Times New Roman"/>
              </a:rPr>
              <a:t>because </a:t>
            </a:r>
            <a:r>
              <a:rPr sz="2000" spc="-35" dirty="0">
                <a:latin typeface="Times New Roman"/>
                <a:cs typeface="Times New Roman"/>
              </a:rPr>
              <a:t>it </a:t>
            </a:r>
            <a:r>
              <a:rPr sz="2000" spc="-55" dirty="0">
                <a:latin typeface="Times New Roman"/>
                <a:cs typeface="Times New Roman"/>
              </a:rPr>
              <a:t>implies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155065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permanent </a:t>
            </a:r>
            <a:r>
              <a:rPr sz="2000" spc="-30" dirty="0">
                <a:latin typeface="Times New Roman"/>
                <a:cs typeface="Times New Roman"/>
              </a:rPr>
              <a:t>cure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" dirty="0">
                <a:latin typeface="Times New Roman"/>
                <a:cs typeface="Times New Roman"/>
              </a:rPr>
              <a:t> BPH</a:t>
            </a:r>
            <a:endParaRPr sz="20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Times New Roman"/>
                <a:cs typeface="Times New Roman"/>
              </a:rPr>
              <a:t>Claim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“superior </a:t>
            </a:r>
            <a:r>
              <a:rPr sz="2400" spc="-60" dirty="0">
                <a:latin typeface="Times New Roman"/>
                <a:cs typeface="Times New Roman"/>
              </a:rPr>
              <a:t>peak flow </a:t>
            </a:r>
            <a:r>
              <a:rPr sz="2400" spc="-40" dirty="0">
                <a:latin typeface="Times New Roman"/>
                <a:cs typeface="Times New Roman"/>
              </a:rPr>
              <a:t>rate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improvement”</a:t>
            </a:r>
            <a:endParaRPr sz="2400">
              <a:latin typeface="Times New Roman"/>
              <a:cs typeface="Times New Roman"/>
            </a:endParaRPr>
          </a:p>
          <a:p>
            <a:pPr marL="1155065" marR="95885" lvl="2" indent="-228600">
              <a:lnSpc>
                <a:spcPts val="2400"/>
              </a:lnSpc>
              <a:spcBef>
                <a:spcPts val="59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00" dirty="0">
                <a:latin typeface="Times New Roman"/>
                <a:cs typeface="Times New Roman"/>
              </a:rPr>
              <a:t>we </a:t>
            </a:r>
            <a:r>
              <a:rPr sz="2000" spc="-45" dirty="0">
                <a:latin typeface="Times New Roman"/>
                <a:cs typeface="Times New Roman"/>
              </a:rPr>
              <a:t>are </a:t>
            </a:r>
            <a:r>
              <a:rPr sz="2000" spc="20" dirty="0">
                <a:latin typeface="Times New Roman"/>
                <a:cs typeface="Times New Roman"/>
              </a:rPr>
              <a:t>not </a:t>
            </a:r>
            <a:r>
              <a:rPr sz="2000" spc="-75" dirty="0">
                <a:latin typeface="Times New Roman"/>
                <a:cs typeface="Times New Roman"/>
              </a:rPr>
              <a:t>aware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35" dirty="0">
                <a:latin typeface="Times New Roman"/>
                <a:cs typeface="Times New Roman"/>
              </a:rPr>
              <a:t>data </a:t>
            </a:r>
            <a:r>
              <a:rPr sz="2000" spc="-50" dirty="0">
                <a:latin typeface="Times New Roman"/>
                <a:cs typeface="Times New Roman"/>
              </a:rPr>
              <a:t>showing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100" b="1" i="1" spc="-15" dirty="0">
                <a:latin typeface="Times New Roman"/>
                <a:cs typeface="Times New Roman"/>
              </a:rPr>
              <a:t>statistically </a:t>
            </a:r>
            <a:r>
              <a:rPr sz="2100" b="1" i="1" spc="-25" dirty="0">
                <a:latin typeface="Times New Roman"/>
                <a:cs typeface="Times New Roman"/>
              </a:rPr>
              <a:t>significant  </a:t>
            </a:r>
            <a:r>
              <a:rPr sz="2100" b="1" i="1" spc="-10" dirty="0">
                <a:latin typeface="Times New Roman"/>
                <a:cs typeface="Times New Roman"/>
              </a:rPr>
              <a:t>improvement </a:t>
            </a:r>
            <a:r>
              <a:rPr sz="2000" spc="-40" dirty="0">
                <a:latin typeface="Times New Roman"/>
                <a:cs typeface="Times New Roman"/>
              </a:rPr>
              <a:t>over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therapies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368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St. </a:t>
            </a:r>
            <a:r>
              <a:rPr spc="-120" dirty="0"/>
              <a:t>Jude </a:t>
            </a:r>
            <a:r>
              <a:rPr spc="-10" dirty="0"/>
              <a:t>Medical </a:t>
            </a:r>
            <a:r>
              <a:rPr spc="-245" dirty="0"/>
              <a:t>WL </a:t>
            </a:r>
            <a:r>
              <a:rPr spc="-5" dirty="0"/>
              <a:t>--</a:t>
            </a:r>
            <a:r>
              <a:rPr spc="-300" dirty="0"/>
              <a:t> </a:t>
            </a:r>
            <a:r>
              <a:rPr spc="-180" dirty="0"/>
              <a:t>2010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8408670" cy="410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1809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1971039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Epicor™ </a:t>
            </a:r>
            <a:r>
              <a:rPr sz="2800" b="1" spc="-45" dirty="0">
                <a:latin typeface="Times New Roman"/>
                <a:cs typeface="Times New Roman"/>
              </a:rPr>
              <a:t>LP </a:t>
            </a:r>
            <a:r>
              <a:rPr sz="2800" b="1" spc="-70" dirty="0">
                <a:latin typeface="Times New Roman"/>
                <a:cs typeface="Times New Roman"/>
              </a:rPr>
              <a:t>Cardiac </a:t>
            </a:r>
            <a:r>
              <a:rPr sz="2800" b="1" spc="-40" dirty="0">
                <a:latin typeface="Times New Roman"/>
                <a:cs typeface="Times New Roman"/>
              </a:rPr>
              <a:t>Ablation </a:t>
            </a:r>
            <a:r>
              <a:rPr sz="2800" b="1" spc="-25" dirty="0">
                <a:latin typeface="Times New Roman"/>
                <a:cs typeface="Times New Roman"/>
              </a:rPr>
              <a:t>System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spc="-70" dirty="0">
                <a:latin typeface="Times New Roman"/>
                <a:cs typeface="Times New Roman"/>
              </a:rPr>
              <a:t>cleared </a:t>
            </a:r>
            <a:r>
              <a:rPr sz="2800" spc="-5" dirty="0">
                <a:latin typeface="Times New Roman"/>
                <a:cs typeface="Times New Roman"/>
              </a:rPr>
              <a:t>for  </a:t>
            </a:r>
            <a:r>
              <a:rPr sz="2800" spc="-50" dirty="0">
                <a:latin typeface="Times New Roman"/>
                <a:cs typeface="Times New Roman"/>
              </a:rPr>
              <a:t>ablation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75" dirty="0">
                <a:latin typeface="Times New Roman"/>
                <a:cs typeface="Times New Roman"/>
              </a:rPr>
              <a:t>cardiac </a:t>
            </a:r>
            <a:r>
              <a:rPr sz="2800" spc="-60" dirty="0">
                <a:latin typeface="Times New Roman"/>
                <a:cs typeface="Times New Roman"/>
              </a:rPr>
              <a:t>tissue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(generally)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0" dirty="0">
                <a:latin typeface="Times New Roman"/>
                <a:cs typeface="Times New Roman"/>
              </a:rPr>
              <a:t>Claims:</a:t>
            </a:r>
            <a:endParaRPr sz="2800">
              <a:latin typeface="Times New Roman"/>
              <a:cs typeface="Times New Roman"/>
            </a:endParaRPr>
          </a:p>
          <a:p>
            <a:pPr marL="756285" marR="230504" lvl="1" indent="-287020">
              <a:lnSpc>
                <a:spcPct val="987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"The </a:t>
            </a:r>
            <a:r>
              <a:rPr sz="2400" spc="-10" dirty="0">
                <a:latin typeface="Times New Roman"/>
                <a:cs typeface="Times New Roman"/>
              </a:rPr>
              <a:t>Epicor </a:t>
            </a:r>
            <a:r>
              <a:rPr sz="2400" spc="-40" dirty="0">
                <a:latin typeface="Times New Roman"/>
                <a:cs typeface="Times New Roman"/>
              </a:rPr>
              <a:t>LP </a:t>
            </a:r>
            <a:r>
              <a:rPr sz="2400" spc="-65" dirty="0">
                <a:latin typeface="Times New Roman"/>
                <a:cs typeface="Times New Roman"/>
              </a:rPr>
              <a:t>system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5" dirty="0">
                <a:latin typeface="Times New Roman"/>
                <a:cs typeface="Times New Roman"/>
              </a:rPr>
              <a:t>designed </a:t>
            </a:r>
            <a:r>
              <a:rPr sz="2400" spc="-85" dirty="0">
                <a:latin typeface="Times New Roman"/>
                <a:cs typeface="Times New Roman"/>
              </a:rPr>
              <a:t>specifically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45" dirty="0">
                <a:latin typeface="Times New Roman"/>
                <a:cs typeface="Times New Roman"/>
              </a:rPr>
              <a:t>create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70" dirty="0">
                <a:latin typeface="Times New Roman"/>
                <a:cs typeface="Times New Roman"/>
              </a:rPr>
              <a:t>critical </a:t>
            </a:r>
            <a:r>
              <a:rPr sz="2500" b="1" i="1" spc="-50" dirty="0">
                <a:latin typeface="Times New Roman"/>
                <a:cs typeface="Times New Roman"/>
              </a:rPr>
              <a:t>Cox </a:t>
            </a:r>
            <a:r>
              <a:rPr sz="2500" b="1" i="1" dirty="0">
                <a:latin typeface="Times New Roman"/>
                <a:cs typeface="Times New Roman"/>
              </a:rPr>
              <a:t>Maze </a:t>
            </a:r>
            <a:r>
              <a:rPr sz="2500" b="1" i="1" spc="-25" dirty="0">
                <a:latin typeface="Times New Roman"/>
                <a:cs typeface="Times New Roman"/>
              </a:rPr>
              <a:t>III </a:t>
            </a:r>
            <a:r>
              <a:rPr sz="2500" b="1" i="1" spc="-20" dirty="0">
                <a:latin typeface="Times New Roman"/>
                <a:cs typeface="Times New Roman"/>
              </a:rPr>
              <a:t>lesions </a:t>
            </a:r>
            <a:r>
              <a:rPr sz="2400" spc="-65" dirty="0">
                <a:latin typeface="Times New Roman"/>
                <a:cs typeface="Times New Roman"/>
              </a:rPr>
              <a:t>entirely </a:t>
            </a:r>
            <a:r>
              <a:rPr sz="2400" spc="-100" dirty="0">
                <a:latin typeface="Times New Roman"/>
                <a:cs typeface="Times New Roman"/>
              </a:rPr>
              <a:t>epicardially,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45" dirty="0">
                <a:latin typeface="Times New Roman"/>
                <a:cs typeface="Times New Roman"/>
              </a:rPr>
              <a:t>helps  </a:t>
            </a:r>
            <a:r>
              <a:rPr sz="2400" spc="-55" dirty="0">
                <a:latin typeface="Times New Roman"/>
                <a:cs typeface="Times New Roman"/>
              </a:rPr>
              <a:t>mitigate </a:t>
            </a:r>
            <a:r>
              <a:rPr sz="2400" spc="-65" dirty="0">
                <a:latin typeface="Times New Roman"/>
                <a:cs typeface="Times New Roman"/>
              </a:rPr>
              <a:t>risks </a:t>
            </a:r>
            <a:r>
              <a:rPr sz="2400" spc="-55" dirty="0">
                <a:latin typeface="Times New Roman"/>
                <a:cs typeface="Times New Roman"/>
              </a:rPr>
              <a:t>associated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-65" dirty="0">
                <a:latin typeface="Times New Roman"/>
                <a:cs typeface="Times New Roman"/>
              </a:rPr>
              <a:t>cardiac </a:t>
            </a:r>
            <a:r>
              <a:rPr sz="2400" spc="-45" dirty="0">
                <a:latin typeface="Times New Roman"/>
                <a:cs typeface="Times New Roman"/>
              </a:rPr>
              <a:t>ablation  </a:t>
            </a:r>
            <a:r>
              <a:rPr sz="2400" spc="-55" dirty="0">
                <a:latin typeface="Times New Roman"/>
                <a:cs typeface="Times New Roman"/>
              </a:rPr>
              <a:t>technologies."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288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"The </a:t>
            </a:r>
            <a:r>
              <a:rPr sz="2400" spc="-10" dirty="0">
                <a:latin typeface="Times New Roman"/>
                <a:cs typeface="Times New Roman"/>
              </a:rPr>
              <a:t>Epicor </a:t>
            </a:r>
            <a:r>
              <a:rPr sz="2400" spc="-50" dirty="0">
                <a:latin typeface="Times New Roman"/>
                <a:cs typeface="Times New Roman"/>
              </a:rPr>
              <a:t>UltraCinch </a:t>
            </a:r>
            <a:r>
              <a:rPr sz="2400" spc="-40" dirty="0">
                <a:latin typeface="Times New Roman"/>
                <a:cs typeface="Times New Roman"/>
              </a:rPr>
              <a:t>LP </a:t>
            </a:r>
            <a:r>
              <a:rPr sz="2400" spc="-50" dirty="0">
                <a:latin typeface="Times New Roman"/>
                <a:cs typeface="Times New Roman"/>
              </a:rPr>
              <a:t>Ablation Device </a:t>
            </a:r>
            <a:r>
              <a:rPr sz="2400" spc="-75" dirty="0">
                <a:latin typeface="Times New Roman"/>
                <a:cs typeface="Times New Roman"/>
              </a:rPr>
              <a:t>...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5" dirty="0">
                <a:latin typeface="Times New Roman"/>
                <a:cs typeface="Times New Roman"/>
              </a:rPr>
              <a:t>designed </a:t>
            </a:r>
            <a:r>
              <a:rPr sz="2400" spc="20" dirty="0">
                <a:latin typeface="Times New Roman"/>
                <a:cs typeface="Times New Roman"/>
              </a:rPr>
              <a:t>to  </a:t>
            </a:r>
            <a:r>
              <a:rPr sz="2400" spc="-120" dirty="0">
                <a:latin typeface="Times New Roman"/>
                <a:cs typeface="Times New Roman"/>
              </a:rPr>
              <a:t>safely, </a:t>
            </a:r>
            <a:r>
              <a:rPr sz="2400" spc="-80" dirty="0">
                <a:latin typeface="Times New Roman"/>
                <a:cs typeface="Times New Roman"/>
              </a:rPr>
              <a:t>effectively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50" dirty="0">
                <a:latin typeface="Times New Roman"/>
                <a:cs typeface="Times New Roman"/>
              </a:rPr>
              <a:t>reproducibly create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500" b="1" i="1" spc="-20" dirty="0">
                <a:latin typeface="Times New Roman"/>
                <a:cs typeface="Times New Roman"/>
              </a:rPr>
              <a:t>classic </a:t>
            </a:r>
            <a:r>
              <a:rPr sz="2500" b="1" i="1" spc="-10" dirty="0">
                <a:latin typeface="Times New Roman"/>
                <a:cs typeface="Times New Roman"/>
              </a:rPr>
              <a:t>box </a:t>
            </a:r>
            <a:r>
              <a:rPr sz="2500" b="1" i="1" spc="-25" dirty="0">
                <a:latin typeface="Times New Roman"/>
                <a:cs typeface="Times New Roman"/>
              </a:rPr>
              <a:t>lesion </a:t>
            </a:r>
            <a:r>
              <a:rPr sz="2400" spc="-50" dirty="0">
                <a:latin typeface="Times New Roman"/>
                <a:cs typeface="Times New Roman"/>
              </a:rPr>
              <a:t>in 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80" dirty="0">
                <a:latin typeface="Times New Roman"/>
                <a:cs typeface="Times New Roman"/>
              </a:rPr>
              <a:t>single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step."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861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St. </a:t>
            </a:r>
            <a:r>
              <a:rPr spc="-120" dirty="0"/>
              <a:t>Jude </a:t>
            </a:r>
            <a:r>
              <a:rPr spc="-10" dirty="0"/>
              <a:t>Medical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80" dirty="0"/>
              <a:t>2010</a:t>
            </a:r>
            <a:r>
              <a:rPr spc="-31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173214"/>
            <a:ext cx="8437880" cy="39833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FDA: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ts val="283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0" dirty="0">
                <a:latin typeface="Times New Roman"/>
                <a:cs typeface="Times New Roman"/>
              </a:rPr>
              <a:t>claims </a:t>
            </a:r>
            <a:r>
              <a:rPr sz="2400" spc="-40" dirty="0">
                <a:latin typeface="Times New Roman"/>
                <a:cs typeface="Times New Roman"/>
              </a:rPr>
              <a:t>[on </a:t>
            </a:r>
            <a:r>
              <a:rPr sz="2400" spc="-65" dirty="0">
                <a:latin typeface="Times New Roman"/>
                <a:cs typeface="Times New Roman"/>
              </a:rPr>
              <a:t>your </a:t>
            </a:r>
            <a:r>
              <a:rPr sz="2400" spc="-75" dirty="0">
                <a:latin typeface="Times New Roman"/>
                <a:cs typeface="Times New Roman"/>
              </a:rPr>
              <a:t>website]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promotion of </a:t>
            </a:r>
            <a:r>
              <a:rPr sz="2400" spc="-30" dirty="0">
                <a:latin typeface="Times New Roman"/>
                <a:cs typeface="Times New Roman"/>
              </a:rPr>
              <a:t>these </a:t>
            </a:r>
            <a:r>
              <a:rPr sz="2400" spc="-65" dirty="0">
                <a:latin typeface="Times New Roman"/>
                <a:cs typeface="Times New Roman"/>
              </a:rPr>
              <a:t>devices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950"/>
              </a:lnSpc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treatment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500" b="1" i="1" spc="-65" dirty="0">
                <a:latin typeface="Times New Roman"/>
                <a:cs typeface="Times New Roman"/>
              </a:rPr>
              <a:t>atrial</a:t>
            </a:r>
            <a:r>
              <a:rPr sz="2500" b="1" i="1" spc="-300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fibrillation</a:t>
            </a:r>
            <a:r>
              <a:rPr sz="2400" spc="-5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Although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box </a:t>
            </a:r>
            <a:r>
              <a:rPr sz="2400" spc="-55" dirty="0">
                <a:latin typeface="Times New Roman"/>
                <a:cs typeface="Times New Roman"/>
              </a:rPr>
              <a:t>lesion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Maze </a:t>
            </a:r>
            <a:r>
              <a:rPr sz="2400" spc="-55" dirty="0">
                <a:latin typeface="Times New Roman"/>
                <a:cs typeface="Times New Roman"/>
              </a:rPr>
              <a:t>lesions are </a:t>
            </a:r>
            <a:r>
              <a:rPr sz="2400" spc="-45" dirty="0">
                <a:latin typeface="Times New Roman"/>
                <a:cs typeface="Times New Roman"/>
              </a:rPr>
              <a:t>ablation </a:t>
            </a:r>
            <a:r>
              <a:rPr sz="2400" spc="-55" dirty="0">
                <a:latin typeface="Times New Roman"/>
                <a:cs typeface="Times New Roman"/>
              </a:rPr>
              <a:t>lesions  </a:t>
            </a:r>
            <a:r>
              <a:rPr sz="2400" spc="-10" dirty="0">
                <a:latin typeface="Times New Roman"/>
                <a:cs typeface="Times New Roman"/>
              </a:rPr>
              <a:t>performed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cardiac </a:t>
            </a:r>
            <a:r>
              <a:rPr sz="2400" spc="-50" dirty="0">
                <a:latin typeface="Times New Roman"/>
                <a:cs typeface="Times New Roman"/>
              </a:rPr>
              <a:t>tissue </a:t>
            </a:r>
            <a:r>
              <a:rPr sz="2400" spc="-45" dirty="0">
                <a:latin typeface="Times New Roman"/>
                <a:cs typeface="Times New Roman"/>
              </a:rPr>
              <a:t>during </a:t>
            </a:r>
            <a:r>
              <a:rPr sz="2400" spc="-65" dirty="0">
                <a:latin typeface="Times New Roman"/>
                <a:cs typeface="Times New Roman"/>
              </a:rPr>
              <a:t>cardiac </a:t>
            </a:r>
            <a:r>
              <a:rPr sz="2400" spc="-80" dirty="0">
                <a:latin typeface="Times New Roman"/>
                <a:cs typeface="Times New Roman"/>
              </a:rPr>
              <a:t>surgery, </a:t>
            </a:r>
            <a:r>
              <a:rPr sz="2400" spc="-55" dirty="0">
                <a:latin typeface="Times New Roman"/>
                <a:cs typeface="Times New Roman"/>
              </a:rPr>
              <a:t>they are  </a:t>
            </a:r>
            <a:r>
              <a:rPr sz="2400" spc="-90" dirty="0">
                <a:latin typeface="Times New Roman"/>
                <a:cs typeface="Times New Roman"/>
              </a:rPr>
              <a:t>specifically </a:t>
            </a:r>
            <a:r>
              <a:rPr sz="2400" spc="-25" dirty="0">
                <a:latin typeface="Times New Roman"/>
                <a:cs typeface="Times New Roman"/>
              </a:rPr>
              <a:t>intended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disrupt </a:t>
            </a:r>
            <a:r>
              <a:rPr sz="2400" spc="-25" dirty="0">
                <a:latin typeface="Times New Roman"/>
                <a:cs typeface="Times New Roman"/>
              </a:rPr>
              <a:t>abnormal </a:t>
            </a:r>
            <a:r>
              <a:rPr sz="2400" spc="-75" dirty="0">
                <a:latin typeface="Times New Roman"/>
                <a:cs typeface="Times New Roman"/>
              </a:rPr>
              <a:t>electrical </a:t>
            </a:r>
            <a:r>
              <a:rPr sz="2400" spc="-20" dirty="0">
                <a:latin typeface="Times New Roman"/>
                <a:cs typeface="Times New Roman"/>
              </a:rPr>
              <a:t>conduction </a:t>
            </a:r>
            <a:r>
              <a:rPr sz="2400" spc="25" dirty="0">
                <a:latin typeface="Times New Roman"/>
                <a:cs typeface="Times New Roman"/>
              </a:rPr>
              <a:t>to  </a:t>
            </a:r>
            <a:r>
              <a:rPr sz="2400" spc="-60" dirty="0">
                <a:latin typeface="Times New Roman"/>
                <a:cs typeface="Times New Roman"/>
              </a:rPr>
              <a:t>isolate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pulmonary </a:t>
            </a:r>
            <a:r>
              <a:rPr sz="2400" spc="-70" dirty="0">
                <a:latin typeface="Times New Roman"/>
                <a:cs typeface="Times New Roman"/>
              </a:rPr>
              <a:t>veins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15" dirty="0">
                <a:latin typeface="Times New Roman"/>
                <a:cs typeface="Times New Roman"/>
              </a:rPr>
              <a:t>attempt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terminate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30" dirty="0">
                <a:latin typeface="Times New Roman"/>
                <a:cs typeface="Times New Roman"/>
              </a:rPr>
              <a:t>patient's  </a:t>
            </a:r>
            <a:r>
              <a:rPr sz="2400" spc="-70" dirty="0">
                <a:latin typeface="Times New Roman"/>
                <a:cs typeface="Times New Roman"/>
              </a:rPr>
              <a:t>atrial </a:t>
            </a:r>
            <a:r>
              <a:rPr sz="2400" spc="-55" dirty="0">
                <a:latin typeface="Times New Roman"/>
                <a:cs typeface="Times New Roman"/>
              </a:rPr>
              <a:t>fibrillation. </a:t>
            </a:r>
            <a:r>
              <a:rPr sz="2400" spc="-30" dirty="0">
                <a:latin typeface="Times New Roman"/>
                <a:cs typeface="Times New Roman"/>
              </a:rPr>
              <a:t>Therefore,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40" dirty="0">
                <a:latin typeface="Times New Roman"/>
                <a:cs typeface="Times New Roman"/>
              </a:rPr>
              <a:t>considers </a:t>
            </a:r>
            <a:r>
              <a:rPr sz="2400" spc="-45" dirty="0">
                <a:latin typeface="Times New Roman"/>
                <a:cs typeface="Times New Roman"/>
              </a:rPr>
              <a:t>references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85" dirty="0">
                <a:latin typeface="Times New Roman"/>
                <a:cs typeface="Times New Roman"/>
              </a:rPr>
              <a:t>classic </a:t>
            </a:r>
            <a:r>
              <a:rPr sz="2400" spc="-40" dirty="0">
                <a:latin typeface="Times New Roman"/>
                <a:cs typeface="Times New Roman"/>
              </a:rPr>
              <a:t>box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90" dirty="0">
                <a:latin typeface="Times New Roman"/>
                <a:cs typeface="Times New Roman"/>
              </a:rPr>
              <a:t>Maze </a:t>
            </a:r>
            <a:r>
              <a:rPr sz="2400" spc="-65" dirty="0">
                <a:latin typeface="Times New Roman"/>
                <a:cs typeface="Times New Roman"/>
              </a:rPr>
              <a:t>cardiac </a:t>
            </a:r>
            <a:r>
              <a:rPr sz="2400" spc="-55" dirty="0">
                <a:latin typeface="Times New Roman"/>
                <a:cs typeface="Times New Roman"/>
              </a:rPr>
              <a:t>lesions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50" dirty="0">
                <a:latin typeface="Times New Roman"/>
                <a:cs typeface="Times New Roman"/>
              </a:rPr>
              <a:t>synonymous with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15" dirty="0">
                <a:latin typeface="Times New Roman"/>
                <a:cs typeface="Times New Roman"/>
              </a:rPr>
              <a:t>treatment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atrial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fibrillation.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7204"/>
            <a:ext cx="417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Solar </a:t>
            </a:r>
            <a:r>
              <a:rPr spc="-85" dirty="0"/>
              <a:t>Wide </a:t>
            </a:r>
            <a:r>
              <a:rPr spc="-245" dirty="0"/>
              <a:t>WL </a:t>
            </a:r>
            <a:r>
              <a:rPr dirty="0"/>
              <a:t>–</a:t>
            </a:r>
            <a:r>
              <a:rPr spc="-270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3268" y="1115239"/>
            <a:ext cx="8244205" cy="454088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GMP </a:t>
            </a:r>
            <a:r>
              <a:rPr sz="2800" b="1" spc="-10" dirty="0">
                <a:latin typeface="Times New Roman"/>
                <a:cs typeface="Times New Roman"/>
              </a:rPr>
              <a:t>problems,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45" dirty="0">
                <a:latin typeface="Times New Roman"/>
                <a:cs typeface="Times New Roman"/>
              </a:rPr>
              <a:t>plus: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  <a:tabLst>
                <a:tab pos="1473835" algn="l"/>
              </a:tabLst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90" dirty="0">
                <a:latin typeface="Times New Roman"/>
                <a:cs typeface="Times New Roman"/>
              </a:rPr>
              <a:t>Your </a:t>
            </a:r>
            <a:r>
              <a:rPr sz="2400" spc="10" dirty="0">
                <a:latin typeface="Times New Roman"/>
                <a:cs typeface="Times New Roman"/>
              </a:rPr>
              <a:t>TENS </a:t>
            </a:r>
            <a:r>
              <a:rPr sz="2400" spc="-75" dirty="0">
                <a:latin typeface="Times New Roman"/>
                <a:cs typeface="Times New Roman"/>
              </a:rPr>
              <a:t>device,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60" dirty="0">
                <a:latin typeface="Times New Roman"/>
                <a:cs typeface="Times New Roman"/>
              </a:rPr>
              <a:t>Stimplus </a:t>
            </a:r>
            <a:r>
              <a:rPr sz="2400" spc="-35" dirty="0">
                <a:latin typeface="Times New Roman"/>
                <a:cs typeface="Times New Roman"/>
              </a:rPr>
              <a:t>Pro, </a:t>
            </a:r>
            <a:r>
              <a:rPr sz="2400" spc="-65" dirty="0">
                <a:latin typeface="Times New Roman"/>
                <a:cs typeface="Times New Roman"/>
              </a:rPr>
              <a:t>cleared </a:t>
            </a:r>
            <a:r>
              <a:rPr sz="2400" spc="-15" dirty="0">
                <a:latin typeface="Times New Roman"/>
                <a:cs typeface="Times New Roman"/>
              </a:rPr>
              <a:t>under </a:t>
            </a:r>
            <a:r>
              <a:rPr sz="2400" spc="-60" dirty="0">
                <a:latin typeface="Times New Roman"/>
                <a:cs typeface="Times New Roman"/>
              </a:rPr>
              <a:t>K913522  </a:t>
            </a:r>
            <a:r>
              <a:rPr sz="2400" spc="-110" dirty="0">
                <a:latin typeface="Times New Roman"/>
                <a:cs typeface="Times New Roman"/>
              </a:rPr>
              <a:t>was </a:t>
            </a:r>
            <a:r>
              <a:rPr sz="2400" spc="-65" dirty="0">
                <a:latin typeface="Times New Roman"/>
                <a:cs typeface="Times New Roman"/>
              </a:rPr>
              <a:t>cleared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following uses: </a:t>
            </a:r>
            <a:r>
              <a:rPr sz="2400" spc="-50" dirty="0">
                <a:latin typeface="Times New Roman"/>
                <a:cs typeface="Times New Roman"/>
              </a:rPr>
              <a:t>symptomatic </a:t>
            </a:r>
            <a:r>
              <a:rPr sz="2400" spc="-70" dirty="0">
                <a:latin typeface="Times New Roman"/>
                <a:cs typeface="Times New Roman"/>
              </a:rPr>
              <a:t>relief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50" dirty="0">
                <a:latin typeface="Times New Roman"/>
                <a:cs typeface="Times New Roman"/>
              </a:rPr>
              <a:t>chronic, </a:t>
            </a:r>
            <a:r>
              <a:rPr sz="2400" spc="-45" dirty="0">
                <a:latin typeface="Times New Roman"/>
                <a:cs typeface="Times New Roman"/>
              </a:rPr>
              <a:t>intractable pain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spc="-50" dirty="0">
                <a:latin typeface="Times New Roman"/>
                <a:cs typeface="Times New Roman"/>
              </a:rPr>
              <a:t>acute post-surgical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50" dirty="0">
                <a:latin typeface="Times New Roman"/>
                <a:cs typeface="Times New Roman"/>
              </a:rPr>
              <a:t>acute  </a:t>
            </a:r>
            <a:r>
              <a:rPr sz="2400" spc="-30" dirty="0">
                <a:latin typeface="Times New Roman"/>
                <a:cs typeface="Times New Roman"/>
              </a:rPr>
              <a:t>post-traumatic </a:t>
            </a:r>
            <a:r>
              <a:rPr sz="2400" spc="-55" dirty="0">
                <a:latin typeface="Times New Roman"/>
                <a:cs typeface="Times New Roman"/>
              </a:rPr>
              <a:t>pain. </a:t>
            </a:r>
            <a:r>
              <a:rPr sz="2400" spc="-65" dirty="0">
                <a:latin typeface="Times New Roman"/>
                <a:cs typeface="Times New Roman"/>
              </a:rPr>
              <a:t>However, </a:t>
            </a:r>
            <a:r>
              <a:rPr sz="2400" spc="-5" dirty="0">
                <a:latin typeface="Times New Roman"/>
                <a:cs typeface="Times New Roman"/>
              </a:rPr>
              <a:t>our </a:t>
            </a:r>
            <a:r>
              <a:rPr sz="2400" spc="-35" dirty="0">
                <a:latin typeface="Times New Roman"/>
                <a:cs typeface="Times New Roman"/>
              </a:rPr>
              <a:t>inspection </a:t>
            </a:r>
            <a:r>
              <a:rPr sz="2400" spc="-70" dirty="0">
                <a:latin typeface="Times New Roman"/>
                <a:cs typeface="Times New Roman"/>
              </a:rPr>
              <a:t>revealed </a:t>
            </a:r>
            <a:r>
              <a:rPr sz="2400" spc="-5" dirty="0">
                <a:latin typeface="Times New Roman"/>
                <a:cs typeface="Times New Roman"/>
              </a:rPr>
              <a:t>that the  </a:t>
            </a:r>
            <a:r>
              <a:rPr sz="2400" spc="10" dirty="0">
                <a:latin typeface="Times New Roman"/>
                <a:cs typeface="Times New Roman"/>
              </a:rPr>
              <a:t>TENS </a:t>
            </a:r>
            <a:r>
              <a:rPr sz="2400" spc="-70" dirty="0">
                <a:latin typeface="Times New Roman"/>
                <a:cs typeface="Times New Roman"/>
              </a:rPr>
              <a:t>devices </a:t>
            </a:r>
            <a:r>
              <a:rPr sz="2400" spc="-80" dirty="0">
                <a:latin typeface="Times New Roman"/>
                <a:cs typeface="Times New Roman"/>
              </a:rPr>
              <a:t>were </a:t>
            </a:r>
            <a:r>
              <a:rPr sz="2400" spc="-65" dirty="0">
                <a:latin typeface="Times New Roman"/>
                <a:cs typeface="Times New Roman"/>
              </a:rPr>
              <a:t>also labeled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following </a:t>
            </a:r>
            <a:r>
              <a:rPr sz="2400" spc="-50" dirty="0">
                <a:latin typeface="Times New Roman"/>
                <a:cs typeface="Times New Roman"/>
              </a:rPr>
              <a:t>uncleared  </a:t>
            </a:r>
            <a:r>
              <a:rPr sz="2400" spc="-70" dirty="0">
                <a:latin typeface="Times New Roman"/>
                <a:cs typeface="Times New Roman"/>
              </a:rPr>
              <a:t>uses:	</a:t>
            </a:r>
            <a:r>
              <a:rPr sz="2400" spc="-95" dirty="0">
                <a:latin typeface="Times New Roman"/>
                <a:cs typeface="Times New Roman"/>
              </a:rPr>
              <a:t>(1) </a:t>
            </a:r>
            <a:r>
              <a:rPr sz="2400" spc="-50" dirty="0">
                <a:latin typeface="Times New Roman"/>
                <a:cs typeface="Times New Roman"/>
              </a:rPr>
              <a:t>smoking </a:t>
            </a:r>
            <a:r>
              <a:rPr sz="2400" spc="-65" dirty="0">
                <a:latin typeface="Times New Roman"/>
                <a:cs typeface="Times New Roman"/>
              </a:rPr>
              <a:t>severance, </a:t>
            </a:r>
            <a:r>
              <a:rPr sz="2400" spc="-95" dirty="0">
                <a:latin typeface="Times New Roman"/>
                <a:cs typeface="Times New Roman"/>
              </a:rPr>
              <a:t>(2) </a:t>
            </a:r>
            <a:r>
              <a:rPr sz="2400" spc="-60" dirty="0">
                <a:latin typeface="Times New Roman"/>
                <a:cs typeface="Times New Roman"/>
              </a:rPr>
              <a:t>eating </a:t>
            </a:r>
            <a:r>
              <a:rPr sz="2400" spc="-45" dirty="0">
                <a:latin typeface="Times New Roman"/>
                <a:cs typeface="Times New Roman"/>
              </a:rPr>
              <a:t>disorders, </a:t>
            </a:r>
            <a:r>
              <a:rPr sz="2400" spc="-95" dirty="0">
                <a:latin typeface="Times New Roman"/>
                <a:cs typeface="Times New Roman"/>
              </a:rPr>
              <a:t>(3) </a:t>
            </a:r>
            <a:r>
              <a:rPr sz="2400" spc="-35" dirty="0">
                <a:latin typeface="Times New Roman"/>
                <a:cs typeface="Times New Roman"/>
              </a:rPr>
              <a:t>stress </a:t>
            </a:r>
            <a:r>
              <a:rPr sz="2400" spc="-30" dirty="0">
                <a:latin typeface="Times New Roman"/>
                <a:cs typeface="Times New Roman"/>
              </a:rPr>
              <a:t>and  </a:t>
            </a:r>
            <a:r>
              <a:rPr sz="2400" spc="-45" dirty="0">
                <a:latin typeface="Times New Roman"/>
                <a:cs typeface="Times New Roman"/>
              </a:rPr>
              <a:t>insomnia,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(4) </a:t>
            </a:r>
            <a:r>
              <a:rPr sz="2400" spc="-90" dirty="0">
                <a:latin typeface="Times New Roman"/>
                <a:cs typeface="Times New Roman"/>
              </a:rPr>
              <a:t>“clinically </a:t>
            </a:r>
            <a:r>
              <a:rPr sz="2400" spc="-25" dirty="0">
                <a:latin typeface="Times New Roman"/>
                <a:cs typeface="Times New Roman"/>
              </a:rPr>
              <a:t>tested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90" dirty="0">
                <a:latin typeface="Times New Roman"/>
                <a:cs typeface="Times New Roman"/>
              </a:rPr>
              <a:t>biologically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active.”</a:t>
            </a:r>
            <a:endParaRPr sz="2400">
              <a:latin typeface="Times New Roman"/>
              <a:cs typeface="Times New Roman"/>
            </a:endParaRPr>
          </a:p>
          <a:p>
            <a:pPr marL="355600" marR="132715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Interestingly, </a:t>
            </a:r>
            <a:r>
              <a:rPr sz="2800" b="1" spc="-10" dirty="0">
                <a:latin typeface="Times New Roman"/>
                <a:cs typeface="Times New Roman"/>
              </a:rPr>
              <a:t>company </a:t>
            </a:r>
            <a:r>
              <a:rPr sz="2800" b="1" spc="35" dirty="0">
                <a:latin typeface="Times New Roman"/>
                <a:cs typeface="Times New Roman"/>
              </a:rPr>
              <a:t>got </a:t>
            </a:r>
            <a:r>
              <a:rPr sz="2800" b="1" spc="-35" dirty="0">
                <a:latin typeface="Times New Roman"/>
                <a:cs typeface="Times New Roman"/>
              </a:rPr>
              <a:t>two </a:t>
            </a:r>
            <a:r>
              <a:rPr sz="2800" b="1" spc="-170" dirty="0">
                <a:latin typeface="Times New Roman"/>
                <a:cs typeface="Times New Roman"/>
              </a:rPr>
              <a:t>WL’s </a:t>
            </a:r>
            <a:r>
              <a:rPr sz="2800" b="1" spc="20" dirty="0">
                <a:latin typeface="Times New Roman"/>
                <a:cs typeface="Times New Roman"/>
              </a:rPr>
              <a:t>on </a:t>
            </a:r>
            <a:r>
              <a:rPr sz="2800" b="1" spc="25" dirty="0">
                <a:latin typeface="Times New Roman"/>
                <a:cs typeface="Times New Roman"/>
              </a:rPr>
              <a:t>same </a:t>
            </a:r>
            <a:r>
              <a:rPr sz="2800" b="1" spc="-55" dirty="0">
                <a:latin typeface="Times New Roman"/>
                <a:cs typeface="Times New Roman"/>
              </a:rPr>
              <a:t>day  </a:t>
            </a:r>
            <a:r>
              <a:rPr sz="2800" b="1" spc="-25" dirty="0">
                <a:latin typeface="Times New Roman"/>
                <a:cs typeface="Times New Roman"/>
              </a:rPr>
              <a:t>covering </a:t>
            </a:r>
            <a:r>
              <a:rPr sz="2800" b="1" spc="-60" dirty="0">
                <a:latin typeface="Times New Roman"/>
                <a:cs typeface="Times New Roman"/>
              </a:rPr>
              <a:t>(1) </a:t>
            </a:r>
            <a:r>
              <a:rPr sz="2800" b="1" spc="25" dirty="0">
                <a:latin typeface="Times New Roman"/>
                <a:cs typeface="Times New Roman"/>
              </a:rPr>
              <a:t>same </a:t>
            </a:r>
            <a:r>
              <a:rPr sz="2800" b="1" spc="90" dirty="0">
                <a:latin typeface="Times New Roman"/>
                <a:cs typeface="Times New Roman"/>
              </a:rPr>
              <a:t>TENS </a:t>
            </a:r>
            <a:r>
              <a:rPr sz="2800" b="1" spc="10" dirty="0">
                <a:latin typeface="Times New Roman"/>
                <a:cs typeface="Times New Roman"/>
              </a:rPr>
              <a:t>device, </a:t>
            </a:r>
            <a:r>
              <a:rPr sz="2800" b="1" spc="-30" dirty="0">
                <a:latin typeface="Times New Roman"/>
                <a:cs typeface="Times New Roman"/>
              </a:rPr>
              <a:t>but </a:t>
            </a:r>
            <a:r>
              <a:rPr sz="2800" b="1" spc="5" dirty="0">
                <a:latin typeface="Times New Roman"/>
                <a:cs typeface="Times New Roman"/>
              </a:rPr>
              <a:t>(2) </a:t>
            </a:r>
            <a:r>
              <a:rPr sz="2800" b="1" spc="-60" dirty="0">
                <a:latin typeface="Times New Roman"/>
                <a:cs typeface="Times New Roman"/>
              </a:rPr>
              <a:t>QSR </a:t>
            </a:r>
            <a:r>
              <a:rPr sz="2800" b="1" spc="45" dirty="0">
                <a:latin typeface="Times New Roman"/>
                <a:cs typeface="Times New Roman"/>
              </a:rPr>
              <a:t>issues  </a:t>
            </a:r>
            <a:r>
              <a:rPr sz="2800" b="1" spc="-60" dirty="0">
                <a:latin typeface="Times New Roman"/>
                <a:cs typeface="Times New Roman"/>
              </a:rPr>
              <a:t>at </a:t>
            </a:r>
            <a:r>
              <a:rPr sz="2800" b="1" spc="-35" dirty="0">
                <a:latin typeface="Times New Roman"/>
                <a:cs typeface="Times New Roman"/>
              </a:rPr>
              <a:t>two </a:t>
            </a:r>
            <a:r>
              <a:rPr sz="2800" b="1" spc="-40" dirty="0">
                <a:latin typeface="Times New Roman"/>
                <a:cs typeface="Times New Roman"/>
              </a:rPr>
              <a:t>different </a:t>
            </a:r>
            <a:r>
              <a:rPr sz="2800" b="1" spc="-20" dirty="0">
                <a:latin typeface="Times New Roman"/>
                <a:cs typeface="Times New Roman"/>
              </a:rPr>
              <a:t>plants </a:t>
            </a:r>
            <a:r>
              <a:rPr sz="2800" b="1" spc="-5" dirty="0">
                <a:latin typeface="Times New Roman"/>
                <a:cs typeface="Times New Roman"/>
              </a:rPr>
              <a:t>– Shenzen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95" dirty="0">
                <a:latin typeface="Times New Roman"/>
                <a:cs typeface="Times New Roman"/>
              </a:rPr>
              <a:t>Hong</a:t>
            </a:r>
            <a:r>
              <a:rPr sz="2800" b="1" spc="2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Kong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4852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Abiomed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25" dirty="0"/>
              <a:t>June</a:t>
            </a:r>
            <a:r>
              <a:rPr spc="150" dirty="0"/>
              <a:t> </a:t>
            </a:r>
            <a:r>
              <a:rPr spc="-245" dirty="0"/>
              <a:t>2011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18871" y="1225042"/>
            <a:ext cx="8517890" cy="399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71905" indent="-343535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Impella </a:t>
            </a:r>
            <a:r>
              <a:rPr sz="2800" b="1" spc="-50" dirty="0">
                <a:latin typeface="Times New Roman"/>
                <a:cs typeface="Times New Roman"/>
              </a:rPr>
              <a:t>Recover </a:t>
            </a:r>
            <a:r>
              <a:rPr sz="2800" b="1" spc="-45" dirty="0">
                <a:latin typeface="Times New Roman"/>
                <a:cs typeface="Times New Roman"/>
              </a:rPr>
              <a:t>LP </a:t>
            </a:r>
            <a:r>
              <a:rPr sz="2800" b="1" spc="-55" dirty="0">
                <a:latin typeface="Times New Roman"/>
                <a:cs typeface="Times New Roman"/>
              </a:rPr>
              <a:t>2.5 </a:t>
            </a:r>
            <a:r>
              <a:rPr sz="2800" b="1" spc="-20" dirty="0">
                <a:latin typeface="Times New Roman"/>
                <a:cs typeface="Times New Roman"/>
              </a:rPr>
              <a:t>Percutaneous </a:t>
            </a:r>
            <a:r>
              <a:rPr sz="2800" b="1" spc="-70" dirty="0">
                <a:latin typeface="Times New Roman"/>
                <a:cs typeface="Times New Roman"/>
              </a:rPr>
              <a:t>Cardiac  </a:t>
            </a:r>
            <a:r>
              <a:rPr sz="2800" b="1" spc="-55" dirty="0">
                <a:latin typeface="Times New Roman"/>
                <a:cs typeface="Times New Roman"/>
              </a:rPr>
              <a:t>Support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5" dirty="0">
                <a:latin typeface="Times New Roman"/>
                <a:cs typeface="Times New Roman"/>
              </a:rPr>
              <a:t>Clearance:</a:t>
            </a:r>
            <a:endParaRPr sz="2400">
              <a:latin typeface="Times New Roman"/>
              <a:cs typeface="Times New Roman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30" dirty="0">
                <a:latin typeface="Times New Roman"/>
                <a:cs typeface="Times New Roman"/>
              </a:rPr>
              <a:t>“partial </a:t>
            </a:r>
            <a:r>
              <a:rPr sz="1800" spc="-45" dirty="0">
                <a:latin typeface="Times New Roman"/>
                <a:cs typeface="Times New Roman"/>
              </a:rPr>
              <a:t>circulatory </a:t>
            </a:r>
            <a:r>
              <a:rPr sz="1800" spc="5" dirty="0">
                <a:latin typeface="Times New Roman"/>
                <a:cs typeface="Times New Roman"/>
              </a:rPr>
              <a:t>support </a:t>
            </a:r>
            <a:r>
              <a:rPr sz="1800" spc="-50" dirty="0">
                <a:latin typeface="Times New Roman"/>
                <a:cs typeface="Times New Roman"/>
              </a:rPr>
              <a:t>using </a:t>
            </a:r>
            <a:r>
              <a:rPr sz="1800" spc="-30" dirty="0">
                <a:latin typeface="Times New Roman"/>
                <a:cs typeface="Times New Roman"/>
              </a:rPr>
              <a:t>an extracorporeal </a:t>
            </a:r>
            <a:r>
              <a:rPr sz="1800" spc="-55" dirty="0">
                <a:latin typeface="Times New Roman"/>
                <a:cs typeface="Times New Roman"/>
              </a:rPr>
              <a:t>bypass </a:t>
            </a:r>
            <a:r>
              <a:rPr sz="1800" spc="-10" dirty="0">
                <a:latin typeface="Times New Roman"/>
                <a:cs typeface="Times New Roman"/>
              </a:rPr>
              <a:t>control </a:t>
            </a:r>
            <a:r>
              <a:rPr sz="1800" spc="-25" dirty="0">
                <a:latin typeface="Times New Roman"/>
                <a:cs typeface="Times New Roman"/>
              </a:rPr>
              <a:t>unit,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30" dirty="0">
                <a:latin typeface="Times New Roman"/>
                <a:cs typeface="Times New Roman"/>
              </a:rPr>
              <a:t>periods  </a:t>
            </a:r>
            <a:r>
              <a:rPr sz="1800" spc="-5" dirty="0">
                <a:latin typeface="Times New Roman"/>
                <a:cs typeface="Times New Roman"/>
              </a:rPr>
              <a:t>up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60" dirty="0">
                <a:latin typeface="Times New Roman"/>
                <a:cs typeface="Times New Roman"/>
              </a:rPr>
              <a:t>6 </a:t>
            </a:r>
            <a:r>
              <a:rPr sz="1800" spc="-30" dirty="0">
                <a:latin typeface="Times New Roman"/>
                <a:cs typeface="Times New Roman"/>
              </a:rPr>
              <a:t>hours. </a:t>
            </a:r>
            <a:r>
              <a:rPr sz="1800" spc="30" dirty="0">
                <a:latin typeface="Times New Roman"/>
                <a:cs typeface="Times New Roman"/>
              </a:rPr>
              <a:t>It </a:t>
            </a:r>
            <a:r>
              <a:rPr sz="1800" spc="-70" dirty="0">
                <a:latin typeface="Times New Roman"/>
                <a:cs typeface="Times New Roman"/>
              </a:rPr>
              <a:t>is </a:t>
            </a:r>
            <a:r>
              <a:rPr sz="1800" spc="-50" dirty="0">
                <a:latin typeface="Times New Roman"/>
                <a:cs typeface="Times New Roman"/>
              </a:rPr>
              <a:t>also </a:t>
            </a:r>
            <a:r>
              <a:rPr sz="1800" spc="-20" dirty="0">
                <a:latin typeface="Times New Roman"/>
                <a:cs typeface="Times New Roman"/>
              </a:rPr>
              <a:t>intended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20" dirty="0">
                <a:latin typeface="Times New Roman"/>
                <a:cs typeface="Times New Roman"/>
              </a:rPr>
              <a:t>be </a:t>
            </a:r>
            <a:r>
              <a:rPr sz="1800" spc="-30" dirty="0">
                <a:latin typeface="Times New Roman"/>
                <a:cs typeface="Times New Roman"/>
              </a:rPr>
              <a:t>used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30" dirty="0">
                <a:latin typeface="Times New Roman"/>
                <a:cs typeface="Times New Roman"/>
              </a:rPr>
              <a:t>provide </a:t>
            </a:r>
            <a:r>
              <a:rPr sz="1800" spc="-35" dirty="0">
                <a:latin typeface="Times New Roman"/>
                <a:cs typeface="Times New Roman"/>
              </a:rPr>
              <a:t>partial </a:t>
            </a:r>
            <a:r>
              <a:rPr sz="1800" spc="-45" dirty="0">
                <a:latin typeface="Times New Roman"/>
                <a:cs typeface="Times New Roman"/>
              </a:rPr>
              <a:t>circulatory </a:t>
            </a:r>
            <a:r>
              <a:rPr sz="1800" spc="5" dirty="0">
                <a:latin typeface="Times New Roman"/>
                <a:cs typeface="Times New Roman"/>
              </a:rPr>
              <a:t>support  </a:t>
            </a:r>
            <a:r>
              <a:rPr sz="1800" spc="-20" dirty="0">
                <a:latin typeface="Times New Roman"/>
                <a:cs typeface="Times New Roman"/>
              </a:rPr>
              <a:t>(for </a:t>
            </a:r>
            <a:r>
              <a:rPr sz="1800" spc="-25" dirty="0">
                <a:latin typeface="Times New Roman"/>
                <a:cs typeface="Times New Roman"/>
              </a:rPr>
              <a:t>periods </a:t>
            </a:r>
            <a:r>
              <a:rPr sz="1800" spc="-5" dirty="0">
                <a:latin typeface="Times New Roman"/>
                <a:cs typeface="Times New Roman"/>
              </a:rPr>
              <a:t>up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60" dirty="0">
                <a:latin typeface="Times New Roman"/>
                <a:cs typeface="Times New Roman"/>
              </a:rPr>
              <a:t>6 </a:t>
            </a:r>
            <a:r>
              <a:rPr sz="1800" spc="-20" dirty="0">
                <a:latin typeface="Times New Roman"/>
                <a:cs typeface="Times New Roman"/>
              </a:rPr>
              <a:t>hours) </a:t>
            </a:r>
            <a:r>
              <a:rPr sz="1800" spc="-35" dirty="0">
                <a:latin typeface="Times New Roman"/>
                <a:cs typeface="Times New Roman"/>
              </a:rPr>
              <a:t>during </a:t>
            </a:r>
            <a:r>
              <a:rPr sz="1800" spc="-25" dirty="0">
                <a:latin typeface="Times New Roman"/>
                <a:cs typeface="Times New Roman"/>
              </a:rPr>
              <a:t>procedures </a:t>
            </a:r>
            <a:r>
              <a:rPr sz="1800" spc="20" dirty="0">
                <a:latin typeface="Times New Roman"/>
                <a:cs typeface="Times New Roman"/>
              </a:rPr>
              <a:t>not </a:t>
            </a:r>
            <a:r>
              <a:rPr sz="1800" spc="-45" dirty="0">
                <a:latin typeface="Times New Roman"/>
                <a:cs typeface="Times New Roman"/>
              </a:rPr>
              <a:t>requiring </a:t>
            </a:r>
            <a:r>
              <a:rPr sz="1800" spc="-35" dirty="0">
                <a:latin typeface="Times New Roman"/>
                <a:cs typeface="Times New Roman"/>
              </a:rPr>
              <a:t>cardiopulmonary  </a:t>
            </a:r>
            <a:r>
              <a:rPr sz="1800" spc="-65" dirty="0">
                <a:latin typeface="Times New Roman"/>
                <a:cs typeface="Times New Roman"/>
              </a:rPr>
              <a:t>bypass.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35" dirty="0">
                <a:latin typeface="Times New Roman"/>
                <a:cs typeface="Times New Roman"/>
              </a:rPr>
              <a:t>IMPELLA </a:t>
            </a:r>
            <a:r>
              <a:rPr sz="1800" spc="-25" dirty="0">
                <a:latin typeface="Times New Roman"/>
                <a:cs typeface="Times New Roman"/>
              </a:rPr>
              <a:t>RECOVER </a:t>
            </a:r>
            <a:r>
              <a:rPr sz="1800" spc="-30" dirty="0">
                <a:latin typeface="Times New Roman"/>
                <a:cs typeface="Times New Roman"/>
              </a:rPr>
              <a:t>LP </a:t>
            </a:r>
            <a:r>
              <a:rPr sz="1800" spc="-60" dirty="0">
                <a:latin typeface="Times New Roman"/>
                <a:cs typeface="Times New Roman"/>
              </a:rPr>
              <a:t>2.5 </a:t>
            </a:r>
            <a:r>
              <a:rPr sz="1800" spc="-50" dirty="0">
                <a:latin typeface="Times New Roman"/>
                <a:cs typeface="Times New Roman"/>
              </a:rPr>
              <a:t>also </a:t>
            </a:r>
            <a:r>
              <a:rPr sz="1800" spc="-35" dirty="0">
                <a:latin typeface="Times New Roman"/>
                <a:cs typeface="Times New Roman"/>
              </a:rPr>
              <a:t>provides </a:t>
            </a:r>
            <a:r>
              <a:rPr sz="1800" spc="-30" dirty="0">
                <a:latin typeface="Times New Roman"/>
                <a:cs typeface="Times New Roman"/>
              </a:rPr>
              <a:t>pressure measurements  </a:t>
            </a:r>
            <a:r>
              <a:rPr sz="1800" spc="-50" dirty="0">
                <a:latin typeface="Times New Roman"/>
                <a:cs typeface="Times New Roman"/>
              </a:rPr>
              <a:t>which </a:t>
            </a:r>
            <a:r>
              <a:rPr sz="1800" spc="-45" dirty="0">
                <a:latin typeface="Times New Roman"/>
                <a:cs typeface="Times New Roman"/>
              </a:rPr>
              <a:t>are useful </a:t>
            </a:r>
            <a:r>
              <a:rPr sz="1800" spc="-35" dirty="0">
                <a:latin typeface="Times New Roman"/>
                <a:cs typeface="Times New Roman"/>
              </a:rPr>
              <a:t>in </a:t>
            </a:r>
            <a:r>
              <a:rPr sz="1800" spc="-25" dirty="0">
                <a:latin typeface="Times New Roman"/>
                <a:cs typeface="Times New Roman"/>
              </a:rPr>
              <a:t>determining </a:t>
            </a:r>
            <a:r>
              <a:rPr sz="1800" spc="-50" dirty="0">
                <a:latin typeface="Times New Roman"/>
                <a:cs typeface="Times New Roman"/>
              </a:rPr>
              <a:t>intravascular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pressure.”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6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you’re </a:t>
            </a:r>
            <a:r>
              <a:rPr sz="2000" spc="-55" dirty="0">
                <a:latin typeface="Times New Roman"/>
                <a:cs typeface="Times New Roman"/>
              </a:rPr>
              <a:t>making </a:t>
            </a:r>
            <a:r>
              <a:rPr sz="2000" spc="-65" dirty="0">
                <a:latin typeface="Times New Roman"/>
                <a:cs typeface="Times New Roman"/>
              </a:rPr>
              <a:t>claims </a:t>
            </a:r>
            <a:r>
              <a:rPr sz="2000" spc="-100" dirty="0">
                <a:latin typeface="Times New Roman"/>
                <a:cs typeface="Times New Roman"/>
              </a:rPr>
              <a:t>we </a:t>
            </a:r>
            <a:r>
              <a:rPr sz="2000" spc="-55" dirty="0">
                <a:latin typeface="Times New Roman"/>
                <a:cs typeface="Times New Roman"/>
              </a:rPr>
              <a:t>said </a:t>
            </a:r>
            <a:r>
              <a:rPr sz="2000" spc="-65" dirty="0">
                <a:latin typeface="Times New Roman"/>
                <a:cs typeface="Times New Roman"/>
              </a:rPr>
              <a:t>were </a:t>
            </a:r>
            <a:r>
              <a:rPr sz="2000" spc="-25" dirty="0">
                <a:latin typeface="Times New Roman"/>
                <a:cs typeface="Times New Roman"/>
              </a:rPr>
              <a:t>inappropriate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75" dirty="0">
                <a:latin typeface="Times New Roman"/>
                <a:cs typeface="Times New Roman"/>
              </a:rPr>
              <a:t>a Jan. </a:t>
            </a:r>
            <a:r>
              <a:rPr sz="2000" spc="-65" dirty="0">
                <a:latin typeface="Times New Roman"/>
                <a:cs typeface="Times New Roman"/>
              </a:rPr>
              <a:t>2010 </a:t>
            </a:r>
            <a:r>
              <a:rPr sz="2000" spc="-25" dirty="0">
                <a:latin typeface="Times New Roman"/>
                <a:cs typeface="Times New Roman"/>
              </a:rPr>
              <a:t>letter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4585335">
              <a:lnSpc>
                <a:spcPct val="100000"/>
              </a:lnSpc>
              <a:spcBef>
                <a:spcPts val="1770"/>
              </a:spcBef>
            </a:pPr>
            <a:r>
              <a:rPr sz="2100" b="1" i="1" spc="-100" dirty="0">
                <a:latin typeface="Times New Roman"/>
                <a:cs typeface="Times New Roman"/>
              </a:rPr>
              <a:t>… </a:t>
            </a:r>
            <a:r>
              <a:rPr sz="2100" b="1" i="1" spc="-20" dirty="0">
                <a:latin typeface="Times New Roman"/>
                <a:cs typeface="Times New Roman"/>
              </a:rPr>
              <a:t>continued</a:t>
            </a:r>
            <a:r>
              <a:rPr sz="2100" b="1" i="1" spc="20" dirty="0">
                <a:latin typeface="Times New Roman"/>
                <a:cs typeface="Times New Roman"/>
              </a:rPr>
              <a:t> </a:t>
            </a:r>
            <a:r>
              <a:rPr sz="2100" b="1" i="1" spc="-100" dirty="0">
                <a:latin typeface="Times New Roman"/>
                <a:cs typeface="Times New Roman"/>
              </a:rPr>
              <a:t>…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42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Abiomed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27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200225"/>
            <a:ext cx="8303259" cy="452564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005E92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55" dirty="0">
                <a:latin typeface="Times New Roman"/>
                <a:cs typeface="Times New Roman"/>
              </a:rPr>
              <a:t>Claim: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35" dirty="0">
                <a:latin typeface="Times New Roman"/>
                <a:cs typeface="Times New Roman"/>
              </a:rPr>
              <a:t>An </a:t>
            </a:r>
            <a:r>
              <a:rPr sz="1600" spc="-30" dirty="0">
                <a:latin typeface="Times New Roman"/>
                <a:cs typeface="Times New Roman"/>
              </a:rPr>
              <a:t>advertisement </a:t>
            </a:r>
            <a:r>
              <a:rPr sz="1600" spc="-45" dirty="0">
                <a:latin typeface="Times New Roman"/>
                <a:cs typeface="Times New Roman"/>
              </a:rPr>
              <a:t>placed </a:t>
            </a:r>
            <a:r>
              <a:rPr sz="1600" spc="-40" dirty="0">
                <a:latin typeface="Times New Roman"/>
                <a:cs typeface="Times New Roman"/>
              </a:rPr>
              <a:t>in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5" dirty="0">
                <a:latin typeface="Times New Roman"/>
                <a:cs typeface="Times New Roman"/>
              </a:rPr>
              <a:t>September, </a:t>
            </a:r>
            <a:r>
              <a:rPr sz="1600" spc="-60" dirty="0">
                <a:latin typeface="Times New Roman"/>
                <a:cs typeface="Times New Roman"/>
              </a:rPr>
              <a:t>2010, </a:t>
            </a:r>
            <a:r>
              <a:rPr sz="1600" spc="-25" dirty="0">
                <a:latin typeface="Times New Roman"/>
                <a:cs typeface="Times New Roman"/>
              </a:rPr>
              <a:t>Cath </a:t>
            </a:r>
            <a:r>
              <a:rPr sz="1600" spc="-40" dirty="0">
                <a:latin typeface="Times New Roman"/>
                <a:cs typeface="Times New Roman"/>
              </a:rPr>
              <a:t>Lab </a:t>
            </a:r>
            <a:r>
              <a:rPr sz="1600" spc="-25" dirty="0">
                <a:latin typeface="Times New Roman"/>
                <a:cs typeface="Times New Roman"/>
              </a:rPr>
              <a:t>Digest </a:t>
            </a:r>
            <a:r>
              <a:rPr sz="1600" spc="-60" dirty="0">
                <a:latin typeface="Times New Roman"/>
                <a:cs typeface="Times New Roman"/>
              </a:rPr>
              <a:t>(vol. </a:t>
            </a:r>
            <a:r>
              <a:rPr sz="1600" spc="-55" dirty="0">
                <a:latin typeface="Times New Roman"/>
                <a:cs typeface="Times New Roman"/>
              </a:rPr>
              <a:t>18, </a:t>
            </a:r>
            <a:r>
              <a:rPr sz="1600" spc="-50" dirty="0">
                <a:latin typeface="Times New Roman"/>
                <a:cs typeface="Times New Roman"/>
              </a:rPr>
              <a:t>no.9). </a:t>
            </a:r>
            <a:r>
              <a:rPr sz="1600" spc="-5" dirty="0">
                <a:latin typeface="Times New Roman"/>
                <a:cs typeface="Times New Roman"/>
              </a:rPr>
              <a:t>The  </a:t>
            </a:r>
            <a:r>
              <a:rPr sz="1600" spc="-30" dirty="0">
                <a:latin typeface="Times New Roman"/>
                <a:cs typeface="Times New Roman"/>
              </a:rPr>
              <a:t>advertisement </a:t>
            </a:r>
            <a:r>
              <a:rPr sz="1600" spc="-35" dirty="0">
                <a:latin typeface="Times New Roman"/>
                <a:cs typeface="Times New Roman"/>
              </a:rPr>
              <a:t>shows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15" dirty="0">
                <a:latin typeface="Times New Roman"/>
                <a:cs typeface="Times New Roman"/>
              </a:rPr>
              <a:t>hand </a:t>
            </a:r>
            <a:r>
              <a:rPr sz="1600" spc="-25" dirty="0">
                <a:latin typeface="Times New Roman"/>
                <a:cs typeface="Times New Roman"/>
              </a:rPr>
              <a:t>puncturing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25" dirty="0">
                <a:latin typeface="Times New Roman"/>
                <a:cs typeface="Times New Roman"/>
              </a:rPr>
              <a:t>red </a:t>
            </a:r>
            <a:r>
              <a:rPr sz="1600" spc="-30" dirty="0">
                <a:latin typeface="Times New Roman"/>
                <a:cs typeface="Times New Roman"/>
              </a:rPr>
              <a:t>balloon </a:t>
            </a:r>
            <a:r>
              <a:rPr sz="1600" spc="-35" dirty="0">
                <a:latin typeface="Times New Roman"/>
                <a:cs typeface="Times New Roman"/>
              </a:rPr>
              <a:t>with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30" dirty="0">
                <a:latin typeface="Times New Roman"/>
                <a:cs typeface="Times New Roman"/>
              </a:rPr>
              <a:t>pin. </a:t>
            </a:r>
            <a:r>
              <a:rPr sz="1600" spc="-15" dirty="0">
                <a:latin typeface="Times New Roman"/>
                <a:cs typeface="Times New Roman"/>
              </a:rPr>
              <a:t>Printed </a:t>
            </a:r>
            <a:r>
              <a:rPr sz="1600" spc="10" dirty="0">
                <a:latin typeface="Times New Roman"/>
                <a:cs typeface="Times New Roman"/>
              </a:rPr>
              <a:t>on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0" dirty="0">
                <a:latin typeface="Times New Roman"/>
                <a:cs typeface="Times New Roman"/>
              </a:rPr>
              <a:t>balloon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20" dirty="0">
                <a:latin typeface="Times New Roman"/>
                <a:cs typeface="Times New Roman"/>
              </a:rPr>
              <a:t>text  </a:t>
            </a:r>
            <a:r>
              <a:rPr sz="1600" spc="-5" dirty="0">
                <a:latin typeface="Times New Roman"/>
                <a:cs typeface="Times New Roman"/>
              </a:rPr>
              <a:t>that </a:t>
            </a:r>
            <a:r>
              <a:rPr sz="1600" spc="-50" dirty="0">
                <a:latin typeface="Times New Roman"/>
                <a:cs typeface="Times New Roman"/>
              </a:rPr>
              <a:t>reads, </a:t>
            </a:r>
            <a:r>
              <a:rPr sz="1600" dirty="0">
                <a:latin typeface="Times New Roman"/>
                <a:cs typeface="Times New Roman"/>
              </a:rPr>
              <a:t>“Old </a:t>
            </a:r>
            <a:r>
              <a:rPr sz="1600" spc="-50" dirty="0">
                <a:latin typeface="Times New Roman"/>
                <a:cs typeface="Times New Roman"/>
              </a:rPr>
              <a:t>ideas </a:t>
            </a:r>
            <a:r>
              <a:rPr sz="1600" spc="-15" dirty="0">
                <a:latin typeface="Times New Roman"/>
                <a:cs typeface="Times New Roman"/>
              </a:rPr>
              <a:t>about heart </a:t>
            </a:r>
            <a:r>
              <a:rPr sz="1600" spc="-65" dirty="0">
                <a:latin typeface="Times New Roman"/>
                <a:cs typeface="Times New Roman"/>
              </a:rPr>
              <a:t>recovery.”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25" dirty="0">
                <a:latin typeface="Times New Roman"/>
                <a:cs typeface="Times New Roman"/>
              </a:rPr>
              <a:t>caption </a:t>
            </a:r>
            <a:r>
              <a:rPr sz="1600" spc="-50" dirty="0">
                <a:latin typeface="Times New Roman"/>
                <a:cs typeface="Times New Roman"/>
              </a:rPr>
              <a:t>below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0" dirty="0">
                <a:latin typeface="Times New Roman"/>
                <a:cs typeface="Times New Roman"/>
              </a:rPr>
              <a:t>balloon </a:t>
            </a:r>
            <a:r>
              <a:rPr sz="1600" spc="-35" dirty="0">
                <a:latin typeface="Times New Roman"/>
                <a:cs typeface="Times New Roman"/>
              </a:rPr>
              <a:t>reads in </a:t>
            </a:r>
            <a:r>
              <a:rPr sz="1600" spc="-15" dirty="0">
                <a:latin typeface="Times New Roman"/>
                <a:cs typeface="Times New Roman"/>
              </a:rPr>
              <a:t>part, </a:t>
            </a:r>
            <a:r>
              <a:rPr sz="1600" spc="-55" dirty="0">
                <a:latin typeface="Times New Roman"/>
                <a:cs typeface="Times New Roman"/>
              </a:rPr>
              <a:t>“After  40 </a:t>
            </a:r>
            <a:r>
              <a:rPr sz="1600" spc="-70" dirty="0">
                <a:latin typeface="Times New Roman"/>
                <a:cs typeface="Times New Roman"/>
              </a:rPr>
              <a:t>years, </a:t>
            </a:r>
            <a:r>
              <a:rPr sz="1600" spc="-15" dirty="0">
                <a:latin typeface="Times New Roman"/>
                <a:cs typeface="Times New Roman"/>
              </a:rPr>
              <a:t>there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25" dirty="0">
                <a:latin typeface="Times New Roman"/>
                <a:cs typeface="Times New Roman"/>
              </a:rPr>
              <a:t>something </a:t>
            </a:r>
            <a:r>
              <a:rPr sz="1600" spc="-5" dirty="0">
                <a:latin typeface="Times New Roman"/>
                <a:cs typeface="Times New Roman"/>
              </a:rPr>
              <a:t>other than the </a:t>
            </a:r>
            <a:r>
              <a:rPr sz="1600" spc="-25" dirty="0">
                <a:latin typeface="Times New Roman"/>
                <a:cs typeface="Times New Roman"/>
              </a:rPr>
              <a:t>intra-aortic </a:t>
            </a:r>
            <a:r>
              <a:rPr sz="1600" spc="-30" dirty="0">
                <a:latin typeface="Times New Roman"/>
                <a:cs typeface="Times New Roman"/>
              </a:rPr>
              <a:t>balloon </a:t>
            </a:r>
            <a:r>
              <a:rPr sz="1600" spc="-35" dirty="0">
                <a:latin typeface="Times New Roman"/>
                <a:cs typeface="Times New Roman"/>
              </a:rPr>
              <a:t>[pump] </a:t>
            </a:r>
            <a:r>
              <a:rPr sz="1600" spc="-45" dirty="0">
                <a:latin typeface="Times New Roman"/>
                <a:cs typeface="Times New Roman"/>
              </a:rPr>
              <a:t>(IABP) </a:t>
            </a:r>
            <a:r>
              <a:rPr sz="1600" spc="-5" dirty="0">
                <a:latin typeface="Times New Roman"/>
                <a:cs typeface="Times New Roman"/>
              </a:rPr>
              <a:t>for </a:t>
            </a:r>
            <a:r>
              <a:rPr sz="1600" spc="-40" dirty="0">
                <a:latin typeface="Times New Roman"/>
                <a:cs typeface="Times New Roman"/>
              </a:rPr>
              <a:t>circulatory  </a:t>
            </a:r>
            <a:r>
              <a:rPr sz="1600" spc="5" dirty="0">
                <a:latin typeface="Times New Roman"/>
                <a:cs typeface="Times New Roman"/>
              </a:rPr>
              <a:t>support </a:t>
            </a:r>
            <a:r>
              <a:rPr sz="1600" spc="-40" dirty="0">
                <a:latin typeface="Times New Roman"/>
                <a:cs typeface="Times New Roman"/>
              </a:rPr>
              <a:t>in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25" dirty="0">
                <a:latin typeface="Times New Roman"/>
                <a:cs typeface="Times New Roman"/>
              </a:rPr>
              <a:t>Cath </a:t>
            </a:r>
            <a:r>
              <a:rPr sz="1600" spc="-50" dirty="0">
                <a:latin typeface="Times New Roman"/>
                <a:cs typeface="Times New Roman"/>
              </a:rPr>
              <a:t>lab </a:t>
            </a:r>
            <a:r>
              <a:rPr sz="1600" spc="-55" dirty="0">
                <a:latin typeface="Times New Roman"/>
                <a:cs typeface="Times New Roman"/>
              </a:rPr>
              <a:t>. . . </a:t>
            </a:r>
            <a:r>
              <a:rPr sz="1600" spc="-50" dirty="0">
                <a:latin typeface="Times New Roman"/>
                <a:cs typeface="Times New Roman"/>
              </a:rPr>
              <a:t>Cardiac Power </a:t>
            </a:r>
            <a:r>
              <a:rPr sz="1600" spc="10" dirty="0">
                <a:latin typeface="Times New Roman"/>
                <a:cs typeface="Times New Roman"/>
              </a:rPr>
              <a:t>Output </a:t>
            </a:r>
            <a:r>
              <a:rPr sz="1600" spc="-20" dirty="0">
                <a:latin typeface="Times New Roman"/>
                <a:cs typeface="Times New Roman"/>
              </a:rPr>
              <a:t>(CPO)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105" dirty="0">
                <a:latin typeface="Times New Roman"/>
                <a:cs typeface="Times New Roman"/>
              </a:rPr>
              <a:t>#1 </a:t>
            </a:r>
            <a:r>
              <a:rPr sz="1600" spc="-30" dirty="0">
                <a:latin typeface="Times New Roman"/>
                <a:cs typeface="Times New Roman"/>
              </a:rPr>
              <a:t>correlate </a:t>
            </a:r>
            <a:r>
              <a:rPr sz="1600" spc="15" dirty="0">
                <a:latin typeface="Times New Roman"/>
                <a:cs typeface="Times New Roman"/>
              </a:rPr>
              <a:t>to </a:t>
            </a:r>
            <a:r>
              <a:rPr sz="1600" spc="-35" dirty="0">
                <a:latin typeface="Times New Roman"/>
                <a:cs typeface="Times New Roman"/>
              </a:rPr>
              <a:t>mortality </a:t>
            </a:r>
            <a:r>
              <a:rPr sz="1600" spc="-5" dirty="0">
                <a:latin typeface="Times New Roman"/>
                <a:cs typeface="Times New Roman"/>
              </a:rPr>
              <a:t>for  </a:t>
            </a:r>
            <a:r>
              <a:rPr sz="1600" spc="-45" dirty="0">
                <a:latin typeface="Times New Roman"/>
                <a:cs typeface="Times New Roman"/>
              </a:rPr>
              <a:t>[acute </a:t>
            </a:r>
            <a:r>
              <a:rPr sz="1600" spc="-55" dirty="0">
                <a:latin typeface="Times New Roman"/>
                <a:cs typeface="Times New Roman"/>
              </a:rPr>
              <a:t>myocardial </a:t>
            </a:r>
            <a:r>
              <a:rPr sz="1600" spc="-35" dirty="0">
                <a:latin typeface="Times New Roman"/>
                <a:cs typeface="Times New Roman"/>
              </a:rPr>
              <a:t>infarctions] </a:t>
            </a:r>
            <a:r>
              <a:rPr sz="1600" spc="-55" dirty="0">
                <a:latin typeface="Times New Roman"/>
                <a:cs typeface="Times New Roman"/>
              </a:rPr>
              <a:t>(AMI) </a:t>
            </a:r>
            <a:r>
              <a:rPr sz="1600" spc="-40" dirty="0">
                <a:latin typeface="Times New Roman"/>
                <a:cs typeface="Times New Roman"/>
              </a:rPr>
              <a:t>in cardiogenic </a:t>
            </a:r>
            <a:r>
              <a:rPr sz="1600" spc="-30" dirty="0">
                <a:latin typeface="Times New Roman"/>
                <a:cs typeface="Times New Roman"/>
              </a:rPr>
              <a:t>shock </a:t>
            </a:r>
            <a:r>
              <a:rPr sz="1600" spc="-25" dirty="0">
                <a:latin typeface="Times New Roman"/>
                <a:cs typeface="Times New Roman"/>
              </a:rPr>
              <a:t>patients </a:t>
            </a:r>
            <a:r>
              <a:rPr sz="1600" spc="-55" dirty="0">
                <a:latin typeface="Times New Roman"/>
                <a:cs typeface="Times New Roman"/>
              </a:rPr>
              <a:t>. . . </a:t>
            </a:r>
            <a:r>
              <a:rPr sz="1600" spc="20" dirty="0">
                <a:latin typeface="Times New Roman"/>
                <a:cs typeface="Times New Roman"/>
              </a:rPr>
              <a:t>In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40" dirty="0">
                <a:latin typeface="Times New Roman"/>
                <a:cs typeface="Times New Roman"/>
              </a:rPr>
              <a:t>latest </a:t>
            </a:r>
            <a:r>
              <a:rPr sz="1600" spc="-45" dirty="0">
                <a:latin typeface="Times New Roman"/>
                <a:cs typeface="Times New Roman"/>
              </a:rPr>
              <a:t>USPELLA  </a:t>
            </a:r>
            <a:r>
              <a:rPr sz="1600" spc="-60" dirty="0">
                <a:latin typeface="Times New Roman"/>
                <a:cs typeface="Times New Roman"/>
              </a:rPr>
              <a:t>registry,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CPO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30" dirty="0">
                <a:latin typeface="Times New Roman"/>
                <a:cs typeface="Times New Roman"/>
              </a:rPr>
              <a:t>shock </a:t>
            </a:r>
            <a:r>
              <a:rPr sz="1600" spc="-25" dirty="0">
                <a:latin typeface="Times New Roman"/>
                <a:cs typeface="Times New Roman"/>
              </a:rPr>
              <a:t>patients </a:t>
            </a:r>
            <a:r>
              <a:rPr sz="1600" spc="-75" dirty="0">
                <a:latin typeface="Times New Roman"/>
                <a:cs typeface="Times New Roman"/>
              </a:rPr>
              <a:t>was </a:t>
            </a:r>
            <a:r>
              <a:rPr sz="1600" spc="-25" dirty="0">
                <a:latin typeface="Times New Roman"/>
                <a:cs typeface="Times New Roman"/>
              </a:rPr>
              <a:t>observed </a:t>
            </a:r>
            <a:r>
              <a:rPr sz="1600" spc="15" dirty="0">
                <a:latin typeface="Times New Roman"/>
                <a:cs typeface="Times New Roman"/>
              </a:rPr>
              <a:t>to </a:t>
            </a:r>
            <a:r>
              <a:rPr sz="1600" spc="-45" dirty="0">
                <a:latin typeface="Times New Roman"/>
                <a:cs typeface="Times New Roman"/>
              </a:rPr>
              <a:t>increase </a:t>
            </a:r>
            <a:r>
              <a:rPr sz="1600" spc="-50" dirty="0">
                <a:latin typeface="Times New Roman"/>
                <a:cs typeface="Times New Roman"/>
              </a:rPr>
              <a:t>120% </a:t>
            </a:r>
            <a:r>
              <a:rPr sz="1600" spc="-5" dirty="0">
                <a:latin typeface="Times New Roman"/>
                <a:cs typeface="Times New Roman"/>
              </a:rPr>
              <a:t>from </a:t>
            </a:r>
            <a:r>
              <a:rPr sz="1600" spc="10" dirty="0">
                <a:latin typeface="Times New Roman"/>
                <a:cs typeface="Times New Roman"/>
              </a:rPr>
              <a:t>0.5± </a:t>
            </a:r>
            <a:r>
              <a:rPr sz="1600" spc="-55" dirty="0">
                <a:latin typeface="Times New Roman"/>
                <a:cs typeface="Times New Roman"/>
              </a:rPr>
              <a:t>0.2 </a:t>
            </a:r>
            <a:r>
              <a:rPr sz="1600" spc="-20" dirty="0">
                <a:latin typeface="Times New Roman"/>
                <a:cs typeface="Times New Roman"/>
              </a:rPr>
              <a:t>prior </a:t>
            </a:r>
            <a:r>
              <a:rPr sz="1600" spc="15" dirty="0">
                <a:latin typeface="Times New Roman"/>
                <a:cs typeface="Times New Roman"/>
              </a:rPr>
              <a:t>to  </a:t>
            </a:r>
            <a:r>
              <a:rPr sz="1600" spc="-30" dirty="0">
                <a:latin typeface="Times New Roman"/>
                <a:cs typeface="Times New Roman"/>
              </a:rPr>
              <a:t>IMPELLA </a:t>
            </a:r>
            <a:r>
              <a:rPr sz="1600" spc="15" dirty="0">
                <a:latin typeface="Times New Roman"/>
                <a:cs typeface="Times New Roman"/>
              </a:rPr>
              <a:t>to </a:t>
            </a:r>
            <a:r>
              <a:rPr sz="1600" spc="-25" dirty="0">
                <a:latin typeface="Times New Roman"/>
                <a:cs typeface="Times New Roman"/>
              </a:rPr>
              <a:t>1.1±0.2 </a:t>
            </a:r>
            <a:r>
              <a:rPr sz="1600" spc="10" dirty="0">
                <a:latin typeface="Times New Roman"/>
                <a:cs typeface="Times New Roman"/>
              </a:rPr>
              <a:t>on </a:t>
            </a:r>
            <a:r>
              <a:rPr sz="1600" spc="-30" dirty="0">
                <a:latin typeface="Times New Roman"/>
                <a:cs typeface="Times New Roman"/>
              </a:rPr>
              <a:t>IMPELLA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(p=0.02).”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45"/>
              </a:spcBef>
              <a:buClr>
                <a:srgbClr val="005E92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60" dirty="0">
                <a:latin typeface="Times New Roman"/>
                <a:cs typeface="Times New Roman"/>
              </a:rPr>
              <a:t>FDA:</a:t>
            </a:r>
            <a:endParaRPr sz="20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60" dirty="0">
                <a:latin typeface="Times New Roman"/>
                <a:cs typeface="Times New Roman"/>
              </a:rPr>
              <a:t>As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we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stated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in</a:t>
            </a:r>
            <a:r>
              <a:rPr sz="1600" spc="-5" dirty="0">
                <a:latin typeface="Times New Roman"/>
                <a:cs typeface="Times New Roman"/>
              </a:rPr>
              <a:t> our </a:t>
            </a:r>
            <a:r>
              <a:rPr sz="1600" spc="-60" dirty="0">
                <a:latin typeface="Times New Roman"/>
                <a:cs typeface="Times New Roman"/>
              </a:rPr>
              <a:t>January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28,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2010,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letter,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“comparative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statements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can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be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interpreted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as</a:t>
            </a:r>
            <a:endParaRPr sz="16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600" spc="-60" dirty="0">
                <a:latin typeface="Times New Roman"/>
                <a:cs typeface="Times New Roman"/>
              </a:rPr>
              <a:t>efficacy </a:t>
            </a:r>
            <a:r>
              <a:rPr sz="1600" spc="-20" dirty="0">
                <a:latin typeface="Times New Roman"/>
                <a:cs typeface="Times New Roman"/>
              </a:rPr>
              <a:t>statements </a:t>
            </a:r>
            <a:r>
              <a:rPr sz="1600" spc="-40" dirty="0">
                <a:latin typeface="Times New Roman"/>
                <a:cs typeface="Times New Roman"/>
              </a:rPr>
              <a:t>regarding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40" dirty="0">
                <a:latin typeface="Times New Roman"/>
                <a:cs typeface="Times New Roman"/>
              </a:rPr>
              <a:t>superiority </a:t>
            </a:r>
            <a:r>
              <a:rPr sz="1600" spc="-5" dirty="0">
                <a:latin typeface="Times New Roman"/>
                <a:cs typeface="Times New Roman"/>
              </a:rPr>
              <a:t>of the </a:t>
            </a:r>
            <a:r>
              <a:rPr sz="1600" spc="-30" dirty="0">
                <a:latin typeface="Times New Roman"/>
                <a:cs typeface="Times New Roman"/>
              </a:rPr>
              <a:t>IMPELLA </a:t>
            </a:r>
            <a:r>
              <a:rPr sz="1600" spc="-25" dirty="0">
                <a:latin typeface="Times New Roman"/>
                <a:cs typeface="Times New Roman"/>
              </a:rPr>
              <a:t>RECOVER </a:t>
            </a:r>
            <a:r>
              <a:rPr sz="1600" spc="-30" dirty="0">
                <a:latin typeface="Times New Roman"/>
                <a:cs typeface="Times New Roman"/>
              </a:rPr>
              <a:t>LP </a:t>
            </a:r>
            <a:r>
              <a:rPr sz="1600" spc="-55" dirty="0">
                <a:latin typeface="Times New Roman"/>
                <a:cs typeface="Times New Roman"/>
              </a:rPr>
              <a:t>2.5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756285" marR="67945">
              <a:lnSpc>
                <a:spcPct val="100000"/>
              </a:lnSpc>
            </a:pPr>
            <a:r>
              <a:rPr sz="1600" spc="-75" dirty="0">
                <a:latin typeface="Times New Roman"/>
                <a:cs typeface="Times New Roman"/>
              </a:rPr>
              <a:t>IABP.” </a:t>
            </a:r>
            <a:r>
              <a:rPr sz="1600" spc="-30" dirty="0">
                <a:latin typeface="Times New Roman"/>
                <a:cs typeface="Times New Roman"/>
              </a:rPr>
              <a:t>When </a:t>
            </a:r>
            <a:r>
              <a:rPr sz="1600" spc="-85" dirty="0">
                <a:latin typeface="Times New Roman"/>
                <a:cs typeface="Times New Roman"/>
              </a:rPr>
              <a:t>we </a:t>
            </a:r>
            <a:r>
              <a:rPr sz="1600" spc="-20" dirty="0">
                <a:latin typeface="Times New Roman"/>
                <a:cs typeface="Times New Roman"/>
              </a:rPr>
              <a:t>sent </a:t>
            </a:r>
            <a:r>
              <a:rPr sz="1600" spc="-60" dirty="0">
                <a:latin typeface="Times New Roman"/>
                <a:cs typeface="Times New Roman"/>
              </a:rPr>
              <a:t>you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75" dirty="0">
                <a:latin typeface="Times New Roman"/>
                <a:cs typeface="Times New Roman"/>
              </a:rPr>
              <a:t>January, </a:t>
            </a:r>
            <a:r>
              <a:rPr sz="1600" spc="-60" dirty="0">
                <a:latin typeface="Times New Roman"/>
                <a:cs typeface="Times New Roman"/>
              </a:rPr>
              <a:t>2010, </a:t>
            </a:r>
            <a:r>
              <a:rPr sz="1600" spc="-35" dirty="0">
                <a:latin typeface="Times New Roman"/>
                <a:cs typeface="Times New Roman"/>
              </a:rPr>
              <a:t>letter, </a:t>
            </a:r>
            <a:r>
              <a:rPr sz="1600" spc="-5" dirty="0">
                <a:latin typeface="Times New Roman"/>
                <a:cs typeface="Times New Roman"/>
              </a:rPr>
              <a:t>ABIOMED </a:t>
            </a:r>
            <a:r>
              <a:rPr sz="1600" spc="-20" dirty="0">
                <a:latin typeface="Times New Roman"/>
                <a:cs typeface="Times New Roman"/>
              </a:rPr>
              <a:t>had </a:t>
            </a:r>
            <a:r>
              <a:rPr sz="1600" spc="-30" dirty="0">
                <a:latin typeface="Times New Roman"/>
                <a:cs typeface="Times New Roman"/>
              </a:rPr>
              <a:t>an ongoing </a:t>
            </a:r>
            <a:r>
              <a:rPr sz="1600" spc="-45" dirty="0">
                <a:latin typeface="Times New Roman"/>
                <a:cs typeface="Times New Roman"/>
              </a:rPr>
              <a:t>investigational  </a:t>
            </a:r>
            <a:r>
              <a:rPr sz="1600" spc="-55" dirty="0">
                <a:latin typeface="Times New Roman"/>
                <a:cs typeface="Times New Roman"/>
              </a:rPr>
              <a:t>device </a:t>
            </a:r>
            <a:r>
              <a:rPr sz="1600" spc="-60" dirty="0">
                <a:latin typeface="Times New Roman"/>
                <a:cs typeface="Times New Roman"/>
              </a:rPr>
              <a:t>study, </a:t>
            </a:r>
            <a:r>
              <a:rPr sz="1600" spc="-45" dirty="0">
                <a:latin typeface="Times New Roman"/>
                <a:cs typeface="Times New Roman"/>
              </a:rPr>
              <a:t>G050017, </a:t>
            </a:r>
            <a:r>
              <a:rPr sz="1600" spc="-20" dirty="0">
                <a:latin typeface="Times New Roman"/>
                <a:cs typeface="Times New Roman"/>
              </a:rPr>
              <a:t>and </a:t>
            </a:r>
            <a:r>
              <a:rPr sz="1600" spc="-80" dirty="0">
                <a:latin typeface="Times New Roman"/>
                <a:cs typeface="Times New Roman"/>
              </a:rPr>
              <a:t>we </a:t>
            </a:r>
            <a:r>
              <a:rPr sz="1600" spc="-45" dirty="0">
                <a:latin typeface="Times New Roman"/>
                <a:cs typeface="Times New Roman"/>
              </a:rPr>
              <a:t>advised </a:t>
            </a:r>
            <a:r>
              <a:rPr sz="1600" spc="-50" dirty="0">
                <a:latin typeface="Times New Roman"/>
                <a:cs typeface="Times New Roman"/>
              </a:rPr>
              <a:t>your </a:t>
            </a:r>
            <a:r>
              <a:rPr sz="1600" spc="-20" dirty="0">
                <a:latin typeface="Times New Roman"/>
                <a:cs typeface="Times New Roman"/>
              </a:rPr>
              <a:t>firm </a:t>
            </a:r>
            <a:r>
              <a:rPr sz="1600" spc="-5" dirty="0">
                <a:latin typeface="Times New Roman"/>
                <a:cs typeface="Times New Roman"/>
              </a:rPr>
              <a:t>that the </a:t>
            </a:r>
            <a:r>
              <a:rPr sz="1600" spc="-60" dirty="0">
                <a:latin typeface="Times New Roman"/>
                <a:cs typeface="Times New Roman"/>
              </a:rPr>
              <a:t>claims </a:t>
            </a:r>
            <a:r>
              <a:rPr sz="1600" spc="-45" dirty="0">
                <a:latin typeface="Times New Roman"/>
                <a:cs typeface="Times New Roman"/>
              </a:rPr>
              <a:t>violated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40" dirty="0">
                <a:latin typeface="Times New Roman"/>
                <a:cs typeface="Times New Roman"/>
              </a:rPr>
              <a:t>regulations </a:t>
            </a:r>
            <a:r>
              <a:rPr sz="1600" spc="-25" dirty="0">
                <a:latin typeface="Times New Roman"/>
                <a:cs typeface="Times New Roman"/>
              </a:rPr>
              <a:t>at </a:t>
            </a:r>
            <a:r>
              <a:rPr sz="1600" spc="-60" dirty="0">
                <a:latin typeface="Times New Roman"/>
                <a:cs typeface="Times New Roman"/>
              </a:rPr>
              <a:t>21  </a:t>
            </a:r>
            <a:r>
              <a:rPr sz="1600" spc="-45" dirty="0">
                <a:latin typeface="Times New Roman"/>
                <a:cs typeface="Times New Roman"/>
              </a:rPr>
              <a:t>CFR </a:t>
            </a:r>
            <a:r>
              <a:rPr sz="1600" spc="-55" dirty="0">
                <a:latin typeface="Times New Roman"/>
                <a:cs typeface="Times New Roman"/>
              </a:rPr>
              <a:t>812.7(d), </a:t>
            </a:r>
            <a:r>
              <a:rPr sz="1600" spc="-45" dirty="0">
                <a:latin typeface="Times New Roman"/>
                <a:cs typeface="Times New Roman"/>
              </a:rPr>
              <a:t>which </a:t>
            </a:r>
            <a:r>
              <a:rPr sz="1600" spc="-20" dirty="0">
                <a:latin typeface="Times New Roman"/>
                <a:cs typeface="Times New Roman"/>
              </a:rPr>
              <a:t>prohibit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20" dirty="0">
                <a:latin typeface="Times New Roman"/>
                <a:cs typeface="Times New Roman"/>
              </a:rPr>
              <a:t>representation </a:t>
            </a:r>
            <a:r>
              <a:rPr sz="1600" spc="-5" dirty="0">
                <a:latin typeface="Times New Roman"/>
                <a:cs typeface="Times New Roman"/>
              </a:rPr>
              <a:t>that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50" dirty="0">
                <a:latin typeface="Times New Roman"/>
                <a:cs typeface="Times New Roman"/>
              </a:rPr>
              <a:t>device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45" dirty="0">
                <a:latin typeface="Times New Roman"/>
                <a:cs typeface="Times New Roman"/>
              </a:rPr>
              <a:t>safe </a:t>
            </a:r>
            <a:r>
              <a:rPr sz="1600" spc="-20" dirty="0">
                <a:latin typeface="Times New Roman"/>
                <a:cs typeface="Times New Roman"/>
              </a:rPr>
              <a:t>and </a:t>
            </a:r>
            <a:r>
              <a:rPr sz="1600" spc="-50" dirty="0">
                <a:latin typeface="Times New Roman"/>
                <a:cs typeface="Times New Roman"/>
              </a:rPr>
              <a:t>effective </a:t>
            </a:r>
            <a:r>
              <a:rPr sz="1600" spc="-5" dirty="0">
                <a:latin typeface="Times New Roman"/>
                <a:cs typeface="Times New Roman"/>
              </a:rPr>
              <a:t>for the  </a:t>
            </a:r>
            <a:r>
              <a:rPr sz="1600" spc="-15" dirty="0">
                <a:latin typeface="Times New Roman"/>
                <a:cs typeface="Times New Roman"/>
              </a:rPr>
              <a:t>purposes </a:t>
            </a:r>
            <a:r>
              <a:rPr sz="1600" spc="-45" dirty="0">
                <a:latin typeface="Times New Roman"/>
                <a:cs typeface="Times New Roman"/>
              </a:rPr>
              <a:t>being </a:t>
            </a:r>
            <a:r>
              <a:rPr sz="1600" spc="-30" dirty="0">
                <a:latin typeface="Times New Roman"/>
                <a:cs typeface="Times New Roman"/>
              </a:rPr>
              <a:t>studied. Although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35" dirty="0">
                <a:latin typeface="Times New Roman"/>
                <a:cs typeface="Times New Roman"/>
              </a:rPr>
              <a:t>study has </a:t>
            </a:r>
            <a:r>
              <a:rPr sz="1600" spc="-45" dirty="0">
                <a:latin typeface="Times New Roman"/>
                <a:cs typeface="Times New Roman"/>
              </a:rPr>
              <a:t>since </a:t>
            </a:r>
            <a:r>
              <a:rPr sz="1600" spc="-25" dirty="0">
                <a:latin typeface="Times New Roman"/>
                <a:cs typeface="Times New Roman"/>
              </a:rPr>
              <a:t>been terminated, </a:t>
            </a:r>
            <a:r>
              <a:rPr sz="1600" spc="-5" dirty="0">
                <a:latin typeface="Times New Roman"/>
                <a:cs typeface="Times New Roman"/>
              </a:rPr>
              <a:t>the unsupported  </a:t>
            </a:r>
            <a:r>
              <a:rPr sz="1600" spc="-40" dirty="0">
                <a:latin typeface="Times New Roman"/>
                <a:cs typeface="Times New Roman"/>
              </a:rPr>
              <a:t>comparative </a:t>
            </a:r>
            <a:r>
              <a:rPr sz="1600" spc="-60" dirty="0">
                <a:latin typeface="Times New Roman"/>
                <a:cs typeface="Times New Roman"/>
              </a:rPr>
              <a:t>claims </a:t>
            </a:r>
            <a:r>
              <a:rPr sz="1600" spc="-45" dirty="0">
                <a:latin typeface="Times New Roman"/>
                <a:cs typeface="Times New Roman"/>
              </a:rPr>
              <a:t>violate </a:t>
            </a:r>
            <a:r>
              <a:rPr sz="1600" spc="-60" dirty="0">
                <a:latin typeface="Times New Roman"/>
                <a:cs typeface="Times New Roman"/>
              </a:rPr>
              <a:t>21 </a:t>
            </a:r>
            <a:r>
              <a:rPr sz="1600" spc="-45" dirty="0">
                <a:latin typeface="Times New Roman"/>
                <a:cs typeface="Times New Roman"/>
              </a:rPr>
              <a:t>CFR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801.6.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42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Abiomed </a:t>
            </a:r>
            <a:r>
              <a:rPr spc="-245" dirty="0"/>
              <a:t>WL </a:t>
            </a:r>
            <a:r>
              <a:rPr dirty="0"/>
              <a:t>– </a:t>
            </a:r>
            <a:r>
              <a:rPr spc="-125" dirty="0"/>
              <a:t>June </a:t>
            </a:r>
            <a:r>
              <a:rPr spc="-245" dirty="0"/>
              <a:t>2011</a:t>
            </a:r>
            <a:r>
              <a:rPr spc="270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6938" y="1268349"/>
            <a:ext cx="8267700" cy="45751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55600" marR="5080" indent="-342900">
              <a:lnSpc>
                <a:spcPct val="97100"/>
              </a:lnSpc>
              <a:spcBef>
                <a:spcPts val="170"/>
              </a:spcBef>
              <a:buClr>
                <a:srgbClr val="005E92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10" dirty="0">
                <a:latin typeface="Times New Roman"/>
                <a:cs typeface="Times New Roman"/>
              </a:rPr>
              <a:t>On </a:t>
            </a:r>
            <a:r>
              <a:rPr sz="2000" b="1" spc="25" dirty="0">
                <a:latin typeface="Times New Roman"/>
                <a:cs typeface="Times New Roman"/>
              </a:rPr>
              <a:t>page </a:t>
            </a:r>
            <a:r>
              <a:rPr sz="2000" b="1" spc="-65" dirty="0">
                <a:latin typeface="Times New Roman"/>
                <a:cs typeface="Times New Roman"/>
              </a:rPr>
              <a:t>9 </a:t>
            </a:r>
            <a:r>
              <a:rPr sz="2000" b="1" spc="-10" dirty="0">
                <a:latin typeface="Times New Roman"/>
                <a:cs typeface="Times New Roman"/>
              </a:rPr>
              <a:t>of </a:t>
            </a:r>
            <a:r>
              <a:rPr sz="2000" b="1" spc="-70" dirty="0">
                <a:latin typeface="Times New Roman"/>
                <a:cs typeface="Times New Roman"/>
              </a:rPr>
              <a:t>your </a:t>
            </a:r>
            <a:r>
              <a:rPr sz="2000" b="1" spc="-55" dirty="0">
                <a:latin typeface="Times New Roman"/>
                <a:cs typeface="Times New Roman"/>
              </a:rPr>
              <a:t>firm’s </a:t>
            </a:r>
            <a:r>
              <a:rPr sz="2000" b="1" spc="-15" dirty="0">
                <a:latin typeface="Times New Roman"/>
                <a:cs typeface="Times New Roman"/>
              </a:rPr>
              <a:t>presentation </a:t>
            </a:r>
            <a:r>
              <a:rPr sz="2000" b="1" dirty="0">
                <a:latin typeface="Times New Roman"/>
                <a:cs typeface="Times New Roman"/>
              </a:rPr>
              <a:t>to the </a:t>
            </a:r>
            <a:r>
              <a:rPr sz="2000" b="1" spc="-100" dirty="0">
                <a:latin typeface="Times New Roman"/>
                <a:cs typeface="Times New Roman"/>
              </a:rPr>
              <a:t>2010 </a:t>
            </a:r>
            <a:r>
              <a:rPr sz="2000" b="1" spc="-35" dirty="0">
                <a:latin typeface="Times New Roman"/>
                <a:cs typeface="Times New Roman"/>
              </a:rPr>
              <a:t>Transcatheter  </a:t>
            </a:r>
            <a:r>
              <a:rPr sz="2000" b="1" spc="-50" dirty="0">
                <a:latin typeface="Times New Roman"/>
                <a:cs typeface="Times New Roman"/>
              </a:rPr>
              <a:t>Cardiovascular </a:t>
            </a:r>
            <a:r>
              <a:rPr sz="2000" b="1" spc="-5" dirty="0">
                <a:latin typeface="Times New Roman"/>
                <a:cs typeface="Times New Roman"/>
              </a:rPr>
              <a:t>Therapeutics </a:t>
            </a:r>
            <a:r>
              <a:rPr sz="2000" b="1" spc="10" dirty="0">
                <a:latin typeface="Times New Roman"/>
                <a:cs typeface="Times New Roman"/>
              </a:rPr>
              <a:t>meeting</a:t>
            </a:r>
            <a:r>
              <a:rPr sz="2000" spc="10" dirty="0">
                <a:latin typeface="Times New Roman"/>
                <a:cs typeface="Times New Roman"/>
              </a:rPr>
              <a:t>, </a:t>
            </a:r>
            <a:r>
              <a:rPr sz="2000" spc="-50" dirty="0">
                <a:latin typeface="Times New Roman"/>
                <a:cs typeface="Times New Roman"/>
              </a:rPr>
              <a:t>your </a:t>
            </a:r>
            <a:r>
              <a:rPr sz="2000" spc="-15" dirty="0">
                <a:latin typeface="Times New Roman"/>
                <a:cs typeface="Times New Roman"/>
              </a:rPr>
              <a:t>firm </a:t>
            </a:r>
            <a:r>
              <a:rPr sz="2000" spc="-55" dirty="0">
                <a:latin typeface="Times New Roman"/>
                <a:cs typeface="Times New Roman"/>
              </a:rPr>
              <a:t>claimed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40" dirty="0">
                <a:latin typeface="Times New Roman"/>
                <a:cs typeface="Times New Roman"/>
              </a:rPr>
              <a:t>use </a:t>
            </a:r>
            <a:r>
              <a:rPr sz="2000" spc="-5" dirty="0">
                <a:latin typeface="Times New Roman"/>
                <a:cs typeface="Times New Roman"/>
              </a:rPr>
              <a:t>of the  </a:t>
            </a:r>
            <a:r>
              <a:rPr sz="2000" spc="-30" dirty="0">
                <a:latin typeface="Times New Roman"/>
                <a:cs typeface="Times New Roman"/>
              </a:rPr>
              <a:t>IMPELLA </a:t>
            </a:r>
            <a:r>
              <a:rPr sz="2000" spc="-20" dirty="0">
                <a:latin typeface="Times New Roman"/>
                <a:cs typeface="Times New Roman"/>
              </a:rPr>
              <a:t>RECOVER </a:t>
            </a:r>
            <a:r>
              <a:rPr sz="2000" spc="-30" dirty="0">
                <a:latin typeface="Times New Roman"/>
                <a:cs typeface="Times New Roman"/>
              </a:rPr>
              <a:t>LP </a:t>
            </a:r>
            <a:r>
              <a:rPr sz="2000" spc="-60" dirty="0">
                <a:latin typeface="Times New Roman"/>
                <a:cs typeface="Times New Roman"/>
              </a:rPr>
              <a:t>2.5 </a:t>
            </a:r>
            <a:r>
              <a:rPr sz="2000" spc="-45" dirty="0">
                <a:latin typeface="Times New Roman"/>
                <a:cs typeface="Times New Roman"/>
              </a:rPr>
              <a:t>in </a:t>
            </a:r>
            <a:r>
              <a:rPr sz="2000" spc="-55" dirty="0">
                <a:latin typeface="Times New Roman"/>
                <a:cs typeface="Times New Roman"/>
              </a:rPr>
              <a:t>AMI </a:t>
            </a:r>
            <a:r>
              <a:rPr sz="2000" spc="-50" dirty="0">
                <a:latin typeface="Times New Roman"/>
                <a:cs typeface="Times New Roman"/>
              </a:rPr>
              <a:t>Shock </a:t>
            </a:r>
            <a:r>
              <a:rPr sz="2000" spc="-25" dirty="0">
                <a:latin typeface="Times New Roman"/>
                <a:cs typeface="Times New Roman"/>
              </a:rPr>
              <a:t>patients </a:t>
            </a:r>
            <a:r>
              <a:rPr sz="2100" b="1" i="1" spc="-15" dirty="0">
                <a:latin typeface="Times New Roman"/>
                <a:cs typeface="Times New Roman"/>
              </a:rPr>
              <a:t>improves  </a:t>
            </a:r>
            <a:r>
              <a:rPr sz="2100" b="1" i="1" spc="-10" dirty="0">
                <a:latin typeface="Times New Roman"/>
                <a:cs typeface="Times New Roman"/>
              </a:rPr>
              <a:t>hemodynamics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50" dirty="0">
                <a:latin typeface="Times New Roman"/>
                <a:cs typeface="Times New Roman"/>
              </a:rPr>
              <a:t>page </a:t>
            </a:r>
            <a:r>
              <a:rPr sz="2000" spc="-70" dirty="0">
                <a:latin typeface="Times New Roman"/>
                <a:cs typeface="Times New Roman"/>
              </a:rPr>
              <a:t>10 </a:t>
            </a:r>
            <a:r>
              <a:rPr sz="2000" spc="-50" dirty="0">
                <a:latin typeface="Times New Roman"/>
                <a:cs typeface="Times New Roman"/>
              </a:rPr>
              <a:t>your </a:t>
            </a:r>
            <a:r>
              <a:rPr sz="2000" spc="-15" dirty="0">
                <a:latin typeface="Times New Roman"/>
                <a:cs typeface="Times New Roman"/>
              </a:rPr>
              <a:t>firm </a:t>
            </a:r>
            <a:r>
              <a:rPr sz="2000" spc="-30" dirty="0">
                <a:latin typeface="Times New Roman"/>
                <a:cs typeface="Times New Roman"/>
              </a:rPr>
              <a:t>states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40" dirty="0">
                <a:latin typeface="Times New Roman"/>
                <a:cs typeface="Times New Roman"/>
              </a:rPr>
              <a:t>use </a:t>
            </a:r>
            <a:r>
              <a:rPr sz="2000" spc="-5" dirty="0">
                <a:latin typeface="Times New Roman"/>
                <a:cs typeface="Times New Roman"/>
              </a:rPr>
              <a:t>of the </a:t>
            </a:r>
            <a:r>
              <a:rPr sz="2000" spc="-30" dirty="0">
                <a:latin typeface="Times New Roman"/>
                <a:cs typeface="Times New Roman"/>
              </a:rPr>
              <a:t>IMPELLA  </a:t>
            </a:r>
            <a:r>
              <a:rPr sz="2000" spc="-20" dirty="0">
                <a:latin typeface="Times New Roman"/>
                <a:cs typeface="Times New Roman"/>
              </a:rPr>
              <a:t>RECOVER </a:t>
            </a:r>
            <a:r>
              <a:rPr sz="2000" spc="-30" dirty="0">
                <a:latin typeface="Times New Roman"/>
                <a:cs typeface="Times New Roman"/>
              </a:rPr>
              <a:t>LP </a:t>
            </a:r>
            <a:r>
              <a:rPr sz="2000" spc="-65" dirty="0">
                <a:latin typeface="Times New Roman"/>
                <a:cs typeface="Times New Roman"/>
              </a:rPr>
              <a:t>2.5 </a:t>
            </a:r>
            <a:r>
              <a:rPr sz="2100" b="1" i="1" spc="-15" dirty="0">
                <a:latin typeface="Times New Roman"/>
                <a:cs typeface="Times New Roman"/>
              </a:rPr>
              <a:t>improves </a:t>
            </a:r>
            <a:r>
              <a:rPr sz="2100" b="1" i="1" spc="-45" dirty="0">
                <a:latin typeface="Times New Roman"/>
                <a:cs typeface="Times New Roman"/>
              </a:rPr>
              <a:t>cardiac </a:t>
            </a:r>
            <a:r>
              <a:rPr sz="2100" b="1" i="1" spc="-10" dirty="0">
                <a:latin typeface="Times New Roman"/>
                <a:cs typeface="Times New Roman"/>
              </a:rPr>
              <a:t>output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which </a:t>
            </a:r>
            <a:r>
              <a:rPr sz="2000" b="1" spc="25" dirty="0">
                <a:latin typeface="Times New Roman"/>
                <a:cs typeface="Times New Roman"/>
              </a:rPr>
              <a:t>is </a:t>
            </a:r>
            <a:r>
              <a:rPr sz="2000" b="1" spc="-10" dirty="0">
                <a:latin typeface="Times New Roman"/>
                <a:cs typeface="Times New Roman"/>
              </a:rPr>
              <a:t>then </a:t>
            </a:r>
            <a:r>
              <a:rPr sz="2000" b="1" spc="-15" dirty="0">
                <a:latin typeface="Times New Roman"/>
                <a:cs typeface="Times New Roman"/>
              </a:rPr>
              <a:t>linked </a:t>
            </a:r>
            <a:r>
              <a:rPr sz="2000" b="1" dirty="0">
                <a:latin typeface="Times New Roman"/>
                <a:cs typeface="Times New Roman"/>
              </a:rPr>
              <a:t>to </a:t>
            </a:r>
            <a:r>
              <a:rPr sz="2000" b="1" spc="-50" dirty="0">
                <a:latin typeface="Times New Roman"/>
                <a:cs typeface="Times New Roman"/>
              </a:rPr>
              <a:t>lower  </a:t>
            </a:r>
            <a:r>
              <a:rPr sz="2000" b="1" spc="-35" dirty="0">
                <a:latin typeface="Times New Roman"/>
                <a:cs typeface="Times New Roman"/>
              </a:rPr>
              <a:t>mortality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rates</a:t>
            </a:r>
            <a:r>
              <a:rPr sz="2000" spc="-4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4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45" dirty="0">
                <a:latin typeface="Times New Roman"/>
                <a:cs typeface="Times New Roman"/>
              </a:rPr>
              <a:t>FDA: </a:t>
            </a:r>
            <a:r>
              <a:rPr sz="1600" spc="-10" dirty="0">
                <a:latin typeface="Times New Roman"/>
                <a:cs typeface="Times New Roman"/>
              </a:rPr>
              <a:t>Both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20" dirty="0">
                <a:latin typeface="Times New Roman"/>
                <a:cs typeface="Times New Roman"/>
              </a:rPr>
              <a:t>these </a:t>
            </a:r>
            <a:r>
              <a:rPr sz="1600" spc="-35" dirty="0">
                <a:latin typeface="Times New Roman"/>
                <a:cs typeface="Times New Roman"/>
              </a:rPr>
              <a:t>indications </a:t>
            </a:r>
            <a:r>
              <a:rPr sz="1600" spc="-50" dirty="0">
                <a:latin typeface="Times New Roman"/>
                <a:cs typeface="Times New Roman"/>
              </a:rPr>
              <a:t>would </a:t>
            </a:r>
            <a:r>
              <a:rPr sz="1600" spc="-25" dirty="0">
                <a:latin typeface="Times New Roman"/>
                <a:cs typeface="Times New Roman"/>
              </a:rPr>
              <a:t>need </a:t>
            </a:r>
            <a:r>
              <a:rPr sz="1600" spc="15" dirty="0">
                <a:latin typeface="Times New Roman"/>
                <a:cs typeface="Times New Roman"/>
              </a:rPr>
              <a:t>to </a:t>
            </a:r>
            <a:r>
              <a:rPr sz="1600" spc="-20" dirty="0">
                <a:latin typeface="Times New Roman"/>
                <a:cs typeface="Times New Roman"/>
              </a:rPr>
              <a:t>be </a:t>
            </a:r>
            <a:r>
              <a:rPr sz="1600" spc="-5" dirty="0">
                <a:latin typeface="Times New Roman"/>
                <a:cs typeface="Times New Roman"/>
              </a:rPr>
              <a:t>supported </a:t>
            </a:r>
            <a:r>
              <a:rPr sz="1600" spc="-35" dirty="0">
                <a:latin typeface="Times New Roman"/>
                <a:cs typeface="Times New Roman"/>
              </a:rPr>
              <a:t>with </a:t>
            </a:r>
            <a:r>
              <a:rPr sz="1600" spc="-30" dirty="0">
                <a:latin typeface="Times New Roman"/>
                <a:cs typeface="Times New Roman"/>
              </a:rPr>
              <a:t>an </a:t>
            </a:r>
            <a:r>
              <a:rPr sz="1600" spc="-35" dirty="0">
                <a:latin typeface="Times New Roman"/>
                <a:cs typeface="Times New Roman"/>
              </a:rPr>
              <a:t>appropriately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designed</a:t>
            </a:r>
            <a:endParaRPr sz="16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600" spc="-65" dirty="0">
                <a:latin typeface="Times New Roman"/>
                <a:cs typeface="Times New Roman"/>
              </a:rPr>
              <a:t>clinical </a:t>
            </a:r>
            <a:r>
              <a:rPr sz="1600" spc="-35" dirty="0">
                <a:latin typeface="Times New Roman"/>
                <a:cs typeface="Times New Roman"/>
              </a:rPr>
              <a:t>study </a:t>
            </a:r>
            <a:r>
              <a:rPr sz="1600" spc="-10" dirty="0">
                <a:latin typeface="Times New Roman"/>
                <a:cs typeface="Times New Roman"/>
              </a:rPr>
              <a:t>performed under </a:t>
            </a:r>
            <a:r>
              <a:rPr sz="1600" spc="-30" dirty="0">
                <a:latin typeface="Times New Roman"/>
                <a:cs typeface="Times New Roman"/>
              </a:rPr>
              <a:t>an </a:t>
            </a:r>
            <a:r>
              <a:rPr sz="1600" spc="-40" dirty="0">
                <a:latin typeface="Times New Roman"/>
                <a:cs typeface="Times New Roman"/>
              </a:rPr>
              <a:t>Investigational Device </a:t>
            </a:r>
            <a:r>
              <a:rPr sz="1600" spc="-20" dirty="0">
                <a:latin typeface="Times New Roman"/>
                <a:cs typeface="Times New Roman"/>
              </a:rPr>
              <a:t>Exemption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(IDE).</a:t>
            </a:r>
            <a:endParaRPr sz="1600">
              <a:latin typeface="Times New Roman"/>
              <a:cs typeface="Times New Roman"/>
            </a:endParaRPr>
          </a:p>
          <a:p>
            <a:pPr marL="355600" marR="499109" indent="-342900">
              <a:lnSpc>
                <a:spcPts val="2400"/>
              </a:lnSpc>
              <a:spcBef>
                <a:spcPts val="525"/>
              </a:spcBef>
              <a:buClr>
                <a:srgbClr val="005E92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65" dirty="0">
                <a:latin typeface="Times New Roman"/>
                <a:cs typeface="Times New Roman"/>
              </a:rPr>
              <a:t>On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ABIOMED </a:t>
            </a:r>
            <a:r>
              <a:rPr sz="2000" spc="-55" dirty="0">
                <a:latin typeface="Times New Roman"/>
                <a:cs typeface="Times New Roman"/>
              </a:rPr>
              <a:t>website, </a:t>
            </a:r>
            <a:r>
              <a:rPr sz="2000" spc="-50" dirty="0">
                <a:latin typeface="Times New Roman"/>
                <a:cs typeface="Times New Roman"/>
              </a:rPr>
              <a:t>your </a:t>
            </a:r>
            <a:r>
              <a:rPr sz="2000" spc="-30" dirty="0">
                <a:latin typeface="Times New Roman"/>
                <a:cs typeface="Times New Roman"/>
              </a:rPr>
              <a:t>logo </a:t>
            </a:r>
            <a:r>
              <a:rPr sz="2000" spc="-45" dirty="0">
                <a:latin typeface="Times New Roman"/>
                <a:cs typeface="Times New Roman"/>
              </a:rPr>
              <a:t>includes </a:t>
            </a:r>
            <a:r>
              <a:rPr sz="2100" b="1" i="1" spc="-5" dirty="0">
                <a:latin typeface="Times New Roman"/>
                <a:cs typeface="Times New Roman"/>
              </a:rPr>
              <a:t>the </a:t>
            </a:r>
            <a:r>
              <a:rPr sz="2100" b="1" i="1" spc="5" dirty="0">
                <a:latin typeface="Times New Roman"/>
                <a:cs typeface="Times New Roman"/>
              </a:rPr>
              <a:t>tag </a:t>
            </a:r>
            <a:r>
              <a:rPr sz="2100" b="1" i="1" spc="-45" dirty="0">
                <a:latin typeface="Times New Roman"/>
                <a:cs typeface="Times New Roman"/>
              </a:rPr>
              <a:t>line</a:t>
            </a:r>
            <a:r>
              <a:rPr sz="2000" spc="-45" dirty="0">
                <a:latin typeface="Times New Roman"/>
                <a:cs typeface="Times New Roman"/>
              </a:rPr>
              <a:t>, </a:t>
            </a:r>
            <a:r>
              <a:rPr sz="2100" b="1" i="1" spc="-35" dirty="0">
                <a:latin typeface="Times New Roman"/>
                <a:cs typeface="Times New Roman"/>
              </a:rPr>
              <a:t>“Recovering  </a:t>
            </a:r>
            <a:r>
              <a:rPr sz="2100" b="1" i="1" spc="-5" dirty="0">
                <a:latin typeface="Times New Roman"/>
                <a:cs typeface="Times New Roman"/>
              </a:rPr>
              <a:t>Hearts, </a:t>
            </a:r>
            <a:r>
              <a:rPr sz="2100" b="1" i="1" spc="-60" dirty="0">
                <a:latin typeface="Times New Roman"/>
                <a:cs typeface="Times New Roman"/>
              </a:rPr>
              <a:t>Saving </a:t>
            </a:r>
            <a:r>
              <a:rPr sz="2100" b="1" i="1" spc="-25" dirty="0">
                <a:latin typeface="Times New Roman"/>
                <a:cs typeface="Times New Roman"/>
              </a:rPr>
              <a:t>Lives.”</a:t>
            </a:r>
            <a:endParaRPr sz="2100">
              <a:latin typeface="Times New Roman"/>
              <a:cs typeface="Times New Roman"/>
            </a:endParaRPr>
          </a:p>
          <a:p>
            <a:pPr marL="756285" marR="15240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45" dirty="0">
                <a:latin typeface="Times New Roman"/>
                <a:cs typeface="Times New Roman"/>
              </a:rPr>
              <a:t>FDA: </a:t>
            </a:r>
            <a:r>
              <a:rPr sz="1600" spc="-25" dirty="0">
                <a:latin typeface="Times New Roman"/>
                <a:cs typeface="Times New Roman"/>
              </a:rPr>
              <a:t>This </a:t>
            </a:r>
            <a:r>
              <a:rPr sz="1600" spc="-65" dirty="0">
                <a:latin typeface="Times New Roman"/>
                <a:cs typeface="Times New Roman"/>
              </a:rPr>
              <a:t>is </a:t>
            </a:r>
            <a:r>
              <a:rPr sz="1600" spc="-10" dirty="0">
                <a:latin typeface="Times New Roman"/>
                <a:cs typeface="Times New Roman"/>
              </a:rPr>
              <a:t>another </a:t>
            </a:r>
            <a:r>
              <a:rPr sz="1600" spc="-65" dirty="0">
                <a:latin typeface="Times New Roman"/>
                <a:cs typeface="Times New Roman"/>
              </a:rPr>
              <a:t>claim </a:t>
            </a:r>
            <a:r>
              <a:rPr sz="1600" spc="-5" dirty="0">
                <a:latin typeface="Times New Roman"/>
                <a:cs typeface="Times New Roman"/>
              </a:rPr>
              <a:t>that </a:t>
            </a:r>
            <a:r>
              <a:rPr sz="1600" spc="-50" dirty="0">
                <a:latin typeface="Times New Roman"/>
                <a:cs typeface="Times New Roman"/>
              </a:rPr>
              <a:t>would </a:t>
            </a:r>
            <a:r>
              <a:rPr sz="1600" spc="-35" dirty="0">
                <a:latin typeface="Times New Roman"/>
                <a:cs typeface="Times New Roman"/>
              </a:rPr>
              <a:t>require </a:t>
            </a:r>
            <a:r>
              <a:rPr sz="1600" spc="-65" dirty="0">
                <a:latin typeface="Times New Roman"/>
                <a:cs typeface="Times New Roman"/>
              </a:rPr>
              <a:t>a </a:t>
            </a:r>
            <a:r>
              <a:rPr sz="1600" spc="-25" dirty="0">
                <a:latin typeface="Times New Roman"/>
                <a:cs typeface="Times New Roman"/>
              </a:rPr>
              <a:t>randomized </a:t>
            </a:r>
            <a:r>
              <a:rPr sz="1600" spc="-65" dirty="0">
                <a:latin typeface="Times New Roman"/>
                <a:cs typeface="Times New Roman"/>
              </a:rPr>
              <a:t>clinical </a:t>
            </a:r>
            <a:r>
              <a:rPr sz="1600" spc="-35" dirty="0">
                <a:latin typeface="Times New Roman"/>
                <a:cs typeface="Times New Roman"/>
              </a:rPr>
              <a:t>study </a:t>
            </a:r>
            <a:r>
              <a:rPr sz="1600" spc="-10" dirty="0">
                <a:latin typeface="Times New Roman"/>
                <a:cs typeface="Times New Roman"/>
              </a:rPr>
              <a:t>performed </a:t>
            </a:r>
            <a:r>
              <a:rPr sz="1600" spc="-15" dirty="0">
                <a:latin typeface="Times New Roman"/>
                <a:cs typeface="Times New Roman"/>
              </a:rPr>
              <a:t>under </a:t>
            </a:r>
            <a:r>
              <a:rPr sz="1600" spc="-30" dirty="0">
                <a:latin typeface="Times New Roman"/>
                <a:cs typeface="Times New Roman"/>
              </a:rPr>
              <a:t>an  </a:t>
            </a:r>
            <a:r>
              <a:rPr sz="1600" spc="55" dirty="0">
                <a:latin typeface="Times New Roman"/>
                <a:cs typeface="Times New Roman"/>
              </a:rPr>
              <a:t>IDE </a:t>
            </a:r>
            <a:r>
              <a:rPr sz="1600" spc="-65" dirty="0">
                <a:latin typeface="Times New Roman"/>
                <a:cs typeface="Times New Roman"/>
              </a:rPr>
              <a:t>specifically </a:t>
            </a:r>
            <a:r>
              <a:rPr sz="1600" spc="15" dirty="0">
                <a:latin typeface="Times New Roman"/>
                <a:cs typeface="Times New Roman"/>
              </a:rPr>
              <a:t>to </a:t>
            </a:r>
            <a:r>
              <a:rPr sz="1600" spc="-55" dirty="0">
                <a:latin typeface="Times New Roman"/>
                <a:cs typeface="Times New Roman"/>
              </a:rPr>
              <a:t>evaluate </a:t>
            </a:r>
            <a:r>
              <a:rPr sz="1600" spc="-20" dirty="0">
                <a:latin typeface="Times New Roman"/>
                <a:cs typeface="Times New Roman"/>
              </a:rPr>
              <a:t>whether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50" dirty="0">
                <a:latin typeface="Times New Roman"/>
                <a:cs typeface="Times New Roman"/>
              </a:rPr>
              <a:t>device </a:t>
            </a:r>
            <a:r>
              <a:rPr sz="1600" spc="-35" dirty="0">
                <a:latin typeface="Times New Roman"/>
                <a:cs typeface="Times New Roman"/>
              </a:rPr>
              <a:t>could </a:t>
            </a:r>
            <a:r>
              <a:rPr sz="1600" spc="-65" dirty="0">
                <a:latin typeface="Times New Roman"/>
                <a:cs typeface="Times New Roman"/>
              </a:rPr>
              <a:t>salvage </a:t>
            </a:r>
            <a:r>
              <a:rPr sz="1600" spc="-15" dirty="0">
                <a:latin typeface="Times New Roman"/>
                <a:cs typeface="Times New Roman"/>
              </a:rPr>
              <a:t>heart </a:t>
            </a:r>
            <a:r>
              <a:rPr sz="1600" spc="-35" dirty="0">
                <a:latin typeface="Times New Roman"/>
                <a:cs typeface="Times New Roman"/>
              </a:rPr>
              <a:t>tissue </a:t>
            </a:r>
            <a:r>
              <a:rPr sz="1600" spc="-20" dirty="0">
                <a:latin typeface="Times New Roman"/>
                <a:cs typeface="Times New Roman"/>
              </a:rPr>
              <a:t>and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muscle.</a:t>
            </a:r>
            <a:endParaRPr sz="1600">
              <a:latin typeface="Times New Roman"/>
              <a:cs typeface="Times New Roman"/>
            </a:endParaRPr>
          </a:p>
          <a:p>
            <a:pPr marL="355600" marR="547370" indent="-342900">
              <a:lnSpc>
                <a:spcPct val="100000"/>
              </a:lnSpc>
              <a:spcBef>
                <a:spcPts val="445"/>
              </a:spcBef>
              <a:buClr>
                <a:srgbClr val="005E92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0" dirty="0">
                <a:latin typeface="Times New Roman"/>
                <a:cs typeface="Times New Roman"/>
              </a:rPr>
              <a:t>FDA: </a:t>
            </a:r>
            <a:r>
              <a:rPr sz="2000" spc="-30" dirty="0">
                <a:latin typeface="Times New Roman"/>
                <a:cs typeface="Times New Roman"/>
              </a:rPr>
              <a:t>Statements such </a:t>
            </a:r>
            <a:r>
              <a:rPr sz="2000" spc="-65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ones </a:t>
            </a:r>
            <a:r>
              <a:rPr sz="2000" spc="-35" dirty="0">
                <a:latin typeface="Times New Roman"/>
                <a:cs typeface="Times New Roman"/>
              </a:rPr>
              <a:t>cited </a:t>
            </a:r>
            <a:r>
              <a:rPr sz="2000" spc="-45" dirty="0">
                <a:latin typeface="Times New Roman"/>
                <a:cs typeface="Times New Roman"/>
              </a:rPr>
              <a:t>above </a:t>
            </a:r>
            <a:r>
              <a:rPr sz="2000" spc="-15" dirty="0">
                <a:latin typeface="Times New Roman"/>
                <a:cs typeface="Times New Roman"/>
              </a:rPr>
              <a:t>represent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35" dirty="0">
                <a:latin typeface="Times New Roman"/>
                <a:cs typeface="Times New Roman"/>
              </a:rPr>
              <a:t>major </a:t>
            </a:r>
            <a:r>
              <a:rPr sz="2000" spc="-45" dirty="0">
                <a:latin typeface="Times New Roman"/>
                <a:cs typeface="Times New Roman"/>
              </a:rPr>
              <a:t>change </a:t>
            </a:r>
            <a:r>
              <a:rPr sz="2000" spc="5" dirty="0">
                <a:latin typeface="Times New Roman"/>
                <a:cs typeface="Times New Roman"/>
              </a:rPr>
              <a:t>or  </a:t>
            </a:r>
            <a:r>
              <a:rPr sz="2000" spc="-30" dirty="0">
                <a:latin typeface="Times New Roman"/>
                <a:cs typeface="Times New Roman"/>
              </a:rPr>
              <a:t>modification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20" dirty="0">
                <a:latin typeface="Times New Roman"/>
                <a:cs typeface="Times New Roman"/>
              </a:rPr>
              <a:t>intended </a:t>
            </a:r>
            <a:r>
              <a:rPr sz="2000" spc="-40" dirty="0">
                <a:latin typeface="Times New Roman"/>
                <a:cs typeface="Times New Roman"/>
              </a:rPr>
              <a:t>use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50" dirty="0">
                <a:latin typeface="Times New Roman"/>
                <a:cs typeface="Times New Roman"/>
              </a:rPr>
              <a:t>your </a:t>
            </a:r>
            <a:r>
              <a:rPr sz="2000" spc="-80" dirty="0">
                <a:latin typeface="Times New Roman"/>
                <a:cs typeface="Times New Roman"/>
              </a:rPr>
              <a:t>firm’s </a:t>
            </a:r>
            <a:r>
              <a:rPr sz="2000" spc="-55" dirty="0">
                <a:latin typeface="Times New Roman"/>
                <a:cs typeface="Times New Roman"/>
              </a:rPr>
              <a:t>device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35" dirty="0">
                <a:latin typeface="Times New Roman"/>
                <a:cs typeface="Times New Roman"/>
              </a:rPr>
              <a:t>requires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55" dirty="0">
                <a:latin typeface="Times New Roman"/>
                <a:cs typeface="Times New Roman"/>
              </a:rPr>
              <a:t>new  </a:t>
            </a:r>
            <a:r>
              <a:rPr sz="2000" spc="-30" dirty="0">
                <a:latin typeface="Times New Roman"/>
                <a:cs typeface="Times New Roman"/>
              </a:rPr>
              <a:t>premarket notification. </a:t>
            </a:r>
            <a:r>
              <a:rPr sz="2000" spc="-65" dirty="0">
                <a:latin typeface="Times New Roman"/>
                <a:cs typeface="Times New Roman"/>
              </a:rPr>
              <a:t>21 </a:t>
            </a:r>
            <a:r>
              <a:rPr sz="2000" spc="-50" dirty="0">
                <a:latin typeface="Times New Roman"/>
                <a:cs typeface="Times New Roman"/>
              </a:rPr>
              <a:t>CFR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807.81(a)(3)(ii).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04394"/>
            <a:ext cx="822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</a:t>
            </a:r>
            <a:r>
              <a:rPr spc="130" dirty="0"/>
              <a:t> </a:t>
            </a:r>
            <a:r>
              <a:rPr spc="-100" dirty="0"/>
              <a:t>Stewart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176677"/>
            <a:ext cx="7904480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Overstating </a:t>
            </a:r>
            <a:r>
              <a:rPr sz="2800" b="1" spc="30" dirty="0">
                <a:latin typeface="Times New Roman"/>
                <a:cs typeface="Times New Roman"/>
              </a:rPr>
              <a:t>Efficacy/Broadening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Indication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012314" algn="l"/>
              </a:tabLst>
            </a:pPr>
            <a:r>
              <a:rPr sz="2800" b="1" spc="-65" dirty="0">
                <a:latin typeface="Times New Roman"/>
                <a:cs typeface="Times New Roman"/>
              </a:rPr>
              <a:t>Webpage:	</a:t>
            </a:r>
            <a:r>
              <a:rPr sz="2800" b="1" spc="-15" dirty="0">
                <a:latin typeface="Times New Roman"/>
                <a:cs typeface="Times New Roman"/>
              </a:rPr>
              <a:t>“Running, </a:t>
            </a:r>
            <a:r>
              <a:rPr sz="2800" b="1" spc="-5" dirty="0">
                <a:latin typeface="Times New Roman"/>
                <a:cs typeface="Times New Roman"/>
              </a:rPr>
              <a:t>Swimming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10" dirty="0">
                <a:latin typeface="Times New Roman"/>
                <a:cs typeface="Times New Roman"/>
              </a:rPr>
              <a:t>Biking </a:t>
            </a:r>
            <a:r>
              <a:rPr sz="2800" b="1" spc="-114" dirty="0">
                <a:latin typeface="Times New Roman"/>
                <a:cs typeface="Times New Roman"/>
              </a:rPr>
              <a:t>After  </a:t>
            </a:r>
            <a:r>
              <a:rPr sz="2800" b="1" spc="-25" dirty="0">
                <a:latin typeface="Times New Roman"/>
                <a:cs typeface="Times New Roman"/>
              </a:rPr>
              <a:t>Multiple </a:t>
            </a:r>
            <a:r>
              <a:rPr sz="2800" b="1" spc="-15" dirty="0">
                <a:latin typeface="Times New Roman"/>
                <a:cs typeface="Times New Roman"/>
              </a:rPr>
              <a:t>Sclerosis”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0" dirty="0">
                <a:latin typeface="Times New Roman"/>
                <a:cs typeface="Times New Roman"/>
              </a:rPr>
              <a:t>Kyle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33534" y="2981325"/>
            <a:ext cx="6693534" cy="2473325"/>
            <a:chOff x="1533534" y="2981325"/>
            <a:chExt cx="6693534" cy="2473325"/>
          </a:xfrm>
        </p:grpSpPr>
        <p:sp>
          <p:nvSpPr>
            <p:cNvPr id="5" name="object 5"/>
            <p:cNvSpPr/>
            <p:nvPr/>
          </p:nvSpPr>
          <p:spPr>
            <a:xfrm>
              <a:off x="1533534" y="2981325"/>
              <a:ext cx="6430111" cy="571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9907" y="3521963"/>
              <a:ext cx="6676644" cy="1932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544" y="2800350"/>
            <a:ext cx="822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Understanding </a:t>
            </a:r>
            <a:r>
              <a:rPr spc="-114" dirty="0"/>
              <a:t>FDA’s </a:t>
            </a:r>
            <a:r>
              <a:rPr dirty="0"/>
              <a:t>Enforcement</a:t>
            </a:r>
            <a:r>
              <a:rPr spc="40" dirty="0"/>
              <a:t> </a:t>
            </a:r>
            <a:r>
              <a:rPr spc="-80" dirty="0"/>
              <a:t>Power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70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453" y="6388100"/>
            <a:ext cx="17805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6362698"/>
            <a:ext cx="2267712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415874"/>
            <a:ext cx="596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How </a:t>
            </a:r>
            <a:r>
              <a:rPr dirty="0"/>
              <a:t>to </a:t>
            </a:r>
            <a:r>
              <a:rPr spc="-105" dirty="0"/>
              <a:t>“Avoid”</a:t>
            </a:r>
            <a:r>
              <a:rPr spc="-114" dirty="0"/>
              <a:t> </a:t>
            </a:r>
            <a:r>
              <a:rPr spc="-30" dirty="0"/>
              <a:t>Enforcement?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1372890"/>
            <a:ext cx="8140065" cy="3962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40" dirty="0">
                <a:latin typeface="Times New Roman"/>
                <a:cs typeface="Times New Roman"/>
              </a:rPr>
              <a:t>The </a:t>
            </a:r>
            <a:r>
              <a:rPr sz="2800" b="1" spc="-55" dirty="0">
                <a:latin typeface="Times New Roman"/>
                <a:cs typeface="Times New Roman"/>
              </a:rPr>
              <a:t>answer </a:t>
            </a:r>
            <a:r>
              <a:rPr sz="2800" b="1" spc="40" dirty="0">
                <a:latin typeface="Times New Roman"/>
                <a:cs typeface="Times New Roman"/>
              </a:rPr>
              <a:t>is </a:t>
            </a:r>
            <a:r>
              <a:rPr sz="2800" b="1" spc="20" dirty="0">
                <a:latin typeface="Times New Roman"/>
                <a:cs typeface="Times New Roman"/>
              </a:rPr>
              <a:t>simple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-60" dirty="0">
                <a:latin typeface="Times New Roman"/>
                <a:cs typeface="Times New Roman"/>
              </a:rPr>
              <a:t> Comply!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360"/>
              </a:lnSpc>
              <a:spcBef>
                <a:spcPts val="785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35" dirty="0">
                <a:solidFill>
                  <a:srgbClr val="003591"/>
                </a:solidFill>
                <a:latin typeface="Times New Roman"/>
                <a:cs typeface="Times New Roman"/>
              </a:rPr>
              <a:t>But, </a:t>
            </a:r>
            <a:r>
              <a:rPr sz="2950" b="1" i="1" spc="-114" dirty="0">
                <a:solidFill>
                  <a:srgbClr val="003591"/>
                </a:solidFill>
                <a:latin typeface="Times New Roman"/>
                <a:cs typeface="Times New Roman"/>
              </a:rPr>
              <a:t>how? 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800" b="1" spc="10" dirty="0">
                <a:latin typeface="Times New Roman"/>
                <a:cs typeface="Times New Roman"/>
              </a:rPr>
              <a:t>lease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800" b="1" spc="-25" dirty="0">
                <a:latin typeface="Times New Roman"/>
                <a:cs typeface="Times New Roman"/>
              </a:rPr>
              <a:t>each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</a:t>
            </a:r>
            <a:r>
              <a:rPr sz="2800" b="1" spc="-25" dirty="0">
                <a:latin typeface="Times New Roman"/>
                <a:cs typeface="Times New Roman"/>
              </a:rPr>
              <a:t>igorous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800" b="1" spc="-20" dirty="0">
                <a:latin typeface="Times New Roman"/>
                <a:cs typeface="Times New Roman"/>
              </a:rPr>
              <a:t>isk 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800" b="1" spc="-40" dirty="0">
                <a:latin typeface="Times New Roman"/>
                <a:cs typeface="Times New Roman"/>
              </a:rPr>
              <a:t>voidance </a:t>
            </a: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800" b="1" spc="-30" dirty="0">
                <a:latin typeface="Times New Roman"/>
                <a:cs typeface="Times New Roman"/>
              </a:rPr>
              <a:t>omprehensively </a:t>
            </a:r>
            <a:r>
              <a:rPr sz="2800" b="1" spc="-90" dirty="0">
                <a:latin typeface="Times New Roman"/>
                <a:cs typeface="Times New Roman"/>
              </a:rPr>
              <a:t>&amp;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800" b="1" spc="-65" dirty="0">
                <a:latin typeface="Times New Roman"/>
                <a:cs typeface="Times New Roman"/>
              </a:rPr>
              <a:t>orporately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79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Thus,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ensure </a:t>
            </a:r>
            <a:r>
              <a:rPr sz="2400" spc="-85" dirty="0">
                <a:latin typeface="Times New Roman"/>
                <a:cs typeface="Times New Roman"/>
              </a:rPr>
              <a:t>you </a:t>
            </a:r>
            <a:r>
              <a:rPr sz="2400" spc="-95" dirty="0">
                <a:latin typeface="Times New Roman"/>
                <a:cs typeface="Times New Roman"/>
              </a:rPr>
              <a:t>comply, </a:t>
            </a:r>
            <a:r>
              <a:rPr sz="2400" spc="-85" dirty="0">
                <a:latin typeface="Times New Roman"/>
                <a:cs typeface="Times New Roman"/>
              </a:rPr>
              <a:t>you </a:t>
            </a:r>
            <a:r>
              <a:rPr sz="2400" spc="-30" dirty="0">
                <a:latin typeface="Times New Roman"/>
                <a:cs typeface="Times New Roman"/>
              </a:rPr>
              <a:t>must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have:</a:t>
            </a:r>
            <a:endParaRPr sz="24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10" dirty="0">
                <a:latin typeface="Times New Roman"/>
                <a:cs typeface="Times New Roman"/>
              </a:rPr>
              <a:t>P </a:t>
            </a:r>
            <a:r>
              <a:rPr sz="2000" spc="204" dirty="0">
                <a:latin typeface="Times New Roman"/>
                <a:cs typeface="Times New Roman"/>
              </a:rPr>
              <a:t>=</a:t>
            </a:r>
            <a:r>
              <a:rPr sz="2000" spc="-20" dirty="0">
                <a:latin typeface="Times New Roman"/>
                <a:cs typeface="Times New Roman"/>
              </a:rPr>
              <a:t> Procedures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40" dirty="0">
                <a:latin typeface="Times New Roman"/>
                <a:cs typeface="Times New Roman"/>
              </a:rPr>
              <a:t>T </a:t>
            </a:r>
            <a:r>
              <a:rPr sz="2000" spc="204" dirty="0">
                <a:latin typeface="Times New Roman"/>
                <a:cs typeface="Times New Roman"/>
              </a:rPr>
              <a:t>=</a:t>
            </a:r>
            <a:r>
              <a:rPr sz="2000" spc="-55" dirty="0">
                <a:latin typeface="Times New Roman"/>
                <a:cs typeface="Times New Roman"/>
              </a:rPr>
              <a:t> Training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10" dirty="0">
                <a:latin typeface="Times New Roman"/>
                <a:cs typeface="Times New Roman"/>
              </a:rPr>
              <a:t>V </a:t>
            </a:r>
            <a:r>
              <a:rPr sz="2000" spc="204" dirty="0">
                <a:latin typeface="Times New Roman"/>
                <a:cs typeface="Times New Roman"/>
              </a:rPr>
              <a:t>=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Validation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50" dirty="0">
                <a:latin typeface="Times New Roman"/>
                <a:cs typeface="Times New Roman"/>
              </a:rPr>
              <a:t>R </a:t>
            </a:r>
            <a:r>
              <a:rPr sz="2000" spc="204" dirty="0">
                <a:latin typeface="Times New Roman"/>
                <a:cs typeface="Times New Roman"/>
              </a:rPr>
              <a:t>=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Records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130" dirty="0">
                <a:latin typeface="Times New Roman"/>
                <a:cs typeface="Times New Roman"/>
              </a:rPr>
              <a:t>A </a:t>
            </a:r>
            <a:r>
              <a:rPr sz="2000" spc="204" dirty="0">
                <a:latin typeface="Times New Roman"/>
                <a:cs typeface="Times New Roman"/>
              </a:rPr>
              <a:t>=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Audits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90" dirty="0">
                <a:latin typeface="Times New Roman"/>
                <a:cs typeface="Times New Roman"/>
              </a:rPr>
              <a:t>C </a:t>
            </a:r>
            <a:r>
              <a:rPr sz="2000" spc="204" dirty="0">
                <a:latin typeface="Times New Roman"/>
                <a:cs typeface="Times New Roman"/>
              </a:rPr>
              <a:t>= </a:t>
            </a:r>
            <a:r>
              <a:rPr sz="2000" spc="-30" dirty="0">
                <a:latin typeface="Times New Roman"/>
                <a:cs typeface="Times New Roman"/>
              </a:rPr>
              <a:t>Communications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open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channels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b="1" spc="-90" dirty="0">
                <a:latin typeface="Times New Roman"/>
                <a:cs typeface="Times New Roman"/>
              </a:rPr>
              <a:t>C </a:t>
            </a:r>
            <a:r>
              <a:rPr sz="2000" spc="204" dirty="0">
                <a:latin typeface="Times New Roman"/>
                <a:cs typeface="Times New Roman"/>
              </a:rPr>
              <a:t>= </a:t>
            </a:r>
            <a:r>
              <a:rPr sz="2000" spc="-45" dirty="0">
                <a:latin typeface="Times New Roman"/>
                <a:cs typeface="Times New Roman"/>
              </a:rPr>
              <a:t>Compliance </a:t>
            </a:r>
            <a:r>
              <a:rPr sz="2000" spc="-35" dirty="0">
                <a:latin typeface="Times New Roman"/>
                <a:cs typeface="Times New Roman"/>
              </a:rPr>
              <a:t>Culture </a:t>
            </a:r>
            <a:r>
              <a:rPr sz="2000" spc="-5" dirty="0">
                <a:latin typeface="Times New Roman"/>
                <a:cs typeface="Times New Roman"/>
              </a:rPr>
              <a:t>from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Top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71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840" y="1282700"/>
            <a:ext cx="7766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Commissioner </a:t>
            </a:r>
            <a:r>
              <a:rPr spc="5" dirty="0"/>
              <a:t>Hamburg </a:t>
            </a:r>
            <a:r>
              <a:rPr spc="-40" dirty="0"/>
              <a:t>Revives</a:t>
            </a:r>
            <a:r>
              <a:rPr spc="-25" dirty="0"/>
              <a:t> </a:t>
            </a:r>
            <a:r>
              <a:rPr spc="-120" dirty="0"/>
              <a:t>FDA’s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Compliance </a:t>
            </a:r>
            <a:r>
              <a:rPr spc="-85" dirty="0"/>
              <a:t>Culture</a:t>
            </a:r>
            <a:r>
              <a:rPr spc="15" dirty="0"/>
              <a:t> </a:t>
            </a:r>
            <a:r>
              <a:rPr dirty="0"/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7840" y="2928873"/>
            <a:ext cx="5224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55" dirty="0">
                <a:latin typeface="Times New Roman"/>
                <a:cs typeface="Times New Roman"/>
              </a:rPr>
              <a:t>The </a:t>
            </a:r>
            <a:r>
              <a:rPr sz="3600" b="1" spc="-20" dirty="0">
                <a:latin typeface="Times New Roman"/>
                <a:cs typeface="Times New Roman"/>
              </a:rPr>
              <a:t>August </a:t>
            </a:r>
            <a:r>
              <a:rPr sz="3600" b="1" spc="-40" dirty="0">
                <a:latin typeface="Times New Roman"/>
                <a:cs typeface="Times New Roman"/>
              </a:rPr>
              <a:t>6, </a:t>
            </a:r>
            <a:r>
              <a:rPr sz="3600" b="1" spc="-114" dirty="0">
                <a:latin typeface="Times New Roman"/>
                <a:cs typeface="Times New Roman"/>
              </a:rPr>
              <a:t>2009 </a:t>
            </a:r>
            <a:r>
              <a:rPr sz="3600" b="1" spc="10" dirty="0">
                <a:latin typeface="Times New Roman"/>
                <a:cs typeface="Times New Roman"/>
              </a:rPr>
              <a:t>Speech  </a:t>
            </a:r>
            <a:r>
              <a:rPr sz="3600" b="1" spc="-35" dirty="0">
                <a:latin typeface="Times New Roman"/>
                <a:cs typeface="Times New Roman"/>
              </a:rPr>
              <a:t>and </a:t>
            </a:r>
            <a:r>
              <a:rPr sz="3600" b="1" spc="5" dirty="0">
                <a:latin typeface="Times New Roman"/>
                <a:cs typeface="Times New Roman"/>
              </a:rPr>
              <a:t>its</a:t>
            </a:r>
            <a:r>
              <a:rPr sz="3600" b="1" spc="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Impact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72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96927"/>
            <a:ext cx="8312150" cy="31515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42900" marR="2060575" indent="-342900" algn="r">
              <a:lnSpc>
                <a:spcPct val="100000"/>
              </a:lnSpc>
              <a:spcBef>
                <a:spcPts val="80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42900" algn="l"/>
              </a:tabLst>
            </a:pPr>
            <a:r>
              <a:rPr sz="2800" b="1" spc="40" dirty="0">
                <a:latin typeface="Times New Roman"/>
                <a:cs typeface="Times New Roman"/>
              </a:rPr>
              <a:t>Impose </a:t>
            </a:r>
            <a:r>
              <a:rPr sz="2800" b="1" spc="-55" dirty="0">
                <a:latin typeface="Times New Roman"/>
                <a:cs typeface="Times New Roman"/>
              </a:rPr>
              <a:t>clear </a:t>
            </a:r>
            <a:r>
              <a:rPr sz="2800" b="1" spc="10" dirty="0">
                <a:latin typeface="Times New Roman"/>
                <a:cs typeface="Times New Roman"/>
              </a:rPr>
              <a:t>post-inspection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deadlines</a:t>
            </a:r>
            <a:endParaRPr sz="2800">
              <a:latin typeface="Times New Roman"/>
              <a:cs typeface="Times New Roman"/>
            </a:endParaRPr>
          </a:p>
          <a:p>
            <a:pPr marL="287020" marR="2063114" lvl="1" indent="-287020" algn="r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287020" algn="l"/>
              </a:tabLst>
            </a:pPr>
            <a:r>
              <a:rPr sz="2400" spc="-65" dirty="0">
                <a:latin typeface="Times New Roman"/>
                <a:cs typeface="Times New Roman"/>
              </a:rPr>
              <a:t>Generally </a:t>
            </a:r>
            <a:r>
              <a:rPr sz="2400" spc="-50" dirty="0">
                <a:latin typeface="Times New Roman"/>
                <a:cs typeface="Times New Roman"/>
              </a:rPr>
              <a:t>–15 business </a:t>
            </a:r>
            <a:r>
              <a:rPr sz="2400" spc="-100" dirty="0">
                <a:latin typeface="Times New Roman"/>
                <a:cs typeface="Times New Roman"/>
              </a:rPr>
              <a:t>days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respond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483</a:t>
            </a:r>
            <a:endParaRPr sz="2400">
              <a:latin typeface="Times New Roman"/>
              <a:cs typeface="Times New Roman"/>
            </a:endParaRPr>
          </a:p>
          <a:p>
            <a:pPr marL="756285" marR="102743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After </a:t>
            </a:r>
            <a:r>
              <a:rPr sz="2400" spc="-20" dirty="0">
                <a:latin typeface="Times New Roman"/>
                <a:cs typeface="Times New Roman"/>
              </a:rPr>
              <a:t>that, </a:t>
            </a:r>
            <a:r>
              <a:rPr sz="2400" spc="-85" dirty="0">
                <a:latin typeface="Times New Roman"/>
                <a:cs typeface="Times New Roman"/>
              </a:rPr>
              <a:t>agency </a:t>
            </a:r>
            <a:r>
              <a:rPr sz="2400" spc="-45" dirty="0">
                <a:latin typeface="Times New Roman"/>
                <a:cs typeface="Times New Roman"/>
              </a:rPr>
              <a:t>can </a:t>
            </a:r>
            <a:r>
              <a:rPr sz="2400" spc="-65" dirty="0">
                <a:latin typeface="Times New Roman"/>
                <a:cs typeface="Times New Roman"/>
              </a:rPr>
              <a:t>issue warning </a:t>
            </a:r>
            <a:r>
              <a:rPr sz="2400" spc="-35" dirty="0">
                <a:latin typeface="Times New Roman"/>
                <a:cs typeface="Times New Roman"/>
              </a:rPr>
              <a:t>letter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65" dirty="0">
                <a:latin typeface="Times New Roman"/>
                <a:cs typeface="Times New Roman"/>
              </a:rPr>
              <a:t>take </a:t>
            </a:r>
            <a:r>
              <a:rPr sz="2400" spc="-5" dirty="0">
                <a:latin typeface="Times New Roman"/>
                <a:cs typeface="Times New Roman"/>
              </a:rPr>
              <a:t>other  </a:t>
            </a:r>
            <a:r>
              <a:rPr sz="2400" spc="-20" dirty="0">
                <a:latin typeface="Times New Roman"/>
                <a:cs typeface="Times New Roman"/>
              </a:rPr>
              <a:t>enforcement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3077210" algn="l"/>
                <a:tab pos="403479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Speed the </a:t>
            </a:r>
            <a:r>
              <a:rPr sz="2800" b="1" spc="-35" dirty="0">
                <a:latin typeface="Times New Roman"/>
                <a:cs typeface="Times New Roman"/>
              </a:rPr>
              <a:t>warning </a:t>
            </a:r>
            <a:r>
              <a:rPr sz="2800" b="1" spc="-55" dirty="0">
                <a:latin typeface="Times New Roman"/>
                <a:cs typeface="Times New Roman"/>
              </a:rPr>
              <a:t>letter </a:t>
            </a:r>
            <a:r>
              <a:rPr sz="2800" b="1" spc="5" dirty="0">
                <a:latin typeface="Times New Roman"/>
                <a:cs typeface="Times New Roman"/>
              </a:rPr>
              <a:t>process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5" dirty="0">
                <a:latin typeface="Times New Roman"/>
                <a:cs typeface="Times New Roman"/>
              </a:rPr>
              <a:t>limiting </a:t>
            </a:r>
            <a:r>
              <a:rPr sz="2800" b="1" spc="-50" dirty="0">
                <a:latin typeface="Times New Roman"/>
                <a:cs typeface="Times New Roman"/>
              </a:rPr>
              <a:t>review 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-45" dirty="0">
                <a:latin typeface="Times New Roman"/>
                <a:cs typeface="Times New Roman"/>
              </a:rPr>
              <a:t>FDA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Office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35" dirty="0">
                <a:latin typeface="Times New Roman"/>
                <a:cs typeface="Times New Roman"/>
              </a:rPr>
              <a:t>Chief	</a:t>
            </a:r>
            <a:r>
              <a:rPr sz="2800" b="1" spc="-5" dirty="0">
                <a:latin typeface="Times New Roman"/>
                <a:cs typeface="Times New Roman"/>
              </a:rPr>
              <a:t>Counsel to </a:t>
            </a:r>
            <a:r>
              <a:rPr sz="2800" b="1" spc="-35" dirty="0">
                <a:latin typeface="Times New Roman"/>
                <a:cs typeface="Times New Roman"/>
              </a:rPr>
              <a:t>warning </a:t>
            </a:r>
            <a:r>
              <a:rPr sz="2800" b="1" spc="-30" dirty="0">
                <a:latin typeface="Times New Roman"/>
                <a:cs typeface="Times New Roman"/>
              </a:rPr>
              <a:t>letters  </a:t>
            </a:r>
            <a:r>
              <a:rPr sz="2800" b="1" spc="-50" dirty="0">
                <a:latin typeface="Times New Roman"/>
                <a:cs typeface="Times New Roman"/>
              </a:rPr>
              <a:t>that </a:t>
            </a:r>
            <a:r>
              <a:rPr sz="2800" b="1" spc="-20" dirty="0">
                <a:latin typeface="Times New Roman"/>
                <a:cs typeface="Times New Roman"/>
              </a:rPr>
              <a:t>present </a:t>
            </a:r>
            <a:r>
              <a:rPr sz="2800" b="1" dirty="0">
                <a:latin typeface="Times New Roman"/>
                <a:cs typeface="Times New Roman"/>
              </a:rPr>
              <a:t>significant </a:t>
            </a:r>
            <a:r>
              <a:rPr sz="2800" b="1" spc="5" dirty="0">
                <a:latin typeface="Times New Roman"/>
                <a:cs typeface="Times New Roman"/>
              </a:rPr>
              <a:t>legal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45" dirty="0">
                <a:latin typeface="Times New Roman"/>
                <a:cs typeface="Times New Roman"/>
              </a:rPr>
              <a:t>issues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856" y="90042"/>
            <a:ext cx="4947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71395" algn="l"/>
              </a:tabLst>
            </a:pPr>
            <a:r>
              <a:rPr spc="-30" dirty="0"/>
              <a:t>Hamburg:	</a:t>
            </a:r>
            <a:r>
              <a:rPr spc="-55" dirty="0"/>
              <a:t>Six </a:t>
            </a:r>
            <a:r>
              <a:rPr spc="155" dirty="0"/>
              <a:t>New</a:t>
            </a:r>
            <a:r>
              <a:rPr spc="-25" dirty="0"/>
              <a:t> </a:t>
            </a:r>
            <a:r>
              <a:rPr spc="-55" dirty="0"/>
              <a:t>FDA  </a:t>
            </a:r>
            <a:r>
              <a:rPr spc="-5" dirty="0"/>
              <a:t>Enforcement</a:t>
            </a:r>
            <a:r>
              <a:rPr spc="-45" dirty="0"/>
              <a:t> </a:t>
            </a:r>
            <a:r>
              <a:rPr spc="-20" dirty="0"/>
              <a:t>Mandates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3214"/>
            <a:ext cx="8281670" cy="47028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2900" marR="400685" indent="-342900" algn="r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42900" algn="l"/>
              </a:tabLst>
            </a:pPr>
            <a:r>
              <a:rPr sz="2800" b="1" spc="-185" dirty="0">
                <a:latin typeface="Times New Roman"/>
                <a:cs typeface="Times New Roman"/>
              </a:rPr>
              <a:t>Work </a:t>
            </a:r>
            <a:r>
              <a:rPr sz="2800" b="1" spc="-30" dirty="0">
                <a:latin typeface="Times New Roman"/>
                <a:cs typeface="Times New Roman"/>
              </a:rPr>
              <a:t>more </a:t>
            </a:r>
            <a:r>
              <a:rPr sz="2800" b="1" spc="10" dirty="0">
                <a:latin typeface="Times New Roman"/>
                <a:cs typeface="Times New Roman"/>
              </a:rPr>
              <a:t>closely </a:t>
            </a:r>
            <a:r>
              <a:rPr sz="2800" b="1" spc="-30" dirty="0">
                <a:latin typeface="Times New Roman"/>
                <a:cs typeface="Times New Roman"/>
              </a:rPr>
              <a:t>with </a:t>
            </a:r>
            <a:r>
              <a:rPr sz="2800" b="1" spc="-95" dirty="0">
                <a:latin typeface="Times New Roman"/>
                <a:cs typeface="Times New Roman"/>
              </a:rPr>
              <a:t>FDA’s </a:t>
            </a:r>
            <a:r>
              <a:rPr sz="2800" b="1" spc="-50" dirty="0">
                <a:latin typeface="Times New Roman"/>
                <a:cs typeface="Times New Roman"/>
              </a:rPr>
              <a:t>regulatory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partners</a:t>
            </a:r>
            <a:endParaRPr sz="2800">
              <a:latin typeface="Times New Roman"/>
              <a:cs typeface="Times New Roman"/>
            </a:endParaRPr>
          </a:p>
          <a:p>
            <a:pPr marL="287020" marR="349885" lvl="1" indent="-287020" algn="r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287020" algn="l"/>
                <a:tab pos="1555750" algn="l"/>
              </a:tabLst>
            </a:pPr>
            <a:r>
              <a:rPr sz="2400" spc="-55" dirty="0">
                <a:latin typeface="Times New Roman"/>
                <a:cs typeface="Times New Roman"/>
              </a:rPr>
              <a:t>Example:	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35" dirty="0">
                <a:latin typeface="Times New Roman"/>
                <a:cs typeface="Times New Roman"/>
              </a:rPr>
              <a:t>some </a:t>
            </a:r>
            <a:r>
              <a:rPr sz="2400" spc="-85" dirty="0">
                <a:latin typeface="Times New Roman"/>
                <a:cs typeface="Times New Roman"/>
              </a:rPr>
              <a:t>cases, </a:t>
            </a:r>
            <a:r>
              <a:rPr sz="2400" spc="-45" dirty="0">
                <a:latin typeface="Times New Roman"/>
                <a:cs typeface="Times New Roman"/>
              </a:rPr>
              <a:t>such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5" dirty="0">
                <a:latin typeface="Times New Roman"/>
                <a:cs typeface="Times New Roman"/>
              </a:rPr>
              <a:t>food </a:t>
            </a:r>
            <a:r>
              <a:rPr sz="2400" spc="-100" dirty="0">
                <a:latin typeface="Times New Roman"/>
                <a:cs typeface="Times New Roman"/>
              </a:rPr>
              <a:t>safety, </a:t>
            </a:r>
            <a:r>
              <a:rPr sz="2400" spc="-50" dirty="0">
                <a:latin typeface="Times New Roman"/>
                <a:cs typeface="Times New Roman"/>
              </a:rPr>
              <a:t>state, </a:t>
            </a:r>
            <a:r>
              <a:rPr sz="2400" spc="-75" dirty="0">
                <a:latin typeface="Times New Roman"/>
                <a:cs typeface="Times New Roman"/>
              </a:rPr>
              <a:t>local,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756285" algn="just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Times New Roman"/>
                <a:cs typeface="Times New Roman"/>
              </a:rPr>
              <a:t>international </a:t>
            </a:r>
            <a:r>
              <a:rPr sz="2400" spc="-70" dirty="0">
                <a:latin typeface="Times New Roman"/>
                <a:cs typeface="Times New Roman"/>
              </a:rPr>
              <a:t>officials </a:t>
            </a:r>
            <a:r>
              <a:rPr sz="2400" spc="-45" dirty="0">
                <a:latin typeface="Times New Roman"/>
                <a:cs typeface="Times New Roman"/>
              </a:rPr>
              <a:t>can act </a:t>
            </a:r>
            <a:r>
              <a:rPr sz="2400" spc="-15" dirty="0">
                <a:latin typeface="Times New Roman"/>
                <a:cs typeface="Times New Roman"/>
              </a:rPr>
              <a:t>more </a:t>
            </a:r>
            <a:r>
              <a:rPr sz="2400" spc="-100" dirty="0">
                <a:latin typeface="Times New Roman"/>
                <a:cs typeface="Times New Roman"/>
              </a:rPr>
              <a:t>quickly </a:t>
            </a:r>
            <a:r>
              <a:rPr sz="2400" spc="-5" dirty="0">
                <a:latin typeface="Times New Roman"/>
                <a:cs typeface="Times New Roman"/>
              </a:rPr>
              <a:t>than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FDA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When </a:t>
            </a:r>
            <a:r>
              <a:rPr sz="2400" spc="-50" dirty="0">
                <a:latin typeface="Times New Roman"/>
                <a:cs typeface="Times New Roman"/>
              </a:rPr>
              <a:t>public </a:t>
            </a:r>
            <a:r>
              <a:rPr sz="2400" spc="-40" dirty="0">
                <a:latin typeface="Times New Roman"/>
                <a:cs typeface="Times New Roman"/>
              </a:rPr>
              <a:t>health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65" dirty="0">
                <a:latin typeface="Times New Roman"/>
                <a:cs typeface="Times New Roman"/>
              </a:rPr>
              <a:t>risk,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agency </a:t>
            </a:r>
            <a:r>
              <a:rPr sz="2400" spc="-120" dirty="0">
                <a:latin typeface="Times New Roman"/>
                <a:cs typeface="Times New Roman"/>
              </a:rPr>
              <a:t>will </a:t>
            </a:r>
            <a:r>
              <a:rPr sz="2400" spc="-25" dirty="0">
                <a:latin typeface="Times New Roman"/>
                <a:cs typeface="Times New Roman"/>
              </a:rPr>
              <a:t>coordinate </a:t>
            </a:r>
            <a:r>
              <a:rPr sz="2400" spc="-50" dirty="0">
                <a:latin typeface="Times New Roman"/>
                <a:cs typeface="Times New Roman"/>
              </a:rPr>
              <a:t>with its  </a:t>
            </a:r>
            <a:r>
              <a:rPr sz="2400" spc="-55" dirty="0">
                <a:latin typeface="Times New Roman"/>
                <a:cs typeface="Times New Roman"/>
              </a:rPr>
              <a:t>regulatory </a:t>
            </a:r>
            <a:r>
              <a:rPr sz="2400" spc="-15" dirty="0">
                <a:latin typeface="Times New Roman"/>
                <a:cs typeface="Times New Roman"/>
              </a:rPr>
              <a:t>partners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take </a:t>
            </a:r>
            <a:r>
              <a:rPr sz="2400" spc="-40" dirty="0">
                <a:latin typeface="Times New Roman"/>
                <a:cs typeface="Times New Roman"/>
              </a:rPr>
              <a:t>rapid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355600" marR="243204" indent="-342900" algn="just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Prioritize </a:t>
            </a:r>
            <a:r>
              <a:rPr sz="2800" b="1" spc="-20" dirty="0">
                <a:latin typeface="Times New Roman"/>
                <a:cs typeface="Times New Roman"/>
              </a:rPr>
              <a:t>follow-up </a:t>
            </a:r>
            <a:r>
              <a:rPr sz="2800" b="1" spc="20" dirty="0">
                <a:latin typeface="Times New Roman"/>
                <a:cs typeface="Times New Roman"/>
              </a:rPr>
              <a:t>on </a:t>
            </a:r>
            <a:r>
              <a:rPr sz="2800" b="1" spc="-55" dirty="0">
                <a:latin typeface="Times New Roman"/>
                <a:cs typeface="Times New Roman"/>
              </a:rPr>
              <a:t>all </a:t>
            </a:r>
            <a:r>
              <a:rPr sz="2800" b="1" spc="-40" dirty="0">
                <a:latin typeface="Times New Roman"/>
                <a:cs typeface="Times New Roman"/>
              </a:rPr>
              <a:t>warning </a:t>
            </a:r>
            <a:r>
              <a:rPr sz="2800" b="1" spc="-35" dirty="0">
                <a:latin typeface="Times New Roman"/>
                <a:cs typeface="Times New Roman"/>
              </a:rPr>
              <a:t>letters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50" dirty="0">
                <a:latin typeface="Times New Roman"/>
                <a:cs typeface="Times New Roman"/>
              </a:rPr>
              <a:t>other  </a:t>
            </a:r>
            <a:r>
              <a:rPr sz="2800" b="1" spc="-10" dirty="0">
                <a:latin typeface="Times New Roman"/>
                <a:cs typeface="Times New Roman"/>
              </a:rPr>
              <a:t>enforcement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actions</a:t>
            </a:r>
            <a:endParaRPr sz="2800">
              <a:latin typeface="Times New Roman"/>
              <a:cs typeface="Times New Roman"/>
            </a:endParaRPr>
          </a:p>
          <a:p>
            <a:pPr marL="756285" marR="208915" lvl="1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65" dirty="0">
                <a:latin typeface="Times New Roman"/>
                <a:cs typeface="Times New Roman"/>
              </a:rPr>
              <a:t>work </a:t>
            </a:r>
            <a:r>
              <a:rPr sz="2400" spc="-95" dirty="0">
                <a:latin typeface="Times New Roman"/>
                <a:cs typeface="Times New Roman"/>
              </a:rPr>
              <a:t>quickly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assess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5" dirty="0">
                <a:latin typeface="Times New Roman"/>
                <a:cs typeface="Times New Roman"/>
              </a:rPr>
              <a:t>corrective </a:t>
            </a:r>
            <a:r>
              <a:rPr sz="2400" spc="-40" dirty="0">
                <a:latin typeface="Times New Roman"/>
                <a:cs typeface="Times New Roman"/>
              </a:rPr>
              <a:t>action </a:t>
            </a:r>
            <a:r>
              <a:rPr sz="2400" spc="-45" dirty="0">
                <a:latin typeface="Times New Roman"/>
                <a:cs typeface="Times New Roman"/>
              </a:rPr>
              <a:t>taken </a:t>
            </a:r>
            <a:r>
              <a:rPr sz="2400" spc="-105" dirty="0">
                <a:latin typeface="Times New Roman"/>
                <a:cs typeface="Times New Roman"/>
              </a:rPr>
              <a:t>by  </a:t>
            </a:r>
            <a:r>
              <a:rPr sz="2400" spc="-35" dirty="0">
                <a:latin typeface="Times New Roman"/>
                <a:cs typeface="Times New Roman"/>
              </a:rPr>
              <a:t>industry after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50" dirty="0">
                <a:latin typeface="Times New Roman"/>
                <a:cs typeface="Times New Roman"/>
              </a:rPr>
              <a:t>letter,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45" dirty="0">
                <a:latin typeface="Times New Roman"/>
                <a:cs typeface="Times New Roman"/>
              </a:rPr>
              <a:t>major </a:t>
            </a:r>
            <a:r>
              <a:rPr sz="2400" spc="-5" dirty="0">
                <a:latin typeface="Times New Roman"/>
                <a:cs typeface="Times New Roman"/>
              </a:rPr>
              <a:t>product </a:t>
            </a:r>
            <a:r>
              <a:rPr sz="2400" spc="-80" dirty="0">
                <a:latin typeface="Times New Roman"/>
                <a:cs typeface="Times New Roman"/>
              </a:rPr>
              <a:t>recall,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other  </a:t>
            </a:r>
            <a:r>
              <a:rPr sz="2400" spc="-20" dirty="0">
                <a:latin typeface="Times New Roman"/>
                <a:cs typeface="Times New Roman"/>
              </a:rPr>
              <a:t>enforcement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Via </a:t>
            </a:r>
            <a:r>
              <a:rPr sz="2400" spc="-65" dirty="0">
                <a:latin typeface="Times New Roman"/>
                <a:cs typeface="Times New Roman"/>
              </a:rPr>
              <a:t>new </a:t>
            </a:r>
            <a:r>
              <a:rPr sz="2400" spc="-35" dirty="0">
                <a:latin typeface="Times New Roman"/>
                <a:cs typeface="Times New Roman"/>
              </a:rPr>
              <a:t>inspection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other </a:t>
            </a:r>
            <a:r>
              <a:rPr sz="2400" spc="15" dirty="0">
                <a:latin typeface="Times New Roman"/>
                <a:cs typeface="Times New Roman"/>
              </a:rPr>
              <a:t>form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investigation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527494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3300" algn="l"/>
              </a:tabLst>
            </a:pPr>
            <a:r>
              <a:rPr spc="-30" dirty="0"/>
              <a:t>Hamburg:	</a:t>
            </a:r>
            <a:r>
              <a:rPr spc="-55" dirty="0"/>
              <a:t>Six </a:t>
            </a:r>
            <a:r>
              <a:rPr spc="160" dirty="0"/>
              <a:t>New</a:t>
            </a:r>
            <a:r>
              <a:rPr spc="15" dirty="0"/>
              <a:t> </a:t>
            </a:r>
            <a:r>
              <a:rPr spc="-55" dirty="0"/>
              <a:t>FDA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804410" algn="l"/>
              </a:tabLst>
            </a:pPr>
            <a:r>
              <a:rPr spc="65" dirty="0"/>
              <a:t>E</a:t>
            </a:r>
            <a:r>
              <a:rPr spc="70" dirty="0"/>
              <a:t>n</a:t>
            </a:r>
            <a:r>
              <a:rPr spc="-80" dirty="0"/>
              <a:t>f</a:t>
            </a:r>
            <a:r>
              <a:rPr dirty="0"/>
              <a:t>orceme</a:t>
            </a:r>
            <a:r>
              <a:rPr spc="10" dirty="0"/>
              <a:t>n</a:t>
            </a:r>
            <a:r>
              <a:rPr spc="-75" dirty="0"/>
              <a:t>t</a:t>
            </a:r>
            <a:r>
              <a:rPr spc="-35" dirty="0"/>
              <a:t> </a:t>
            </a:r>
            <a:r>
              <a:rPr spc="-70" dirty="0"/>
              <a:t>Ma</a:t>
            </a:r>
            <a:r>
              <a:rPr spc="-50" dirty="0"/>
              <a:t>n</a:t>
            </a:r>
            <a:r>
              <a:rPr spc="-70" dirty="0"/>
              <a:t>da</a:t>
            </a:r>
            <a:r>
              <a:rPr spc="-35" dirty="0"/>
              <a:t>t</a:t>
            </a:r>
            <a:r>
              <a:rPr spc="90" dirty="0"/>
              <a:t>es</a:t>
            </a:r>
            <a:r>
              <a:rPr dirty="0"/>
              <a:t>	…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62253"/>
            <a:ext cx="8397875" cy="467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98170" indent="-342900" algn="just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35" dirty="0">
                <a:latin typeface="Times New Roman"/>
                <a:cs typeface="Times New Roman"/>
              </a:rPr>
              <a:t>will </a:t>
            </a:r>
            <a:r>
              <a:rPr sz="2800" b="1" spc="20" dirty="0">
                <a:latin typeface="Times New Roman"/>
                <a:cs typeface="Times New Roman"/>
              </a:rPr>
              <a:t>be </a:t>
            </a:r>
            <a:r>
              <a:rPr sz="2800" b="1" spc="-65" dirty="0">
                <a:latin typeface="Times New Roman"/>
                <a:cs typeface="Times New Roman"/>
              </a:rPr>
              <a:t>prepared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45" dirty="0">
                <a:latin typeface="Times New Roman"/>
                <a:cs typeface="Times New Roman"/>
              </a:rPr>
              <a:t>take </a:t>
            </a:r>
            <a:r>
              <a:rPr sz="2800" b="1" spc="5" dirty="0">
                <a:latin typeface="Times New Roman"/>
                <a:cs typeface="Times New Roman"/>
              </a:rPr>
              <a:t>immediate </a:t>
            </a:r>
            <a:r>
              <a:rPr sz="2800" b="1" dirty="0">
                <a:latin typeface="Times New Roman"/>
                <a:cs typeface="Times New Roman"/>
              </a:rPr>
              <a:t>action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spc="-20" dirty="0">
                <a:latin typeface="Times New Roman"/>
                <a:cs typeface="Times New Roman"/>
              </a:rPr>
              <a:t>respond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public </a:t>
            </a:r>
            <a:r>
              <a:rPr sz="2800" b="1" spc="-25" dirty="0">
                <a:latin typeface="Times New Roman"/>
                <a:cs typeface="Times New Roman"/>
              </a:rPr>
              <a:t>health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risks</a:t>
            </a:r>
            <a:endParaRPr sz="2800">
              <a:latin typeface="Times New Roman"/>
              <a:cs typeface="Times New Roman"/>
            </a:endParaRPr>
          </a:p>
          <a:p>
            <a:pPr marL="756285" marR="234315" lvl="1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Actions </a:t>
            </a:r>
            <a:r>
              <a:rPr sz="2400" spc="-120" dirty="0">
                <a:latin typeface="Times New Roman"/>
                <a:cs typeface="Times New Roman"/>
              </a:rPr>
              <a:t>may </a:t>
            </a:r>
            <a:r>
              <a:rPr sz="2400" spc="-30" dirty="0">
                <a:latin typeface="Times New Roman"/>
                <a:cs typeface="Times New Roman"/>
              </a:rPr>
              <a:t>occur </a:t>
            </a:r>
            <a:r>
              <a:rPr sz="2400" spc="-25" dirty="0">
                <a:latin typeface="Times New Roman"/>
                <a:cs typeface="Times New Roman"/>
              </a:rPr>
              <a:t>before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25" dirty="0">
                <a:latin typeface="Times New Roman"/>
                <a:cs typeface="Times New Roman"/>
              </a:rPr>
              <a:t>formal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35" dirty="0">
                <a:latin typeface="Times New Roman"/>
                <a:cs typeface="Times New Roman"/>
              </a:rPr>
              <a:t>letter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5" dirty="0">
                <a:latin typeface="Times New Roman"/>
                <a:cs typeface="Times New Roman"/>
              </a:rPr>
              <a:t>issued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35" dirty="0">
                <a:latin typeface="Times New Roman"/>
                <a:cs typeface="Times New Roman"/>
              </a:rPr>
              <a:t>at  </a:t>
            </a:r>
            <a:r>
              <a:rPr sz="2400" spc="-95" dirty="0">
                <a:latin typeface="Times New Roman"/>
                <a:cs typeface="Times New Roman"/>
              </a:rPr>
              <a:t>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Days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multiple </a:t>
            </a:r>
            <a:r>
              <a:rPr sz="2400" spc="-35" dirty="0">
                <a:latin typeface="Times New Roman"/>
                <a:cs typeface="Times New Roman"/>
              </a:rPr>
              <a:t>responses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inspections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over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15" dirty="0">
                <a:latin typeface="Times New Roman"/>
                <a:cs typeface="Times New Roman"/>
              </a:rPr>
              <a:t>Develop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5" dirty="0">
                <a:latin typeface="Times New Roman"/>
                <a:cs typeface="Times New Roman"/>
              </a:rPr>
              <a:t>implement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45" dirty="0">
                <a:latin typeface="Times New Roman"/>
                <a:cs typeface="Times New Roman"/>
              </a:rPr>
              <a:t>formal </a:t>
            </a:r>
            <a:r>
              <a:rPr sz="2800" b="1" spc="-40" dirty="0">
                <a:latin typeface="Times New Roman"/>
                <a:cs typeface="Times New Roman"/>
              </a:rPr>
              <a:t>warning</a:t>
            </a:r>
            <a:r>
              <a:rPr sz="2800" b="1" spc="12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letter</a:t>
            </a:r>
            <a:endParaRPr sz="2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800" b="1" spc="10" dirty="0">
                <a:latin typeface="Times New Roman"/>
                <a:cs typeface="Times New Roman"/>
              </a:rPr>
              <a:t>“close-out”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process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10" dirty="0">
                <a:latin typeface="Times New Roman"/>
                <a:cs typeface="Times New Roman"/>
              </a:rPr>
              <a:t>If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30" dirty="0">
                <a:latin typeface="Times New Roman"/>
                <a:cs typeface="Times New Roman"/>
              </a:rPr>
              <a:t>determines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20" dirty="0">
                <a:latin typeface="Times New Roman"/>
                <a:cs typeface="Times New Roman"/>
              </a:rPr>
              <a:t>firm </a:t>
            </a:r>
            <a:r>
              <a:rPr sz="2400" spc="-100" dirty="0">
                <a:latin typeface="Times New Roman"/>
                <a:cs typeface="Times New Roman"/>
              </a:rPr>
              <a:t>fully </a:t>
            </a:r>
            <a:r>
              <a:rPr sz="2400" spc="-20" dirty="0">
                <a:latin typeface="Times New Roman"/>
                <a:cs typeface="Times New Roman"/>
              </a:rPr>
              <a:t>corrected </a:t>
            </a:r>
            <a:r>
              <a:rPr sz="2400" spc="-50" dirty="0">
                <a:latin typeface="Times New Roman"/>
                <a:cs typeface="Times New Roman"/>
              </a:rPr>
              <a:t>violations in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warning  </a:t>
            </a:r>
            <a:r>
              <a:rPr sz="2400" spc="-50" dirty="0">
                <a:latin typeface="Times New Roman"/>
                <a:cs typeface="Times New Roman"/>
              </a:rPr>
              <a:t>letter, </a:t>
            </a:r>
            <a:r>
              <a:rPr sz="2400" spc="-85" dirty="0">
                <a:latin typeface="Times New Roman"/>
                <a:cs typeface="Times New Roman"/>
              </a:rPr>
              <a:t>agency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65" dirty="0">
                <a:latin typeface="Times New Roman"/>
                <a:cs typeface="Times New Roman"/>
              </a:rPr>
              <a:t>issue </a:t>
            </a:r>
            <a:r>
              <a:rPr sz="2400" spc="-35" dirty="0">
                <a:latin typeface="Times New Roman"/>
                <a:cs typeface="Times New Roman"/>
              </a:rPr>
              <a:t>an </a:t>
            </a:r>
            <a:r>
              <a:rPr sz="2400" spc="-70" dirty="0">
                <a:latin typeface="Times New Roman"/>
                <a:cs typeface="Times New Roman"/>
              </a:rPr>
              <a:t>official </a:t>
            </a:r>
            <a:r>
              <a:rPr sz="2400" spc="-30" dirty="0">
                <a:latin typeface="Times New Roman"/>
                <a:cs typeface="Times New Roman"/>
              </a:rPr>
              <a:t>“close-out” </a:t>
            </a:r>
            <a:r>
              <a:rPr sz="2400" spc="-35" dirty="0">
                <a:latin typeface="Times New Roman"/>
                <a:cs typeface="Times New Roman"/>
              </a:rPr>
              <a:t>notice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post </a:t>
            </a:r>
            <a:r>
              <a:rPr sz="2400" spc="20" dirty="0">
                <a:latin typeface="Times New Roman"/>
                <a:cs typeface="Times New Roman"/>
              </a:rPr>
              <a:t>on 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30" dirty="0">
                <a:latin typeface="Times New Roman"/>
                <a:cs typeface="Times New Roman"/>
              </a:rPr>
              <a:t>Web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site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0" dirty="0">
                <a:latin typeface="Times New Roman"/>
                <a:cs typeface="Times New Roman"/>
              </a:rPr>
              <a:t>Seen as </a:t>
            </a: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“important </a:t>
            </a:r>
            <a:r>
              <a:rPr sz="2400" spc="-30" dirty="0">
                <a:latin typeface="Times New Roman"/>
                <a:cs typeface="Times New Roman"/>
              </a:rPr>
              <a:t>motivator”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45" dirty="0">
                <a:latin typeface="Times New Roman"/>
                <a:cs typeface="Times New Roman"/>
              </a:rPr>
              <a:t>corrective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902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Six </a:t>
            </a:r>
            <a:r>
              <a:rPr spc="155" dirty="0"/>
              <a:t>New </a:t>
            </a:r>
            <a:r>
              <a:rPr dirty="0"/>
              <a:t>Enforcement </a:t>
            </a:r>
            <a:r>
              <a:rPr spc="-25" dirty="0"/>
              <a:t>Mandates</a:t>
            </a:r>
            <a:r>
              <a:rPr spc="-19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405254"/>
            <a:ext cx="8418830" cy="29584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86360" indent="-342900">
              <a:lnSpc>
                <a:spcPts val="3020"/>
              </a:lnSpc>
              <a:spcBef>
                <a:spcPts val="48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Aug. </a:t>
            </a:r>
            <a:r>
              <a:rPr sz="2800" b="1" spc="-295" dirty="0">
                <a:latin typeface="Times New Roman"/>
                <a:cs typeface="Times New Roman"/>
              </a:rPr>
              <a:t>11 </a:t>
            </a:r>
            <a:r>
              <a:rPr sz="2800" b="1" spc="-50" dirty="0">
                <a:latin typeface="Times New Roman"/>
                <a:cs typeface="Times New Roman"/>
              </a:rPr>
              <a:t>Federal </a:t>
            </a:r>
            <a:r>
              <a:rPr sz="2800" b="1" spc="-15" dirty="0">
                <a:latin typeface="Times New Roman"/>
                <a:cs typeface="Times New Roman"/>
              </a:rPr>
              <a:t>Register </a:t>
            </a:r>
            <a:r>
              <a:rPr sz="2800" b="1" spc="15" dirty="0">
                <a:latin typeface="Times New Roman"/>
                <a:cs typeface="Times New Roman"/>
              </a:rPr>
              <a:t>notice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10" dirty="0">
                <a:latin typeface="Times New Roman"/>
                <a:cs typeface="Times New Roman"/>
              </a:rPr>
              <a:t>Post-inspection </a:t>
            </a:r>
            <a:r>
              <a:rPr sz="2800" b="1" spc="-90" dirty="0">
                <a:latin typeface="Times New Roman"/>
                <a:cs typeface="Times New Roman"/>
              </a:rPr>
              <a:t>483  </a:t>
            </a:r>
            <a:r>
              <a:rPr sz="2800" b="1" spc="10" dirty="0">
                <a:latin typeface="Times New Roman"/>
                <a:cs typeface="Times New Roman"/>
              </a:rPr>
              <a:t>responses </a:t>
            </a:r>
            <a:r>
              <a:rPr sz="2800" b="1" spc="15" dirty="0">
                <a:latin typeface="Times New Roman"/>
                <a:cs typeface="Times New Roman"/>
              </a:rPr>
              <a:t>timing </a:t>
            </a:r>
            <a:r>
              <a:rPr sz="2800" b="1" spc="-10" dirty="0">
                <a:latin typeface="Times New Roman"/>
                <a:cs typeface="Times New Roman"/>
              </a:rPr>
              <a:t>policy </a:t>
            </a:r>
            <a:r>
              <a:rPr sz="2800" b="1" dirty="0">
                <a:latin typeface="Times New Roman"/>
                <a:cs typeface="Times New Roman"/>
              </a:rPr>
              <a:t>published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95" dirty="0">
                <a:latin typeface="Times New Roman"/>
                <a:cs typeface="Times New Roman"/>
              </a:rPr>
              <a:t>15 </a:t>
            </a:r>
            <a:r>
              <a:rPr sz="2800" b="1" spc="30" dirty="0">
                <a:latin typeface="Times New Roman"/>
                <a:cs typeface="Times New Roman"/>
              </a:rPr>
              <a:t>business</a:t>
            </a:r>
            <a:r>
              <a:rPr sz="2800" b="1" spc="-29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Timely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30" dirty="0">
                <a:latin typeface="Times New Roman"/>
                <a:cs typeface="Times New Roman"/>
              </a:rPr>
              <a:t>Responses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15" dirty="0">
                <a:latin typeface="Times New Roman"/>
                <a:cs typeface="Times New Roman"/>
              </a:rPr>
              <a:t>conduct </a:t>
            </a:r>
            <a:r>
              <a:rPr sz="2400" spc="-50" dirty="0">
                <a:latin typeface="Times New Roman"/>
                <a:cs typeface="Times New Roman"/>
              </a:rPr>
              <a:t>“detailed </a:t>
            </a:r>
            <a:r>
              <a:rPr sz="2400" spc="-70" dirty="0">
                <a:latin typeface="Times New Roman"/>
                <a:cs typeface="Times New Roman"/>
              </a:rPr>
              <a:t>review”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60" dirty="0">
                <a:latin typeface="Times New Roman"/>
                <a:cs typeface="Times New Roman"/>
              </a:rPr>
              <a:t>deciding </a:t>
            </a:r>
            <a:r>
              <a:rPr sz="2400" spc="-95" dirty="0">
                <a:latin typeface="Times New Roman"/>
                <a:cs typeface="Times New Roman"/>
              </a:rPr>
              <a:t>any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enforcement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35" dirty="0"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marL="756285" marR="22923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10" dirty="0">
                <a:latin typeface="Times New Roman"/>
                <a:cs typeface="Times New Roman"/>
              </a:rPr>
              <a:t>If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70" dirty="0">
                <a:latin typeface="Times New Roman"/>
                <a:cs typeface="Times New Roman"/>
              </a:rPr>
              <a:t>issues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50" dirty="0">
                <a:latin typeface="Times New Roman"/>
                <a:cs typeface="Times New Roman"/>
              </a:rPr>
              <a:t>letter, </a:t>
            </a:r>
            <a:r>
              <a:rPr sz="2400" spc="-35" dirty="0">
                <a:latin typeface="Times New Roman"/>
                <a:cs typeface="Times New Roman"/>
              </a:rPr>
              <a:t>letter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45" dirty="0">
                <a:latin typeface="Times New Roman"/>
                <a:cs typeface="Times New Roman"/>
              </a:rPr>
              <a:t>address </a:t>
            </a:r>
            <a:r>
              <a:rPr sz="2400" spc="-70" dirty="0">
                <a:latin typeface="Times New Roman"/>
                <a:cs typeface="Times New Roman"/>
              </a:rPr>
              <a:t>sufficiency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spc="-30" dirty="0">
                <a:latin typeface="Times New Roman"/>
                <a:cs typeface="Times New Roman"/>
              </a:rPr>
              <a:t>response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694118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Enhanced </a:t>
            </a:r>
            <a:r>
              <a:rPr dirty="0"/>
              <a:t>Enforcement </a:t>
            </a:r>
            <a:r>
              <a:rPr spc="5" dirty="0"/>
              <a:t>In </a:t>
            </a:r>
            <a:r>
              <a:rPr spc="-25" dirty="0"/>
              <a:t>Action</a:t>
            </a:r>
            <a:r>
              <a:rPr spc="-190" dirty="0"/>
              <a:t> </a:t>
            </a:r>
            <a:r>
              <a:rPr dirty="0"/>
              <a:t>–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0" dirty="0"/>
              <a:t>Timely </a:t>
            </a:r>
            <a:r>
              <a:rPr spc="-114" dirty="0"/>
              <a:t>483 </a:t>
            </a:r>
            <a:r>
              <a:rPr spc="40" dirty="0"/>
              <a:t>Responses</a:t>
            </a:r>
            <a:r>
              <a:rPr spc="85" dirty="0"/>
              <a:t> </a:t>
            </a:r>
            <a:r>
              <a:rPr spc="-10" dirty="0"/>
              <a:t>Policy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6158"/>
            <a:ext cx="8329930" cy="41541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59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Late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responses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 algn="just">
              <a:lnSpc>
                <a:spcPts val="274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Response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25" dirty="0">
                <a:latin typeface="Times New Roman"/>
                <a:cs typeface="Times New Roman"/>
              </a:rPr>
              <a:t>not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35" dirty="0">
                <a:latin typeface="Times New Roman"/>
                <a:cs typeface="Times New Roman"/>
              </a:rPr>
              <a:t>considered </a:t>
            </a:r>
            <a:r>
              <a:rPr sz="2400" spc="-110" dirty="0">
                <a:latin typeface="Times New Roman"/>
                <a:cs typeface="Times New Roman"/>
              </a:rPr>
              <a:t>by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deciding </a:t>
            </a:r>
            <a:r>
              <a:rPr sz="2400" spc="25" dirty="0">
                <a:latin typeface="Times New Roman"/>
                <a:cs typeface="Times New Roman"/>
              </a:rPr>
              <a:t>to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take</a:t>
            </a:r>
            <a:endParaRPr sz="2400">
              <a:latin typeface="Times New Roman"/>
              <a:cs typeface="Times New Roman"/>
            </a:endParaRPr>
          </a:p>
          <a:p>
            <a:pPr marL="756285" algn="just">
              <a:lnSpc>
                <a:spcPts val="2740"/>
              </a:lnSpc>
            </a:pPr>
            <a:r>
              <a:rPr sz="2400" spc="-20" dirty="0">
                <a:latin typeface="Times New Roman"/>
                <a:cs typeface="Times New Roman"/>
              </a:rPr>
              <a:t>enforcement </a:t>
            </a:r>
            <a:r>
              <a:rPr sz="2400" spc="-40" dirty="0">
                <a:latin typeface="Times New Roman"/>
                <a:cs typeface="Times New Roman"/>
              </a:rPr>
              <a:t>action </a:t>
            </a:r>
            <a:r>
              <a:rPr sz="2400" spc="-45" dirty="0">
                <a:latin typeface="Times New Roman"/>
                <a:cs typeface="Times New Roman"/>
              </a:rPr>
              <a:t>such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warning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756285" marR="711200" lvl="1" indent="-287020" algn="just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10" dirty="0">
                <a:latin typeface="Times New Roman"/>
                <a:cs typeface="Times New Roman"/>
              </a:rPr>
              <a:t>If </a:t>
            </a:r>
            <a:r>
              <a:rPr sz="2400" spc="-65" dirty="0">
                <a:latin typeface="Times New Roman"/>
                <a:cs typeface="Times New Roman"/>
              </a:rPr>
              <a:t>warning </a:t>
            </a:r>
            <a:r>
              <a:rPr sz="2400" spc="-35" dirty="0">
                <a:latin typeface="Times New Roman"/>
                <a:cs typeface="Times New Roman"/>
              </a:rPr>
              <a:t>letter </a:t>
            </a:r>
            <a:r>
              <a:rPr sz="2400" spc="-65" dirty="0">
                <a:latin typeface="Times New Roman"/>
                <a:cs typeface="Times New Roman"/>
              </a:rPr>
              <a:t>issues </a:t>
            </a:r>
            <a:r>
              <a:rPr sz="2400" spc="-35" dirty="0">
                <a:latin typeface="Times New Roman"/>
                <a:cs typeface="Times New Roman"/>
              </a:rPr>
              <a:t>after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65" dirty="0">
                <a:latin typeface="Times New Roman"/>
                <a:cs typeface="Times New Roman"/>
              </a:rPr>
              <a:t>late </a:t>
            </a:r>
            <a:r>
              <a:rPr sz="2400" spc="-75" dirty="0">
                <a:latin typeface="Times New Roman"/>
                <a:cs typeface="Times New Roman"/>
              </a:rPr>
              <a:t>483 </a:t>
            </a:r>
            <a:r>
              <a:rPr sz="2400" spc="-40" dirty="0">
                <a:latin typeface="Times New Roman"/>
                <a:cs typeface="Times New Roman"/>
              </a:rPr>
              <a:t>response,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20" dirty="0">
                <a:latin typeface="Times New Roman"/>
                <a:cs typeface="Times New Roman"/>
              </a:rPr>
              <a:t>will  </a:t>
            </a:r>
            <a:r>
              <a:rPr sz="2400" spc="-35" dirty="0">
                <a:latin typeface="Times New Roman"/>
                <a:cs typeface="Times New Roman"/>
              </a:rPr>
              <a:t>consider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75" dirty="0">
                <a:latin typeface="Times New Roman"/>
                <a:cs typeface="Times New Roman"/>
              </a:rPr>
              <a:t>483 </a:t>
            </a:r>
            <a:r>
              <a:rPr sz="2400" spc="-30" dirty="0">
                <a:latin typeface="Times New Roman"/>
                <a:cs typeface="Times New Roman"/>
              </a:rPr>
              <a:t>response </a:t>
            </a:r>
            <a:r>
              <a:rPr sz="2400" spc="-45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assessing </a:t>
            </a:r>
            <a:r>
              <a:rPr sz="2400" spc="-100" dirty="0">
                <a:latin typeface="Times New Roman"/>
                <a:cs typeface="Times New Roman"/>
              </a:rPr>
              <a:t>firm’s </a:t>
            </a:r>
            <a:r>
              <a:rPr sz="2400" spc="-50" dirty="0">
                <a:latin typeface="Times New Roman"/>
                <a:cs typeface="Times New Roman"/>
              </a:rPr>
              <a:t>later </a:t>
            </a:r>
            <a:r>
              <a:rPr sz="2400" spc="-70" dirty="0">
                <a:latin typeface="Times New Roman"/>
                <a:cs typeface="Times New Roman"/>
              </a:rPr>
              <a:t>reply </a:t>
            </a:r>
            <a:r>
              <a:rPr sz="2400" spc="25" dirty="0">
                <a:latin typeface="Times New Roman"/>
                <a:cs typeface="Times New Roman"/>
              </a:rPr>
              <a:t>to  </a:t>
            </a:r>
            <a:r>
              <a:rPr sz="2400" spc="-65" dirty="0">
                <a:latin typeface="Times New Roman"/>
                <a:cs typeface="Times New Roman"/>
              </a:rPr>
              <a:t>warning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letter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28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Purpose </a:t>
            </a:r>
            <a:r>
              <a:rPr sz="2800" b="1" spc="-20" dirty="0">
                <a:latin typeface="Times New Roman"/>
                <a:cs typeface="Times New Roman"/>
              </a:rPr>
              <a:t>of </a:t>
            </a:r>
            <a:r>
              <a:rPr sz="2800" b="1" spc="-90" dirty="0">
                <a:latin typeface="Times New Roman"/>
                <a:cs typeface="Times New Roman"/>
              </a:rPr>
              <a:t>Warning</a:t>
            </a:r>
            <a:r>
              <a:rPr sz="2800" b="1" spc="-210" dirty="0">
                <a:latin typeface="Times New Roman"/>
                <a:cs typeface="Times New Roman"/>
              </a:rPr>
              <a:t> </a:t>
            </a:r>
            <a:r>
              <a:rPr sz="2800" b="1" spc="-85" dirty="0">
                <a:latin typeface="Times New Roman"/>
                <a:cs typeface="Times New Roman"/>
              </a:rPr>
              <a:t>Letter: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876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“ensure </a:t>
            </a:r>
            <a:r>
              <a:rPr sz="2400" dirty="0">
                <a:latin typeface="Times New Roman"/>
                <a:cs typeface="Times New Roman"/>
              </a:rPr>
              <a:t>… </a:t>
            </a:r>
            <a:r>
              <a:rPr sz="2400" spc="-45" dirty="0">
                <a:latin typeface="Times New Roman"/>
                <a:cs typeface="Times New Roman"/>
              </a:rPr>
              <a:t>seriousness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35" dirty="0">
                <a:latin typeface="Times New Roman"/>
                <a:cs typeface="Times New Roman"/>
              </a:rPr>
              <a:t>scope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50" dirty="0">
                <a:latin typeface="Times New Roman"/>
                <a:cs typeface="Times New Roman"/>
              </a:rPr>
              <a:t>violations </a:t>
            </a:r>
            <a:r>
              <a:rPr sz="2400" spc="-60" dirty="0">
                <a:latin typeface="Times New Roman"/>
                <a:cs typeface="Times New Roman"/>
              </a:rPr>
              <a:t>are  </a:t>
            </a:r>
            <a:r>
              <a:rPr sz="2500" b="1" i="1" spc="-5" dirty="0">
                <a:latin typeface="Times New Roman"/>
                <a:cs typeface="Times New Roman"/>
              </a:rPr>
              <a:t>understood </a:t>
            </a:r>
            <a:r>
              <a:rPr sz="2500" b="1" i="1" spc="40" dirty="0">
                <a:latin typeface="Times New Roman"/>
                <a:cs typeface="Times New Roman"/>
              </a:rPr>
              <a:t>by top </a:t>
            </a:r>
            <a:r>
              <a:rPr sz="2500" b="1" i="1" dirty="0">
                <a:latin typeface="Times New Roman"/>
                <a:cs typeface="Times New Roman"/>
              </a:rPr>
              <a:t>management </a:t>
            </a:r>
            <a:r>
              <a:rPr sz="2400" dirty="0">
                <a:latin typeface="Times New Roman"/>
                <a:cs typeface="Times New Roman"/>
              </a:rPr>
              <a:t>…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that the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appropriate  </a:t>
            </a:r>
            <a:r>
              <a:rPr sz="2500" b="1" i="1" spc="-30" dirty="0">
                <a:latin typeface="Times New Roman"/>
                <a:cs typeface="Times New Roman"/>
              </a:rPr>
              <a:t>resources </a:t>
            </a:r>
            <a:r>
              <a:rPr sz="2500" b="1" i="1" spc="-70" dirty="0">
                <a:latin typeface="Times New Roman"/>
                <a:cs typeface="Times New Roman"/>
              </a:rPr>
              <a:t>are </a:t>
            </a:r>
            <a:r>
              <a:rPr sz="2500" b="1" i="1" spc="-20" dirty="0">
                <a:latin typeface="Times New Roman"/>
                <a:cs typeface="Times New Roman"/>
              </a:rPr>
              <a:t>allocated </a:t>
            </a:r>
            <a:r>
              <a:rPr sz="2500" b="1" i="1" spc="25" dirty="0">
                <a:latin typeface="Times New Roman"/>
                <a:cs typeface="Times New Roman"/>
              </a:rPr>
              <a:t>to </a:t>
            </a:r>
            <a:r>
              <a:rPr sz="2500" b="1" i="1" spc="-65" dirty="0">
                <a:latin typeface="Times New Roman"/>
                <a:cs typeface="Times New Roman"/>
              </a:rPr>
              <a:t>fully </a:t>
            </a:r>
            <a:r>
              <a:rPr sz="2500" b="1" i="1" spc="-15" dirty="0">
                <a:latin typeface="Times New Roman"/>
                <a:cs typeface="Times New Roman"/>
              </a:rPr>
              <a:t>correct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violations </a:t>
            </a:r>
            <a:r>
              <a:rPr sz="2400" spc="-30" dirty="0">
                <a:latin typeface="Times New Roman"/>
                <a:cs typeface="Times New Roman"/>
              </a:rPr>
              <a:t>and  prevent their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recurrence”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Enhanced </a:t>
            </a:r>
            <a:r>
              <a:rPr dirty="0"/>
              <a:t>Enforcement </a:t>
            </a:r>
            <a:r>
              <a:rPr spc="5" dirty="0"/>
              <a:t>In </a:t>
            </a:r>
            <a:r>
              <a:rPr spc="-25" dirty="0"/>
              <a:t>Action</a:t>
            </a:r>
            <a:r>
              <a:rPr spc="-195" dirty="0"/>
              <a:t> </a:t>
            </a:r>
            <a:r>
              <a:rPr dirty="0"/>
              <a:t>–  </a:t>
            </a:r>
            <a:r>
              <a:rPr spc="10" dirty="0"/>
              <a:t>Timely </a:t>
            </a:r>
            <a:r>
              <a:rPr spc="-114" dirty="0"/>
              <a:t>483 </a:t>
            </a:r>
            <a:r>
              <a:rPr spc="40" dirty="0"/>
              <a:t>Responses </a:t>
            </a:r>
            <a:r>
              <a:rPr spc="-10" dirty="0"/>
              <a:t>Policy</a:t>
            </a:r>
            <a:r>
              <a:rPr spc="4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4791" y="2571750"/>
            <a:ext cx="8063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FDA </a:t>
            </a:r>
            <a:r>
              <a:rPr spc="-65" dirty="0"/>
              <a:t>Administrative </a:t>
            </a:r>
            <a:r>
              <a:rPr dirty="0"/>
              <a:t>Enforcement</a:t>
            </a:r>
            <a:r>
              <a:rPr spc="85" dirty="0"/>
              <a:t> </a:t>
            </a:r>
            <a:r>
              <a:rPr spc="-40" dirty="0"/>
              <a:t>Powers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2011" y="64639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78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59153"/>
            <a:ext cx="8321040" cy="40043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15" dirty="0">
                <a:latin typeface="Times New Roman"/>
                <a:cs typeface="Times New Roman"/>
              </a:rPr>
              <a:t>Inspections</a:t>
            </a:r>
            <a:endParaRPr sz="2950">
              <a:latin typeface="Times New Roman"/>
              <a:cs typeface="Times New Roman"/>
            </a:endParaRPr>
          </a:p>
          <a:p>
            <a:pPr marL="756285" lvl="1" indent="-287655">
              <a:lnSpc>
                <a:spcPts val="274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Planned </a:t>
            </a:r>
            <a:r>
              <a:rPr sz="2400" spc="-25" dirty="0">
                <a:latin typeface="Times New Roman"/>
                <a:cs typeface="Times New Roman"/>
              </a:rPr>
              <a:t>and conducted </a:t>
            </a:r>
            <a:r>
              <a:rPr sz="2400" spc="-20" dirty="0">
                <a:latin typeface="Times New Roman"/>
                <a:cs typeface="Times New Roman"/>
              </a:rPr>
              <a:t>pursuant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55" dirty="0">
                <a:latin typeface="Times New Roman"/>
                <a:cs typeface="Times New Roman"/>
              </a:rPr>
              <a:t>annual </a:t>
            </a:r>
            <a:r>
              <a:rPr sz="2400" spc="-45" dirty="0">
                <a:latin typeface="Times New Roman"/>
                <a:cs typeface="Times New Roman"/>
              </a:rPr>
              <a:t>plan </a:t>
            </a:r>
            <a:r>
              <a:rPr sz="2400" spc="10" dirty="0">
                <a:latin typeface="Times New Roman"/>
                <a:cs typeface="Times New Roman"/>
              </a:rPr>
              <a:t>or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center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ts val="2740"/>
              </a:lnSpc>
            </a:pPr>
            <a:r>
              <a:rPr sz="2400" spc="-55" dirty="0">
                <a:latin typeface="Times New Roman"/>
                <a:cs typeface="Times New Roman"/>
              </a:rPr>
              <a:t>compliance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program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60" dirty="0">
                <a:latin typeface="Times New Roman"/>
                <a:cs typeface="Times New Roman"/>
              </a:rPr>
              <a:t>Pre-approval</a:t>
            </a:r>
            <a:endParaRPr sz="2400">
              <a:latin typeface="Times New Roman"/>
              <a:cs typeface="Times New Roman"/>
            </a:endParaRPr>
          </a:p>
          <a:p>
            <a:pPr marL="756285" marR="850900" lvl="1" indent="-287020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70" dirty="0">
                <a:latin typeface="Times New Roman"/>
                <a:cs typeface="Times New Roman"/>
              </a:rPr>
              <a:t>“For </a:t>
            </a:r>
            <a:r>
              <a:rPr sz="2400" b="1" spc="15" dirty="0">
                <a:latin typeface="Times New Roman"/>
                <a:cs typeface="Times New Roman"/>
              </a:rPr>
              <a:t>cause” </a:t>
            </a:r>
            <a:r>
              <a:rPr sz="2400" spc="-114" dirty="0">
                <a:latin typeface="Times New Roman"/>
                <a:cs typeface="Times New Roman"/>
              </a:rPr>
              <a:t>(e.g., </a:t>
            </a:r>
            <a:r>
              <a:rPr sz="2400" spc="-50" dirty="0">
                <a:latin typeface="Times New Roman"/>
                <a:cs typeface="Times New Roman"/>
              </a:rPr>
              <a:t>public </a:t>
            </a:r>
            <a:r>
              <a:rPr sz="2400" spc="-40" dirty="0">
                <a:latin typeface="Times New Roman"/>
                <a:cs typeface="Times New Roman"/>
              </a:rPr>
              <a:t>health </a:t>
            </a:r>
            <a:r>
              <a:rPr sz="2400" spc="-70" dirty="0">
                <a:latin typeface="Times New Roman"/>
                <a:cs typeface="Times New Roman"/>
              </a:rPr>
              <a:t>crisis </a:t>
            </a:r>
            <a:r>
              <a:rPr sz="2400" spc="-35" dirty="0">
                <a:latin typeface="Times New Roman"/>
                <a:cs typeface="Times New Roman"/>
              </a:rPr>
              <a:t>due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65" dirty="0">
                <a:latin typeface="Times New Roman"/>
                <a:cs typeface="Times New Roman"/>
              </a:rPr>
              <a:t>defective </a:t>
            </a:r>
            <a:r>
              <a:rPr sz="2400" spc="5" dirty="0">
                <a:latin typeface="Times New Roman"/>
                <a:cs typeface="Times New Roman"/>
              </a:rPr>
              <a:t>or  </a:t>
            </a:r>
            <a:r>
              <a:rPr sz="2400" spc="-30" dirty="0">
                <a:latin typeface="Times New Roman"/>
                <a:cs typeface="Times New Roman"/>
              </a:rPr>
              <a:t>contaminated </a:t>
            </a:r>
            <a:r>
              <a:rPr sz="2400" spc="-50" dirty="0">
                <a:latin typeface="Times New Roman"/>
                <a:cs typeface="Times New Roman"/>
              </a:rPr>
              <a:t>FDA-regulated </a:t>
            </a:r>
            <a:r>
              <a:rPr sz="2400" spc="-25" dirty="0">
                <a:latin typeface="Times New Roman"/>
                <a:cs typeface="Times New Roman"/>
              </a:rPr>
              <a:t>product; </a:t>
            </a:r>
            <a:r>
              <a:rPr sz="2400" spc="-65" dirty="0">
                <a:latin typeface="Times New Roman"/>
                <a:cs typeface="Times New Roman"/>
              </a:rPr>
              <a:t>follow </a:t>
            </a:r>
            <a:r>
              <a:rPr sz="2400" spc="-5" dirty="0">
                <a:latin typeface="Times New Roman"/>
                <a:cs typeface="Times New Roman"/>
              </a:rPr>
              <a:t>up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75" dirty="0">
                <a:latin typeface="Times New Roman"/>
                <a:cs typeface="Times New Roman"/>
              </a:rPr>
              <a:t>483  </a:t>
            </a:r>
            <a:r>
              <a:rPr sz="2400" spc="-40" dirty="0">
                <a:latin typeface="Times New Roman"/>
                <a:cs typeface="Times New Roman"/>
              </a:rPr>
              <a:t>response)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Government-wide </a:t>
            </a:r>
            <a:r>
              <a:rPr sz="2400" b="1" spc="-30" dirty="0">
                <a:latin typeface="Times New Roman"/>
                <a:cs typeface="Times New Roman"/>
              </a:rPr>
              <a:t>Quality Assurance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Program</a:t>
            </a:r>
            <a:endParaRPr sz="2400">
              <a:latin typeface="Times New Roman"/>
              <a:cs typeface="Times New Roman"/>
            </a:endParaRPr>
          </a:p>
          <a:p>
            <a:pPr marL="1155065" marR="335915" lvl="2" indent="-228600" algn="just">
              <a:lnSpc>
                <a:spcPct val="90000"/>
              </a:lnSpc>
              <a:spcBef>
                <a:spcPts val="509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FDA </a:t>
            </a:r>
            <a:r>
              <a:rPr sz="2000" spc="-90" dirty="0">
                <a:latin typeface="Times New Roman"/>
                <a:cs typeface="Times New Roman"/>
              </a:rPr>
              <a:t>may </a:t>
            </a:r>
            <a:r>
              <a:rPr sz="2000" spc="-30" dirty="0">
                <a:latin typeface="Times New Roman"/>
                <a:cs typeface="Times New Roman"/>
              </a:rPr>
              <a:t>inspect </a:t>
            </a:r>
            <a:r>
              <a:rPr sz="2000" spc="-20" dirty="0">
                <a:latin typeface="Times New Roman"/>
                <a:cs typeface="Times New Roman"/>
              </a:rPr>
              <a:t>at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25" dirty="0">
                <a:latin typeface="Times New Roman"/>
                <a:cs typeface="Times New Roman"/>
              </a:rPr>
              <a:t>request </a:t>
            </a:r>
            <a:r>
              <a:rPr sz="2000" spc="-5" dirty="0">
                <a:latin typeface="Times New Roman"/>
                <a:cs typeface="Times New Roman"/>
              </a:rPr>
              <a:t>of the </a:t>
            </a:r>
            <a:r>
              <a:rPr sz="2000" spc="70" dirty="0">
                <a:latin typeface="Times New Roman"/>
                <a:cs typeface="Times New Roman"/>
              </a:rPr>
              <a:t>DoD </a:t>
            </a:r>
            <a:r>
              <a:rPr sz="2000" spc="5" dirty="0">
                <a:latin typeface="Times New Roman"/>
                <a:cs typeface="Times New Roman"/>
              </a:rPr>
              <a:t>or </a:t>
            </a:r>
            <a:r>
              <a:rPr sz="2000" spc="-190" dirty="0">
                <a:latin typeface="Times New Roman"/>
                <a:cs typeface="Times New Roman"/>
              </a:rPr>
              <a:t>VA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25" dirty="0">
                <a:latin typeface="Times New Roman"/>
                <a:cs typeface="Times New Roman"/>
              </a:rPr>
              <a:t>determine, </a:t>
            </a:r>
            <a:r>
              <a:rPr sz="2000" dirty="0">
                <a:latin typeface="Times New Roman"/>
                <a:cs typeface="Times New Roman"/>
              </a:rPr>
              <a:t>for  </a:t>
            </a:r>
            <a:r>
              <a:rPr sz="2000" spc="-60" dirty="0">
                <a:latin typeface="Times New Roman"/>
                <a:cs typeface="Times New Roman"/>
              </a:rPr>
              <a:t>example, </a:t>
            </a:r>
            <a:r>
              <a:rPr sz="2000" spc="-25" dirty="0">
                <a:latin typeface="Times New Roman"/>
                <a:cs typeface="Times New Roman"/>
              </a:rPr>
              <a:t>whether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35" dirty="0">
                <a:latin typeface="Times New Roman"/>
                <a:cs typeface="Times New Roman"/>
              </a:rPr>
              <a:t>company </a:t>
            </a:r>
            <a:r>
              <a:rPr sz="2000" spc="-40" dirty="0">
                <a:latin typeface="Times New Roman"/>
                <a:cs typeface="Times New Roman"/>
              </a:rPr>
              <a:t>bidding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20" dirty="0">
                <a:latin typeface="Times New Roman"/>
                <a:cs typeface="Times New Roman"/>
              </a:rPr>
              <a:t>government </a:t>
            </a:r>
            <a:r>
              <a:rPr sz="2000" spc="-10" dirty="0">
                <a:latin typeface="Times New Roman"/>
                <a:cs typeface="Times New Roman"/>
              </a:rPr>
              <a:t>contract </a:t>
            </a:r>
            <a:r>
              <a:rPr sz="2000" spc="-75" dirty="0">
                <a:latin typeface="Times New Roman"/>
                <a:cs typeface="Times New Roman"/>
              </a:rPr>
              <a:t>is </a:t>
            </a:r>
            <a:r>
              <a:rPr sz="2000" spc="-40" dirty="0">
                <a:latin typeface="Times New Roman"/>
                <a:cs typeface="Times New Roman"/>
              </a:rPr>
              <a:t>in  compliance with </a:t>
            </a:r>
            <a:r>
              <a:rPr sz="2000" spc="-10" dirty="0">
                <a:latin typeface="Times New Roman"/>
                <a:cs typeface="Times New Roman"/>
              </a:rPr>
              <a:t>GMPs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35" dirty="0">
                <a:latin typeface="Times New Roman"/>
                <a:cs typeface="Times New Roman"/>
              </a:rPr>
              <a:t>otherwise </a:t>
            </a:r>
            <a:r>
              <a:rPr sz="2000" spc="-40" dirty="0">
                <a:latin typeface="Times New Roman"/>
                <a:cs typeface="Times New Roman"/>
              </a:rPr>
              <a:t>in compliance </a:t>
            </a:r>
            <a:r>
              <a:rPr sz="2000" spc="-45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FDCA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688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Administrative </a:t>
            </a:r>
            <a:r>
              <a:rPr dirty="0"/>
              <a:t>Enforcement</a:t>
            </a:r>
            <a:r>
              <a:rPr spc="5" dirty="0"/>
              <a:t> </a:t>
            </a:r>
            <a:r>
              <a:rPr spc="-20" dirty="0"/>
              <a:t>Tools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67" y="191515"/>
            <a:ext cx="8800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 </a:t>
            </a:r>
            <a:r>
              <a:rPr spc="-100" dirty="0"/>
              <a:t>Stewart</a:t>
            </a:r>
            <a:r>
              <a:rPr spc="245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274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00" dirty="0">
                <a:latin typeface="Times New Roman"/>
                <a:cs typeface="Times New Roman"/>
              </a:rPr>
              <a:t>Kyle </a:t>
            </a:r>
            <a:r>
              <a:rPr sz="2800" b="1" spc="-55" dirty="0">
                <a:latin typeface="Times New Roman"/>
                <a:cs typeface="Times New Roman"/>
              </a:rPr>
              <a:t>Website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38" y="3823208"/>
            <a:ext cx="419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00" dirty="0">
                <a:latin typeface="Times New Roman"/>
                <a:cs typeface="Times New Roman"/>
              </a:rPr>
              <a:t>Karen </a:t>
            </a:r>
            <a:r>
              <a:rPr sz="2800" b="1" spc="-80" dirty="0">
                <a:latin typeface="Times New Roman"/>
                <a:cs typeface="Times New Roman"/>
              </a:rPr>
              <a:t>Stewart </a:t>
            </a:r>
            <a:r>
              <a:rPr sz="2800" b="1" spc="-55" dirty="0">
                <a:latin typeface="Times New Roman"/>
                <a:cs typeface="Times New Roman"/>
              </a:rPr>
              <a:t>Website</a:t>
            </a:r>
            <a:r>
              <a:rPr sz="2800" b="1" spc="1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1743455"/>
            <a:ext cx="6839711" cy="2218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9116" y="4267200"/>
            <a:ext cx="6754368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68383"/>
            <a:ext cx="8096250" cy="38506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83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Inspections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(continued)</a:t>
            </a:r>
            <a:endParaRPr sz="2800">
              <a:latin typeface="Times New Roman"/>
              <a:cs typeface="Times New Roman"/>
            </a:endParaRPr>
          </a:p>
          <a:p>
            <a:pPr marL="913130" lvl="1" indent="-384810">
              <a:lnSpc>
                <a:spcPct val="100000"/>
              </a:lnSpc>
              <a:spcBef>
                <a:spcPts val="535"/>
              </a:spcBef>
              <a:buFont typeface="Arial"/>
              <a:buChar char="–"/>
              <a:tabLst>
                <a:tab pos="913130" algn="l"/>
                <a:tab pos="913765" algn="l"/>
              </a:tabLst>
            </a:pPr>
            <a:r>
              <a:rPr sz="2000" spc="-25" dirty="0">
                <a:latin typeface="Times New Roman"/>
                <a:cs typeface="Times New Roman"/>
              </a:rPr>
              <a:t>Combination </a:t>
            </a:r>
            <a:r>
              <a:rPr sz="2000" spc="10" dirty="0">
                <a:latin typeface="Times New Roman"/>
                <a:cs typeface="Times New Roman"/>
              </a:rPr>
              <a:t>or </a:t>
            </a:r>
            <a:r>
              <a:rPr sz="2000" spc="-30" dirty="0">
                <a:latin typeface="Times New Roman"/>
                <a:cs typeface="Times New Roman"/>
              </a:rPr>
              <a:t>joint </a:t>
            </a:r>
            <a:r>
              <a:rPr sz="2000" spc="-25" dirty="0">
                <a:latin typeface="Times New Roman"/>
                <a:cs typeface="Times New Roman"/>
              </a:rPr>
              <a:t>inspections </a:t>
            </a:r>
            <a:r>
              <a:rPr sz="2000" spc="-60" dirty="0">
                <a:latin typeface="Times New Roman"/>
                <a:cs typeface="Times New Roman"/>
              </a:rPr>
              <a:t>(EPA, </a:t>
            </a:r>
            <a:r>
              <a:rPr sz="2000" spc="-25" dirty="0">
                <a:latin typeface="Times New Roman"/>
                <a:cs typeface="Times New Roman"/>
              </a:rPr>
              <a:t>OSHA, </a:t>
            </a:r>
            <a:r>
              <a:rPr sz="2000" spc="10" dirty="0">
                <a:latin typeface="Times New Roman"/>
                <a:cs typeface="Times New Roman"/>
              </a:rPr>
              <a:t>or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25" dirty="0">
                <a:latin typeface="Times New Roman"/>
                <a:cs typeface="Times New Roman"/>
              </a:rPr>
              <a:t>state </a:t>
            </a:r>
            <a:r>
              <a:rPr sz="2000" spc="5" dirty="0">
                <a:latin typeface="Times New Roman"/>
                <a:cs typeface="Times New Roman"/>
              </a:rPr>
              <a:t>food </a:t>
            </a:r>
            <a:r>
              <a:rPr sz="2000" spc="-20" dirty="0">
                <a:latin typeface="Times New Roman"/>
                <a:cs typeface="Times New Roman"/>
              </a:rPr>
              <a:t>and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drug</a:t>
            </a:r>
            <a:endParaRPr sz="2000">
              <a:latin typeface="Times New Roman"/>
              <a:cs typeface="Times New Roman"/>
            </a:endParaRPr>
          </a:p>
          <a:p>
            <a:pPr marL="913130">
              <a:lnSpc>
                <a:spcPct val="100000"/>
              </a:lnSpc>
              <a:spcBef>
                <a:spcPts val="5"/>
              </a:spcBef>
            </a:pPr>
            <a:r>
              <a:rPr sz="2000" spc="-45" dirty="0">
                <a:latin typeface="Times New Roman"/>
                <a:cs typeface="Times New Roman"/>
              </a:rPr>
              <a:t>regulatory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body)</a:t>
            </a:r>
            <a:endParaRPr sz="2000">
              <a:latin typeface="Times New Roman"/>
              <a:cs typeface="Times New Roman"/>
            </a:endParaRPr>
          </a:p>
          <a:p>
            <a:pPr marL="913130" lvl="1" indent="-38481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13130" algn="l"/>
                <a:tab pos="913765" algn="l"/>
              </a:tabLst>
            </a:pPr>
            <a:r>
              <a:rPr sz="2000" spc="-35" dirty="0">
                <a:latin typeface="Times New Roman"/>
                <a:cs typeface="Times New Roman"/>
              </a:rPr>
              <a:t>Consumer, </a:t>
            </a:r>
            <a:r>
              <a:rPr sz="2000" spc="-30" dirty="0">
                <a:latin typeface="Times New Roman"/>
                <a:cs typeface="Times New Roman"/>
              </a:rPr>
              <a:t>trade,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complaints</a:t>
            </a:r>
            <a:endParaRPr sz="2000">
              <a:latin typeface="Times New Roman"/>
              <a:cs typeface="Times New Roman"/>
            </a:endParaRPr>
          </a:p>
          <a:p>
            <a:pPr marL="913130" lvl="1" indent="-38481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13130" algn="l"/>
                <a:tab pos="913765" algn="l"/>
              </a:tabLst>
            </a:pPr>
            <a:r>
              <a:rPr sz="2000" spc="-50" dirty="0">
                <a:latin typeface="Times New Roman"/>
                <a:cs typeface="Times New Roman"/>
              </a:rPr>
              <a:t>Adverse </a:t>
            </a:r>
            <a:r>
              <a:rPr sz="2000" spc="-5" dirty="0">
                <a:latin typeface="Times New Roman"/>
                <a:cs typeface="Times New Roman"/>
              </a:rPr>
              <a:t>product </a:t>
            </a:r>
            <a:r>
              <a:rPr sz="2000" spc="-30" dirty="0">
                <a:latin typeface="Times New Roman"/>
                <a:cs typeface="Times New Roman"/>
              </a:rPr>
              <a:t>effect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reports</a:t>
            </a:r>
            <a:endParaRPr sz="2000">
              <a:latin typeface="Times New Roman"/>
              <a:cs typeface="Times New Roman"/>
            </a:endParaRPr>
          </a:p>
          <a:p>
            <a:pPr marL="913130" lvl="1" indent="-38481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913130" algn="l"/>
                <a:tab pos="913765" algn="l"/>
              </a:tabLst>
            </a:pPr>
            <a:r>
              <a:rPr sz="2000" spc="-50" dirty="0">
                <a:latin typeface="Times New Roman"/>
                <a:cs typeface="Times New Roman"/>
              </a:rPr>
              <a:t>Congressionally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inspired</a:t>
            </a:r>
            <a:endParaRPr sz="20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1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Clinical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hold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  <a:tab pos="4821555" algn="l"/>
              </a:tabLst>
            </a:pPr>
            <a:r>
              <a:rPr sz="2800" b="1" spc="-105" dirty="0">
                <a:latin typeface="Times New Roman"/>
                <a:cs typeface="Times New Roman"/>
              </a:rPr>
              <a:t>Withdrawal </a:t>
            </a:r>
            <a:r>
              <a:rPr sz="2800" b="1" spc="-114" dirty="0">
                <a:latin typeface="Times New Roman"/>
                <a:cs typeface="Times New Roman"/>
              </a:rPr>
              <a:t>or</a:t>
            </a:r>
            <a:r>
              <a:rPr sz="2800" b="1" spc="170" dirty="0">
                <a:latin typeface="Times New Roman"/>
                <a:cs typeface="Times New Roman"/>
              </a:rPr>
              <a:t> </a:t>
            </a:r>
            <a:r>
              <a:rPr sz="2800" b="1" spc="30" dirty="0">
                <a:latin typeface="Times New Roman"/>
                <a:cs typeface="Times New Roman"/>
              </a:rPr>
              <a:t>suspension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35" dirty="0">
                <a:latin typeface="Times New Roman"/>
                <a:cs typeface="Times New Roman"/>
              </a:rPr>
              <a:t>marketing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permit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Recall </a:t>
            </a:r>
            <a:r>
              <a:rPr sz="2800" b="1" spc="-15" dirty="0">
                <a:latin typeface="Times New Roman"/>
                <a:cs typeface="Times New Roman"/>
              </a:rPr>
              <a:t>(FDA-requested </a:t>
            </a:r>
            <a:r>
              <a:rPr sz="2800" b="1" spc="-114" dirty="0">
                <a:latin typeface="Times New Roman"/>
                <a:cs typeface="Times New Roman"/>
              </a:rPr>
              <a:t>or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“voluntary”)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259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Administrative </a:t>
            </a:r>
            <a:r>
              <a:rPr dirty="0"/>
              <a:t>Enforcement </a:t>
            </a:r>
            <a:r>
              <a:rPr spc="-20" dirty="0"/>
              <a:t>Tools</a:t>
            </a:r>
            <a:r>
              <a:rPr spc="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6677"/>
            <a:ext cx="8369300" cy="44640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7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Import </a:t>
            </a:r>
            <a:r>
              <a:rPr sz="2800" b="1" dirty="0">
                <a:latin typeface="Times New Roman"/>
                <a:cs typeface="Times New Roman"/>
              </a:rPr>
              <a:t>detention </a:t>
            </a:r>
            <a:r>
              <a:rPr sz="2800" b="1" spc="-114" dirty="0">
                <a:latin typeface="Times New Roman"/>
                <a:cs typeface="Times New Roman"/>
              </a:rPr>
              <a:t>or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refusal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Civil </a:t>
            </a:r>
            <a:r>
              <a:rPr sz="2800" b="1" spc="5" dirty="0">
                <a:latin typeface="Times New Roman"/>
                <a:cs typeface="Times New Roman"/>
              </a:rPr>
              <a:t>money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penalties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Warning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Letters</a:t>
            </a:r>
            <a:endParaRPr sz="2800">
              <a:latin typeface="Times New Roman"/>
              <a:cs typeface="Times New Roman"/>
            </a:endParaRPr>
          </a:p>
          <a:p>
            <a:pPr marL="913130" marR="5080" indent="-384175">
              <a:lnSpc>
                <a:spcPct val="100000"/>
              </a:lnSpc>
              <a:spcBef>
                <a:spcPts val="605"/>
              </a:spcBef>
              <a:tabLst>
                <a:tab pos="91313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spc="-45" dirty="0">
                <a:latin typeface="Times New Roman"/>
                <a:cs typeface="Times New Roman"/>
              </a:rPr>
              <a:t>addressed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60" dirty="0">
                <a:latin typeface="Times New Roman"/>
                <a:cs typeface="Times New Roman"/>
              </a:rPr>
              <a:t>CEOs/other </a:t>
            </a:r>
            <a:r>
              <a:rPr sz="2400" spc="-85" dirty="0">
                <a:latin typeface="Times New Roman"/>
                <a:cs typeface="Times New Roman"/>
              </a:rPr>
              <a:t>executives; </a:t>
            </a:r>
            <a:r>
              <a:rPr sz="2400" spc="-185" dirty="0">
                <a:latin typeface="Times New Roman"/>
                <a:cs typeface="Times New Roman"/>
              </a:rPr>
              <a:t>FDA’s </a:t>
            </a:r>
            <a:r>
              <a:rPr sz="2400" spc="-5" dirty="0">
                <a:latin typeface="Times New Roman"/>
                <a:cs typeface="Times New Roman"/>
              </a:rPr>
              <a:t>effort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get  </a:t>
            </a:r>
            <a:r>
              <a:rPr sz="2400" spc="-80" dirty="0">
                <a:latin typeface="Times New Roman"/>
                <a:cs typeface="Times New Roman"/>
              </a:rPr>
              <a:t>executive </a:t>
            </a:r>
            <a:r>
              <a:rPr sz="2400" spc="-60" dirty="0">
                <a:latin typeface="Times New Roman"/>
                <a:cs typeface="Times New Roman"/>
              </a:rPr>
              <a:t>buy-in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65" dirty="0">
                <a:latin typeface="Times New Roman"/>
                <a:cs typeface="Times New Roman"/>
              </a:rPr>
              <a:t>necessary </a:t>
            </a:r>
            <a:r>
              <a:rPr sz="2400" spc="-85" dirty="0">
                <a:latin typeface="Times New Roman"/>
                <a:cs typeface="Times New Roman"/>
              </a:rPr>
              <a:t>fixes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often </a:t>
            </a:r>
            <a:r>
              <a:rPr sz="2400" spc="-40" dirty="0">
                <a:latin typeface="Times New Roman"/>
                <a:cs typeface="Times New Roman"/>
              </a:rPr>
              <a:t>sabotaged </a:t>
            </a:r>
            <a:r>
              <a:rPr sz="2400" spc="-105" dirty="0">
                <a:latin typeface="Times New Roman"/>
                <a:cs typeface="Times New Roman"/>
              </a:rPr>
              <a:t>by  </a:t>
            </a:r>
            <a:r>
              <a:rPr sz="2400" spc="-15" dirty="0">
                <a:latin typeface="Times New Roman"/>
                <a:cs typeface="Times New Roman"/>
              </a:rPr>
              <a:t>corporate </a:t>
            </a:r>
            <a:r>
              <a:rPr sz="2400" spc="-80" dirty="0">
                <a:latin typeface="Times New Roman"/>
                <a:cs typeface="Times New Roman"/>
              </a:rPr>
              <a:t>bureaucracy, </a:t>
            </a:r>
            <a:r>
              <a:rPr sz="2400" spc="-65" dirty="0">
                <a:latin typeface="Times New Roman"/>
                <a:cs typeface="Times New Roman"/>
              </a:rPr>
              <a:t>which </a:t>
            </a:r>
            <a:r>
              <a:rPr sz="2400" spc="-35" dirty="0">
                <a:latin typeface="Times New Roman"/>
                <a:cs typeface="Times New Roman"/>
              </a:rPr>
              <a:t>sends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letter </a:t>
            </a:r>
            <a:r>
              <a:rPr sz="2400" spc="-70" dirty="0">
                <a:latin typeface="Times New Roman"/>
                <a:cs typeface="Times New Roman"/>
              </a:rPr>
              <a:t>back </a:t>
            </a:r>
            <a:r>
              <a:rPr sz="2400" spc="-30" dirty="0">
                <a:latin typeface="Times New Roman"/>
                <a:cs typeface="Times New Roman"/>
              </a:rPr>
              <a:t>down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15" dirty="0">
                <a:latin typeface="Times New Roman"/>
                <a:cs typeface="Times New Roman"/>
              </a:rPr>
              <a:t>person </a:t>
            </a:r>
            <a:r>
              <a:rPr sz="2400" spc="-55" dirty="0">
                <a:latin typeface="Times New Roman"/>
                <a:cs typeface="Times New Roman"/>
              </a:rPr>
              <a:t>with </a:t>
            </a:r>
            <a:r>
              <a:rPr sz="2400" spc="-60" dirty="0">
                <a:latin typeface="Times New Roman"/>
                <a:cs typeface="Times New Roman"/>
              </a:rPr>
              <a:t>knowledge </a:t>
            </a:r>
            <a:r>
              <a:rPr sz="2400" spc="-5" dirty="0">
                <a:latin typeface="Times New Roman"/>
                <a:cs typeface="Times New Roman"/>
              </a:rPr>
              <a:t>of the </a:t>
            </a:r>
            <a:r>
              <a:rPr sz="2400" spc="-65" dirty="0">
                <a:latin typeface="Times New Roman"/>
                <a:cs typeface="Times New Roman"/>
              </a:rPr>
              <a:t>specifics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i="1" spc="-330" dirty="0">
                <a:latin typeface="Times New Roman"/>
                <a:cs typeface="Times New Roman"/>
              </a:rPr>
              <a:t>see </a:t>
            </a:r>
            <a:r>
              <a:rPr sz="2400" spc="-20" dirty="0">
                <a:latin typeface="Times New Roman"/>
                <a:cs typeface="Times New Roman"/>
              </a:rPr>
              <a:t>prior </a:t>
            </a:r>
            <a:r>
              <a:rPr sz="2400" spc="-100" dirty="0">
                <a:latin typeface="Times New Roman"/>
                <a:cs typeface="Times New Roman"/>
              </a:rPr>
              <a:t>Slide  </a:t>
            </a:r>
            <a:r>
              <a:rPr sz="2400" spc="-75" dirty="0">
                <a:latin typeface="Times New Roman"/>
                <a:cs typeface="Times New Roman"/>
              </a:rPr>
              <a:t>77 </a:t>
            </a:r>
            <a:r>
              <a:rPr sz="2400" spc="20" dirty="0">
                <a:latin typeface="Times New Roman"/>
                <a:cs typeface="Times New Roman"/>
              </a:rPr>
              <a:t>on </a:t>
            </a:r>
            <a:r>
              <a:rPr sz="2400" spc="-15" dirty="0">
                <a:latin typeface="Times New Roman"/>
                <a:cs typeface="Times New Roman"/>
              </a:rPr>
              <a:t>purpose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WL</a:t>
            </a:r>
            <a:endParaRPr sz="2400">
              <a:latin typeface="Times New Roman"/>
              <a:cs typeface="Times New Roman"/>
            </a:endParaRPr>
          </a:p>
          <a:p>
            <a:pPr marL="414655" marR="246379" indent="-40259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Application </a:t>
            </a:r>
            <a:r>
              <a:rPr sz="2800" b="1" spc="-30" dirty="0">
                <a:latin typeface="Times New Roman"/>
                <a:cs typeface="Times New Roman"/>
              </a:rPr>
              <a:t>Integrity </a:t>
            </a:r>
            <a:r>
              <a:rPr sz="2800" b="1" spc="-60" dirty="0">
                <a:latin typeface="Times New Roman"/>
                <a:cs typeface="Times New Roman"/>
              </a:rPr>
              <a:t>Program </a:t>
            </a:r>
            <a:r>
              <a:rPr sz="2800" b="1" spc="-15" dirty="0">
                <a:latin typeface="Times New Roman"/>
                <a:cs typeface="Times New Roman"/>
              </a:rPr>
              <a:t>(AIP)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b="1" spc="35" dirty="0">
                <a:latin typeface="Times New Roman"/>
                <a:cs typeface="Times New Roman"/>
              </a:rPr>
              <a:t>discussed </a:t>
            </a:r>
            <a:r>
              <a:rPr sz="2800" b="1" dirty="0">
                <a:latin typeface="Times New Roman"/>
                <a:cs typeface="Times New Roman"/>
              </a:rPr>
              <a:t>in  </a:t>
            </a:r>
            <a:r>
              <a:rPr sz="2800" b="1" spc="-30" dirty="0">
                <a:latin typeface="Times New Roman"/>
                <a:cs typeface="Times New Roman"/>
              </a:rPr>
              <a:t>more </a:t>
            </a:r>
            <a:r>
              <a:rPr sz="2800" b="1" spc="-20" dirty="0">
                <a:latin typeface="Times New Roman"/>
                <a:cs typeface="Times New Roman"/>
              </a:rPr>
              <a:t>detail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80" dirty="0">
                <a:latin typeface="Times New Roman"/>
                <a:cs typeface="Times New Roman"/>
              </a:rPr>
              <a:t>later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8297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FDA </a:t>
            </a:r>
            <a:r>
              <a:rPr spc="-65" dirty="0"/>
              <a:t>Administrative </a:t>
            </a:r>
            <a:r>
              <a:rPr dirty="0"/>
              <a:t>Enforcement </a:t>
            </a:r>
            <a:r>
              <a:rPr spc="-20" dirty="0"/>
              <a:t>Tools</a:t>
            </a:r>
            <a:r>
              <a:rPr spc="8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58671"/>
            <a:ext cx="760222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7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45" dirty="0">
                <a:latin typeface="Times New Roman"/>
                <a:cs typeface="Times New Roman"/>
              </a:rPr>
              <a:t>FDA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Website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Press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release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90" dirty="0">
                <a:latin typeface="Times New Roman"/>
                <a:cs typeface="Times New Roman"/>
              </a:rPr>
              <a:t>Talk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paper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Press </a:t>
            </a:r>
            <a:r>
              <a:rPr sz="2800" b="1" spc="40" dirty="0">
                <a:latin typeface="Times New Roman"/>
                <a:cs typeface="Times New Roman"/>
              </a:rPr>
              <a:t>conference/television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60" dirty="0">
                <a:latin typeface="Times New Roman"/>
                <a:cs typeface="Times New Roman"/>
              </a:rPr>
              <a:t>radio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interview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20" dirty="0">
                <a:latin typeface="Times New Roman"/>
                <a:cs typeface="Times New Roman"/>
              </a:rPr>
              <a:t>Speeches</a:t>
            </a:r>
            <a:endParaRPr sz="28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Congressional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45" dirty="0">
                <a:latin typeface="Times New Roman"/>
                <a:cs typeface="Times New Roman"/>
              </a:rPr>
              <a:t>other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testimony</a:t>
            </a:r>
            <a:endParaRPr sz="2800">
              <a:latin typeface="Times New Roman"/>
              <a:cs typeface="Times New Roman"/>
            </a:endParaRPr>
          </a:p>
          <a:p>
            <a:pPr marL="414655" marR="1001394" indent="-40259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414655" algn="l"/>
                <a:tab pos="415290" algn="l"/>
              </a:tabLst>
            </a:pPr>
            <a:r>
              <a:rPr sz="2800" b="1" spc="-35" dirty="0">
                <a:latin typeface="Times New Roman"/>
                <a:cs typeface="Times New Roman"/>
              </a:rPr>
              <a:t>Articles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15" dirty="0">
                <a:latin typeface="Times New Roman"/>
                <a:cs typeface="Times New Roman"/>
              </a:rPr>
              <a:t>scientific, </a:t>
            </a:r>
            <a:r>
              <a:rPr sz="2800" b="1" spc="-15" dirty="0">
                <a:latin typeface="Times New Roman"/>
                <a:cs typeface="Times New Roman"/>
              </a:rPr>
              <a:t>professional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70" dirty="0">
                <a:latin typeface="Times New Roman"/>
                <a:cs typeface="Times New Roman"/>
              </a:rPr>
              <a:t>lay  </a:t>
            </a:r>
            <a:r>
              <a:rPr sz="2800" b="1" spc="-5" dirty="0">
                <a:latin typeface="Times New Roman"/>
                <a:cs typeface="Times New Roman"/>
              </a:rPr>
              <a:t>publications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The </a:t>
            </a:r>
            <a:r>
              <a:rPr dirty="0"/>
              <a:t>Pen </a:t>
            </a:r>
            <a:r>
              <a:rPr spc="60" dirty="0"/>
              <a:t>Is </a:t>
            </a:r>
            <a:r>
              <a:rPr spc="-35" dirty="0"/>
              <a:t>Mightier </a:t>
            </a:r>
            <a:r>
              <a:rPr spc="-5" dirty="0"/>
              <a:t>Than </a:t>
            </a:r>
            <a:r>
              <a:rPr spc="55" dirty="0"/>
              <a:t>The</a:t>
            </a:r>
            <a:r>
              <a:rPr spc="-95" dirty="0"/>
              <a:t> </a:t>
            </a:r>
            <a:r>
              <a:rPr spc="-145" dirty="0"/>
              <a:t>Sword:  </a:t>
            </a:r>
            <a:r>
              <a:rPr spc="-70" dirty="0"/>
              <a:t>Adverse</a:t>
            </a:r>
            <a:r>
              <a:rPr spc="-25" dirty="0"/>
              <a:t> </a:t>
            </a:r>
            <a:r>
              <a:rPr spc="-20" dirty="0"/>
              <a:t>Publicity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75" y="1246632"/>
            <a:ext cx="7086600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692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Publicity </a:t>
            </a:r>
            <a:r>
              <a:rPr spc="10" dirty="0"/>
              <a:t>as </a:t>
            </a:r>
            <a:r>
              <a:rPr spc="-45" dirty="0"/>
              <a:t>an </a:t>
            </a:r>
            <a:r>
              <a:rPr dirty="0"/>
              <a:t>Enforcement</a:t>
            </a:r>
            <a:r>
              <a:rPr spc="-25" dirty="0"/>
              <a:t> </a:t>
            </a:r>
            <a:r>
              <a:rPr spc="-100" dirty="0"/>
              <a:t>Tool?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83</a:t>
            </a:fld>
            <a:endParaRPr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977" y="1072642"/>
            <a:ext cx="8446135" cy="497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5774690" algn="l"/>
              </a:tabLst>
            </a:pPr>
            <a:r>
              <a:rPr sz="2800" b="1" spc="25" dirty="0">
                <a:latin typeface="Times New Roman"/>
                <a:cs typeface="Times New Roman"/>
              </a:rPr>
              <a:t>Disseminating </a:t>
            </a:r>
            <a:r>
              <a:rPr sz="2800" b="1" spc="-40" dirty="0">
                <a:latin typeface="Times New Roman"/>
                <a:cs typeface="Times New Roman"/>
              </a:rPr>
              <a:t>an ad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violation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65" dirty="0">
                <a:latin typeface="Times New Roman"/>
                <a:cs typeface="Times New Roman"/>
              </a:rPr>
              <a:t>503B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35" dirty="0">
                <a:latin typeface="Times New Roman"/>
                <a:cs typeface="Times New Roman"/>
              </a:rPr>
              <a:t>is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574738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“prohibited </a:t>
            </a:r>
            <a:r>
              <a:rPr sz="2800" b="1" spc="-20" dirty="0">
                <a:latin typeface="Times New Roman"/>
                <a:cs typeface="Times New Roman"/>
              </a:rPr>
              <a:t>act” </a:t>
            </a:r>
            <a:r>
              <a:rPr sz="2800" b="1" spc="-55" dirty="0">
                <a:latin typeface="Times New Roman"/>
                <a:cs typeface="Times New Roman"/>
              </a:rPr>
              <a:t>under </a:t>
            </a:r>
            <a:r>
              <a:rPr sz="2800" spc="-204" dirty="0">
                <a:latin typeface="Times New Roman"/>
                <a:cs typeface="Times New Roman"/>
              </a:rPr>
              <a:t>§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b="1" spc="-75" dirty="0">
                <a:latin typeface="Times New Roman"/>
                <a:cs typeface="Times New Roman"/>
              </a:rPr>
              <a:t>301(kk)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65" dirty="0">
                <a:latin typeface="Times New Roman"/>
                <a:cs typeface="Times New Roman"/>
              </a:rPr>
              <a:t>Act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failure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30" dirty="0">
                <a:latin typeface="Times New Roman"/>
                <a:cs typeface="Times New Roman"/>
              </a:rPr>
              <a:t>submit </a:t>
            </a:r>
            <a:r>
              <a:rPr sz="2400" spc="-35" dirty="0">
                <a:latin typeface="Times New Roman"/>
                <a:cs typeface="Times New Roman"/>
              </a:rPr>
              <a:t>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all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disseminate </a:t>
            </a:r>
            <a:r>
              <a:rPr sz="2400" spc="-25" dirty="0">
                <a:latin typeface="Times New Roman"/>
                <a:cs typeface="Times New Roman"/>
              </a:rPr>
              <a:t>before </a:t>
            </a:r>
            <a:r>
              <a:rPr sz="2400" spc="-20" dirty="0">
                <a:latin typeface="Times New Roman"/>
                <a:cs typeface="Times New Roman"/>
              </a:rPr>
              <a:t>end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45-day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period</a:t>
            </a:r>
            <a:endParaRPr sz="2400">
              <a:latin typeface="Times New Roman"/>
              <a:cs typeface="Times New Roman"/>
            </a:endParaRPr>
          </a:p>
          <a:p>
            <a:pPr marL="756285" marR="58166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65" dirty="0">
                <a:latin typeface="Times New Roman"/>
                <a:cs typeface="Times New Roman"/>
              </a:rPr>
              <a:t>failure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0" dirty="0">
                <a:latin typeface="Times New Roman"/>
                <a:cs typeface="Times New Roman"/>
              </a:rPr>
              <a:t>incorporate </a:t>
            </a:r>
            <a:r>
              <a:rPr sz="2400" spc="-40" dirty="0">
                <a:latin typeface="Times New Roman"/>
                <a:cs typeface="Times New Roman"/>
              </a:rPr>
              <a:t>required </a:t>
            </a:r>
            <a:r>
              <a:rPr sz="2400" spc="-35" dirty="0">
                <a:latin typeface="Times New Roman"/>
                <a:cs typeface="Times New Roman"/>
              </a:rPr>
              <a:t>additions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ad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55" dirty="0">
                <a:latin typeface="Times New Roman"/>
                <a:cs typeface="Times New Roman"/>
              </a:rPr>
              <a:t>Section  </a:t>
            </a:r>
            <a:r>
              <a:rPr sz="2400" spc="-90" dirty="0">
                <a:latin typeface="Times New Roman"/>
                <a:cs typeface="Times New Roman"/>
              </a:rPr>
              <a:t>503B(e)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such </a:t>
            </a:r>
            <a:r>
              <a:rPr sz="2400" spc="-80" dirty="0">
                <a:latin typeface="Times New Roman"/>
                <a:cs typeface="Times New Roman"/>
              </a:rPr>
              <a:t>as </a:t>
            </a:r>
            <a:r>
              <a:rPr sz="2400" spc="-50" dirty="0">
                <a:latin typeface="Times New Roman"/>
                <a:cs typeface="Times New Roman"/>
              </a:rPr>
              <a:t>serious </a:t>
            </a:r>
            <a:r>
              <a:rPr sz="2400" spc="-65" dirty="0">
                <a:latin typeface="Times New Roman"/>
                <a:cs typeface="Times New Roman"/>
              </a:rPr>
              <a:t>risks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labeling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55" dirty="0">
                <a:latin typeface="Times New Roman"/>
                <a:cs typeface="Times New Roman"/>
              </a:rPr>
              <a:t>approval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dates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Civil </a:t>
            </a:r>
            <a:r>
              <a:rPr sz="2800" b="1" spc="-30" dirty="0">
                <a:latin typeface="Times New Roman"/>
                <a:cs typeface="Times New Roman"/>
              </a:rPr>
              <a:t>monetary </a:t>
            </a:r>
            <a:r>
              <a:rPr sz="2800" b="1" dirty="0">
                <a:latin typeface="Times New Roman"/>
                <a:cs typeface="Times New Roman"/>
              </a:rPr>
              <a:t>penalties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FDAAA </a:t>
            </a:r>
            <a:r>
              <a:rPr sz="2400" spc="-55" dirty="0">
                <a:latin typeface="Times New Roman"/>
                <a:cs typeface="Times New Roman"/>
              </a:rPr>
              <a:t>revised </a:t>
            </a:r>
            <a:r>
              <a:rPr sz="2400" spc="-175" dirty="0">
                <a:latin typeface="Times New Roman"/>
                <a:cs typeface="Times New Roman"/>
              </a:rPr>
              <a:t>§ </a:t>
            </a:r>
            <a:r>
              <a:rPr sz="2400" spc="-75" dirty="0">
                <a:latin typeface="Times New Roman"/>
                <a:cs typeface="Times New Roman"/>
              </a:rPr>
              <a:t>303 </a:t>
            </a:r>
            <a:r>
              <a:rPr sz="2400" spc="-20" dirty="0">
                <a:latin typeface="Times New Roman"/>
                <a:cs typeface="Times New Roman"/>
              </a:rPr>
              <a:t>so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95" dirty="0">
                <a:latin typeface="Times New Roman"/>
                <a:cs typeface="Times New Roman"/>
              </a:rPr>
              <a:t>any </a:t>
            </a:r>
            <a:r>
              <a:rPr sz="2400" spc="-15" dirty="0">
                <a:latin typeface="Times New Roman"/>
                <a:cs typeface="Times New Roman"/>
              </a:rPr>
              <a:t>person </a:t>
            </a:r>
            <a:r>
              <a:rPr sz="2400" spc="-30" dirty="0">
                <a:latin typeface="Times New Roman"/>
                <a:cs typeface="Times New Roman"/>
              </a:rPr>
              <a:t>who </a:t>
            </a:r>
            <a:r>
              <a:rPr sz="2400" spc="-50" dirty="0">
                <a:latin typeface="Times New Roman"/>
                <a:cs typeface="Times New Roman"/>
              </a:rPr>
              <a:t>disseminates </a:t>
            </a:r>
            <a:r>
              <a:rPr sz="2400" spc="5" dirty="0">
                <a:latin typeface="Times New Roman"/>
                <a:cs typeface="Times New Roman"/>
              </a:rPr>
              <a:t>or  </a:t>
            </a:r>
            <a:r>
              <a:rPr sz="2400" spc="-65" dirty="0">
                <a:latin typeface="Times New Roman"/>
                <a:cs typeface="Times New Roman"/>
              </a:rPr>
              <a:t>causes </a:t>
            </a:r>
            <a:r>
              <a:rPr sz="2400" spc="-15" dirty="0">
                <a:latin typeface="Times New Roman"/>
                <a:cs typeface="Times New Roman"/>
              </a:rPr>
              <a:t>another </a:t>
            </a:r>
            <a:r>
              <a:rPr sz="2400" spc="-40" dirty="0">
                <a:latin typeface="Times New Roman"/>
                <a:cs typeface="Times New Roman"/>
              </a:rPr>
              <a:t>party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disseminate </a:t>
            </a:r>
            <a:r>
              <a:rPr sz="2400" spc="-90" dirty="0">
                <a:latin typeface="Times New Roman"/>
                <a:cs typeface="Times New Roman"/>
              </a:rPr>
              <a:t>a </a:t>
            </a:r>
            <a:r>
              <a:rPr sz="2400" spc="-75" dirty="0">
                <a:latin typeface="Times New Roman"/>
                <a:cs typeface="Times New Roman"/>
              </a:rPr>
              <a:t>false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75" dirty="0">
                <a:latin typeface="Times New Roman"/>
                <a:cs typeface="Times New Roman"/>
              </a:rPr>
              <a:t>misleading </a:t>
            </a:r>
            <a:r>
              <a:rPr sz="2400" spc="15" dirty="0">
                <a:latin typeface="Times New Roman"/>
                <a:cs typeface="Times New Roman"/>
              </a:rPr>
              <a:t>DTC  </a:t>
            </a:r>
            <a:r>
              <a:rPr sz="2400" spc="-50" dirty="0">
                <a:latin typeface="Times New Roman"/>
                <a:cs typeface="Times New Roman"/>
              </a:rPr>
              <a:t>ad </a:t>
            </a:r>
            <a:r>
              <a:rPr sz="2400" spc="-75" dirty="0">
                <a:latin typeface="Times New Roman"/>
                <a:cs typeface="Times New Roman"/>
              </a:rPr>
              <a:t>shall </a:t>
            </a:r>
            <a:r>
              <a:rPr sz="2400" spc="-25" dirty="0">
                <a:latin typeface="Times New Roman"/>
                <a:cs typeface="Times New Roman"/>
              </a:rPr>
              <a:t>be </a:t>
            </a:r>
            <a:r>
              <a:rPr sz="2400" spc="-85" dirty="0">
                <a:latin typeface="Times New Roman"/>
                <a:cs typeface="Times New Roman"/>
              </a:rPr>
              <a:t>liable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civil </a:t>
            </a:r>
            <a:r>
              <a:rPr sz="2400" spc="-60" dirty="0">
                <a:latin typeface="Times New Roman"/>
                <a:cs typeface="Times New Roman"/>
              </a:rPr>
              <a:t>penalty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up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80" dirty="0">
                <a:latin typeface="Times New Roman"/>
                <a:cs typeface="Times New Roman"/>
              </a:rPr>
              <a:t>$250,000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first  </a:t>
            </a:r>
            <a:r>
              <a:rPr sz="2400" spc="-55" dirty="0">
                <a:latin typeface="Times New Roman"/>
                <a:cs typeface="Times New Roman"/>
              </a:rPr>
              <a:t>violation,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up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$500,000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30" dirty="0">
                <a:latin typeface="Times New Roman"/>
                <a:cs typeface="Times New Roman"/>
              </a:rPr>
              <a:t>subsequent </a:t>
            </a:r>
            <a:r>
              <a:rPr sz="2400" spc="-50" dirty="0">
                <a:latin typeface="Times New Roman"/>
                <a:cs typeface="Times New Roman"/>
              </a:rPr>
              <a:t>violations in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5" dirty="0">
                <a:latin typeface="Times New Roman"/>
                <a:cs typeface="Times New Roman"/>
              </a:rPr>
              <a:t>3  </a:t>
            </a:r>
            <a:r>
              <a:rPr sz="2400" spc="-95" dirty="0">
                <a:latin typeface="Times New Roman"/>
                <a:cs typeface="Times New Roman"/>
              </a:rPr>
              <a:t>year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period.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825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4540" algn="l"/>
              </a:tabLst>
            </a:pPr>
            <a:r>
              <a:rPr spc="10" dirty="0"/>
              <a:t>Pre-Dissemination</a:t>
            </a:r>
            <a:r>
              <a:rPr dirty="0"/>
              <a:t> </a:t>
            </a:r>
            <a:r>
              <a:rPr spc="-25" dirty="0"/>
              <a:t>Review</a:t>
            </a:r>
            <a:r>
              <a:rPr spc="10" dirty="0"/>
              <a:t> </a:t>
            </a:r>
            <a:r>
              <a:rPr spc="-20" dirty="0"/>
              <a:t>of	</a:t>
            </a:r>
            <a:r>
              <a:rPr spc="-65" dirty="0"/>
              <a:t>TV </a:t>
            </a:r>
            <a:r>
              <a:rPr dirty="0"/>
              <a:t>ads</a:t>
            </a:r>
            <a:r>
              <a:rPr spc="-2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62253"/>
            <a:ext cx="8402955" cy="4833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49325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5" dirty="0">
                <a:latin typeface="Times New Roman"/>
                <a:cs typeface="Times New Roman"/>
              </a:rPr>
              <a:t>CMP </a:t>
            </a:r>
            <a:r>
              <a:rPr sz="2800" b="1" spc="-60" dirty="0">
                <a:latin typeface="Times New Roman"/>
                <a:cs typeface="Times New Roman"/>
              </a:rPr>
              <a:t>law </a:t>
            </a:r>
            <a:r>
              <a:rPr sz="2800" b="1" spc="40" dirty="0">
                <a:latin typeface="Times New Roman"/>
                <a:cs typeface="Times New Roman"/>
              </a:rPr>
              <a:t>does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15" dirty="0">
                <a:latin typeface="Times New Roman"/>
                <a:cs typeface="Times New Roman"/>
              </a:rPr>
              <a:t>distinguish </a:t>
            </a:r>
            <a:r>
              <a:rPr sz="2800" b="1" dirty="0">
                <a:latin typeface="Times New Roman"/>
                <a:cs typeface="Times New Roman"/>
              </a:rPr>
              <a:t>between </a:t>
            </a:r>
            <a:r>
              <a:rPr sz="2800" b="1" spc="-55" dirty="0">
                <a:latin typeface="Times New Roman"/>
                <a:cs typeface="Times New Roman"/>
              </a:rPr>
              <a:t>TV </a:t>
            </a:r>
            <a:r>
              <a:rPr sz="2800" b="1" spc="-30" dirty="0">
                <a:latin typeface="Times New Roman"/>
                <a:cs typeface="Times New Roman"/>
              </a:rPr>
              <a:t>and  </a:t>
            </a:r>
            <a:r>
              <a:rPr sz="2800" b="1" spc="10" dirty="0">
                <a:latin typeface="Times New Roman"/>
                <a:cs typeface="Times New Roman"/>
              </a:rPr>
              <a:t>print/radio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ads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Factors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whether </a:t>
            </a:r>
            <a:r>
              <a:rPr sz="2400" spc="-25" dirty="0">
                <a:latin typeface="Times New Roman"/>
                <a:cs typeface="Times New Roman"/>
              </a:rPr>
              <a:t>submitted </a:t>
            </a:r>
            <a:r>
              <a:rPr sz="2400" spc="-15" dirty="0">
                <a:latin typeface="Times New Roman"/>
                <a:cs typeface="Times New Roman"/>
              </a:rPr>
              <a:t>under </a:t>
            </a:r>
            <a:r>
              <a:rPr sz="2400" spc="-110" dirty="0">
                <a:latin typeface="Times New Roman"/>
                <a:cs typeface="Times New Roman"/>
              </a:rPr>
              <a:t>§503B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105" dirty="0">
                <a:latin typeface="Times New Roman"/>
                <a:cs typeface="Times New Roman"/>
              </a:rPr>
              <a:t>§736A </a:t>
            </a:r>
            <a:r>
              <a:rPr sz="2400" spc="-65" dirty="0">
                <a:latin typeface="Times New Roman"/>
                <a:cs typeface="Times New Roman"/>
              </a:rPr>
              <a:t>(advisory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review)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whether </a:t>
            </a:r>
            <a:r>
              <a:rPr sz="2400" spc="-50" dirty="0">
                <a:latin typeface="Times New Roman"/>
                <a:cs typeface="Times New Roman"/>
              </a:rPr>
              <a:t>disseminated </a:t>
            </a:r>
            <a:r>
              <a:rPr sz="2400" spc="-25" dirty="0">
                <a:latin typeface="Times New Roman"/>
                <a:cs typeface="Times New Roman"/>
              </a:rPr>
              <a:t>before </a:t>
            </a:r>
            <a:r>
              <a:rPr sz="2400" spc="-20" dirty="0">
                <a:latin typeface="Times New Roman"/>
                <a:cs typeface="Times New Roman"/>
              </a:rPr>
              <a:t>end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45-day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period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whether </a:t>
            </a:r>
            <a:r>
              <a:rPr sz="2400" spc="-55" dirty="0">
                <a:latin typeface="Times New Roman"/>
                <a:cs typeface="Times New Roman"/>
              </a:rPr>
              <a:t>they </a:t>
            </a:r>
            <a:r>
              <a:rPr sz="2400" spc="-20" dirty="0">
                <a:latin typeface="Times New Roman"/>
                <a:cs typeface="Times New Roman"/>
              </a:rPr>
              <a:t>incorporated </a:t>
            </a:r>
            <a:r>
              <a:rPr sz="2400" spc="-95" dirty="0">
                <a:latin typeface="Times New Roman"/>
                <a:cs typeface="Times New Roman"/>
              </a:rPr>
              <a:t>any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comments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whether </a:t>
            </a:r>
            <a:r>
              <a:rPr sz="2400" spc="-55" dirty="0">
                <a:latin typeface="Times New Roman"/>
                <a:cs typeface="Times New Roman"/>
              </a:rPr>
              <a:t>they </a:t>
            </a:r>
            <a:r>
              <a:rPr sz="2400" spc="-5" dirty="0">
                <a:latin typeface="Times New Roman"/>
                <a:cs typeface="Times New Roman"/>
              </a:rPr>
              <a:t>stopped </a:t>
            </a:r>
            <a:r>
              <a:rPr sz="2400" spc="-55" dirty="0">
                <a:latin typeface="Times New Roman"/>
                <a:cs typeface="Times New Roman"/>
              </a:rPr>
              <a:t>disseminating </a:t>
            </a:r>
            <a:r>
              <a:rPr sz="2400" spc="-35" dirty="0">
                <a:latin typeface="Times New Roman"/>
                <a:cs typeface="Times New Roman"/>
              </a:rPr>
              <a:t>after </a:t>
            </a:r>
            <a:r>
              <a:rPr sz="2400" spc="-45" dirty="0">
                <a:latin typeface="Times New Roman"/>
                <a:cs typeface="Times New Roman"/>
              </a:rPr>
              <a:t>getting </a:t>
            </a:r>
            <a:r>
              <a:rPr sz="2400" spc="-70" dirty="0">
                <a:latin typeface="Times New Roman"/>
                <a:cs typeface="Times New Roman"/>
              </a:rPr>
              <a:t>CMP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notice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whether </a:t>
            </a:r>
            <a:r>
              <a:rPr sz="2400" spc="-55" dirty="0">
                <a:latin typeface="Times New Roman"/>
                <a:cs typeface="Times New Roman"/>
              </a:rPr>
              <a:t>they </a:t>
            </a:r>
            <a:r>
              <a:rPr sz="2400" spc="-30" dirty="0">
                <a:latin typeface="Times New Roman"/>
                <a:cs typeface="Times New Roman"/>
              </a:rPr>
              <a:t>had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75" dirty="0">
                <a:latin typeface="Times New Roman"/>
                <a:cs typeface="Times New Roman"/>
              </a:rPr>
              <a:t>reviewed </a:t>
            </a:r>
            <a:r>
              <a:rPr sz="2400" spc="-105" dirty="0">
                <a:latin typeface="Times New Roman"/>
                <a:cs typeface="Times New Roman"/>
              </a:rPr>
              <a:t>by </a:t>
            </a:r>
            <a:r>
              <a:rPr sz="2400" spc="-65" dirty="0">
                <a:latin typeface="Times New Roman"/>
                <a:cs typeface="Times New Roman"/>
              </a:rPr>
              <a:t>qualified </a:t>
            </a:r>
            <a:r>
              <a:rPr sz="2400" spc="-75" dirty="0">
                <a:latin typeface="Times New Roman"/>
                <a:cs typeface="Times New Roman"/>
              </a:rPr>
              <a:t>regulatory, </a:t>
            </a:r>
            <a:r>
              <a:rPr sz="2400" spc="-70" dirty="0">
                <a:latin typeface="Times New Roman"/>
                <a:cs typeface="Times New Roman"/>
              </a:rPr>
              <a:t>medical </a:t>
            </a:r>
            <a:r>
              <a:rPr sz="2400" spc="-30" dirty="0">
                <a:latin typeface="Times New Roman"/>
                <a:cs typeface="Times New Roman"/>
              </a:rPr>
              <a:t>and  </a:t>
            </a:r>
            <a:r>
              <a:rPr sz="2400" spc="-100" dirty="0">
                <a:latin typeface="Times New Roman"/>
                <a:cs typeface="Times New Roman"/>
              </a:rPr>
              <a:t>legal </a:t>
            </a:r>
            <a:r>
              <a:rPr sz="2400" spc="-75" dirty="0">
                <a:latin typeface="Times New Roman"/>
                <a:cs typeface="Times New Roman"/>
              </a:rPr>
              <a:t>reviewers </a:t>
            </a:r>
            <a:r>
              <a:rPr sz="2400" spc="-25" dirty="0">
                <a:latin typeface="Times New Roman"/>
                <a:cs typeface="Times New Roman"/>
              </a:rPr>
              <a:t>before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dissemination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5" dirty="0">
                <a:latin typeface="Times New Roman"/>
                <a:cs typeface="Times New Roman"/>
              </a:rPr>
              <a:t>any </a:t>
            </a:r>
            <a:r>
              <a:rPr sz="2400" spc="-20" dirty="0">
                <a:latin typeface="Times New Roman"/>
                <a:cs typeface="Times New Roman"/>
              </a:rPr>
              <a:t>prior </a:t>
            </a:r>
            <a:r>
              <a:rPr sz="2400" spc="-70" dirty="0">
                <a:latin typeface="Times New Roman"/>
                <a:cs typeface="Times New Roman"/>
              </a:rPr>
              <a:t>CMPs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60" dirty="0">
                <a:latin typeface="Times New Roman"/>
                <a:cs typeface="Times New Roman"/>
              </a:rPr>
              <a:t>last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year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scope and extent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remedial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action(s)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057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DTC </a:t>
            </a:r>
            <a:r>
              <a:rPr spc="-55" dirty="0"/>
              <a:t>Ads </a:t>
            </a:r>
            <a:r>
              <a:rPr dirty="0"/>
              <a:t>– </a:t>
            </a:r>
            <a:r>
              <a:rPr spc="-90" dirty="0"/>
              <a:t>Civil </a:t>
            </a:r>
            <a:r>
              <a:rPr spc="-55" dirty="0"/>
              <a:t>Monetary</a:t>
            </a:r>
            <a:r>
              <a:rPr spc="100" dirty="0"/>
              <a:t> </a:t>
            </a:r>
            <a:r>
              <a:rPr spc="-5" dirty="0"/>
              <a:t>Penalties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1175" y="6181445"/>
            <a:ext cx="17805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6131052"/>
            <a:ext cx="2267712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0" y="6172200"/>
            <a:ext cx="1905" cy="381000"/>
          </a:xfrm>
          <a:custGeom>
            <a:avLst/>
            <a:gdLst/>
            <a:ahLst/>
            <a:cxnLst/>
            <a:rect l="l" t="t" r="r" b="b"/>
            <a:pathLst>
              <a:path w="1905" h="381000">
                <a:moveTo>
                  <a:pt x="165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2360" y="2212594"/>
            <a:ext cx="79533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Strict </a:t>
            </a:r>
            <a:r>
              <a:rPr spc="-60" dirty="0"/>
              <a:t>Liability </a:t>
            </a:r>
            <a:r>
              <a:rPr spc="-35" dirty="0"/>
              <a:t>and </a:t>
            </a:r>
            <a:r>
              <a:rPr dirty="0"/>
              <a:t>the </a:t>
            </a:r>
            <a:r>
              <a:rPr spc="-130" dirty="0"/>
              <a:t>“Park </a:t>
            </a:r>
            <a:r>
              <a:rPr spc="-5" dirty="0"/>
              <a:t>Doctrine”</a:t>
            </a:r>
            <a:r>
              <a:rPr spc="290" dirty="0"/>
              <a:t> </a:t>
            </a:r>
            <a:r>
              <a:rPr dirty="0"/>
              <a:t>–</a:t>
            </a:r>
          </a:p>
          <a:p>
            <a:pPr marL="882650" marR="879475" indent="1270" algn="ctr">
              <a:lnSpc>
                <a:spcPct val="100000"/>
              </a:lnSpc>
            </a:pPr>
            <a:r>
              <a:rPr spc="-85" dirty="0"/>
              <a:t>Criminal </a:t>
            </a:r>
            <a:r>
              <a:rPr spc="-60" dirty="0"/>
              <a:t>Liability </a:t>
            </a:r>
            <a:r>
              <a:rPr spc="-125" dirty="0"/>
              <a:t>for  </a:t>
            </a:r>
            <a:r>
              <a:rPr spc="20" dirty="0"/>
              <a:t>Responsible </a:t>
            </a:r>
            <a:r>
              <a:rPr spc="-85" dirty="0"/>
              <a:t>Corporate</a:t>
            </a:r>
            <a:r>
              <a:rPr spc="-75" dirty="0"/>
              <a:t> </a:t>
            </a:r>
            <a:r>
              <a:rPr spc="-10" dirty="0"/>
              <a:t>Officials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54390"/>
            <a:ext cx="7889240" cy="407924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4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1975</a:t>
            </a:r>
            <a:r>
              <a:rPr sz="2800" b="1" spc="-1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60" dirty="0">
                <a:latin typeface="Times New Roman"/>
                <a:cs typeface="Times New Roman"/>
              </a:rPr>
              <a:t>421 </a:t>
            </a:r>
            <a:r>
              <a:rPr sz="2800" b="1" spc="-40" dirty="0">
                <a:latin typeface="Times New Roman"/>
                <a:cs typeface="Times New Roman"/>
              </a:rPr>
              <a:t>U.S.</a:t>
            </a:r>
            <a:r>
              <a:rPr sz="2800" b="1" spc="31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658</a:t>
            </a:r>
            <a:endParaRPr sz="28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</a:pPr>
            <a:r>
              <a:rPr sz="16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http://caselaw.lp.findlaw.com/scripts/getcase.pl?court=us&amp;vol=421&amp;invol=658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Facts</a:t>
            </a:r>
            <a:r>
              <a:rPr sz="2800" b="1" spc="-5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5" dirty="0">
                <a:latin typeface="Times New Roman"/>
                <a:cs typeface="Times New Roman"/>
              </a:rPr>
              <a:t>John </a:t>
            </a:r>
            <a:r>
              <a:rPr sz="2400" spc="-60" dirty="0">
                <a:latin typeface="Times New Roman"/>
                <a:cs typeface="Times New Roman"/>
              </a:rPr>
              <a:t>Park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0" dirty="0">
                <a:latin typeface="Times New Roman"/>
                <a:cs typeface="Times New Roman"/>
              </a:rPr>
              <a:t>CEO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Acme </a:t>
            </a:r>
            <a:r>
              <a:rPr sz="2400" spc="-65" dirty="0">
                <a:latin typeface="Times New Roman"/>
                <a:cs typeface="Times New Roman"/>
              </a:rPr>
              <a:t>Markets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45" dirty="0">
                <a:latin typeface="Times New Roman"/>
                <a:cs typeface="Times New Roman"/>
              </a:rPr>
              <a:t>based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Phila.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70" dirty="0">
                <a:latin typeface="Times New Roman"/>
                <a:cs typeface="Times New Roman"/>
              </a:rPr>
              <a:t>Warehouse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55" dirty="0">
                <a:latin typeface="Times New Roman"/>
                <a:cs typeface="Times New Roman"/>
              </a:rPr>
              <a:t>Baltimore </a:t>
            </a:r>
            <a:r>
              <a:rPr sz="2400" spc="-50" dirty="0">
                <a:latin typeface="Times New Roman"/>
                <a:cs typeface="Times New Roman"/>
              </a:rPr>
              <a:t>–multiple </a:t>
            </a:r>
            <a:r>
              <a:rPr sz="2400" spc="-35" dirty="0">
                <a:latin typeface="Times New Roman"/>
                <a:cs typeface="Times New Roman"/>
              </a:rPr>
              <a:t>FDA inspections </a:t>
            </a:r>
            <a:r>
              <a:rPr sz="2400" dirty="0">
                <a:latin typeface="Times New Roman"/>
                <a:cs typeface="Times New Roman"/>
              </a:rPr>
              <a:t>found  </a:t>
            </a:r>
            <a:r>
              <a:rPr sz="2400" spc="-5" dirty="0">
                <a:latin typeface="Times New Roman"/>
                <a:cs typeface="Times New Roman"/>
              </a:rPr>
              <a:t>rodent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45" dirty="0">
                <a:latin typeface="Times New Roman"/>
                <a:cs typeface="Times New Roman"/>
              </a:rPr>
              <a:t>insect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infestation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65" dirty="0">
                <a:latin typeface="Times New Roman"/>
                <a:cs typeface="Times New Roman"/>
              </a:rPr>
              <a:t>1970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5" dirty="0">
                <a:latin typeface="Times New Roman"/>
                <a:cs typeface="Times New Roman"/>
              </a:rPr>
              <a:t>letter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45" dirty="0">
                <a:latin typeface="Times New Roman"/>
                <a:cs typeface="Times New Roman"/>
              </a:rPr>
              <a:t>Park </a:t>
            </a:r>
            <a:r>
              <a:rPr sz="2000" spc="-30" dirty="0">
                <a:latin typeface="Times New Roman"/>
                <a:cs typeface="Times New Roman"/>
              </a:rPr>
              <a:t>re </a:t>
            </a:r>
            <a:r>
              <a:rPr sz="2000" spc="-45" dirty="0">
                <a:latin typeface="Times New Roman"/>
                <a:cs typeface="Times New Roman"/>
              </a:rPr>
              <a:t>Baltimore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warehouse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65" dirty="0">
                <a:latin typeface="Times New Roman"/>
                <a:cs typeface="Times New Roman"/>
              </a:rPr>
              <a:t>1971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5" dirty="0">
                <a:latin typeface="Times New Roman"/>
                <a:cs typeface="Times New Roman"/>
              </a:rPr>
              <a:t>FDA inspection </a:t>
            </a:r>
            <a:r>
              <a:rPr sz="2000" spc="-40" dirty="0">
                <a:latin typeface="Times New Roman"/>
                <a:cs typeface="Times New Roman"/>
              </a:rPr>
              <a:t>in </a:t>
            </a:r>
            <a:r>
              <a:rPr sz="2000" spc="5" dirty="0">
                <a:latin typeface="Times New Roman"/>
                <a:cs typeface="Times New Roman"/>
              </a:rPr>
              <a:t>October </a:t>
            </a:r>
            <a:r>
              <a:rPr sz="2000" spc="-20" dirty="0">
                <a:latin typeface="Times New Roman"/>
                <a:cs typeface="Times New Roman"/>
              </a:rPr>
              <a:t>and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November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65" dirty="0">
                <a:latin typeface="Times New Roman"/>
                <a:cs typeface="Times New Roman"/>
              </a:rPr>
              <a:t>1972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65" dirty="0">
                <a:latin typeface="Times New Roman"/>
                <a:cs typeface="Times New Roman"/>
              </a:rPr>
              <a:t>January </a:t>
            </a:r>
            <a:r>
              <a:rPr sz="2000" spc="-25" dirty="0">
                <a:latin typeface="Times New Roman"/>
                <a:cs typeface="Times New Roman"/>
              </a:rPr>
              <a:t>letter </a:t>
            </a:r>
            <a:r>
              <a:rPr sz="2000" spc="-5" dirty="0">
                <a:latin typeface="Times New Roman"/>
                <a:cs typeface="Times New Roman"/>
              </a:rPr>
              <a:t>from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FDA</a:t>
            </a:r>
            <a:endParaRPr sz="20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0" dirty="0">
                <a:latin typeface="Times New Roman"/>
                <a:cs typeface="Times New Roman"/>
              </a:rPr>
              <a:t>March </a:t>
            </a:r>
            <a:r>
              <a:rPr sz="2000" spc="-65" dirty="0">
                <a:latin typeface="Times New Roman"/>
                <a:cs typeface="Times New Roman"/>
              </a:rPr>
              <a:t>1972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25" dirty="0">
                <a:latin typeface="Times New Roman"/>
                <a:cs typeface="Times New Roman"/>
              </a:rPr>
              <a:t>FDA inspection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65" dirty="0">
                <a:latin typeface="Times New Roman"/>
                <a:cs typeface="Times New Roman"/>
              </a:rPr>
              <a:t>still </a:t>
            </a:r>
            <a:r>
              <a:rPr sz="2000" dirty="0">
                <a:latin typeface="Times New Roman"/>
                <a:cs typeface="Times New Roman"/>
              </a:rPr>
              <a:t>found rodent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inspection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3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87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84550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heavy" spc="-50" dirty="0">
                <a:uFill>
                  <a:solidFill>
                    <a:srgbClr val="000000"/>
                  </a:solidFill>
                </a:uFill>
              </a:rPr>
              <a:t>U.S. </a:t>
            </a:r>
            <a:r>
              <a:rPr u="heavy" spc="-245" dirty="0">
                <a:uFill>
                  <a:solidFill>
                    <a:srgbClr val="000000"/>
                  </a:solidFill>
                </a:uFill>
              </a:rPr>
              <a:t>v. </a:t>
            </a:r>
            <a:r>
              <a:rPr u="heavy" spc="-145" dirty="0">
                <a:uFill>
                  <a:solidFill>
                    <a:srgbClr val="000000"/>
                  </a:solidFill>
                </a:uFill>
              </a:rPr>
              <a:t>Park</a:t>
            </a:r>
            <a:r>
              <a:rPr spc="-145" dirty="0"/>
              <a:t> </a:t>
            </a:r>
            <a:r>
              <a:rPr dirty="0"/>
              <a:t>– </a:t>
            </a:r>
            <a:r>
              <a:rPr spc="-100" dirty="0"/>
              <a:t>Strict </a:t>
            </a:r>
            <a:r>
              <a:rPr spc="-85" dirty="0"/>
              <a:t>Criminal </a:t>
            </a:r>
            <a:r>
              <a:rPr spc="-60" dirty="0"/>
              <a:t>Liability </a:t>
            </a:r>
            <a:r>
              <a:rPr spc="-5" dirty="0"/>
              <a:t>in </a:t>
            </a:r>
            <a:r>
              <a:rPr dirty="0"/>
              <a:t>the  </a:t>
            </a:r>
            <a:r>
              <a:rPr spc="-55" dirty="0"/>
              <a:t>FDA</a:t>
            </a:r>
            <a:r>
              <a:rPr spc="-10" dirty="0"/>
              <a:t> </a:t>
            </a:r>
            <a:r>
              <a:rPr spc="-175" dirty="0"/>
              <a:t>World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53906"/>
            <a:ext cx="8445500" cy="46247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Supreme </a:t>
            </a:r>
            <a:r>
              <a:rPr sz="2800" b="1" spc="-55" dirty="0">
                <a:latin typeface="Times New Roman"/>
                <a:cs typeface="Times New Roman"/>
              </a:rPr>
              <a:t>Court, </a:t>
            </a:r>
            <a:r>
              <a:rPr sz="2800" b="1" spc="10" dirty="0">
                <a:latin typeface="Times New Roman"/>
                <a:cs typeface="Times New Roman"/>
              </a:rPr>
              <a:t>quoting </a:t>
            </a:r>
            <a:r>
              <a:rPr sz="29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Dotterweich</a:t>
            </a:r>
            <a:r>
              <a:rPr sz="2950" b="1" i="1" spc="135" dirty="0">
                <a:latin typeface="Times New Roman"/>
                <a:cs typeface="Times New Roman"/>
              </a:rPr>
              <a:t> </a:t>
            </a:r>
            <a:r>
              <a:rPr sz="2800" b="1" spc="-100" dirty="0">
                <a:latin typeface="Times New Roman"/>
                <a:cs typeface="Times New Roman"/>
              </a:rPr>
              <a:t>(1943):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98400"/>
              </a:lnSpc>
              <a:spcBef>
                <a:spcPts val="62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25" dirty="0">
                <a:latin typeface="Times New Roman"/>
                <a:cs typeface="Times New Roman"/>
              </a:rPr>
              <a:t>observed </a:t>
            </a:r>
            <a:r>
              <a:rPr sz="2400" spc="-5" dirty="0">
                <a:latin typeface="Times New Roman"/>
                <a:cs typeface="Times New Roman"/>
              </a:rPr>
              <a:t>that the </a:t>
            </a:r>
            <a:r>
              <a:rPr sz="2400" spc="-55" dirty="0">
                <a:latin typeface="Times New Roman"/>
                <a:cs typeface="Times New Roman"/>
              </a:rPr>
              <a:t>Act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50" dirty="0">
                <a:latin typeface="Times New Roman"/>
                <a:cs typeface="Times New Roman"/>
              </a:rPr>
              <a:t>"a </a:t>
            </a:r>
            <a:r>
              <a:rPr sz="2400" spc="-45" dirty="0">
                <a:latin typeface="Times New Roman"/>
                <a:cs typeface="Times New Roman"/>
              </a:rPr>
              <a:t>now </a:t>
            </a:r>
            <a:r>
              <a:rPr sz="2400" spc="-75" dirty="0">
                <a:latin typeface="Times New Roman"/>
                <a:cs typeface="Times New Roman"/>
              </a:rPr>
              <a:t>familiar </a:t>
            </a:r>
            <a:r>
              <a:rPr sz="2400" spc="-50" dirty="0">
                <a:latin typeface="Times New Roman"/>
                <a:cs typeface="Times New Roman"/>
              </a:rPr>
              <a:t>type" </a:t>
            </a:r>
            <a:r>
              <a:rPr sz="2400" spc="-65" dirty="0">
                <a:latin typeface="Times New Roman"/>
                <a:cs typeface="Times New Roman"/>
              </a:rPr>
              <a:t>which  </a:t>
            </a:r>
            <a:r>
              <a:rPr sz="2400" spc="10" dirty="0">
                <a:latin typeface="Times New Roman"/>
                <a:cs typeface="Times New Roman"/>
              </a:rPr>
              <a:t>"</a:t>
            </a:r>
            <a:r>
              <a:rPr sz="2500" b="1" i="1" spc="10" dirty="0">
                <a:latin typeface="Times New Roman"/>
                <a:cs typeface="Times New Roman"/>
              </a:rPr>
              <a:t>dispenses </a:t>
            </a:r>
            <a:r>
              <a:rPr sz="2500" b="1" i="1" spc="-5" dirty="0">
                <a:latin typeface="Times New Roman"/>
                <a:cs typeface="Times New Roman"/>
              </a:rPr>
              <a:t>with </a:t>
            </a:r>
            <a:r>
              <a:rPr sz="2500" b="1" i="1" dirty="0">
                <a:latin typeface="Times New Roman"/>
                <a:cs typeface="Times New Roman"/>
              </a:rPr>
              <a:t>the </a:t>
            </a:r>
            <a:r>
              <a:rPr sz="2500" b="1" i="1" spc="-35" dirty="0">
                <a:latin typeface="Times New Roman"/>
                <a:cs typeface="Times New Roman"/>
              </a:rPr>
              <a:t>conventional </a:t>
            </a:r>
            <a:r>
              <a:rPr sz="2500" b="1" i="1" spc="-15" dirty="0">
                <a:latin typeface="Times New Roman"/>
                <a:cs typeface="Times New Roman"/>
              </a:rPr>
              <a:t>requirement </a:t>
            </a:r>
            <a:r>
              <a:rPr sz="2500" b="1" i="1" spc="-80" dirty="0">
                <a:latin typeface="Times New Roman"/>
                <a:cs typeface="Times New Roman"/>
              </a:rPr>
              <a:t>for </a:t>
            </a:r>
            <a:r>
              <a:rPr sz="2500" b="1" i="1" spc="-45" dirty="0">
                <a:latin typeface="Times New Roman"/>
                <a:cs typeface="Times New Roman"/>
              </a:rPr>
              <a:t>criminal  </a:t>
            </a:r>
            <a:r>
              <a:rPr sz="2500" b="1" i="1" dirty="0">
                <a:latin typeface="Times New Roman"/>
                <a:cs typeface="Times New Roman"/>
              </a:rPr>
              <a:t>conduct </a:t>
            </a:r>
            <a:r>
              <a:rPr sz="2500" b="1" i="1" spc="-35" dirty="0">
                <a:latin typeface="Times New Roman"/>
                <a:cs typeface="Times New Roman"/>
              </a:rPr>
              <a:t>- </a:t>
            </a:r>
            <a:r>
              <a:rPr sz="2500" b="1" i="1" spc="-40" dirty="0">
                <a:latin typeface="Times New Roman"/>
                <a:cs typeface="Times New Roman"/>
              </a:rPr>
              <a:t>awareness </a:t>
            </a:r>
            <a:r>
              <a:rPr sz="2500" b="1" i="1" spc="-55" dirty="0">
                <a:latin typeface="Times New Roman"/>
                <a:cs typeface="Times New Roman"/>
              </a:rPr>
              <a:t>of </a:t>
            </a:r>
            <a:r>
              <a:rPr sz="2500" b="1" i="1" spc="25" dirty="0">
                <a:latin typeface="Times New Roman"/>
                <a:cs typeface="Times New Roman"/>
              </a:rPr>
              <a:t>some </a:t>
            </a:r>
            <a:r>
              <a:rPr sz="2500" b="1" i="1" spc="-20" dirty="0">
                <a:latin typeface="Times New Roman"/>
                <a:cs typeface="Times New Roman"/>
              </a:rPr>
              <a:t>wrongdoing</a:t>
            </a:r>
            <a:r>
              <a:rPr sz="2400" spc="-20" dirty="0">
                <a:latin typeface="Times New Roman"/>
                <a:cs typeface="Times New Roman"/>
              </a:rPr>
              <a:t>. </a:t>
            </a:r>
            <a:r>
              <a:rPr sz="2400" spc="35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interest </a:t>
            </a:r>
            <a:r>
              <a:rPr sz="2400" spc="-5" dirty="0">
                <a:latin typeface="Times New Roman"/>
                <a:cs typeface="Times New Roman"/>
              </a:rPr>
              <a:t>of  the </a:t>
            </a:r>
            <a:r>
              <a:rPr sz="2400" spc="-60" dirty="0">
                <a:latin typeface="Times New Roman"/>
                <a:cs typeface="Times New Roman"/>
              </a:rPr>
              <a:t>larger </a:t>
            </a:r>
            <a:r>
              <a:rPr sz="2400" spc="-10" dirty="0">
                <a:latin typeface="Times New Roman"/>
                <a:cs typeface="Times New Roman"/>
              </a:rPr>
              <a:t>good </a:t>
            </a:r>
            <a:r>
              <a:rPr sz="2400" spc="-45" dirty="0">
                <a:latin typeface="Times New Roman"/>
                <a:cs typeface="Times New Roman"/>
              </a:rPr>
              <a:t>it </a:t>
            </a:r>
            <a:r>
              <a:rPr sz="2400" spc="-15" dirty="0">
                <a:latin typeface="Times New Roman"/>
                <a:cs typeface="Times New Roman"/>
              </a:rPr>
              <a:t>puts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15" dirty="0">
                <a:latin typeface="Times New Roman"/>
                <a:cs typeface="Times New Roman"/>
              </a:rPr>
              <a:t>burden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acting </a:t>
            </a:r>
            <a:r>
              <a:rPr sz="2400" spc="-35" dirty="0">
                <a:latin typeface="Times New Roman"/>
                <a:cs typeface="Times New Roman"/>
              </a:rPr>
              <a:t>at </a:t>
            </a:r>
            <a:r>
              <a:rPr sz="2400" spc="-40" dirty="0">
                <a:latin typeface="Times New Roman"/>
                <a:cs typeface="Times New Roman"/>
              </a:rPr>
              <a:t>hazard </a:t>
            </a:r>
            <a:r>
              <a:rPr sz="2400" spc="10" dirty="0">
                <a:latin typeface="Times New Roman"/>
                <a:cs typeface="Times New Roman"/>
              </a:rPr>
              <a:t>upon </a:t>
            </a:r>
            <a:r>
              <a:rPr sz="2400" spc="-95" dirty="0">
                <a:latin typeface="Times New Roman"/>
                <a:cs typeface="Times New Roman"/>
              </a:rPr>
              <a:t>a  </a:t>
            </a:r>
            <a:r>
              <a:rPr sz="2400" spc="-15" dirty="0">
                <a:latin typeface="Times New Roman"/>
                <a:cs typeface="Times New Roman"/>
              </a:rPr>
              <a:t>person </a:t>
            </a:r>
            <a:r>
              <a:rPr sz="2400" spc="-45" dirty="0">
                <a:latin typeface="Times New Roman"/>
                <a:cs typeface="Times New Roman"/>
              </a:rPr>
              <a:t>otherwise </a:t>
            </a:r>
            <a:r>
              <a:rPr sz="2400" spc="-15" dirty="0">
                <a:latin typeface="Times New Roman"/>
                <a:cs typeface="Times New Roman"/>
              </a:rPr>
              <a:t>innocent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45" dirty="0">
                <a:latin typeface="Times New Roman"/>
                <a:cs typeface="Times New Roman"/>
              </a:rPr>
              <a:t>standing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40" dirty="0">
                <a:latin typeface="Times New Roman"/>
                <a:cs typeface="Times New Roman"/>
              </a:rPr>
              <a:t>responsible </a:t>
            </a:r>
            <a:r>
              <a:rPr sz="2400" spc="-45" dirty="0">
                <a:latin typeface="Times New Roman"/>
                <a:cs typeface="Times New Roman"/>
              </a:rPr>
              <a:t>relation </a:t>
            </a:r>
            <a:r>
              <a:rPr sz="2400" spc="25" dirty="0">
                <a:latin typeface="Times New Roman"/>
                <a:cs typeface="Times New Roman"/>
              </a:rPr>
              <a:t>to 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5" dirty="0">
                <a:latin typeface="Times New Roman"/>
                <a:cs typeface="Times New Roman"/>
              </a:rPr>
              <a:t>public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danger."</a:t>
            </a:r>
            <a:endParaRPr sz="2400">
              <a:latin typeface="Times New Roman"/>
              <a:cs typeface="Times New Roman"/>
            </a:endParaRPr>
          </a:p>
          <a:p>
            <a:pPr marL="355600" marR="263525" indent="-342900">
              <a:lnSpc>
                <a:spcPct val="95200"/>
              </a:lnSpc>
              <a:spcBef>
                <a:spcPts val="80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1609725" algn="l"/>
                <a:tab pos="4850765" algn="l"/>
              </a:tabLst>
            </a:pPr>
            <a:r>
              <a:rPr sz="2800" b="1" spc="-75" dirty="0">
                <a:latin typeface="Times New Roman"/>
                <a:cs typeface="Times New Roman"/>
              </a:rPr>
              <a:t>“Moreover,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0" dirty="0">
                <a:latin typeface="Times New Roman"/>
                <a:cs typeface="Times New Roman"/>
              </a:rPr>
              <a:t>principle </a:t>
            </a:r>
            <a:r>
              <a:rPr sz="2800" b="1" spc="-35" dirty="0">
                <a:latin typeface="Times New Roman"/>
                <a:cs typeface="Times New Roman"/>
              </a:rPr>
              <a:t>had </a:t>
            </a:r>
            <a:r>
              <a:rPr sz="2800" b="1" spc="20" dirty="0">
                <a:latin typeface="Times New Roman"/>
                <a:cs typeface="Times New Roman"/>
              </a:rPr>
              <a:t>been </a:t>
            </a:r>
            <a:r>
              <a:rPr sz="2800" b="1" spc="5" dirty="0">
                <a:latin typeface="Times New Roman"/>
                <a:cs typeface="Times New Roman"/>
              </a:rPr>
              <a:t>recognized </a:t>
            </a:r>
            <a:r>
              <a:rPr sz="2800" b="1" spc="-50" dirty="0">
                <a:latin typeface="Times New Roman"/>
                <a:cs typeface="Times New Roman"/>
              </a:rPr>
              <a:t>that </a:t>
            </a:r>
            <a:r>
              <a:rPr sz="2800" b="1" spc="-65" dirty="0">
                <a:latin typeface="Times New Roman"/>
                <a:cs typeface="Times New Roman"/>
              </a:rPr>
              <a:t>a  </a:t>
            </a:r>
            <a:r>
              <a:rPr sz="2950" b="1" i="1" spc="-40" dirty="0">
                <a:latin typeface="Times New Roman"/>
                <a:cs typeface="Times New Roman"/>
              </a:rPr>
              <a:t>corporate </a:t>
            </a:r>
            <a:r>
              <a:rPr sz="2950" b="1" i="1" spc="-20" dirty="0">
                <a:latin typeface="Times New Roman"/>
                <a:cs typeface="Times New Roman"/>
              </a:rPr>
              <a:t>agent, </a:t>
            </a:r>
            <a:r>
              <a:rPr sz="2950" b="1" i="1" spc="-55" dirty="0">
                <a:latin typeface="Times New Roman"/>
                <a:cs typeface="Times New Roman"/>
              </a:rPr>
              <a:t>through </a:t>
            </a:r>
            <a:r>
              <a:rPr sz="2950" b="1" i="1" spc="-20" dirty="0">
                <a:latin typeface="Times New Roman"/>
                <a:cs typeface="Times New Roman"/>
              </a:rPr>
              <a:t>whose </a:t>
            </a:r>
            <a:r>
              <a:rPr sz="2950" b="1" i="1" spc="-25" dirty="0">
                <a:latin typeface="Times New Roman"/>
                <a:cs typeface="Times New Roman"/>
              </a:rPr>
              <a:t>act, </a:t>
            </a:r>
            <a:r>
              <a:rPr sz="2950" b="1" i="1" spc="-45" dirty="0">
                <a:latin typeface="Times New Roman"/>
                <a:cs typeface="Times New Roman"/>
              </a:rPr>
              <a:t>default, </a:t>
            </a:r>
            <a:r>
              <a:rPr sz="2950" b="1" i="1" spc="-105" dirty="0">
                <a:latin typeface="Times New Roman"/>
                <a:cs typeface="Times New Roman"/>
              </a:rPr>
              <a:t>or  </a:t>
            </a:r>
            <a:r>
              <a:rPr sz="2950" b="1" i="1" spc="-15" dirty="0">
                <a:latin typeface="Times New Roman"/>
                <a:cs typeface="Times New Roman"/>
              </a:rPr>
              <a:t>omission the </a:t>
            </a:r>
            <a:r>
              <a:rPr sz="2950" b="1" i="1" spc="-50" dirty="0">
                <a:latin typeface="Times New Roman"/>
                <a:cs typeface="Times New Roman"/>
              </a:rPr>
              <a:t>corporation </a:t>
            </a:r>
            <a:r>
              <a:rPr sz="2950" b="1" i="1" spc="25" dirty="0">
                <a:latin typeface="Times New Roman"/>
                <a:cs typeface="Times New Roman"/>
              </a:rPr>
              <a:t>committed </a:t>
            </a:r>
            <a:r>
              <a:rPr sz="2950" b="1" i="1" spc="-140" dirty="0">
                <a:latin typeface="Times New Roman"/>
                <a:cs typeface="Times New Roman"/>
              </a:rPr>
              <a:t>a </a:t>
            </a:r>
            <a:r>
              <a:rPr sz="2950" b="1" i="1" spc="-30" dirty="0">
                <a:latin typeface="Times New Roman"/>
                <a:cs typeface="Times New Roman"/>
              </a:rPr>
              <a:t>crime, </a:t>
            </a:r>
            <a:r>
              <a:rPr sz="2950" b="1" i="1" spc="-65" dirty="0">
                <a:latin typeface="Times New Roman"/>
                <a:cs typeface="Times New Roman"/>
              </a:rPr>
              <a:t>was  </a:t>
            </a:r>
            <a:r>
              <a:rPr sz="2950" b="1" i="1" spc="-40" dirty="0">
                <a:latin typeface="Times New Roman"/>
                <a:cs typeface="Times New Roman"/>
              </a:rPr>
              <a:t>himself	</a:t>
            </a:r>
            <a:r>
              <a:rPr sz="2950" b="1" i="1" spc="-25" dirty="0">
                <a:latin typeface="Times New Roman"/>
                <a:cs typeface="Times New Roman"/>
              </a:rPr>
              <a:t>guilty</a:t>
            </a:r>
            <a:r>
              <a:rPr sz="2950" b="1" i="1" spc="-30" dirty="0">
                <a:latin typeface="Times New Roman"/>
                <a:cs typeface="Times New Roman"/>
              </a:rPr>
              <a:t> </a:t>
            </a:r>
            <a:r>
              <a:rPr sz="2950" b="1" i="1" spc="-45" dirty="0">
                <a:latin typeface="Times New Roman"/>
                <a:cs typeface="Times New Roman"/>
              </a:rPr>
              <a:t>individually</a:t>
            </a:r>
            <a:r>
              <a:rPr sz="2950" b="1" i="1" spc="-55" dirty="0">
                <a:latin typeface="Times New Roman"/>
                <a:cs typeface="Times New Roman"/>
              </a:rPr>
              <a:t> </a:t>
            </a:r>
            <a:r>
              <a:rPr sz="2950" b="1" i="1" spc="-80" dirty="0">
                <a:latin typeface="Times New Roman"/>
                <a:cs typeface="Times New Roman"/>
              </a:rPr>
              <a:t>of	</a:t>
            </a:r>
            <a:r>
              <a:rPr sz="2950" b="1" i="1" spc="-30" dirty="0">
                <a:latin typeface="Times New Roman"/>
                <a:cs typeface="Times New Roman"/>
              </a:rPr>
              <a:t>that </a:t>
            </a:r>
            <a:r>
              <a:rPr sz="2950" b="1" i="1" spc="-20" dirty="0">
                <a:latin typeface="Times New Roman"/>
                <a:cs typeface="Times New Roman"/>
              </a:rPr>
              <a:t>crime</a:t>
            </a:r>
            <a:r>
              <a:rPr sz="2800" b="1" spc="-20" dirty="0">
                <a:latin typeface="Times New Roman"/>
                <a:cs typeface="Times New Roman"/>
              </a:rPr>
              <a:t>. </a:t>
            </a:r>
            <a:r>
              <a:rPr sz="2800" b="1" spc="-35" dirty="0">
                <a:latin typeface="Times New Roman"/>
                <a:cs typeface="Times New Roman"/>
              </a:rPr>
              <a:t>“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88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992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U.S. </a:t>
            </a:r>
            <a:r>
              <a:rPr spc="-245" dirty="0"/>
              <a:t>v. </a:t>
            </a:r>
            <a:r>
              <a:rPr spc="-150" dirty="0"/>
              <a:t>Park </a:t>
            </a:r>
            <a:r>
              <a:rPr dirty="0"/>
              <a:t>– </a:t>
            </a:r>
            <a:r>
              <a:rPr spc="-100" dirty="0"/>
              <a:t>Strict </a:t>
            </a:r>
            <a:r>
              <a:rPr spc="-60" dirty="0"/>
              <a:t>Liability</a:t>
            </a:r>
            <a:r>
              <a:rPr spc="-17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864" y="1063654"/>
            <a:ext cx="7962900" cy="27933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78790" marR="5080" indent="-466725">
              <a:lnSpc>
                <a:spcPct val="96500"/>
              </a:lnSpc>
              <a:spcBef>
                <a:spcPts val="210"/>
              </a:spcBef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50" dirty="0">
                <a:latin typeface="Times New Roman"/>
                <a:cs typeface="Times New Roman"/>
              </a:rPr>
              <a:t>principle </a:t>
            </a:r>
            <a:r>
              <a:rPr sz="2200" spc="-30" dirty="0">
                <a:latin typeface="Times New Roman"/>
                <a:cs typeface="Times New Roman"/>
              </a:rPr>
              <a:t>had </a:t>
            </a:r>
            <a:r>
              <a:rPr sz="2200" spc="-25" dirty="0">
                <a:latin typeface="Times New Roman"/>
                <a:cs typeface="Times New Roman"/>
              </a:rPr>
              <a:t>been </a:t>
            </a:r>
            <a:r>
              <a:rPr sz="2200" spc="-55" dirty="0">
                <a:latin typeface="Times New Roman"/>
                <a:cs typeface="Times New Roman"/>
              </a:rPr>
              <a:t>applied </a:t>
            </a:r>
            <a:r>
              <a:rPr sz="2300" b="1" i="1" spc="-30" dirty="0">
                <a:latin typeface="Times New Roman"/>
                <a:cs typeface="Times New Roman"/>
              </a:rPr>
              <a:t>whether </a:t>
            </a:r>
            <a:r>
              <a:rPr sz="2300" b="1" i="1" spc="-75" dirty="0">
                <a:latin typeface="Times New Roman"/>
                <a:cs typeface="Times New Roman"/>
              </a:rPr>
              <a:t>or </a:t>
            </a:r>
            <a:r>
              <a:rPr sz="2300" b="1" i="1" spc="-15" dirty="0">
                <a:latin typeface="Times New Roman"/>
                <a:cs typeface="Times New Roman"/>
              </a:rPr>
              <a:t>not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20" dirty="0">
                <a:latin typeface="Times New Roman"/>
                <a:cs typeface="Times New Roman"/>
              </a:rPr>
              <a:t>crime </a:t>
            </a:r>
            <a:r>
              <a:rPr sz="2300" b="1" i="1" spc="-25" dirty="0">
                <a:latin typeface="Times New Roman"/>
                <a:cs typeface="Times New Roman"/>
              </a:rPr>
              <a:t>required  </a:t>
            </a:r>
            <a:r>
              <a:rPr sz="2300" b="1" i="1" spc="-20" dirty="0">
                <a:latin typeface="Times New Roman"/>
                <a:cs typeface="Times New Roman"/>
              </a:rPr>
              <a:t>"consciousness </a:t>
            </a:r>
            <a:r>
              <a:rPr sz="2300" b="1" i="1" spc="-55" dirty="0">
                <a:latin typeface="Times New Roman"/>
                <a:cs typeface="Times New Roman"/>
              </a:rPr>
              <a:t>of </a:t>
            </a:r>
            <a:r>
              <a:rPr sz="2300" b="1" i="1" spc="-25" dirty="0">
                <a:latin typeface="Times New Roman"/>
                <a:cs typeface="Times New Roman"/>
              </a:rPr>
              <a:t>wrongdoing," </a:t>
            </a:r>
            <a:r>
              <a:rPr sz="2200" spc="-30" dirty="0">
                <a:latin typeface="Times New Roman"/>
                <a:cs typeface="Times New Roman"/>
              </a:rPr>
              <a:t>and </a:t>
            </a:r>
            <a:r>
              <a:rPr sz="2200" spc="-40" dirty="0">
                <a:latin typeface="Times New Roman"/>
                <a:cs typeface="Times New Roman"/>
              </a:rPr>
              <a:t>it </a:t>
            </a:r>
            <a:r>
              <a:rPr sz="2200" spc="-30" dirty="0">
                <a:latin typeface="Times New Roman"/>
                <a:cs typeface="Times New Roman"/>
              </a:rPr>
              <a:t>had </a:t>
            </a:r>
            <a:r>
              <a:rPr sz="2200" spc="-25" dirty="0">
                <a:latin typeface="Times New Roman"/>
                <a:cs typeface="Times New Roman"/>
              </a:rPr>
              <a:t>been </a:t>
            </a:r>
            <a:r>
              <a:rPr sz="2200" spc="-55" dirty="0">
                <a:latin typeface="Times New Roman"/>
                <a:cs typeface="Times New Roman"/>
              </a:rPr>
              <a:t>applied </a:t>
            </a:r>
            <a:r>
              <a:rPr sz="2200" spc="15" dirty="0">
                <a:latin typeface="Times New Roman"/>
                <a:cs typeface="Times New Roman"/>
              </a:rPr>
              <a:t>not </a:t>
            </a:r>
            <a:r>
              <a:rPr sz="2200" spc="-70" dirty="0">
                <a:latin typeface="Times New Roman"/>
                <a:cs typeface="Times New Roman"/>
              </a:rPr>
              <a:t>only  </a:t>
            </a:r>
            <a:r>
              <a:rPr sz="2200" spc="25" dirty="0">
                <a:latin typeface="Times New Roman"/>
                <a:cs typeface="Times New Roman"/>
              </a:rPr>
              <a:t>to </a:t>
            </a:r>
            <a:r>
              <a:rPr sz="2200" spc="-15" dirty="0">
                <a:latin typeface="Times New Roman"/>
                <a:cs typeface="Times New Roman"/>
              </a:rPr>
              <a:t>those </a:t>
            </a:r>
            <a:r>
              <a:rPr sz="2200" spc="-20" dirty="0">
                <a:latin typeface="Times New Roman"/>
                <a:cs typeface="Times New Roman"/>
              </a:rPr>
              <a:t>corporate </a:t>
            </a:r>
            <a:r>
              <a:rPr sz="2200" spc="-45" dirty="0">
                <a:latin typeface="Times New Roman"/>
                <a:cs typeface="Times New Roman"/>
              </a:rPr>
              <a:t>agents </a:t>
            </a:r>
            <a:r>
              <a:rPr sz="2200" spc="-30" dirty="0">
                <a:latin typeface="Times New Roman"/>
                <a:cs typeface="Times New Roman"/>
              </a:rPr>
              <a:t>who </a:t>
            </a:r>
            <a:r>
              <a:rPr sz="2200" spc="-50" dirty="0">
                <a:latin typeface="Times New Roman"/>
                <a:cs typeface="Times New Roman"/>
              </a:rPr>
              <a:t>themselves </a:t>
            </a:r>
            <a:r>
              <a:rPr sz="2200" spc="-25" dirty="0">
                <a:latin typeface="Times New Roman"/>
                <a:cs typeface="Times New Roman"/>
              </a:rPr>
              <a:t>committed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65" dirty="0">
                <a:latin typeface="Times New Roman"/>
                <a:cs typeface="Times New Roman"/>
              </a:rPr>
              <a:t>criminal  </a:t>
            </a:r>
            <a:r>
              <a:rPr sz="2200" spc="-55" dirty="0">
                <a:latin typeface="Times New Roman"/>
                <a:cs typeface="Times New Roman"/>
              </a:rPr>
              <a:t>act, </a:t>
            </a:r>
            <a:r>
              <a:rPr sz="2300" b="1" i="1" spc="10" dirty="0">
                <a:latin typeface="Times New Roman"/>
                <a:cs typeface="Times New Roman"/>
              </a:rPr>
              <a:t>but </a:t>
            </a:r>
            <a:r>
              <a:rPr sz="2300" b="1" i="1" spc="-40" dirty="0">
                <a:latin typeface="Times New Roman"/>
                <a:cs typeface="Times New Roman"/>
              </a:rPr>
              <a:t>also </a:t>
            </a:r>
            <a:r>
              <a:rPr sz="2300" b="1" i="1" spc="20" dirty="0">
                <a:latin typeface="Times New Roman"/>
                <a:cs typeface="Times New Roman"/>
              </a:rPr>
              <a:t>to </a:t>
            </a:r>
            <a:r>
              <a:rPr sz="2300" b="1" i="1" spc="-5" dirty="0">
                <a:latin typeface="Times New Roman"/>
                <a:cs typeface="Times New Roman"/>
              </a:rPr>
              <a:t>those </a:t>
            </a:r>
            <a:r>
              <a:rPr sz="2300" b="1" i="1" spc="-25" dirty="0">
                <a:latin typeface="Times New Roman"/>
                <a:cs typeface="Times New Roman"/>
              </a:rPr>
              <a:t>who </a:t>
            </a:r>
            <a:r>
              <a:rPr sz="2300" b="1" i="1" spc="30" dirty="0">
                <a:latin typeface="Times New Roman"/>
                <a:cs typeface="Times New Roman"/>
              </a:rPr>
              <a:t>by </a:t>
            </a:r>
            <a:r>
              <a:rPr sz="2300" b="1" i="1" spc="-25" dirty="0">
                <a:latin typeface="Times New Roman"/>
                <a:cs typeface="Times New Roman"/>
              </a:rPr>
              <a:t>virtue </a:t>
            </a:r>
            <a:r>
              <a:rPr sz="2300" b="1" i="1" spc="-55" dirty="0">
                <a:latin typeface="Times New Roman"/>
                <a:cs typeface="Times New Roman"/>
              </a:rPr>
              <a:t>of </a:t>
            </a:r>
            <a:r>
              <a:rPr sz="2300" b="1" i="1" spc="-35" dirty="0">
                <a:latin typeface="Times New Roman"/>
                <a:cs typeface="Times New Roman"/>
              </a:rPr>
              <a:t>their </a:t>
            </a:r>
            <a:r>
              <a:rPr sz="2300" b="1" i="1" spc="-45" dirty="0">
                <a:latin typeface="Times New Roman"/>
                <a:cs typeface="Times New Roman"/>
              </a:rPr>
              <a:t>managerial  </a:t>
            </a:r>
            <a:r>
              <a:rPr sz="2300" b="1" i="1" spc="-5" dirty="0">
                <a:latin typeface="Times New Roman"/>
                <a:cs typeface="Times New Roman"/>
              </a:rPr>
              <a:t>positions </a:t>
            </a:r>
            <a:r>
              <a:rPr sz="2300" b="1" i="1" spc="-75" dirty="0">
                <a:latin typeface="Times New Roman"/>
                <a:cs typeface="Times New Roman"/>
              </a:rPr>
              <a:t>or </a:t>
            </a:r>
            <a:r>
              <a:rPr sz="2300" b="1" i="1" spc="-40" dirty="0">
                <a:latin typeface="Times New Roman"/>
                <a:cs typeface="Times New Roman"/>
              </a:rPr>
              <a:t>other </a:t>
            </a:r>
            <a:r>
              <a:rPr sz="2300" b="1" i="1" spc="-45" dirty="0">
                <a:latin typeface="Times New Roman"/>
                <a:cs typeface="Times New Roman"/>
              </a:rPr>
              <a:t>similar relation </a:t>
            </a:r>
            <a:r>
              <a:rPr sz="2300" b="1" i="1" spc="20" dirty="0">
                <a:latin typeface="Times New Roman"/>
                <a:cs typeface="Times New Roman"/>
              </a:rPr>
              <a:t>to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40" dirty="0">
                <a:latin typeface="Times New Roman"/>
                <a:cs typeface="Times New Roman"/>
              </a:rPr>
              <a:t>actor </a:t>
            </a:r>
            <a:r>
              <a:rPr sz="2300" b="1" i="1" spc="-15" dirty="0">
                <a:latin typeface="Times New Roman"/>
                <a:cs typeface="Times New Roman"/>
              </a:rPr>
              <a:t>could </a:t>
            </a:r>
            <a:r>
              <a:rPr sz="2300" b="1" i="1" spc="30" dirty="0">
                <a:latin typeface="Times New Roman"/>
                <a:cs typeface="Times New Roman"/>
              </a:rPr>
              <a:t>be </a:t>
            </a:r>
            <a:r>
              <a:rPr sz="2300" b="1" i="1" spc="35" dirty="0">
                <a:latin typeface="Times New Roman"/>
                <a:cs typeface="Times New Roman"/>
              </a:rPr>
              <a:t>deemed  </a:t>
            </a:r>
            <a:r>
              <a:rPr sz="2300" b="1" i="1" spc="-15" dirty="0">
                <a:latin typeface="Times New Roman"/>
                <a:cs typeface="Times New Roman"/>
              </a:rPr>
              <a:t>responsible </a:t>
            </a:r>
            <a:r>
              <a:rPr sz="2300" b="1" i="1" spc="-80" dirty="0">
                <a:latin typeface="Times New Roman"/>
                <a:cs typeface="Times New Roman"/>
              </a:rPr>
              <a:t>for </a:t>
            </a:r>
            <a:r>
              <a:rPr sz="2300" b="1" i="1" spc="10" dirty="0">
                <a:latin typeface="Times New Roman"/>
                <a:cs typeface="Times New Roman"/>
              </a:rPr>
              <a:t>its</a:t>
            </a:r>
            <a:r>
              <a:rPr sz="2300" b="1" i="1" spc="75" dirty="0">
                <a:latin typeface="Times New Roman"/>
                <a:cs typeface="Times New Roman"/>
              </a:rPr>
              <a:t> </a:t>
            </a:r>
            <a:r>
              <a:rPr sz="2300" b="1" i="1" spc="-5" dirty="0">
                <a:latin typeface="Times New Roman"/>
                <a:cs typeface="Times New Roman"/>
              </a:rPr>
              <a:t>commission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478790" indent="-466725">
              <a:lnSpc>
                <a:spcPts val="2700"/>
              </a:lnSpc>
              <a:spcBef>
                <a:spcPts val="409"/>
              </a:spcBef>
              <a:buSzPct val="95652"/>
              <a:buFont typeface="Arial"/>
              <a:buChar char="•"/>
              <a:tabLst>
                <a:tab pos="478790" algn="l"/>
                <a:tab pos="479425" algn="l"/>
              </a:tabLst>
            </a:pPr>
            <a:r>
              <a:rPr sz="2300" b="1" i="1" spc="20" dirty="0">
                <a:latin typeface="Times New Roman"/>
                <a:cs typeface="Times New Roman"/>
              </a:rPr>
              <a:t>The </a:t>
            </a:r>
            <a:r>
              <a:rPr sz="2300" b="1" i="1" spc="-30" dirty="0">
                <a:latin typeface="Times New Roman"/>
                <a:cs typeface="Times New Roman"/>
              </a:rPr>
              <a:t>liability </a:t>
            </a:r>
            <a:r>
              <a:rPr sz="2300" b="1" i="1" spc="-55" dirty="0">
                <a:latin typeface="Times New Roman"/>
                <a:cs typeface="Times New Roman"/>
              </a:rPr>
              <a:t>of </a:t>
            </a:r>
            <a:r>
              <a:rPr sz="2300" b="1" i="1" spc="-45" dirty="0">
                <a:latin typeface="Times New Roman"/>
                <a:cs typeface="Times New Roman"/>
              </a:rPr>
              <a:t>managerial </a:t>
            </a:r>
            <a:r>
              <a:rPr sz="2300" b="1" i="1" spc="-40" dirty="0">
                <a:latin typeface="Times New Roman"/>
                <a:cs typeface="Times New Roman"/>
              </a:rPr>
              <a:t>officers </a:t>
            </a:r>
            <a:r>
              <a:rPr sz="2300" b="1" i="1" spc="30" dirty="0">
                <a:latin typeface="Times New Roman"/>
                <a:cs typeface="Times New Roman"/>
              </a:rPr>
              <a:t>did </a:t>
            </a:r>
            <a:r>
              <a:rPr sz="2300" b="1" i="1" spc="-15" dirty="0">
                <a:latin typeface="Times New Roman"/>
                <a:cs typeface="Times New Roman"/>
              </a:rPr>
              <a:t>not </a:t>
            </a:r>
            <a:r>
              <a:rPr sz="2300" b="1" i="1" spc="20" dirty="0">
                <a:latin typeface="Times New Roman"/>
                <a:cs typeface="Times New Roman"/>
              </a:rPr>
              <a:t>depend </a:t>
            </a:r>
            <a:r>
              <a:rPr sz="2300" b="1" i="1" spc="-35" dirty="0">
                <a:latin typeface="Times New Roman"/>
                <a:cs typeface="Times New Roman"/>
              </a:rPr>
              <a:t>on</a:t>
            </a:r>
            <a:r>
              <a:rPr sz="2300" b="1" i="1" spc="-180" dirty="0">
                <a:latin typeface="Times New Roman"/>
                <a:cs typeface="Times New Roman"/>
              </a:rPr>
              <a:t> </a:t>
            </a:r>
            <a:r>
              <a:rPr sz="2300" b="1" i="1" spc="-40" dirty="0">
                <a:latin typeface="Times New Roman"/>
                <a:cs typeface="Times New Roman"/>
              </a:rPr>
              <a:t>their</a:t>
            </a:r>
            <a:endParaRPr sz="2300">
              <a:latin typeface="Times New Roman"/>
              <a:cs typeface="Times New Roman"/>
            </a:endParaRPr>
          </a:p>
          <a:p>
            <a:pPr marL="478790">
              <a:lnSpc>
                <a:spcPts val="2700"/>
              </a:lnSpc>
            </a:pPr>
            <a:r>
              <a:rPr sz="2300" b="1" i="1" spc="-5" dirty="0">
                <a:latin typeface="Times New Roman"/>
                <a:cs typeface="Times New Roman"/>
              </a:rPr>
              <a:t>knowledge </a:t>
            </a:r>
            <a:r>
              <a:rPr sz="2300" b="1" i="1" spc="-45" dirty="0">
                <a:latin typeface="Times New Roman"/>
                <a:cs typeface="Times New Roman"/>
              </a:rPr>
              <a:t>of, </a:t>
            </a:r>
            <a:r>
              <a:rPr sz="2300" b="1" i="1" spc="-75" dirty="0">
                <a:latin typeface="Times New Roman"/>
                <a:cs typeface="Times New Roman"/>
              </a:rPr>
              <a:t>or </a:t>
            </a:r>
            <a:r>
              <a:rPr sz="2300" b="1" i="1" spc="-40" dirty="0">
                <a:latin typeface="Times New Roman"/>
                <a:cs typeface="Times New Roman"/>
              </a:rPr>
              <a:t>personal </a:t>
            </a:r>
            <a:r>
              <a:rPr sz="2300" b="1" i="1" spc="-20" dirty="0">
                <a:latin typeface="Times New Roman"/>
                <a:cs typeface="Times New Roman"/>
              </a:rPr>
              <a:t>participation </a:t>
            </a:r>
            <a:r>
              <a:rPr sz="2300" b="1" i="1" spc="-35" dirty="0">
                <a:latin typeface="Times New Roman"/>
                <a:cs typeface="Times New Roman"/>
              </a:rPr>
              <a:t>in,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15" dirty="0">
                <a:latin typeface="Times New Roman"/>
                <a:cs typeface="Times New Roman"/>
              </a:rPr>
              <a:t>act</a:t>
            </a:r>
            <a:r>
              <a:rPr sz="2300" b="1" i="1" spc="190" dirty="0">
                <a:latin typeface="Times New Roman"/>
                <a:cs typeface="Times New Roman"/>
              </a:rPr>
              <a:t> </a:t>
            </a:r>
            <a:r>
              <a:rPr sz="2300" b="1" i="1" spc="5" dirty="0">
                <a:latin typeface="Times New Roman"/>
                <a:cs typeface="Times New Roman"/>
              </a:rPr>
              <a:t>made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89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1158" y="3813585"/>
            <a:ext cx="274637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b="1" i="1" spc="-50" dirty="0">
                <a:latin typeface="Times New Roman"/>
                <a:cs typeface="Times New Roman"/>
              </a:rPr>
              <a:t>criminal </a:t>
            </a:r>
            <a:r>
              <a:rPr sz="2300" b="1" i="1" spc="30" dirty="0">
                <a:latin typeface="Times New Roman"/>
                <a:cs typeface="Times New Roman"/>
              </a:rPr>
              <a:t>by </a:t>
            </a:r>
            <a:r>
              <a:rPr sz="2300" b="1" i="1" spc="-5" dirty="0">
                <a:latin typeface="Times New Roman"/>
                <a:cs typeface="Times New Roman"/>
              </a:rPr>
              <a:t>the</a:t>
            </a:r>
            <a:r>
              <a:rPr sz="2300" b="1" i="1" spc="-20" dirty="0">
                <a:latin typeface="Times New Roman"/>
                <a:cs typeface="Times New Roman"/>
              </a:rPr>
              <a:t> </a:t>
            </a:r>
            <a:r>
              <a:rPr sz="2300" b="1" i="1" spc="-5" dirty="0">
                <a:latin typeface="Times New Roman"/>
                <a:cs typeface="Times New Roman"/>
              </a:rPr>
              <a:t>statute.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715" y="3828669"/>
            <a:ext cx="41325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latin typeface="Times New Roman"/>
                <a:cs typeface="Times New Roman"/>
              </a:rPr>
              <a:t>Rather, where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25" dirty="0">
                <a:latin typeface="Times New Roman"/>
                <a:cs typeface="Times New Roman"/>
              </a:rPr>
              <a:t>statute </a:t>
            </a:r>
            <a:r>
              <a:rPr sz="2200" spc="-15" dirty="0">
                <a:latin typeface="Times New Roman"/>
                <a:cs typeface="Times New Roman"/>
              </a:rPr>
              <a:t>under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which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1158" y="4163948"/>
            <a:ext cx="7444105" cy="2040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204"/>
              </a:spcBef>
            </a:pPr>
            <a:r>
              <a:rPr sz="2200" spc="-55" dirty="0">
                <a:latin typeface="Times New Roman"/>
                <a:cs typeface="Times New Roman"/>
              </a:rPr>
              <a:t>they </a:t>
            </a:r>
            <a:r>
              <a:rPr sz="2200" spc="-70" dirty="0">
                <a:latin typeface="Times New Roman"/>
                <a:cs typeface="Times New Roman"/>
              </a:rPr>
              <a:t>were </a:t>
            </a:r>
            <a:r>
              <a:rPr sz="2200" spc="-25" dirty="0">
                <a:latin typeface="Times New Roman"/>
                <a:cs typeface="Times New Roman"/>
              </a:rPr>
              <a:t>prosecuted </a:t>
            </a:r>
            <a:r>
              <a:rPr sz="2200" spc="-35" dirty="0">
                <a:latin typeface="Times New Roman"/>
                <a:cs typeface="Times New Roman"/>
              </a:rPr>
              <a:t>dispensed </a:t>
            </a:r>
            <a:r>
              <a:rPr sz="2200" spc="-50" dirty="0">
                <a:latin typeface="Times New Roman"/>
                <a:cs typeface="Times New Roman"/>
              </a:rPr>
              <a:t>with </a:t>
            </a:r>
            <a:r>
              <a:rPr sz="2200" spc="-40" dirty="0">
                <a:latin typeface="Times New Roman"/>
                <a:cs typeface="Times New Roman"/>
              </a:rPr>
              <a:t>"consciousness </a:t>
            </a:r>
            <a:r>
              <a:rPr sz="2200" spc="-10" dirty="0">
                <a:latin typeface="Times New Roman"/>
                <a:cs typeface="Times New Roman"/>
              </a:rPr>
              <a:t>of  </a:t>
            </a:r>
            <a:r>
              <a:rPr sz="2200" spc="-45" dirty="0">
                <a:latin typeface="Times New Roman"/>
                <a:cs typeface="Times New Roman"/>
              </a:rPr>
              <a:t>wrongdoing," </a:t>
            </a:r>
            <a:r>
              <a:rPr sz="2300" b="1" i="1" spc="-85" dirty="0">
                <a:latin typeface="Times New Roman"/>
                <a:cs typeface="Times New Roman"/>
              </a:rPr>
              <a:t>an </a:t>
            </a:r>
            <a:r>
              <a:rPr sz="2300" b="1" i="1" spc="-10" dirty="0">
                <a:latin typeface="Times New Roman"/>
                <a:cs typeface="Times New Roman"/>
              </a:rPr>
              <a:t>omission </a:t>
            </a:r>
            <a:r>
              <a:rPr sz="2300" b="1" i="1" spc="-75" dirty="0">
                <a:latin typeface="Times New Roman"/>
                <a:cs typeface="Times New Roman"/>
              </a:rPr>
              <a:t>or </a:t>
            </a:r>
            <a:r>
              <a:rPr sz="2300" b="1" i="1" spc="-65" dirty="0">
                <a:latin typeface="Times New Roman"/>
                <a:cs typeface="Times New Roman"/>
              </a:rPr>
              <a:t>failure </a:t>
            </a:r>
            <a:r>
              <a:rPr sz="2300" b="1" i="1" spc="20" dirty="0">
                <a:latin typeface="Times New Roman"/>
                <a:cs typeface="Times New Roman"/>
              </a:rPr>
              <a:t>to </a:t>
            </a:r>
            <a:r>
              <a:rPr sz="2300" b="1" i="1" spc="-15" dirty="0">
                <a:latin typeface="Times New Roman"/>
                <a:cs typeface="Times New Roman"/>
              </a:rPr>
              <a:t>act </a:t>
            </a:r>
            <a:r>
              <a:rPr sz="2300" b="1" i="1" spc="-40" dirty="0">
                <a:latin typeface="Times New Roman"/>
                <a:cs typeface="Times New Roman"/>
              </a:rPr>
              <a:t>was </a:t>
            </a:r>
            <a:r>
              <a:rPr sz="2300" b="1" i="1" spc="30" dirty="0">
                <a:latin typeface="Times New Roman"/>
                <a:cs typeface="Times New Roman"/>
              </a:rPr>
              <a:t>deemed </a:t>
            </a:r>
            <a:r>
              <a:rPr sz="2300" b="1" i="1" spc="-100" dirty="0">
                <a:latin typeface="Times New Roman"/>
                <a:cs typeface="Times New Roman"/>
              </a:rPr>
              <a:t>a  </a:t>
            </a:r>
            <a:r>
              <a:rPr sz="2300" b="1" i="1" spc="-30" dirty="0">
                <a:latin typeface="Times New Roman"/>
                <a:cs typeface="Times New Roman"/>
              </a:rPr>
              <a:t>sufficient </a:t>
            </a:r>
            <a:r>
              <a:rPr sz="2300" b="1" i="1" spc="-10" dirty="0">
                <a:latin typeface="Times New Roman"/>
                <a:cs typeface="Times New Roman"/>
              </a:rPr>
              <a:t>basis </a:t>
            </a:r>
            <a:r>
              <a:rPr sz="2300" b="1" i="1" spc="-80" dirty="0">
                <a:latin typeface="Times New Roman"/>
                <a:cs typeface="Times New Roman"/>
              </a:rPr>
              <a:t>for </a:t>
            </a:r>
            <a:r>
              <a:rPr sz="2300" b="1" i="1" spc="-100" dirty="0">
                <a:latin typeface="Times New Roman"/>
                <a:cs typeface="Times New Roman"/>
              </a:rPr>
              <a:t>a </a:t>
            </a:r>
            <a:r>
              <a:rPr sz="2300" b="1" i="1" spc="-15" dirty="0">
                <a:latin typeface="Times New Roman"/>
                <a:cs typeface="Times New Roman"/>
              </a:rPr>
              <a:t>responsible </a:t>
            </a:r>
            <a:r>
              <a:rPr sz="2300" b="1" i="1" spc="-25" dirty="0">
                <a:latin typeface="Times New Roman"/>
                <a:cs typeface="Times New Roman"/>
              </a:rPr>
              <a:t>corporate </a:t>
            </a:r>
            <a:r>
              <a:rPr sz="2300" b="1" i="1" spc="-10" dirty="0">
                <a:latin typeface="Times New Roman"/>
                <a:cs typeface="Times New Roman"/>
              </a:rPr>
              <a:t>agent's </a:t>
            </a:r>
            <a:r>
              <a:rPr sz="2300" b="1" i="1" spc="-45" dirty="0">
                <a:latin typeface="Times New Roman"/>
                <a:cs typeface="Times New Roman"/>
              </a:rPr>
              <a:t>liability. </a:t>
            </a:r>
            <a:r>
              <a:rPr sz="2300" b="1" i="1" spc="10" dirty="0">
                <a:latin typeface="Times New Roman"/>
                <a:cs typeface="Times New Roman"/>
              </a:rPr>
              <a:t>It  </a:t>
            </a:r>
            <a:r>
              <a:rPr sz="2300" b="1" i="1" spc="-40" dirty="0">
                <a:latin typeface="Times New Roman"/>
                <a:cs typeface="Times New Roman"/>
              </a:rPr>
              <a:t>was </a:t>
            </a:r>
            <a:r>
              <a:rPr sz="2300" b="1" i="1" spc="-30" dirty="0">
                <a:latin typeface="Times New Roman"/>
                <a:cs typeface="Times New Roman"/>
              </a:rPr>
              <a:t>enough </a:t>
            </a:r>
            <a:r>
              <a:rPr sz="2300" b="1" i="1" spc="-50" dirty="0">
                <a:latin typeface="Times New Roman"/>
                <a:cs typeface="Times New Roman"/>
              </a:rPr>
              <a:t>in </a:t>
            </a:r>
            <a:r>
              <a:rPr sz="2300" b="1" i="1" spc="-30" dirty="0">
                <a:latin typeface="Times New Roman"/>
                <a:cs typeface="Times New Roman"/>
              </a:rPr>
              <a:t>such </a:t>
            </a:r>
            <a:r>
              <a:rPr sz="2300" b="1" i="1" spc="-10" dirty="0">
                <a:latin typeface="Times New Roman"/>
                <a:cs typeface="Times New Roman"/>
              </a:rPr>
              <a:t>cases </a:t>
            </a:r>
            <a:r>
              <a:rPr sz="2300" b="1" i="1" spc="-15" dirty="0">
                <a:latin typeface="Times New Roman"/>
                <a:cs typeface="Times New Roman"/>
              </a:rPr>
              <a:t>that, </a:t>
            </a:r>
            <a:r>
              <a:rPr sz="2300" b="1" i="1" spc="30" dirty="0">
                <a:latin typeface="Times New Roman"/>
                <a:cs typeface="Times New Roman"/>
              </a:rPr>
              <a:t>by </a:t>
            </a:r>
            <a:r>
              <a:rPr sz="2300" b="1" i="1" spc="-25" dirty="0">
                <a:latin typeface="Times New Roman"/>
                <a:cs typeface="Times New Roman"/>
              </a:rPr>
              <a:t>virtue </a:t>
            </a:r>
            <a:r>
              <a:rPr sz="2300" b="1" i="1" spc="-55" dirty="0">
                <a:latin typeface="Times New Roman"/>
                <a:cs typeface="Times New Roman"/>
              </a:rPr>
              <a:t>of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30" dirty="0">
                <a:latin typeface="Times New Roman"/>
                <a:cs typeface="Times New Roman"/>
              </a:rPr>
              <a:t>relationship </a:t>
            </a:r>
            <a:r>
              <a:rPr sz="2300" b="1" i="1" spc="-35" dirty="0">
                <a:latin typeface="Times New Roman"/>
                <a:cs typeface="Times New Roman"/>
              </a:rPr>
              <a:t>he  </a:t>
            </a:r>
            <a:r>
              <a:rPr sz="2300" b="1" i="1" spc="-20" dirty="0">
                <a:latin typeface="Times New Roman"/>
                <a:cs typeface="Times New Roman"/>
              </a:rPr>
              <a:t>bore </a:t>
            </a:r>
            <a:r>
              <a:rPr sz="2300" b="1" i="1" spc="20" dirty="0">
                <a:latin typeface="Times New Roman"/>
                <a:cs typeface="Times New Roman"/>
              </a:rPr>
              <a:t>to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30" dirty="0">
                <a:latin typeface="Times New Roman"/>
                <a:cs typeface="Times New Roman"/>
              </a:rPr>
              <a:t>corporation, </a:t>
            </a:r>
            <a:r>
              <a:rPr sz="2300" b="1" i="1" spc="-5" dirty="0">
                <a:latin typeface="Times New Roman"/>
                <a:cs typeface="Times New Roman"/>
              </a:rPr>
              <a:t>the </a:t>
            </a:r>
            <a:r>
              <a:rPr sz="2300" b="1" i="1" spc="-10" dirty="0">
                <a:latin typeface="Times New Roman"/>
                <a:cs typeface="Times New Roman"/>
              </a:rPr>
              <a:t>agent </a:t>
            </a:r>
            <a:r>
              <a:rPr sz="2300" b="1" i="1" spc="-40" dirty="0">
                <a:latin typeface="Times New Roman"/>
                <a:cs typeface="Times New Roman"/>
              </a:rPr>
              <a:t>had </a:t>
            </a:r>
            <a:r>
              <a:rPr sz="2300" b="1" i="1" spc="-10" dirty="0">
                <a:latin typeface="Times New Roman"/>
                <a:cs typeface="Times New Roman"/>
              </a:rPr>
              <a:t>the </a:t>
            </a:r>
            <a:r>
              <a:rPr sz="2300" b="1" i="1" spc="-25" dirty="0">
                <a:latin typeface="Times New Roman"/>
                <a:cs typeface="Times New Roman"/>
              </a:rPr>
              <a:t>power </a:t>
            </a:r>
            <a:r>
              <a:rPr sz="2300" b="1" i="1" spc="20" dirty="0">
                <a:latin typeface="Times New Roman"/>
                <a:cs typeface="Times New Roman"/>
              </a:rPr>
              <a:t>to </a:t>
            </a:r>
            <a:r>
              <a:rPr sz="2300" b="1" i="1" spc="-20" dirty="0">
                <a:latin typeface="Times New Roman"/>
                <a:cs typeface="Times New Roman"/>
              </a:rPr>
              <a:t>prevent </a:t>
            </a:r>
            <a:r>
              <a:rPr sz="2300" b="1" i="1" spc="-5" dirty="0">
                <a:latin typeface="Times New Roman"/>
                <a:cs typeface="Times New Roman"/>
              </a:rPr>
              <a:t>the  </a:t>
            </a:r>
            <a:r>
              <a:rPr sz="2300" b="1" i="1" spc="-15" dirty="0">
                <a:latin typeface="Times New Roman"/>
                <a:cs typeface="Times New Roman"/>
              </a:rPr>
              <a:t>act </a:t>
            </a:r>
            <a:r>
              <a:rPr sz="2300" b="1" i="1" spc="-10" dirty="0">
                <a:latin typeface="Times New Roman"/>
                <a:cs typeface="Times New Roman"/>
              </a:rPr>
              <a:t>complained</a:t>
            </a:r>
            <a:r>
              <a:rPr sz="2300" b="1" i="1" spc="-5" dirty="0">
                <a:latin typeface="Times New Roman"/>
                <a:cs typeface="Times New Roman"/>
              </a:rPr>
              <a:t> </a:t>
            </a:r>
            <a:r>
              <a:rPr sz="2300" b="1" i="1" spc="-45" dirty="0">
                <a:latin typeface="Times New Roman"/>
                <a:cs typeface="Times New Roman"/>
              </a:rPr>
              <a:t>of.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665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U.S </a:t>
            </a:r>
            <a:r>
              <a:rPr spc="-245" dirty="0"/>
              <a:t>v. </a:t>
            </a:r>
            <a:r>
              <a:rPr spc="-150" dirty="0"/>
              <a:t>Park</a:t>
            </a:r>
            <a:r>
              <a:rPr spc="254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" y="282016"/>
            <a:ext cx="8802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Copaxone </a:t>
            </a:r>
            <a:r>
              <a:rPr dirty="0"/>
              <a:t>– </a:t>
            </a:r>
            <a:r>
              <a:rPr spc="-15" dirty="0"/>
              <a:t>David </a:t>
            </a:r>
            <a:r>
              <a:rPr spc="-125" dirty="0"/>
              <a:t>Kyle </a:t>
            </a:r>
            <a:r>
              <a:rPr spc="-35" dirty="0"/>
              <a:t>and </a:t>
            </a:r>
            <a:r>
              <a:rPr spc="-125" dirty="0"/>
              <a:t>Karen </a:t>
            </a:r>
            <a:r>
              <a:rPr spc="-100" dirty="0"/>
              <a:t>Stewart</a:t>
            </a:r>
            <a:r>
              <a:rPr spc="265" dirty="0"/>
              <a:t> 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262253"/>
            <a:ext cx="4138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00" dirty="0">
                <a:latin typeface="Times New Roman"/>
                <a:cs typeface="Times New Roman"/>
              </a:rPr>
              <a:t>Karen </a:t>
            </a:r>
            <a:r>
              <a:rPr sz="2800" b="1" spc="-80" dirty="0">
                <a:latin typeface="Times New Roman"/>
                <a:cs typeface="Times New Roman"/>
              </a:rPr>
              <a:t>Stewart </a:t>
            </a:r>
            <a:r>
              <a:rPr sz="2800" b="1" spc="-5" dirty="0">
                <a:latin typeface="Times New Roman"/>
                <a:cs typeface="Times New Roman"/>
              </a:rPr>
              <a:t>… </a:t>
            </a:r>
            <a:r>
              <a:rPr sz="2800" b="1" spc="-85" dirty="0">
                <a:latin typeface="Times New Roman"/>
                <a:cs typeface="Times New Roman"/>
              </a:rPr>
              <a:t>after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38" y="3311144"/>
            <a:ext cx="1175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F</a:t>
            </a:r>
            <a:r>
              <a:rPr sz="2800" b="1" spc="45" dirty="0">
                <a:latin typeface="Times New Roman"/>
                <a:cs typeface="Times New Roman"/>
              </a:rPr>
              <a:t>D</a:t>
            </a:r>
            <a:r>
              <a:rPr sz="2800" b="1" spc="-204" dirty="0">
                <a:latin typeface="Times New Roman"/>
                <a:cs typeface="Times New Roman"/>
              </a:rPr>
              <a:t>A: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1783079"/>
            <a:ext cx="5891784" cy="164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0409" y="3586126"/>
            <a:ext cx="6164638" cy="2516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4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48816"/>
            <a:ext cx="8379459" cy="4627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marR="60960" indent="-342900">
              <a:lnSpc>
                <a:spcPct val="99800"/>
              </a:lnSpc>
              <a:spcBef>
                <a:spcPts val="135"/>
              </a:spcBef>
              <a:buClr>
                <a:srgbClr val="005E92"/>
              </a:buClr>
              <a:buSzPct val="76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500" b="1" i="1" spc="15" dirty="0">
                <a:latin typeface="Times New Roman"/>
                <a:cs typeface="Times New Roman"/>
              </a:rPr>
              <a:t>Duty </a:t>
            </a:r>
            <a:r>
              <a:rPr sz="2500" b="1" i="1" spc="30" dirty="0">
                <a:latin typeface="Times New Roman"/>
                <a:cs typeface="Times New Roman"/>
              </a:rPr>
              <a:t>to </a:t>
            </a:r>
            <a:r>
              <a:rPr sz="2500" b="1" i="1" spc="15" dirty="0">
                <a:latin typeface="Times New Roman"/>
                <a:cs typeface="Times New Roman"/>
              </a:rPr>
              <a:t>seek </a:t>
            </a:r>
            <a:r>
              <a:rPr sz="2500" b="1" i="1" spc="-5" dirty="0">
                <a:latin typeface="Times New Roman"/>
                <a:cs typeface="Times New Roman"/>
              </a:rPr>
              <a:t>out </a:t>
            </a:r>
            <a:r>
              <a:rPr sz="2500" b="1" i="1" spc="-30" dirty="0">
                <a:latin typeface="Times New Roman"/>
                <a:cs typeface="Times New Roman"/>
              </a:rPr>
              <a:t>and </a:t>
            </a:r>
            <a:r>
              <a:rPr sz="2500" b="1" i="1" spc="-70" dirty="0">
                <a:latin typeface="Times New Roman"/>
                <a:cs typeface="Times New Roman"/>
              </a:rPr>
              <a:t>fix </a:t>
            </a:r>
            <a:r>
              <a:rPr sz="2500" b="1" i="1" spc="-30" dirty="0">
                <a:latin typeface="Times New Roman"/>
                <a:cs typeface="Times New Roman"/>
              </a:rPr>
              <a:t>violations </a:t>
            </a:r>
            <a:r>
              <a:rPr sz="2400" b="1" dirty="0">
                <a:latin typeface="Times New Roman"/>
                <a:cs typeface="Times New Roman"/>
              </a:rPr>
              <a:t>-- the </a:t>
            </a:r>
            <a:r>
              <a:rPr sz="2400" b="1" spc="-55" dirty="0">
                <a:latin typeface="Times New Roman"/>
                <a:cs typeface="Times New Roman"/>
              </a:rPr>
              <a:t>Act </a:t>
            </a:r>
            <a:r>
              <a:rPr sz="2400" b="1" spc="30" dirty="0">
                <a:latin typeface="Times New Roman"/>
                <a:cs typeface="Times New Roman"/>
              </a:rPr>
              <a:t>imposes </a:t>
            </a:r>
            <a:r>
              <a:rPr sz="2400" b="1" spc="-10" dirty="0">
                <a:latin typeface="Times New Roman"/>
                <a:cs typeface="Times New Roman"/>
              </a:rPr>
              <a:t>not </a:t>
            </a:r>
            <a:r>
              <a:rPr sz="2400" b="1" spc="-20" dirty="0">
                <a:latin typeface="Times New Roman"/>
                <a:cs typeface="Times New Roman"/>
              </a:rPr>
              <a:t>only  </a:t>
            </a:r>
            <a:r>
              <a:rPr sz="2400" b="1" spc="-50" dirty="0">
                <a:latin typeface="Times New Roman"/>
                <a:cs typeface="Times New Roman"/>
              </a:rPr>
              <a:t>a </a:t>
            </a:r>
            <a:r>
              <a:rPr sz="2400" b="1" spc="-10" dirty="0">
                <a:latin typeface="Times New Roman"/>
                <a:cs typeface="Times New Roman"/>
              </a:rPr>
              <a:t>positive </a:t>
            </a:r>
            <a:r>
              <a:rPr sz="2400" b="1" spc="-40" dirty="0">
                <a:latin typeface="Times New Roman"/>
                <a:cs typeface="Times New Roman"/>
              </a:rPr>
              <a:t>duty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30" dirty="0">
                <a:latin typeface="Times New Roman"/>
                <a:cs typeface="Times New Roman"/>
              </a:rPr>
              <a:t>seek </a:t>
            </a:r>
            <a:r>
              <a:rPr sz="2400" b="1" spc="-10" dirty="0">
                <a:latin typeface="Times New Roman"/>
                <a:cs typeface="Times New Roman"/>
              </a:rPr>
              <a:t>out </a:t>
            </a:r>
            <a:r>
              <a:rPr sz="2400" b="1" spc="-25" dirty="0">
                <a:latin typeface="Times New Roman"/>
                <a:cs typeface="Times New Roman"/>
              </a:rPr>
              <a:t>and </a:t>
            </a:r>
            <a:r>
              <a:rPr sz="2400" b="1" spc="-30" dirty="0">
                <a:latin typeface="Times New Roman"/>
                <a:cs typeface="Times New Roman"/>
              </a:rPr>
              <a:t>remedy </a:t>
            </a:r>
            <a:r>
              <a:rPr sz="2400" b="1" spc="-15" dirty="0">
                <a:latin typeface="Times New Roman"/>
                <a:cs typeface="Times New Roman"/>
              </a:rPr>
              <a:t>violations </a:t>
            </a:r>
            <a:r>
              <a:rPr sz="2400" b="1" dirty="0">
                <a:latin typeface="Times New Roman"/>
                <a:cs typeface="Times New Roman"/>
              </a:rPr>
              <a:t>when </a:t>
            </a:r>
            <a:r>
              <a:rPr sz="2400" b="1" spc="-20" dirty="0">
                <a:latin typeface="Times New Roman"/>
                <a:cs typeface="Times New Roman"/>
              </a:rPr>
              <a:t>they  occur </a:t>
            </a:r>
            <a:r>
              <a:rPr sz="2400" b="1" spc="-30" dirty="0">
                <a:latin typeface="Times New Roman"/>
                <a:cs typeface="Times New Roman"/>
              </a:rPr>
              <a:t>but </a:t>
            </a:r>
            <a:r>
              <a:rPr sz="2400" b="1" spc="5" dirty="0">
                <a:latin typeface="Times New Roman"/>
                <a:cs typeface="Times New Roman"/>
              </a:rPr>
              <a:t>also, </a:t>
            </a:r>
            <a:r>
              <a:rPr sz="2400" b="1" spc="-25" dirty="0">
                <a:latin typeface="Times New Roman"/>
                <a:cs typeface="Times New Roman"/>
              </a:rPr>
              <a:t>and </a:t>
            </a:r>
            <a:r>
              <a:rPr sz="2400" b="1" spc="-80" dirty="0">
                <a:latin typeface="Times New Roman"/>
                <a:cs typeface="Times New Roman"/>
              </a:rPr>
              <a:t>primarily, </a:t>
            </a:r>
            <a:r>
              <a:rPr sz="2400" b="1" spc="-55" dirty="0">
                <a:latin typeface="Times New Roman"/>
                <a:cs typeface="Times New Roman"/>
              </a:rPr>
              <a:t>a </a:t>
            </a:r>
            <a:r>
              <a:rPr sz="2400" b="1" spc="-40" dirty="0">
                <a:latin typeface="Times New Roman"/>
                <a:cs typeface="Times New Roman"/>
              </a:rPr>
              <a:t>duty </a:t>
            </a:r>
            <a:r>
              <a:rPr sz="2400" b="1" spc="5" dirty="0">
                <a:latin typeface="Times New Roman"/>
                <a:cs typeface="Times New Roman"/>
              </a:rPr>
              <a:t>to </a:t>
            </a:r>
            <a:r>
              <a:rPr sz="2400" b="1" dirty="0">
                <a:latin typeface="Times New Roman"/>
                <a:cs typeface="Times New Roman"/>
              </a:rPr>
              <a:t>implement </a:t>
            </a:r>
            <a:r>
              <a:rPr sz="2400" b="1" spc="-5" dirty="0">
                <a:latin typeface="Times New Roman"/>
                <a:cs typeface="Times New Roman"/>
              </a:rPr>
              <a:t>measures  </a:t>
            </a:r>
            <a:r>
              <a:rPr sz="2400" b="1" spc="-40" dirty="0">
                <a:latin typeface="Times New Roman"/>
                <a:cs typeface="Times New Roman"/>
              </a:rPr>
              <a:t>that </a:t>
            </a:r>
            <a:r>
              <a:rPr sz="2400" b="1" spc="-35" dirty="0">
                <a:latin typeface="Times New Roman"/>
                <a:cs typeface="Times New Roman"/>
              </a:rPr>
              <a:t>will </a:t>
            </a:r>
            <a:r>
              <a:rPr sz="2400" b="1" spc="-25" dirty="0">
                <a:latin typeface="Times New Roman"/>
                <a:cs typeface="Times New Roman"/>
              </a:rPr>
              <a:t>insure </a:t>
            </a:r>
            <a:r>
              <a:rPr sz="2400" b="1" spc="-40" dirty="0">
                <a:latin typeface="Times New Roman"/>
                <a:cs typeface="Times New Roman"/>
              </a:rPr>
              <a:t>that </a:t>
            </a:r>
            <a:r>
              <a:rPr sz="2400" b="1" spc="-15" dirty="0">
                <a:latin typeface="Times New Roman"/>
                <a:cs typeface="Times New Roman"/>
              </a:rPr>
              <a:t>violations </a:t>
            </a:r>
            <a:r>
              <a:rPr sz="2400" b="1" spc="-30" dirty="0">
                <a:latin typeface="Times New Roman"/>
                <a:cs typeface="Times New Roman"/>
              </a:rPr>
              <a:t>will </a:t>
            </a:r>
            <a:r>
              <a:rPr sz="2400" b="1" spc="-10" dirty="0">
                <a:latin typeface="Times New Roman"/>
                <a:cs typeface="Times New Roman"/>
              </a:rPr>
              <a:t>not</a:t>
            </a:r>
            <a:r>
              <a:rPr sz="2400" b="1" spc="1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occur.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505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25" dirty="0">
                <a:latin typeface="Times New Roman"/>
                <a:cs typeface="Times New Roman"/>
              </a:rPr>
              <a:t>requirements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30" dirty="0">
                <a:latin typeface="Times New Roman"/>
                <a:cs typeface="Times New Roman"/>
              </a:rPr>
              <a:t>foresight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70" dirty="0">
                <a:latin typeface="Times New Roman"/>
                <a:cs typeface="Times New Roman"/>
              </a:rPr>
              <a:t>vigilance </a:t>
            </a:r>
            <a:r>
              <a:rPr sz="2000" spc="-25" dirty="0">
                <a:latin typeface="Times New Roman"/>
                <a:cs typeface="Times New Roman"/>
              </a:rPr>
              <a:t>imposed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30" dirty="0">
                <a:latin typeface="Times New Roman"/>
                <a:cs typeface="Times New Roman"/>
              </a:rPr>
              <a:t>responsible  </a:t>
            </a:r>
            <a:r>
              <a:rPr sz="2000" spc="-10" dirty="0">
                <a:latin typeface="Times New Roman"/>
                <a:cs typeface="Times New Roman"/>
              </a:rPr>
              <a:t>corporate </a:t>
            </a:r>
            <a:r>
              <a:rPr sz="2000" spc="-35" dirty="0">
                <a:latin typeface="Times New Roman"/>
                <a:cs typeface="Times New Roman"/>
              </a:rPr>
              <a:t>agents </a:t>
            </a:r>
            <a:r>
              <a:rPr sz="2000" spc="-45" dirty="0">
                <a:latin typeface="Times New Roman"/>
                <a:cs typeface="Times New Roman"/>
              </a:rPr>
              <a:t>are </a:t>
            </a:r>
            <a:r>
              <a:rPr sz="2000" spc="-35" dirty="0">
                <a:latin typeface="Times New Roman"/>
                <a:cs typeface="Times New Roman"/>
              </a:rPr>
              <a:t>beyond </a:t>
            </a:r>
            <a:r>
              <a:rPr sz="2000" spc="-20" dirty="0">
                <a:latin typeface="Times New Roman"/>
                <a:cs typeface="Times New Roman"/>
              </a:rPr>
              <a:t>question </a:t>
            </a:r>
            <a:r>
              <a:rPr sz="2000" spc="-35" dirty="0">
                <a:latin typeface="Times New Roman"/>
                <a:cs typeface="Times New Roman"/>
              </a:rPr>
              <a:t>demanding, </a:t>
            </a:r>
            <a:r>
              <a:rPr sz="2000" spc="-20" dirty="0">
                <a:latin typeface="Times New Roman"/>
                <a:cs typeface="Times New Roman"/>
              </a:rPr>
              <a:t>and perhaps </a:t>
            </a:r>
            <a:r>
              <a:rPr sz="2000" spc="-25" dirty="0">
                <a:latin typeface="Times New Roman"/>
                <a:cs typeface="Times New Roman"/>
              </a:rPr>
              <a:t>onerous, </a:t>
            </a:r>
            <a:r>
              <a:rPr sz="2000" spc="5" dirty="0">
                <a:latin typeface="Times New Roman"/>
                <a:cs typeface="Times New Roman"/>
              </a:rPr>
              <a:t>but  </a:t>
            </a:r>
            <a:r>
              <a:rPr sz="2000" spc="-45" dirty="0">
                <a:latin typeface="Times New Roman"/>
                <a:cs typeface="Times New Roman"/>
              </a:rPr>
              <a:t>they are </a:t>
            </a:r>
            <a:r>
              <a:rPr sz="2000" spc="20" dirty="0">
                <a:latin typeface="Times New Roman"/>
                <a:cs typeface="Times New Roman"/>
              </a:rPr>
              <a:t>no </a:t>
            </a:r>
            <a:r>
              <a:rPr sz="2000" spc="-10" dirty="0">
                <a:latin typeface="Times New Roman"/>
                <a:cs typeface="Times New Roman"/>
              </a:rPr>
              <a:t>more </a:t>
            </a:r>
            <a:r>
              <a:rPr sz="2000" spc="-20" dirty="0">
                <a:latin typeface="Times New Roman"/>
                <a:cs typeface="Times New Roman"/>
              </a:rPr>
              <a:t>stringent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45" dirty="0">
                <a:latin typeface="Times New Roman"/>
                <a:cs typeface="Times New Roman"/>
              </a:rPr>
              <a:t>public </a:t>
            </a:r>
            <a:r>
              <a:rPr sz="2000" spc="-40" dirty="0">
                <a:latin typeface="Times New Roman"/>
                <a:cs typeface="Times New Roman"/>
              </a:rPr>
              <a:t>has </a:t>
            </a:r>
            <a:r>
              <a:rPr sz="2000" spc="-75" dirty="0">
                <a:latin typeface="Times New Roman"/>
                <a:cs typeface="Times New Roman"/>
              </a:rPr>
              <a:t>a </a:t>
            </a:r>
            <a:r>
              <a:rPr sz="2000" spc="-30" dirty="0">
                <a:latin typeface="Times New Roman"/>
                <a:cs typeface="Times New Roman"/>
              </a:rPr>
              <a:t>right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-35" dirty="0">
                <a:latin typeface="Times New Roman"/>
                <a:cs typeface="Times New Roman"/>
              </a:rPr>
              <a:t>expect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10" dirty="0">
                <a:latin typeface="Times New Roman"/>
                <a:cs typeface="Times New Roman"/>
              </a:rPr>
              <a:t>those </a:t>
            </a:r>
            <a:r>
              <a:rPr sz="2000" spc="-25" dirty="0">
                <a:latin typeface="Times New Roman"/>
                <a:cs typeface="Times New Roman"/>
              </a:rPr>
              <a:t>who  </a:t>
            </a:r>
            <a:r>
              <a:rPr sz="2000" spc="-60" dirty="0">
                <a:latin typeface="Times New Roman"/>
                <a:cs typeface="Times New Roman"/>
              </a:rPr>
              <a:t>voluntarily </a:t>
            </a:r>
            <a:r>
              <a:rPr sz="2000" spc="-45" dirty="0">
                <a:latin typeface="Times New Roman"/>
                <a:cs typeface="Times New Roman"/>
              </a:rPr>
              <a:t>assume </a:t>
            </a:r>
            <a:r>
              <a:rPr sz="2000" spc="-25" dirty="0">
                <a:latin typeface="Times New Roman"/>
                <a:cs typeface="Times New Roman"/>
              </a:rPr>
              <a:t>positions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spc="-30" dirty="0">
                <a:latin typeface="Times New Roman"/>
                <a:cs typeface="Times New Roman"/>
              </a:rPr>
              <a:t>authority </a:t>
            </a:r>
            <a:r>
              <a:rPr sz="2000" spc="-40" dirty="0">
                <a:latin typeface="Times New Roman"/>
                <a:cs typeface="Times New Roman"/>
              </a:rPr>
              <a:t>in business </a:t>
            </a:r>
            <a:r>
              <a:rPr sz="2000" spc="-25" dirty="0">
                <a:latin typeface="Times New Roman"/>
                <a:cs typeface="Times New Roman"/>
              </a:rPr>
              <a:t>enterprises </a:t>
            </a:r>
            <a:r>
              <a:rPr sz="2000" spc="-40" dirty="0">
                <a:latin typeface="Times New Roman"/>
                <a:cs typeface="Times New Roman"/>
              </a:rPr>
              <a:t>whose  </a:t>
            </a:r>
            <a:r>
              <a:rPr sz="2000" spc="-45" dirty="0">
                <a:latin typeface="Times New Roman"/>
                <a:cs typeface="Times New Roman"/>
              </a:rPr>
              <a:t>services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products </a:t>
            </a:r>
            <a:r>
              <a:rPr sz="2000" spc="-35" dirty="0">
                <a:latin typeface="Times New Roman"/>
                <a:cs typeface="Times New Roman"/>
              </a:rPr>
              <a:t>affect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30" dirty="0">
                <a:latin typeface="Times New Roman"/>
                <a:cs typeface="Times New Roman"/>
              </a:rPr>
              <a:t>health </a:t>
            </a:r>
            <a:r>
              <a:rPr sz="2000" spc="-20" dirty="0">
                <a:latin typeface="Times New Roman"/>
                <a:cs typeface="Times New Roman"/>
              </a:rPr>
              <a:t>and </a:t>
            </a:r>
            <a:r>
              <a:rPr sz="2000" spc="-65" dirty="0">
                <a:latin typeface="Times New Roman"/>
                <a:cs typeface="Times New Roman"/>
              </a:rPr>
              <a:t>well-being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45" dirty="0">
                <a:latin typeface="Times New Roman"/>
                <a:cs typeface="Times New Roman"/>
              </a:rPr>
              <a:t>public</a:t>
            </a:r>
            <a:endParaRPr sz="2000">
              <a:latin typeface="Times New Roman"/>
              <a:cs typeface="Times New Roman"/>
            </a:endParaRPr>
          </a:p>
          <a:p>
            <a:pPr marL="355600" marR="27305" indent="-342900">
              <a:lnSpc>
                <a:spcPct val="98700"/>
              </a:lnSpc>
              <a:spcBef>
                <a:spcPts val="590"/>
              </a:spcBef>
              <a:buClr>
                <a:srgbClr val="005E92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But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35" dirty="0">
                <a:latin typeface="Times New Roman"/>
                <a:cs typeface="Times New Roman"/>
              </a:rPr>
              <a:t>Act, </a:t>
            </a:r>
            <a:r>
              <a:rPr sz="2400" b="1" spc="-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its </a:t>
            </a:r>
            <a:r>
              <a:rPr sz="2400" b="1" spc="-35" dirty="0">
                <a:latin typeface="Times New Roman"/>
                <a:cs typeface="Times New Roman"/>
              </a:rPr>
              <a:t>criminal </a:t>
            </a:r>
            <a:r>
              <a:rPr sz="2400" b="1" spc="10" dirty="0">
                <a:latin typeface="Times New Roman"/>
                <a:cs typeface="Times New Roman"/>
              </a:rPr>
              <a:t>aspect, </a:t>
            </a:r>
            <a:r>
              <a:rPr sz="2400" b="1" spc="35" dirty="0">
                <a:latin typeface="Times New Roman"/>
                <a:cs typeface="Times New Roman"/>
              </a:rPr>
              <a:t>does </a:t>
            </a:r>
            <a:r>
              <a:rPr sz="2400" b="1" spc="-10" dirty="0">
                <a:latin typeface="Times New Roman"/>
                <a:cs typeface="Times New Roman"/>
              </a:rPr>
              <a:t>not </a:t>
            </a:r>
            <a:r>
              <a:rPr sz="2400" b="1" spc="-50" dirty="0">
                <a:latin typeface="Times New Roman"/>
                <a:cs typeface="Times New Roman"/>
              </a:rPr>
              <a:t>require </a:t>
            </a:r>
            <a:r>
              <a:rPr sz="2400" b="1" spc="-45" dirty="0">
                <a:latin typeface="Times New Roman"/>
                <a:cs typeface="Times New Roman"/>
              </a:rPr>
              <a:t>that </a:t>
            </a:r>
            <a:r>
              <a:rPr sz="2400" b="1" spc="-5" dirty="0">
                <a:latin typeface="Times New Roman"/>
                <a:cs typeface="Times New Roman"/>
              </a:rPr>
              <a:t>which  </a:t>
            </a:r>
            <a:r>
              <a:rPr sz="2400" b="1" spc="30" dirty="0">
                <a:latin typeface="Times New Roman"/>
                <a:cs typeface="Times New Roman"/>
              </a:rPr>
              <a:t>is </a:t>
            </a:r>
            <a:r>
              <a:rPr sz="2500" b="1" i="1" spc="-5" dirty="0">
                <a:latin typeface="Times New Roman"/>
                <a:cs typeface="Times New Roman"/>
              </a:rPr>
              <a:t>objectively </a:t>
            </a:r>
            <a:r>
              <a:rPr sz="2500" b="1" i="1" spc="10" dirty="0">
                <a:latin typeface="Times New Roman"/>
                <a:cs typeface="Times New Roman"/>
              </a:rPr>
              <a:t>impossible </a:t>
            </a:r>
            <a:r>
              <a:rPr sz="2400" b="1" dirty="0">
                <a:latin typeface="Times New Roman"/>
                <a:cs typeface="Times New Roman"/>
              </a:rPr>
              <a:t>-- the </a:t>
            </a:r>
            <a:r>
              <a:rPr sz="2400" b="1" spc="-55" dirty="0">
                <a:latin typeface="Times New Roman"/>
                <a:cs typeface="Times New Roman"/>
              </a:rPr>
              <a:t>Act </a:t>
            </a:r>
            <a:r>
              <a:rPr sz="2400" b="1" spc="-10" dirty="0">
                <a:latin typeface="Times New Roman"/>
                <a:cs typeface="Times New Roman"/>
              </a:rPr>
              <a:t>permits </a:t>
            </a:r>
            <a:r>
              <a:rPr sz="2400" b="1" spc="-55" dirty="0">
                <a:latin typeface="Times New Roman"/>
                <a:cs typeface="Times New Roman"/>
              </a:rPr>
              <a:t>a </a:t>
            </a:r>
            <a:r>
              <a:rPr sz="2400" b="1" dirty="0">
                <a:latin typeface="Times New Roman"/>
                <a:cs typeface="Times New Roman"/>
              </a:rPr>
              <a:t>claim </a:t>
            </a:r>
            <a:r>
              <a:rPr sz="2400" b="1" spc="-40" dirty="0">
                <a:latin typeface="Times New Roman"/>
                <a:cs typeface="Times New Roman"/>
              </a:rPr>
              <a:t>that </a:t>
            </a:r>
            <a:r>
              <a:rPr sz="2400" b="1" spc="-55" dirty="0">
                <a:latin typeface="Times New Roman"/>
                <a:cs typeface="Times New Roman"/>
              </a:rPr>
              <a:t>a  </a:t>
            </a:r>
            <a:r>
              <a:rPr sz="2400" b="1" spc="-15" dirty="0">
                <a:latin typeface="Times New Roman"/>
                <a:cs typeface="Times New Roman"/>
              </a:rPr>
              <a:t>defendant </a:t>
            </a:r>
            <a:r>
              <a:rPr sz="2400" b="1" spc="-30" dirty="0">
                <a:latin typeface="Times New Roman"/>
                <a:cs typeface="Times New Roman"/>
              </a:rPr>
              <a:t>was </a:t>
            </a:r>
            <a:r>
              <a:rPr sz="2400" b="1" spc="-10" dirty="0">
                <a:latin typeface="Times New Roman"/>
                <a:cs typeface="Times New Roman"/>
              </a:rPr>
              <a:t>"powerless"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45" dirty="0">
                <a:latin typeface="Times New Roman"/>
                <a:cs typeface="Times New Roman"/>
              </a:rPr>
              <a:t>prevent </a:t>
            </a:r>
            <a:r>
              <a:rPr sz="2400" b="1" spc="-95" dirty="0">
                <a:latin typeface="Times New Roman"/>
                <a:cs typeface="Times New Roman"/>
              </a:rPr>
              <a:t>or </a:t>
            </a:r>
            <a:r>
              <a:rPr sz="2400" b="1" spc="-30" dirty="0">
                <a:latin typeface="Times New Roman"/>
                <a:cs typeface="Times New Roman"/>
              </a:rPr>
              <a:t>correct </a:t>
            </a:r>
            <a:r>
              <a:rPr sz="2400" b="1" dirty="0">
                <a:latin typeface="Times New Roman"/>
                <a:cs typeface="Times New Roman"/>
              </a:rPr>
              <a:t>the </a:t>
            </a:r>
            <a:r>
              <a:rPr sz="2400" b="1" spc="-20" dirty="0">
                <a:latin typeface="Times New Roman"/>
                <a:cs typeface="Times New Roman"/>
              </a:rPr>
              <a:t>violation 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5" dirty="0">
                <a:latin typeface="Times New Roman"/>
                <a:cs typeface="Times New Roman"/>
              </a:rPr>
              <a:t>"be </a:t>
            </a:r>
            <a:r>
              <a:rPr sz="2400" b="1" spc="-30" dirty="0">
                <a:latin typeface="Times New Roman"/>
                <a:cs typeface="Times New Roman"/>
              </a:rPr>
              <a:t>raised </a:t>
            </a:r>
            <a:r>
              <a:rPr sz="2400" b="1" spc="-15" dirty="0">
                <a:latin typeface="Times New Roman"/>
                <a:cs typeface="Times New Roman"/>
              </a:rPr>
              <a:t>defensively </a:t>
            </a:r>
            <a:r>
              <a:rPr sz="2400" b="1" spc="-50" dirty="0">
                <a:latin typeface="Times New Roman"/>
                <a:cs typeface="Times New Roman"/>
              </a:rPr>
              <a:t>at </a:t>
            </a:r>
            <a:r>
              <a:rPr sz="2400" b="1" spc="-55" dirty="0">
                <a:latin typeface="Times New Roman"/>
                <a:cs typeface="Times New Roman"/>
              </a:rPr>
              <a:t>a </a:t>
            </a:r>
            <a:r>
              <a:rPr sz="2400" b="1" spc="-75" dirty="0">
                <a:latin typeface="Times New Roman"/>
                <a:cs typeface="Times New Roman"/>
              </a:rPr>
              <a:t>trial </a:t>
            </a:r>
            <a:r>
              <a:rPr sz="2400" b="1" spc="20" dirty="0">
                <a:latin typeface="Times New Roman"/>
                <a:cs typeface="Times New Roman"/>
              </a:rPr>
              <a:t>on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1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merits."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90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71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U.S. </a:t>
            </a:r>
            <a:r>
              <a:rPr spc="-150" dirty="0"/>
              <a:t>v </a:t>
            </a:r>
            <a:r>
              <a:rPr spc="-145" dirty="0"/>
              <a:t>Park</a:t>
            </a:r>
            <a:r>
              <a:rPr spc="100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43049"/>
            <a:ext cx="8321675" cy="388937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179705" indent="-342900">
              <a:lnSpc>
                <a:spcPts val="3360"/>
              </a:lnSpc>
              <a:spcBef>
                <a:spcPts val="359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5" dirty="0">
                <a:latin typeface="Times New Roman"/>
                <a:cs typeface="Times New Roman"/>
              </a:rPr>
              <a:t>Objective </a:t>
            </a:r>
            <a:r>
              <a:rPr sz="2950" b="1" i="1" dirty="0">
                <a:latin typeface="Times New Roman"/>
                <a:cs typeface="Times New Roman"/>
              </a:rPr>
              <a:t>impossibility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-10" dirty="0">
                <a:latin typeface="Times New Roman"/>
                <a:cs typeface="Times New Roman"/>
              </a:rPr>
              <a:t>not </a:t>
            </a:r>
            <a:r>
              <a:rPr sz="2800" b="1" spc="-5" dirty="0">
                <a:latin typeface="Times New Roman"/>
                <a:cs typeface="Times New Roman"/>
              </a:rPr>
              <a:t>construed </a:t>
            </a:r>
            <a:r>
              <a:rPr sz="2800" b="1" spc="-55" dirty="0">
                <a:latin typeface="Times New Roman"/>
                <a:cs typeface="Times New Roman"/>
              </a:rPr>
              <a:t>by </a:t>
            </a:r>
            <a:r>
              <a:rPr sz="2800" b="1" spc="-40" dirty="0">
                <a:latin typeface="Times New Roman"/>
                <a:cs typeface="Times New Roman"/>
              </a:rPr>
              <a:t>Supreme  </a:t>
            </a:r>
            <a:r>
              <a:rPr sz="2800" b="1" spc="-70" dirty="0">
                <a:latin typeface="Times New Roman"/>
                <a:cs typeface="Times New Roman"/>
              </a:rPr>
              <a:t>Court </a:t>
            </a:r>
            <a:r>
              <a:rPr sz="2800" b="1" spc="40" dirty="0">
                <a:latin typeface="Times New Roman"/>
                <a:cs typeface="Times New Roman"/>
              </a:rPr>
              <a:t>since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90" dirty="0">
                <a:latin typeface="Times New Roman"/>
                <a:cs typeface="Times New Roman"/>
              </a:rPr>
              <a:t>Park.</a:t>
            </a:r>
            <a:endParaRPr sz="2800">
              <a:latin typeface="Times New Roman"/>
              <a:cs typeface="Times New Roman"/>
            </a:endParaRPr>
          </a:p>
          <a:p>
            <a:pPr marL="756285" marR="443230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30" dirty="0">
                <a:latin typeface="Times New Roman"/>
                <a:cs typeface="Times New Roman"/>
              </a:rPr>
              <a:t>One </a:t>
            </a:r>
            <a:r>
              <a:rPr sz="2400" spc="-55" dirty="0">
                <a:latin typeface="Times New Roman"/>
                <a:cs typeface="Times New Roman"/>
              </a:rPr>
              <a:t>federal </a:t>
            </a:r>
            <a:r>
              <a:rPr sz="2400" dirty="0">
                <a:latin typeface="Times New Roman"/>
                <a:cs typeface="Times New Roman"/>
              </a:rPr>
              <a:t>court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60" dirty="0">
                <a:latin typeface="Times New Roman"/>
                <a:cs typeface="Times New Roman"/>
              </a:rPr>
              <a:t>appeals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70" dirty="0">
                <a:latin typeface="Times New Roman"/>
                <a:cs typeface="Times New Roman"/>
              </a:rPr>
              <a:t>would </a:t>
            </a:r>
            <a:r>
              <a:rPr sz="2400" spc="-75" dirty="0">
                <a:latin typeface="Times New Roman"/>
                <a:cs typeface="Times New Roman"/>
              </a:rPr>
              <a:t>have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45" dirty="0">
                <a:latin typeface="Times New Roman"/>
                <a:cs typeface="Times New Roman"/>
              </a:rPr>
              <a:t>show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spc="-85" dirty="0">
                <a:latin typeface="Times New Roman"/>
                <a:cs typeface="Times New Roman"/>
              </a:rPr>
              <a:t>you  </a:t>
            </a:r>
            <a:r>
              <a:rPr sz="2400" dirty="0">
                <a:latin typeface="Times New Roman"/>
                <a:cs typeface="Times New Roman"/>
              </a:rPr>
              <a:t>took </a:t>
            </a:r>
            <a:r>
              <a:rPr sz="2400" spc="-45" dirty="0">
                <a:latin typeface="Times New Roman"/>
                <a:cs typeface="Times New Roman"/>
              </a:rPr>
              <a:t>extraordinary </a:t>
            </a:r>
            <a:r>
              <a:rPr sz="2400" spc="-65" dirty="0">
                <a:latin typeface="Times New Roman"/>
                <a:cs typeface="Times New Roman"/>
              </a:rPr>
              <a:t>measures,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80" dirty="0">
                <a:latin typeface="Times New Roman"/>
                <a:cs typeface="Times New Roman"/>
              </a:rPr>
              <a:t>still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violation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occurred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Delegation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20" dirty="0">
                <a:latin typeface="Times New Roman"/>
                <a:cs typeface="Times New Roman"/>
              </a:rPr>
              <a:t>not </a:t>
            </a:r>
            <a:r>
              <a:rPr sz="2400" spc="-95" dirty="0">
                <a:latin typeface="Times New Roman"/>
                <a:cs typeface="Times New Roman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defense</a:t>
            </a:r>
            <a:endParaRPr sz="2400">
              <a:latin typeface="Times New Roman"/>
              <a:cs typeface="Times New Roman"/>
            </a:endParaRPr>
          </a:p>
          <a:p>
            <a:pPr marL="355600" marR="1069340" indent="-342900">
              <a:lnSpc>
                <a:spcPts val="3360"/>
              </a:lnSpc>
              <a:spcBef>
                <a:spcPts val="755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spc="-95" dirty="0">
                <a:latin typeface="Times New Roman"/>
                <a:cs typeface="Times New Roman"/>
              </a:rPr>
              <a:t>March </a:t>
            </a:r>
            <a:r>
              <a:rPr sz="2950" b="1" i="1" spc="-220" dirty="0">
                <a:latin typeface="Times New Roman"/>
                <a:cs typeface="Times New Roman"/>
              </a:rPr>
              <a:t>2010 </a:t>
            </a:r>
            <a:r>
              <a:rPr sz="2800" b="1" spc="-5" dirty="0">
                <a:latin typeface="Times New Roman"/>
                <a:cs typeface="Times New Roman"/>
              </a:rPr>
              <a:t>– Commissioner </a:t>
            </a:r>
            <a:r>
              <a:rPr sz="2800" b="1" dirty="0">
                <a:latin typeface="Times New Roman"/>
                <a:cs typeface="Times New Roman"/>
              </a:rPr>
              <a:t>Hamburg </a:t>
            </a:r>
            <a:r>
              <a:rPr sz="2800" b="1" spc="-45" dirty="0">
                <a:latin typeface="Times New Roman"/>
                <a:cs typeface="Times New Roman"/>
              </a:rPr>
              <a:t>writes  </a:t>
            </a:r>
            <a:r>
              <a:rPr sz="2800" b="1" dirty="0">
                <a:latin typeface="Times New Roman"/>
                <a:cs typeface="Times New Roman"/>
              </a:rPr>
              <a:t>Congress -- </a:t>
            </a:r>
            <a:r>
              <a:rPr sz="2800" b="1" spc="-25" dirty="0">
                <a:latin typeface="Times New Roman"/>
                <a:cs typeface="Times New Roman"/>
              </a:rPr>
              <a:t>renewed </a:t>
            </a:r>
            <a:r>
              <a:rPr sz="2800" b="1" spc="15" dirty="0">
                <a:latin typeface="Times New Roman"/>
                <a:cs typeface="Times New Roman"/>
              </a:rPr>
              <a:t>commitment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40" dirty="0">
                <a:latin typeface="Times New Roman"/>
                <a:cs typeface="Times New Roman"/>
              </a:rPr>
              <a:t>use </a:t>
            </a:r>
            <a:r>
              <a:rPr sz="280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Park</a:t>
            </a:r>
            <a:endParaRPr sz="28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5" dirty="0">
                <a:latin typeface="Times New Roman"/>
                <a:cs typeface="Times New Roman"/>
              </a:rPr>
              <a:t>issued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5" dirty="0">
                <a:latin typeface="Times New Roman"/>
                <a:cs typeface="Times New Roman"/>
              </a:rPr>
              <a:t>revision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its </a:t>
            </a:r>
            <a:r>
              <a:rPr sz="2400" spc="-70" dirty="0">
                <a:latin typeface="Times New Roman"/>
                <a:cs typeface="Times New Roman"/>
              </a:rPr>
              <a:t>Regulatory </a:t>
            </a:r>
            <a:r>
              <a:rPr sz="2400" spc="-25" dirty="0">
                <a:latin typeface="Times New Roman"/>
                <a:cs typeface="Times New Roman"/>
              </a:rPr>
              <a:t>Procedures </a:t>
            </a:r>
            <a:r>
              <a:rPr sz="2400" spc="-85" dirty="0">
                <a:latin typeface="Times New Roman"/>
                <a:cs typeface="Times New Roman"/>
              </a:rPr>
              <a:t>Manual (RPM) </a:t>
            </a:r>
            <a:r>
              <a:rPr sz="2400" spc="15" dirty="0">
                <a:latin typeface="Times New Roman"/>
                <a:cs typeface="Times New Roman"/>
              </a:rPr>
              <a:t>on  </a:t>
            </a:r>
            <a:r>
              <a:rPr sz="2400" spc="-30" dirty="0">
                <a:latin typeface="Times New Roman"/>
                <a:cs typeface="Times New Roman"/>
              </a:rPr>
              <a:t>factors </a:t>
            </a:r>
            <a:r>
              <a:rPr sz="2400" spc="-35" dirty="0">
                <a:latin typeface="Times New Roman"/>
                <a:cs typeface="Times New Roman"/>
              </a:rPr>
              <a:t>FDA </a:t>
            </a:r>
            <a:r>
              <a:rPr sz="2400" spc="-125" dirty="0">
                <a:latin typeface="Times New Roman"/>
                <a:cs typeface="Times New Roman"/>
              </a:rPr>
              <a:t>will </a:t>
            </a:r>
            <a:r>
              <a:rPr sz="2400" spc="-50" dirty="0">
                <a:latin typeface="Times New Roman"/>
                <a:cs typeface="Times New Roman"/>
              </a:rPr>
              <a:t>use in </a:t>
            </a:r>
            <a:r>
              <a:rPr sz="2400" spc="-70" dirty="0">
                <a:latin typeface="Times New Roman"/>
                <a:cs typeface="Times New Roman"/>
              </a:rPr>
              <a:t>invoking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91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788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U.S. </a:t>
            </a:r>
            <a:r>
              <a:rPr spc="-245" dirty="0"/>
              <a:t>v. </a:t>
            </a:r>
            <a:r>
              <a:rPr spc="-150" dirty="0"/>
              <a:t>Park</a:t>
            </a:r>
            <a:r>
              <a:rPr spc="215" dirty="0"/>
              <a:t>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31038"/>
            <a:ext cx="7192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FDA </a:t>
            </a:r>
            <a:r>
              <a:rPr spc="-5" dirty="0"/>
              <a:t>-- </a:t>
            </a:r>
            <a:r>
              <a:rPr spc="-50" dirty="0"/>
              <a:t>Factors </a:t>
            </a:r>
            <a:r>
              <a:rPr spc="-125" dirty="0"/>
              <a:t>for </a:t>
            </a:r>
            <a:r>
              <a:rPr u="heavy" spc="-150" dirty="0">
                <a:uFill>
                  <a:solidFill>
                    <a:srgbClr val="000000"/>
                  </a:solidFill>
                </a:uFill>
              </a:rPr>
              <a:t>Park</a:t>
            </a:r>
            <a:r>
              <a:rPr spc="285" dirty="0"/>
              <a:t> </a:t>
            </a:r>
            <a:r>
              <a:rPr spc="5" dirty="0"/>
              <a:t>Prosecutions</a:t>
            </a:r>
          </a:p>
          <a:p>
            <a:pPr marL="12700">
              <a:lnSpc>
                <a:spcPct val="100000"/>
              </a:lnSpc>
            </a:pPr>
            <a:r>
              <a:rPr b="0" i="1" spc="-30" dirty="0">
                <a:latin typeface="Times New Roman"/>
                <a:cs typeface="Times New Roman"/>
              </a:rPr>
              <a:t>(FDA </a:t>
            </a:r>
            <a:r>
              <a:rPr b="0" i="1" spc="-95" dirty="0">
                <a:latin typeface="Times New Roman"/>
                <a:cs typeface="Times New Roman"/>
              </a:rPr>
              <a:t>RPM </a:t>
            </a:r>
            <a:r>
              <a:rPr b="0" i="1" spc="-225" dirty="0">
                <a:latin typeface="Times New Roman"/>
                <a:cs typeface="Times New Roman"/>
              </a:rPr>
              <a:t>§</a:t>
            </a:r>
            <a:r>
              <a:rPr b="0" i="1" spc="110" dirty="0">
                <a:latin typeface="Times New Roman"/>
                <a:cs typeface="Times New Roman"/>
              </a:rPr>
              <a:t> </a:t>
            </a:r>
            <a:r>
              <a:rPr b="0" i="1" spc="-185" dirty="0">
                <a:latin typeface="Times New Roman"/>
                <a:cs typeface="Times New Roman"/>
              </a:rPr>
              <a:t>6-5-3)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40" dirty="0"/>
              <a:t>Individual’s </a:t>
            </a:r>
            <a:r>
              <a:rPr spc="5" dirty="0"/>
              <a:t>position </a:t>
            </a:r>
            <a:r>
              <a:rPr spc="-5" dirty="0"/>
              <a:t>in the  </a:t>
            </a:r>
            <a:r>
              <a:rPr spc="-15" dirty="0"/>
              <a:t>company </a:t>
            </a:r>
            <a:r>
              <a:rPr spc="-25" dirty="0"/>
              <a:t>and </a:t>
            </a:r>
            <a:r>
              <a:rPr spc="-20" dirty="0"/>
              <a:t>relationship  </a:t>
            </a:r>
            <a:r>
              <a:rPr spc="-5" dirty="0"/>
              <a:t>to the</a:t>
            </a:r>
            <a:r>
              <a:rPr spc="10" dirty="0"/>
              <a:t> </a:t>
            </a:r>
            <a:r>
              <a:rPr spc="-20" dirty="0"/>
              <a:t>violation</a:t>
            </a:r>
          </a:p>
          <a:p>
            <a:pPr marL="355600" marR="3556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65" dirty="0"/>
              <a:t>Does </a:t>
            </a:r>
            <a:r>
              <a:rPr spc="-5" dirty="0"/>
              <a:t>the </a:t>
            </a:r>
            <a:r>
              <a:rPr spc="-20" dirty="0"/>
              <a:t>violation </a:t>
            </a:r>
            <a:r>
              <a:rPr spc="-40" dirty="0"/>
              <a:t>involve  </a:t>
            </a:r>
            <a:r>
              <a:rPr spc="-25" dirty="0"/>
              <a:t>actual </a:t>
            </a:r>
            <a:r>
              <a:rPr spc="-90" dirty="0"/>
              <a:t>or </a:t>
            </a:r>
            <a:r>
              <a:rPr spc="-15" dirty="0"/>
              <a:t>potential </a:t>
            </a:r>
            <a:r>
              <a:rPr spc="-45" dirty="0"/>
              <a:t>harm </a:t>
            </a:r>
            <a:r>
              <a:rPr spc="-5" dirty="0"/>
              <a:t>to  </a:t>
            </a:r>
            <a:r>
              <a:rPr spc="-35" dirty="0"/>
              <a:t>public?</a:t>
            </a: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35" dirty="0"/>
              <a:t>Is </a:t>
            </a:r>
            <a:r>
              <a:rPr spc="-5" dirty="0"/>
              <a:t>the </a:t>
            </a:r>
            <a:r>
              <a:rPr spc="-25" dirty="0"/>
              <a:t>violation</a:t>
            </a:r>
            <a:r>
              <a:rPr spc="10" dirty="0"/>
              <a:t> </a:t>
            </a:r>
            <a:r>
              <a:rPr spc="-25" dirty="0"/>
              <a:t>obvious?</a:t>
            </a:r>
          </a:p>
          <a:p>
            <a:pPr marL="355600" marR="508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65" dirty="0"/>
              <a:t>Does </a:t>
            </a:r>
            <a:r>
              <a:rPr spc="-5" dirty="0"/>
              <a:t>the </a:t>
            </a:r>
            <a:r>
              <a:rPr spc="-20" dirty="0"/>
              <a:t>violation reflect </a:t>
            </a:r>
            <a:r>
              <a:rPr spc="-50" dirty="0"/>
              <a:t>a  </a:t>
            </a:r>
            <a:r>
              <a:rPr spc="-40" dirty="0"/>
              <a:t>pattern </a:t>
            </a:r>
            <a:r>
              <a:rPr spc="-15" dirty="0"/>
              <a:t>of </a:t>
            </a:r>
            <a:r>
              <a:rPr spc="-5" dirty="0"/>
              <a:t>illegal </a:t>
            </a:r>
            <a:r>
              <a:rPr dirty="0"/>
              <a:t>acts </a:t>
            </a:r>
            <a:r>
              <a:rPr spc="-90" dirty="0"/>
              <a:t>or </a:t>
            </a:r>
            <a:r>
              <a:rPr spc="-50" dirty="0"/>
              <a:t>a  </a:t>
            </a:r>
            <a:r>
              <a:rPr spc="-45" dirty="0"/>
              <a:t>failure </a:t>
            </a:r>
            <a:r>
              <a:rPr spc="-5" dirty="0"/>
              <a:t>to </a:t>
            </a:r>
            <a:r>
              <a:rPr spc="15" dirty="0"/>
              <a:t>heed </a:t>
            </a:r>
            <a:r>
              <a:rPr spc="-90" dirty="0"/>
              <a:t>prior  </a:t>
            </a:r>
            <a:r>
              <a:rPr spc="-40" dirty="0"/>
              <a:t>warnings?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375" y="1773453"/>
            <a:ext cx="3672840" cy="29762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35" dirty="0">
                <a:latin typeface="Times New Roman"/>
                <a:cs typeface="Times New Roman"/>
              </a:rPr>
              <a:t>Is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spc="-25" dirty="0">
                <a:latin typeface="Times New Roman"/>
                <a:cs typeface="Times New Roman"/>
              </a:rPr>
              <a:t>violation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Times New Roman"/>
                <a:cs typeface="Times New Roman"/>
              </a:rPr>
              <a:t>widespread?</a:t>
            </a:r>
            <a:endParaRPr sz="2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35" dirty="0">
                <a:latin typeface="Times New Roman"/>
                <a:cs typeface="Times New Roman"/>
              </a:rPr>
              <a:t>Is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spc="-25" dirty="0">
                <a:latin typeface="Times New Roman"/>
                <a:cs typeface="Times New Roman"/>
              </a:rPr>
              <a:t>violation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serious?</a:t>
            </a:r>
            <a:endParaRPr sz="2200">
              <a:latin typeface="Times New Roman"/>
              <a:cs typeface="Times New Roman"/>
            </a:endParaRPr>
          </a:p>
          <a:p>
            <a:pPr marL="355600" marR="18415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30" dirty="0">
                <a:latin typeface="Times New Roman"/>
                <a:cs typeface="Times New Roman"/>
              </a:rPr>
              <a:t>The </a:t>
            </a:r>
            <a:r>
              <a:rPr sz="2200" b="1" spc="-35" dirty="0">
                <a:latin typeface="Times New Roman"/>
                <a:cs typeface="Times New Roman"/>
              </a:rPr>
              <a:t>quality </a:t>
            </a:r>
            <a:r>
              <a:rPr sz="2200" b="1" spc="-15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dirty="0">
                <a:latin typeface="Times New Roman"/>
                <a:cs typeface="Times New Roman"/>
              </a:rPr>
              <a:t>legal </a:t>
            </a:r>
            <a:r>
              <a:rPr sz="2200" b="1" spc="-30" dirty="0">
                <a:latin typeface="Times New Roman"/>
                <a:cs typeface="Times New Roman"/>
              </a:rPr>
              <a:t>and  factual </a:t>
            </a:r>
            <a:r>
              <a:rPr sz="2200" b="1" spc="-20" dirty="0">
                <a:latin typeface="Times New Roman"/>
                <a:cs typeface="Times New Roman"/>
              </a:rPr>
              <a:t>support </a:t>
            </a:r>
            <a:r>
              <a:rPr sz="2200" b="1" spc="-80" dirty="0">
                <a:latin typeface="Times New Roman"/>
                <a:cs typeface="Times New Roman"/>
              </a:rPr>
              <a:t>for  </a:t>
            </a:r>
            <a:r>
              <a:rPr sz="2200" b="1" spc="-10" dirty="0">
                <a:latin typeface="Times New Roman"/>
                <a:cs typeface="Times New Roman"/>
              </a:rPr>
              <a:t>proposed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prosecution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35" dirty="0">
                <a:latin typeface="Times New Roman"/>
                <a:cs typeface="Times New Roman"/>
              </a:rPr>
              <a:t>Is </a:t>
            </a:r>
            <a:r>
              <a:rPr sz="2200" b="1" spc="-5" dirty="0">
                <a:latin typeface="Times New Roman"/>
                <a:cs typeface="Times New Roman"/>
              </a:rPr>
              <a:t>the </a:t>
            </a:r>
            <a:r>
              <a:rPr sz="2200" b="1" spc="-10" dirty="0">
                <a:latin typeface="Times New Roman"/>
                <a:cs typeface="Times New Roman"/>
              </a:rPr>
              <a:t>proposed </a:t>
            </a:r>
            <a:r>
              <a:rPr sz="2200" b="1" spc="-5" dirty="0">
                <a:latin typeface="Times New Roman"/>
                <a:cs typeface="Times New Roman"/>
              </a:rPr>
              <a:t>prosecution  </a:t>
            </a:r>
            <a:r>
              <a:rPr sz="2200" b="1" spc="-50" dirty="0">
                <a:latin typeface="Times New Roman"/>
                <a:cs typeface="Times New Roman"/>
              </a:rPr>
              <a:t>a </a:t>
            </a:r>
            <a:r>
              <a:rPr sz="2200" b="1" spc="-35" dirty="0">
                <a:latin typeface="Times New Roman"/>
                <a:cs typeface="Times New Roman"/>
              </a:rPr>
              <a:t>prudent </a:t>
            </a:r>
            <a:r>
              <a:rPr sz="2200" b="1" spc="30" dirty="0">
                <a:latin typeface="Times New Roman"/>
                <a:cs typeface="Times New Roman"/>
              </a:rPr>
              <a:t>use </a:t>
            </a:r>
            <a:r>
              <a:rPr sz="2200" b="1" spc="-15" dirty="0">
                <a:latin typeface="Times New Roman"/>
                <a:cs typeface="Times New Roman"/>
              </a:rPr>
              <a:t>of </a:t>
            </a:r>
            <a:r>
              <a:rPr sz="2200" b="1" spc="15" dirty="0">
                <a:latin typeface="Times New Roman"/>
                <a:cs typeface="Times New Roman"/>
              </a:rPr>
              <a:t>agency  </a:t>
            </a:r>
            <a:r>
              <a:rPr sz="2200" b="1" spc="-30" dirty="0">
                <a:latin typeface="Times New Roman"/>
                <a:cs typeface="Times New Roman"/>
              </a:rPr>
              <a:t>resources?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54046"/>
            <a:ext cx="8384540" cy="44189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810"/>
              </a:spcBef>
              <a:buClr>
                <a:srgbClr val="005E92"/>
              </a:buClr>
              <a:buSzPct val="76271"/>
              <a:buFont typeface="Wingdings"/>
              <a:buChar char=""/>
              <a:tabLst>
                <a:tab pos="355600" algn="l"/>
              </a:tabLst>
            </a:pPr>
            <a:r>
              <a:rPr sz="295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May </a:t>
            </a:r>
            <a:r>
              <a:rPr sz="2950" b="1" i="1" u="heavy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10, </a:t>
            </a:r>
            <a:r>
              <a:rPr sz="2950" b="1" i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2007</a:t>
            </a:r>
            <a:r>
              <a:rPr sz="2950" b="1" i="1" spc="-1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spc="-40" dirty="0">
                <a:latin typeface="Times New Roman"/>
                <a:cs typeface="Times New Roman"/>
              </a:rPr>
              <a:t>Purdue </a:t>
            </a:r>
            <a:r>
              <a:rPr sz="2800" b="1" spc="-55" dirty="0">
                <a:latin typeface="Times New Roman"/>
                <a:cs typeface="Times New Roman"/>
              </a:rPr>
              <a:t>Frederick </a:t>
            </a:r>
            <a:r>
              <a:rPr sz="2800" b="1" spc="-60" dirty="0">
                <a:latin typeface="Times New Roman"/>
                <a:cs typeface="Times New Roman"/>
              </a:rPr>
              <a:t>Company, </a:t>
            </a:r>
            <a:r>
              <a:rPr sz="2800" b="1" spc="25" dirty="0">
                <a:latin typeface="Times New Roman"/>
                <a:cs typeface="Times New Roman"/>
              </a:rPr>
              <a:t>Inc.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5" dirty="0">
                <a:latin typeface="Times New Roman"/>
                <a:cs typeface="Times New Roman"/>
              </a:rPr>
              <a:t>as  </a:t>
            </a:r>
            <a:r>
              <a:rPr sz="2800" b="1" spc="-60" dirty="0">
                <a:latin typeface="Times New Roman"/>
                <a:cs typeface="Times New Roman"/>
              </a:rPr>
              <a:t>a </a:t>
            </a:r>
            <a:r>
              <a:rPr sz="2800" b="1" spc="-10" dirty="0">
                <a:latin typeface="Times New Roman"/>
                <a:cs typeface="Times New Roman"/>
              </a:rPr>
              <a:t>company </a:t>
            </a:r>
            <a:r>
              <a:rPr sz="2800" b="1" dirty="0">
                <a:latin typeface="Times New Roman"/>
                <a:cs typeface="Times New Roman"/>
              </a:rPr>
              <a:t>-- </a:t>
            </a:r>
            <a:r>
              <a:rPr sz="2800" b="1" spc="-5" dirty="0">
                <a:latin typeface="Times New Roman"/>
                <a:cs typeface="Times New Roman"/>
              </a:rPr>
              <a:t>agreed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5" dirty="0">
                <a:latin typeface="Times New Roman"/>
                <a:cs typeface="Times New Roman"/>
              </a:rPr>
              <a:t>pay </a:t>
            </a:r>
            <a:r>
              <a:rPr sz="2800" b="1" spc="-30" dirty="0">
                <a:latin typeface="Times New Roman"/>
                <a:cs typeface="Times New Roman"/>
              </a:rPr>
              <a:t>more </a:t>
            </a:r>
            <a:r>
              <a:rPr sz="2800" b="1" spc="-40" dirty="0">
                <a:latin typeface="Times New Roman"/>
                <a:cs typeface="Times New Roman"/>
              </a:rPr>
              <a:t>than </a:t>
            </a:r>
            <a:r>
              <a:rPr sz="2800" b="1" spc="-95" dirty="0">
                <a:latin typeface="Times New Roman"/>
                <a:cs typeface="Times New Roman"/>
              </a:rPr>
              <a:t>$600 </a:t>
            </a:r>
            <a:r>
              <a:rPr sz="2800" b="1" spc="-5" dirty="0">
                <a:latin typeface="Times New Roman"/>
                <a:cs typeface="Times New Roman"/>
              </a:rPr>
              <a:t>million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30" dirty="0">
                <a:latin typeface="Times New Roman"/>
                <a:cs typeface="Times New Roman"/>
              </a:rPr>
              <a:t>resolve </a:t>
            </a:r>
            <a:r>
              <a:rPr sz="2800" b="1" spc="-35" dirty="0">
                <a:latin typeface="Times New Roman"/>
                <a:cs typeface="Times New Roman"/>
              </a:rPr>
              <a:t>felony </a:t>
            </a:r>
            <a:r>
              <a:rPr sz="2800" b="1" spc="-40" dirty="0">
                <a:latin typeface="Times New Roman"/>
                <a:cs typeface="Times New Roman"/>
              </a:rPr>
              <a:t>criminal </a:t>
            </a:r>
            <a:r>
              <a:rPr sz="2800" b="1" spc="-5" dirty="0">
                <a:latin typeface="Times New Roman"/>
                <a:cs typeface="Times New Roman"/>
              </a:rPr>
              <a:t>charges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25" dirty="0">
                <a:latin typeface="Times New Roman"/>
                <a:cs typeface="Times New Roman"/>
              </a:rPr>
              <a:t>civil </a:t>
            </a:r>
            <a:r>
              <a:rPr sz="2800" b="1" spc="-10" dirty="0">
                <a:latin typeface="Times New Roman"/>
                <a:cs typeface="Times New Roman"/>
              </a:rPr>
              <a:t>liabilities in  </a:t>
            </a:r>
            <a:r>
              <a:rPr sz="2800" b="1" spc="20" dirty="0">
                <a:latin typeface="Times New Roman"/>
                <a:cs typeface="Times New Roman"/>
              </a:rPr>
              <a:t>connection </a:t>
            </a:r>
            <a:r>
              <a:rPr sz="2800" b="1" spc="-30" dirty="0">
                <a:latin typeface="Times New Roman"/>
                <a:cs typeface="Times New Roman"/>
              </a:rPr>
              <a:t>with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10" dirty="0">
                <a:latin typeface="Times New Roman"/>
                <a:cs typeface="Times New Roman"/>
              </a:rPr>
              <a:t>long-term illegal </a:t>
            </a:r>
            <a:r>
              <a:rPr sz="2800" b="1" spc="45" dirty="0">
                <a:latin typeface="Times New Roman"/>
                <a:cs typeface="Times New Roman"/>
              </a:rPr>
              <a:t>scheme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spc="-15" dirty="0">
                <a:latin typeface="Times New Roman"/>
                <a:cs typeface="Times New Roman"/>
              </a:rPr>
              <a:t>promote, </a:t>
            </a:r>
            <a:r>
              <a:rPr sz="2800" b="1" spc="-70" dirty="0">
                <a:latin typeface="Times New Roman"/>
                <a:cs typeface="Times New Roman"/>
              </a:rPr>
              <a:t>market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10" dirty="0">
                <a:latin typeface="Times New Roman"/>
                <a:cs typeface="Times New Roman"/>
              </a:rPr>
              <a:t>sell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OxyContin</a:t>
            </a:r>
            <a:endParaRPr sz="2800">
              <a:latin typeface="Times New Roman"/>
              <a:cs typeface="Times New Roman"/>
            </a:endParaRPr>
          </a:p>
          <a:p>
            <a:pPr marL="355600" marR="735965" indent="-342900">
              <a:lnSpc>
                <a:spcPts val="2690"/>
              </a:lnSpc>
              <a:spcBef>
                <a:spcPts val="65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40" dirty="0">
                <a:latin typeface="Times New Roman"/>
                <a:cs typeface="Times New Roman"/>
              </a:rPr>
              <a:t>Purdue </a:t>
            </a:r>
            <a:r>
              <a:rPr sz="2800" b="1" spc="-50" dirty="0">
                <a:latin typeface="Times New Roman"/>
                <a:cs typeface="Times New Roman"/>
              </a:rPr>
              <a:t>trained </a:t>
            </a:r>
            <a:r>
              <a:rPr sz="2800" b="1" spc="5" dirty="0">
                <a:latin typeface="Times New Roman"/>
                <a:cs typeface="Times New Roman"/>
              </a:rPr>
              <a:t>its </a:t>
            </a:r>
            <a:r>
              <a:rPr sz="2800" b="1" spc="20" dirty="0">
                <a:latin typeface="Times New Roman"/>
                <a:cs typeface="Times New Roman"/>
              </a:rPr>
              <a:t>sales </a:t>
            </a:r>
            <a:r>
              <a:rPr sz="2800" b="1" spc="-35" dirty="0">
                <a:latin typeface="Times New Roman"/>
                <a:cs typeface="Times New Roman"/>
              </a:rPr>
              <a:t>representatives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25" dirty="0">
                <a:latin typeface="Times New Roman"/>
                <a:cs typeface="Times New Roman"/>
              </a:rPr>
              <a:t>falsely  </a:t>
            </a:r>
            <a:r>
              <a:rPr sz="2800" b="1" spc="-55" dirty="0">
                <a:latin typeface="Times New Roman"/>
                <a:cs typeface="Times New Roman"/>
              </a:rPr>
              <a:t>represent:</a:t>
            </a:r>
            <a:endParaRPr sz="2800">
              <a:latin typeface="Times New Roman"/>
              <a:cs typeface="Times New Roman"/>
            </a:endParaRPr>
          </a:p>
          <a:p>
            <a:pPr marL="756285" marR="163830" lvl="1" indent="-287020">
              <a:lnSpc>
                <a:spcPts val="211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20" dirty="0">
                <a:latin typeface="Times New Roman"/>
                <a:cs typeface="Times New Roman"/>
              </a:rPr>
              <a:t>to </a:t>
            </a:r>
            <a:r>
              <a:rPr sz="2200" spc="-40" dirty="0">
                <a:latin typeface="Times New Roman"/>
                <a:cs typeface="Times New Roman"/>
              </a:rPr>
              <a:t>health </a:t>
            </a:r>
            <a:r>
              <a:rPr sz="2200" spc="-60" dirty="0">
                <a:latin typeface="Times New Roman"/>
                <a:cs typeface="Times New Roman"/>
              </a:rPr>
              <a:t>care </a:t>
            </a:r>
            <a:r>
              <a:rPr sz="2200" spc="-35" dirty="0">
                <a:latin typeface="Times New Roman"/>
                <a:cs typeface="Times New Roman"/>
              </a:rPr>
              <a:t>providers </a:t>
            </a:r>
            <a:r>
              <a:rPr sz="2200" spc="-15" dirty="0">
                <a:latin typeface="Times New Roman"/>
                <a:cs typeface="Times New Roman"/>
              </a:rPr>
              <a:t>about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65" dirty="0">
                <a:latin typeface="Times New Roman"/>
                <a:cs typeface="Times New Roman"/>
              </a:rPr>
              <a:t>difficulty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spc="-50" dirty="0">
                <a:latin typeface="Times New Roman"/>
                <a:cs typeface="Times New Roman"/>
              </a:rPr>
              <a:t>extracting oxycodone, 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75" dirty="0">
                <a:latin typeface="Times New Roman"/>
                <a:cs typeface="Times New Roman"/>
              </a:rPr>
              <a:t>active </a:t>
            </a:r>
            <a:r>
              <a:rPr sz="2200" spc="-45" dirty="0">
                <a:latin typeface="Times New Roman"/>
                <a:cs typeface="Times New Roman"/>
              </a:rPr>
              <a:t>ingredient, </a:t>
            </a:r>
            <a:r>
              <a:rPr sz="2200" spc="-10" dirty="0">
                <a:latin typeface="Times New Roman"/>
                <a:cs typeface="Times New Roman"/>
              </a:rPr>
              <a:t>from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OxyContin</a:t>
            </a:r>
            <a:endParaRPr sz="22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375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20" dirty="0">
                <a:latin typeface="Times New Roman"/>
                <a:cs typeface="Times New Roman"/>
              </a:rPr>
              <a:t>to </a:t>
            </a:r>
            <a:r>
              <a:rPr sz="2200" spc="-40" dirty="0">
                <a:latin typeface="Times New Roman"/>
                <a:cs typeface="Times New Roman"/>
              </a:rPr>
              <a:t>health </a:t>
            </a:r>
            <a:r>
              <a:rPr sz="2200" spc="-60" dirty="0">
                <a:latin typeface="Times New Roman"/>
                <a:cs typeface="Times New Roman"/>
              </a:rPr>
              <a:t>care </a:t>
            </a:r>
            <a:r>
              <a:rPr sz="2200" spc="-35" dirty="0">
                <a:latin typeface="Times New Roman"/>
                <a:cs typeface="Times New Roman"/>
              </a:rPr>
              <a:t>providers </a:t>
            </a:r>
            <a:r>
              <a:rPr sz="2200" spc="-10" dirty="0">
                <a:latin typeface="Times New Roman"/>
                <a:cs typeface="Times New Roman"/>
              </a:rPr>
              <a:t>that </a:t>
            </a:r>
            <a:r>
              <a:rPr sz="2200" spc="-35" dirty="0">
                <a:latin typeface="Times New Roman"/>
                <a:cs typeface="Times New Roman"/>
              </a:rPr>
              <a:t>OxyContin </a:t>
            </a:r>
            <a:r>
              <a:rPr sz="2200" spc="-40" dirty="0">
                <a:latin typeface="Times New Roman"/>
                <a:cs typeface="Times New Roman"/>
              </a:rPr>
              <a:t>did </a:t>
            </a:r>
            <a:r>
              <a:rPr sz="2200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cause </a:t>
            </a:r>
            <a:r>
              <a:rPr sz="2200" spc="-30" dirty="0">
                <a:latin typeface="Times New Roman"/>
                <a:cs typeface="Times New Roman"/>
              </a:rPr>
              <a:t>euphoria</a:t>
            </a:r>
            <a:r>
              <a:rPr sz="2200" spc="42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756285">
              <a:lnSpc>
                <a:spcPts val="2375"/>
              </a:lnSpc>
            </a:pPr>
            <a:r>
              <a:rPr sz="2200" spc="-100" dirty="0">
                <a:latin typeface="Times New Roman"/>
                <a:cs typeface="Times New Roman"/>
              </a:rPr>
              <a:t>was </a:t>
            </a:r>
            <a:r>
              <a:rPr sz="2200" spc="-70" dirty="0">
                <a:latin typeface="Times New Roman"/>
                <a:cs typeface="Times New Roman"/>
              </a:rPr>
              <a:t>less </a:t>
            </a:r>
            <a:r>
              <a:rPr sz="2200" spc="-65" dirty="0">
                <a:latin typeface="Times New Roman"/>
                <a:cs typeface="Times New Roman"/>
              </a:rPr>
              <a:t>addictive </a:t>
            </a:r>
            <a:r>
              <a:rPr sz="2200" spc="-10" dirty="0">
                <a:latin typeface="Times New Roman"/>
                <a:cs typeface="Times New Roman"/>
              </a:rPr>
              <a:t>than </a:t>
            </a:r>
            <a:r>
              <a:rPr sz="2200" spc="-25" dirty="0">
                <a:latin typeface="Times New Roman"/>
                <a:cs typeface="Times New Roman"/>
              </a:rPr>
              <a:t>IR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opiates;</a:t>
            </a:r>
            <a:endParaRPr sz="2200">
              <a:latin typeface="Times New Roman"/>
              <a:cs typeface="Times New Roman"/>
            </a:endParaRPr>
          </a:p>
          <a:p>
            <a:pPr marL="756285" marR="102870" lvl="1" indent="-287020">
              <a:lnSpc>
                <a:spcPts val="2110"/>
              </a:lnSpc>
              <a:spcBef>
                <a:spcPts val="5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20" dirty="0">
                <a:latin typeface="Times New Roman"/>
                <a:cs typeface="Times New Roman"/>
              </a:rPr>
              <a:t>to </a:t>
            </a:r>
            <a:r>
              <a:rPr sz="2200" spc="-40" dirty="0">
                <a:latin typeface="Times New Roman"/>
                <a:cs typeface="Times New Roman"/>
              </a:rPr>
              <a:t>health </a:t>
            </a:r>
            <a:r>
              <a:rPr sz="2200" spc="-60" dirty="0">
                <a:latin typeface="Times New Roman"/>
                <a:cs typeface="Times New Roman"/>
              </a:rPr>
              <a:t>care </a:t>
            </a:r>
            <a:r>
              <a:rPr sz="2200" spc="-35" dirty="0">
                <a:latin typeface="Times New Roman"/>
                <a:cs typeface="Times New Roman"/>
              </a:rPr>
              <a:t>providers </a:t>
            </a:r>
            <a:r>
              <a:rPr sz="2200" spc="-10" dirty="0">
                <a:latin typeface="Times New Roman"/>
                <a:cs typeface="Times New Roman"/>
              </a:rPr>
              <a:t>the </a:t>
            </a:r>
            <a:r>
              <a:rPr sz="2200" spc="-15" dirty="0">
                <a:latin typeface="Times New Roman"/>
                <a:cs typeface="Times New Roman"/>
              </a:rPr>
              <a:t>erroneous </a:t>
            </a:r>
            <a:r>
              <a:rPr sz="2200" spc="-60" dirty="0">
                <a:latin typeface="Times New Roman"/>
                <a:cs typeface="Times New Roman"/>
              </a:rPr>
              <a:t>belief </a:t>
            </a:r>
            <a:r>
              <a:rPr sz="2200" spc="-10" dirty="0">
                <a:latin typeface="Times New Roman"/>
                <a:cs typeface="Times New Roman"/>
              </a:rPr>
              <a:t>that </a:t>
            </a:r>
            <a:r>
              <a:rPr sz="2200" spc="-35" dirty="0">
                <a:latin typeface="Times New Roman"/>
                <a:cs typeface="Times New Roman"/>
              </a:rPr>
              <a:t>OxyContin </a:t>
            </a:r>
            <a:r>
              <a:rPr sz="2200" spc="-100" dirty="0">
                <a:latin typeface="Times New Roman"/>
                <a:cs typeface="Times New Roman"/>
              </a:rPr>
              <a:t>was </a:t>
            </a:r>
            <a:r>
              <a:rPr sz="2200" spc="-75" dirty="0">
                <a:latin typeface="Times New Roman"/>
                <a:cs typeface="Times New Roman"/>
              </a:rPr>
              <a:t>less  </a:t>
            </a:r>
            <a:r>
              <a:rPr sz="2200" spc="-65" dirty="0">
                <a:latin typeface="Times New Roman"/>
                <a:cs typeface="Times New Roman"/>
              </a:rPr>
              <a:t>addictive </a:t>
            </a:r>
            <a:r>
              <a:rPr sz="2200" spc="-10" dirty="0">
                <a:latin typeface="Times New Roman"/>
                <a:cs typeface="Times New Roman"/>
              </a:rPr>
              <a:t>than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morphine.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93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73228"/>
            <a:ext cx="80632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The </a:t>
            </a:r>
            <a:r>
              <a:rPr spc="-150" dirty="0"/>
              <a:t>Park </a:t>
            </a:r>
            <a:r>
              <a:rPr dirty="0"/>
              <a:t>Doctrine – </a:t>
            </a:r>
            <a:r>
              <a:rPr spc="-240" dirty="0"/>
              <a:t>A </a:t>
            </a:r>
            <a:r>
              <a:rPr spc="10" dirty="0"/>
              <a:t>Recent Example</a:t>
            </a:r>
            <a:r>
              <a:rPr spc="-360" dirty="0"/>
              <a:t> </a:t>
            </a:r>
            <a:r>
              <a:rPr dirty="0"/>
              <a:t>–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OxyContin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702" y="1373250"/>
            <a:ext cx="8417560" cy="439102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055370" indent="-343535">
              <a:lnSpc>
                <a:spcPts val="2690"/>
              </a:lnSpc>
              <a:spcBef>
                <a:spcPts val="74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  <a:tab pos="1963420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As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85" dirty="0">
                <a:latin typeface="Times New Roman"/>
                <a:cs typeface="Times New Roman"/>
              </a:rPr>
              <a:t>part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plea, </a:t>
            </a:r>
            <a:r>
              <a:rPr sz="2800" b="1" spc="-40" dirty="0">
                <a:latin typeface="Times New Roman"/>
                <a:cs typeface="Times New Roman"/>
              </a:rPr>
              <a:t>Purdue </a:t>
            </a:r>
            <a:r>
              <a:rPr sz="2800" b="1" spc="-25" dirty="0">
                <a:latin typeface="Times New Roman"/>
                <a:cs typeface="Times New Roman"/>
              </a:rPr>
              <a:t>paid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-90" dirty="0">
                <a:latin typeface="Times New Roman"/>
                <a:cs typeface="Times New Roman"/>
              </a:rPr>
              <a:t>$600 </a:t>
            </a:r>
            <a:r>
              <a:rPr sz="2800" b="1" spc="-5" dirty="0">
                <a:latin typeface="Times New Roman"/>
                <a:cs typeface="Times New Roman"/>
              </a:rPr>
              <a:t>million  </a:t>
            </a:r>
            <a:r>
              <a:rPr sz="2800" b="1" spc="5" dirty="0">
                <a:latin typeface="Times New Roman"/>
                <a:cs typeface="Times New Roman"/>
              </a:rPr>
              <a:t>settlement, </a:t>
            </a:r>
            <a:r>
              <a:rPr sz="2800" b="1" dirty="0">
                <a:latin typeface="Times New Roman"/>
                <a:cs typeface="Times New Roman"/>
              </a:rPr>
              <a:t>which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included: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70" dirty="0">
                <a:latin typeface="Times New Roman"/>
                <a:cs typeface="Times New Roman"/>
              </a:rPr>
              <a:t>criminal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fine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Times New Roman"/>
                <a:cs typeface="Times New Roman"/>
              </a:rPr>
              <a:t>restitution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government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agencies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over </a:t>
            </a:r>
            <a:r>
              <a:rPr sz="2400" spc="-90" dirty="0">
                <a:latin typeface="Times New Roman"/>
                <a:cs typeface="Times New Roman"/>
              </a:rPr>
              <a:t>$276 </a:t>
            </a:r>
            <a:r>
              <a:rPr sz="2400" spc="-65" dirty="0">
                <a:latin typeface="Times New Roman"/>
                <a:cs typeface="Times New Roman"/>
              </a:rPr>
              <a:t>million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forfeiture,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10" dirty="0">
                <a:latin typeface="Times New Roman"/>
                <a:cs typeface="Times New Roman"/>
              </a:rPr>
              <a:t>civil </a:t>
            </a:r>
            <a:r>
              <a:rPr sz="2400" spc="-30" dirty="0">
                <a:latin typeface="Times New Roman"/>
                <a:cs typeface="Times New Roman"/>
              </a:rPr>
              <a:t>settlement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$100.6 </a:t>
            </a:r>
            <a:r>
              <a:rPr sz="2400" spc="-65" dirty="0">
                <a:latin typeface="Times New Roman"/>
                <a:cs typeface="Times New Roman"/>
              </a:rPr>
              <a:t>million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United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States.</a:t>
            </a:r>
            <a:endParaRPr sz="2400">
              <a:latin typeface="Times New Roman"/>
              <a:cs typeface="Times New Roman"/>
            </a:endParaRPr>
          </a:p>
          <a:p>
            <a:pPr marL="355600" marR="563245" indent="-343535">
              <a:lnSpc>
                <a:spcPct val="80000"/>
              </a:lnSpc>
              <a:spcBef>
                <a:spcPts val="66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6235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Purdue's </a:t>
            </a:r>
            <a:r>
              <a:rPr sz="2800" b="1" spc="-5" dirty="0">
                <a:latin typeface="Times New Roman"/>
                <a:cs typeface="Times New Roman"/>
              </a:rPr>
              <a:t>then </a:t>
            </a:r>
            <a:r>
              <a:rPr sz="2800" b="1" spc="-60" dirty="0">
                <a:latin typeface="Times New Roman"/>
                <a:cs typeface="Times New Roman"/>
              </a:rPr>
              <a:t>current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65" dirty="0">
                <a:latin typeface="Times New Roman"/>
                <a:cs typeface="Times New Roman"/>
              </a:rPr>
              <a:t>former </a:t>
            </a:r>
            <a:r>
              <a:rPr sz="2800" b="1" spc="-10" dirty="0">
                <a:latin typeface="Times New Roman"/>
                <a:cs typeface="Times New Roman"/>
              </a:rPr>
              <a:t>executive  </a:t>
            </a:r>
            <a:r>
              <a:rPr sz="2800" b="1" spc="5" dirty="0">
                <a:latin typeface="Times New Roman"/>
                <a:cs typeface="Times New Roman"/>
              </a:rPr>
              <a:t>employees</a:t>
            </a:r>
            <a:r>
              <a:rPr sz="2800" spc="5" dirty="0">
                <a:latin typeface="Times New Roman"/>
                <a:cs typeface="Times New Roman"/>
              </a:rPr>
              <a:t>, </a:t>
            </a:r>
            <a:r>
              <a:rPr sz="2800" spc="-105" dirty="0">
                <a:latin typeface="Times New Roman"/>
                <a:cs typeface="Times New Roman"/>
              </a:rPr>
              <a:t>Michael </a:t>
            </a:r>
            <a:r>
              <a:rPr sz="2800" spc="-50" dirty="0">
                <a:latin typeface="Times New Roman"/>
                <a:cs typeface="Times New Roman"/>
              </a:rPr>
              <a:t>Friedman, </a:t>
            </a:r>
            <a:r>
              <a:rPr sz="2800" spc="-35" dirty="0">
                <a:latin typeface="Times New Roman"/>
                <a:cs typeface="Times New Roman"/>
              </a:rPr>
              <a:t>Howard </a:t>
            </a:r>
            <a:r>
              <a:rPr sz="2800" spc="-85" dirty="0">
                <a:latin typeface="Times New Roman"/>
                <a:cs typeface="Times New Roman"/>
              </a:rPr>
              <a:t>Udell </a:t>
            </a:r>
            <a:r>
              <a:rPr sz="2800" spc="-30" dirty="0">
                <a:latin typeface="Times New Roman"/>
                <a:cs typeface="Times New Roman"/>
              </a:rPr>
              <a:t>and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Dr.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275"/>
              </a:lnSpc>
            </a:pPr>
            <a:r>
              <a:rPr sz="2800" spc="-90" dirty="0">
                <a:latin typeface="Times New Roman"/>
                <a:cs typeface="Times New Roman"/>
              </a:rPr>
              <a:t>Paul </a:t>
            </a:r>
            <a:r>
              <a:rPr sz="2800" spc="-35" dirty="0">
                <a:latin typeface="Times New Roman"/>
                <a:cs typeface="Times New Roman"/>
              </a:rPr>
              <a:t>Goldenheim, </a:t>
            </a:r>
            <a:r>
              <a:rPr sz="2800" spc="-55" dirty="0">
                <a:latin typeface="Times New Roman"/>
                <a:cs typeface="Times New Roman"/>
              </a:rPr>
              <a:t>pled </a:t>
            </a:r>
            <a:r>
              <a:rPr sz="2800" spc="-114" dirty="0">
                <a:latin typeface="Times New Roman"/>
                <a:cs typeface="Times New Roman"/>
              </a:rPr>
              <a:t>guilty </a:t>
            </a:r>
            <a:r>
              <a:rPr sz="2800" spc="30" dirty="0">
                <a:latin typeface="Times New Roman"/>
                <a:cs typeface="Times New Roman"/>
              </a:rPr>
              <a:t>to </a:t>
            </a:r>
            <a:r>
              <a:rPr sz="2800" spc="-110" dirty="0">
                <a:latin typeface="Times New Roman"/>
                <a:cs typeface="Times New Roman"/>
              </a:rPr>
              <a:t>a </a:t>
            </a:r>
            <a:r>
              <a:rPr sz="2800" spc="-45" dirty="0">
                <a:latin typeface="Times New Roman"/>
                <a:cs typeface="Times New Roman"/>
              </a:rPr>
              <a:t>misdemeanor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violation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ct val="77600"/>
              </a:lnSpc>
              <a:spcBef>
                <a:spcPts val="384"/>
              </a:spcBef>
              <a:tabLst>
                <a:tab pos="786765" algn="l"/>
              </a:tabLst>
            </a:pPr>
            <a:r>
              <a:rPr sz="2800" spc="-5" dirty="0">
                <a:latin typeface="Times New Roman"/>
                <a:cs typeface="Times New Roman"/>
              </a:rPr>
              <a:t>of	</a:t>
            </a:r>
            <a:r>
              <a:rPr sz="2800" spc="-50" dirty="0">
                <a:latin typeface="Times New Roman"/>
                <a:cs typeface="Times New Roman"/>
              </a:rPr>
              <a:t>misbranding </a:t>
            </a:r>
            <a:r>
              <a:rPr sz="2800" spc="-40" dirty="0">
                <a:latin typeface="Times New Roman"/>
                <a:cs typeface="Times New Roman"/>
              </a:rPr>
              <a:t>OxyContin </a:t>
            </a:r>
            <a:r>
              <a:rPr sz="2800" spc="-90" dirty="0">
                <a:latin typeface="Times New Roman"/>
                <a:cs typeface="Times New Roman"/>
              </a:rPr>
              <a:t>as </a:t>
            </a:r>
            <a:r>
              <a:rPr sz="2800" spc="-70" dirty="0">
                <a:latin typeface="Times New Roman"/>
                <a:cs typeface="Times New Roman"/>
              </a:rPr>
              <a:t>being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9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responsible </a:t>
            </a:r>
            <a:r>
              <a:rPr sz="2950" b="1" i="1" spc="-25" dirty="0">
                <a:latin typeface="Times New Roman"/>
                <a:cs typeface="Times New Roman"/>
              </a:rPr>
              <a:t> </a:t>
            </a:r>
            <a:r>
              <a:rPr sz="2950"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corporate </a:t>
            </a:r>
            <a:r>
              <a:rPr sz="295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officers</a:t>
            </a:r>
            <a:r>
              <a:rPr sz="2950" b="1" i="1" spc="-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during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30" dirty="0">
                <a:latin typeface="Times New Roman"/>
                <a:cs typeface="Times New Roman"/>
              </a:rPr>
              <a:t>long-term </a:t>
            </a:r>
            <a:r>
              <a:rPr sz="2800" spc="-125" dirty="0">
                <a:latin typeface="Times New Roman"/>
                <a:cs typeface="Times New Roman"/>
              </a:rPr>
              <a:t>illegal </a:t>
            </a:r>
            <a:r>
              <a:rPr sz="2800" spc="-5" dirty="0">
                <a:latin typeface="Times New Roman"/>
                <a:cs typeface="Times New Roman"/>
              </a:rPr>
              <a:t>promotion  of	the</a:t>
            </a:r>
            <a:r>
              <a:rPr sz="2800" spc="-25" dirty="0">
                <a:latin typeface="Times New Roman"/>
                <a:cs typeface="Times New Roman"/>
              </a:rPr>
              <a:t> drug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94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The </a:t>
            </a:r>
            <a:r>
              <a:rPr spc="-150" dirty="0"/>
              <a:t>Park </a:t>
            </a:r>
            <a:r>
              <a:rPr dirty="0"/>
              <a:t>Doctrine – </a:t>
            </a:r>
            <a:r>
              <a:rPr spc="-240" dirty="0"/>
              <a:t>A </a:t>
            </a:r>
            <a:r>
              <a:rPr spc="10" dirty="0"/>
              <a:t>Recent Example </a:t>
            </a:r>
            <a:r>
              <a:rPr dirty="0"/>
              <a:t>–  </a:t>
            </a:r>
            <a:r>
              <a:rPr spc="-10" dirty="0"/>
              <a:t>Oxycontin </a:t>
            </a:r>
            <a:r>
              <a:rPr dirty="0"/>
              <a:t>…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262253"/>
            <a:ext cx="8399145" cy="356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140335" indent="-347980">
              <a:lnSpc>
                <a:spcPct val="100000"/>
              </a:lnSpc>
              <a:spcBef>
                <a:spcPts val="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60680" algn="l"/>
                <a:tab pos="2223135" algn="l"/>
              </a:tabLst>
            </a:pPr>
            <a:r>
              <a:rPr sz="2800" b="1" dirty="0">
                <a:latin typeface="Times New Roman"/>
                <a:cs typeface="Times New Roman"/>
              </a:rPr>
              <a:t>Congress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5" dirty="0">
                <a:latin typeface="Times New Roman"/>
                <a:cs typeface="Times New Roman"/>
              </a:rPr>
              <a:t>Executive </a:t>
            </a:r>
            <a:r>
              <a:rPr sz="2800" b="1" spc="-50" dirty="0">
                <a:latin typeface="Times New Roman"/>
                <a:cs typeface="Times New Roman"/>
              </a:rPr>
              <a:t>Branch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10" dirty="0">
                <a:latin typeface="Times New Roman"/>
                <a:cs typeface="Times New Roman"/>
              </a:rPr>
              <a:t>concerned </a:t>
            </a:r>
            <a:r>
              <a:rPr sz="2800" b="1" spc="-50" dirty="0">
                <a:latin typeface="Times New Roman"/>
                <a:cs typeface="Times New Roman"/>
              </a:rPr>
              <a:t>that  </a:t>
            </a:r>
            <a:r>
              <a:rPr sz="2800" b="1" spc="-15" dirty="0">
                <a:latin typeface="Times New Roman"/>
                <a:cs typeface="Times New Roman"/>
              </a:rPr>
              <a:t>even </a:t>
            </a:r>
            <a:r>
              <a:rPr sz="2800" b="1" spc="35" dirty="0">
                <a:latin typeface="Times New Roman"/>
                <a:cs typeface="Times New Roman"/>
              </a:rPr>
              <a:t>huge </a:t>
            </a:r>
            <a:r>
              <a:rPr sz="2800" b="1" spc="5" dirty="0">
                <a:latin typeface="Times New Roman"/>
                <a:cs typeface="Times New Roman"/>
              </a:rPr>
              <a:t>fines </a:t>
            </a:r>
            <a:r>
              <a:rPr sz="2800" b="1" spc="-30" dirty="0">
                <a:latin typeface="Times New Roman"/>
                <a:cs typeface="Times New Roman"/>
              </a:rPr>
              <a:t>and </a:t>
            </a:r>
            <a:r>
              <a:rPr sz="2800" b="1" spc="-70" dirty="0">
                <a:latin typeface="Times New Roman"/>
                <a:cs typeface="Times New Roman"/>
              </a:rPr>
              <a:t>Corporate </a:t>
            </a:r>
            <a:r>
              <a:rPr sz="2800" b="1" spc="-30" dirty="0">
                <a:latin typeface="Times New Roman"/>
                <a:cs typeface="Times New Roman"/>
              </a:rPr>
              <a:t>Integrity </a:t>
            </a:r>
            <a:r>
              <a:rPr sz="2800" b="1" spc="-10" dirty="0">
                <a:latin typeface="Times New Roman"/>
                <a:cs typeface="Times New Roman"/>
              </a:rPr>
              <a:t>Agreements  </a:t>
            </a:r>
            <a:r>
              <a:rPr sz="2800" b="1" spc="-85" dirty="0">
                <a:latin typeface="Times New Roman"/>
                <a:cs typeface="Times New Roman"/>
              </a:rPr>
              <a:t>are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“cost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25" dirty="0">
                <a:latin typeface="Times New Roman"/>
                <a:cs typeface="Times New Roman"/>
              </a:rPr>
              <a:t>business”</a:t>
            </a:r>
            <a:endParaRPr sz="2800">
              <a:latin typeface="Times New Roman"/>
              <a:cs typeface="Times New Roman"/>
            </a:endParaRPr>
          </a:p>
          <a:p>
            <a:pPr marL="360045" marR="5080" indent="-347980">
              <a:lnSpc>
                <a:spcPct val="100000"/>
              </a:lnSpc>
              <a:spcBef>
                <a:spcPts val="67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6068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Corporate </a:t>
            </a:r>
            <a:r>
              <a:rPr sz="2800" b="1" spc="5" dirty="0">
                <a:latin typeface="Times New Roman"/>
                <a:cs typeface="Times New Roman"/>
              </a:rPr>
              <a:t>Executives </a:t>
            </a:r>
            <a:r>
              <a:rPr sz="2800" b="1" spc="-5" dirty="0">
                <a:latin typeface="Times New Roman"/>
                <a:cs typeface="Times New Roman"/>
              </a:rPr>
              <a:t>– </a:t>
            </a:r>
            <a:r>
              <a:rPr sz="2800" b="1" spc="30" dirty="0">
                <a:latin typeface="Times New Roman"/>
                <a:cs typeface="Times New Roman"/>
              </a:rPr>
              <a:t>being </a:t>
            </a:r>
            <a:r>
              <a:rPr sz="2800" b="1" spc="-30" dirty="0">
                <a:latin typeface="Times New Roman"/>
                <a:cs typeface="Times New Roman"/>
              </a:rPr>
              <a:t>targeted </a:t>
            </a:r>
            <a:r>
              <a:rPr sz="2800" b="1" spc="-55" dirty="0">
                <a:latin typeface="Times New Roman"/>
                <a:cs typeface="Times New Roman"/>
              </a:rPr>
              <a:t>under </a:t>
            </a:r>
            <a:r>
              <a:rPr sz="2800" b="1" spc="-5" dirty="0">
                <a:latin typeface="Times New Roman"/>
                <a:cs typeface="Times New Roman"/>
              </a:rPr>
              <a:t>premise  </a:t>
            </a:r>
            <a:r>
              <a:rPr sz="2800" b="1" spc="-80" dirty="0">
                <a:latin typeface="Times New Roman"/>
                <a:cs typeface="Times New Roman"/>
              </a:rPr>
              <a:t>that:</a:t>
            </a:r>
            <a:endParaRPr sz="2800">
              <a:latin typeface="Times New Roman"/>
              <a:cs typeface="Times New Roman"/>
            </a:endParaRPr>
          </a:p>
          <a:p>
            <a:pPr marL="809625" lvl="1" indent="-34798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809625" algn="l"/>
                <a:tab pos="810260" algn="l"/>
              </a:tabLst>
            </a:pPr>
            <a:r>
              <a:rPr sz="2400" spc="-40" dirty="0">
                <a:latin typeface="Times New Roman"/>
                <a:cs typeface="Times New Roman"/>
              </a:rPr>
              <a:t>Organizational </a:t>
            </a:r>
            <a:r>
              <a:rPr sz="2400" spc="-30" dirty="0">
                <a:latin typeface="Times New Roman"/>
                <a:cs typeface="Times New Roman"/>
              </a:rPr>
              <a:t>misconduct </a:t>
            </a:r>
            <a:r>
              <a:rPr sz="2400" spc="-10" dirty="0">
                <a:latin typeface="Times New Roman"/>
                <a:cs typeface="Times New Roman"/>
              </a:rPr>
              <a:t>cannot </a:t>
            </a:r>
            <a:r>
              <a:rPr sz="2400" spc="-30" dirty="0">
                <a:latin typeface="Times New Roman"/>
                <a:cs typeface="Times New Roman"/>
              </a:rPr>
              <a:t>occur </a:t>
            </a:r>
            <a:r>
              <a:rPr sz="2400" spc="-25" dirty="0">
                <a:latin typeface="Times New Roman"/>
                <a:cs typeface="Times New Roman"/>
              </a:rPr>
              <a:t>without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individuals</a:t>
            </a:r>
            <a:endParaRPr sz="2400">
              <a:latin typeface="Times New Roman"/>
              <a:cs typeface="Times New Roman"/>
            </a:endParaRPr>
          </a:p>
          <a:p>
            <a:pPr marL="809625" lvl="1" indent="-34798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09625" algn="l"/>
                <a:tab pos="810260" algn="l"/>
              </a:tabLst>
            </a:pPr>
            <a:r>
              <a:rPr sz="2400" spc="-45" dirty="0">
                <a:latin typeface="Times New Roman"/>
                <a:cs typeface="Times New Roman"/>
              </a:rPr>
              <a:t>What </a:t>
            </a:r>
            <a:r>
              <a:rPr sz="2400" spc="-70" dirty="0">
                <a:latin typeface="Times New Roman"/>
                <a:cs typeface="Times New Roman"/>
              </a:rPr>
              <a:t>officials </a:t>
            </a:r>
            <a:r>
              <a:rPr sz="2400" spc="-40" dirty="0">
                <a:latin typeface="Times New Roman"/>
                <a:cs typeface="Times New Roman"/>
              </a:rPr>
              <a:t>could </a:t>
            </a:r>
            <a:r>
              <a:rPr sz="2400" spc="-30" dirty="0">
                <a:latin typeface="Times New Roman"/>
                <a:cs typeface="Times New Roman"/>
              </a:rPr>
              <a:t>prevent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50" dirty="0">
                <a:latin typeface="Times New Roman"/>
                <a:cs typeface="Times New Roman"/>
              </a:rPr>
              <a:t>violation </a:t>
            </a:r>
            <a:r>
              <a:rPr sz="2400" spc="-75" dirty="0">
                <a:latin typeface="Times New Roman"/>
                <a:cs typeface="Times New Roman"/>
              </a:rPr>
              <a:t>if </a:t>
            </a:r>
            <a:r>
              <a:rPr sz="2400" spc="-55" dirty="0">
                <a:latin typeface="Times New Roman"/>
                <a:cs typeface="Times New Roman"/>
              </a:rPr>
              <a:t>they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tried?</a:t>
            </a:r>
            <a:endParaRPr sz="2400">
              <a:latin typeface="Times New Roman"/>
              <a:cs typeface="Times New Roman"/>
            </a:endParaRPr>
          </a:p>
          <a:p>
            <a:pPr marL="809625" lvl="1" indent="-347980">
              <a:lnSpc>
                <a:spcPct val="100000"/>
              </a:lnSpc>
              <a:spcBef>
                <a:spcPts val="475"/>
              </a:spcBef>
              <a:buFont typeface="Arial"/>
              <a:buChar char="–"/>
              <a:tabLst>
                <a:tab pos="809625" algn="l"/>
                <a:tab pos="810260" algn="l"/>
                <a:tab pos="1936750" algn="l"/>
              </a:tabLst>
            </a:pPr>
            <a:r>
              <a:rPr sz="2400" spc="-75" dirty="0">
                <a:latin typeface="Times New Roman"/>
                <a:cs typeface="Times New Roman"/>
              </a:rPr>
              <a:t>Answer:	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500" b="1" i="1" spc="-5" dirty="0">
                <a:latin typeface="Times New Roman"/>
                <a:cs typeface="Times New Roman"/>
              </a:rPr>
              <a:t>“Responsible </a:t>
            </a:r>
            <a:r>
              <a:rPr sz="2500" b="1" i="1" spc="-30" dirty="0">
                <a:latin typeface="Times New Roman"/>
                <a:cs typeface="Times New Roman"/>
              </a:rPr>
              <a:t>Corporate </a:t>
            </a:r>
            <a:r>
              <a:rPr sz="2500" b="1" i="1" spc="-45" dirty="0">
                <a:latin typeface="Times New Roman"/>
                <a:cs typeface="Times New Roman"/>
              </a:rPr>
              <a:t>Official”</a:t>
            </a:r>
            <a:r>
              <a:rPr sz="2500" b="1" i="1" spc="-2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(RCO)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95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6257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Why </a:t>
            </a:r>
            <a:r>
              <a:rPr spc="45" dirty="0"/>
              <a:t>is </a:t>
            </a:r>
            <a:r>
              <a:rPr u="heavy" spc="-150" dirty="0">
                <a:uFill>
                  <a:solidFill>
                    <a:srgbClr val="000000"/>
                  </a:solidFill>
                </a:uFill>
              </a:rPr>
              <a:t>Park</a:t>
            </a:r>
            <a:r>
              <a:rPr spc="-150" dirty="0"/>
              <a:t> </a:t>
            </a:r>
            <a:r>
              <a:rPr spc="50" dirty="0"/>
              <a:t>Being</a:t>
            </a:r>
            <a:r>
              <a:rPr spc="225" dirty="0"/>
              <a:t> </a:t>
            </a:r>
            <a:r>
              <a:rPr spc="-55" dirty="0"/>
              <a:t>Resurrected?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3214"/>
            <a:ext cx="8399145" cy="21545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Misdemeanor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0" dirty="0">
                <a:latin typeface="Times New Roman"/>
                <a:cs typeface="Times New Roman"/>
              </a:rPr>
              <a:t>Fines </a:t>
            </a:r>
            <a:r>
              <a:rPr sz="2400" dirty="0">
                <a:latin typeface="Times New Roman"/>
                <a:cs typeface="Times New Roman"/>
              </a:rPr>
              <a:t>up </a:t>
            </a:r>
            <a:r>
              <a:rPr sz="2400" spc="20" dirty="0">
                <a:latin typeface="Times New Roman"/>
                <a:cs typeface="Times New Roman"/>
              </a:rPr>
              <a:t>to </a:t>
            </a:r>
            <a:r>
              <a:rPr sz="2400" spc="-80" dirty="0">
                <a:latin typeface="Times New Roman"/>
                <a:cs typeface="Times New Roman"/>
              </a:rPr>
              <a:t>$100,000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$200,000 </a:t>
            </a:r>
            <a:r>
              <a:rPr sz="2400" spc="-20" dirty="0">
                <a:latin typeface="Times New Roman"/>
                <a:cs typeface="Times New Roman"/>
              </a:rPr>
              <a:t>per </a:t>
            </a:r>
            <a:r>
              <a:rPr sz="2400" spc="-40" dirty="0">
                <a:latin typeface="Times New Roman"/>
                <a:cs typeface="Times New Roman"/>
              </a:rPr>
              <a:t>misdemeanor </a:t>
            </a:r>
            <a:r>
              <a:rPr sz="2400" spc="-35" dirty="0">
                <a:latin typeface="Times New Roman"/>
                <a:cs typeface="Times New Roman"/>
              </a:rPr>
              <a:t>offense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latin typeface="Times New Roman"/>
                <a:cs typeface="Times New Roman"/>
              </a:rPr>
              <a:t>an </a:t>
            </a:r>
            <a:r>
              <a:rPr sz="2400" spc="-70" dirty="0">
                <a:latin typeface="Times New Roman"/>
                <a:cs typeface="Times New Roman"/>
              </a:rPr>
              <a:t>individual </a:t>
            </a:r>
            <a:r>
              <a:rPr sz="2400" spc="-30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a </a:t>
            </a:r>
            <a:r>
              <a:rPr sz="2400" spc="-15" dirty="0">
                <a:latin typeface="Times New Roman"/>
                <a:cs typeface="Times New Roman"/>
              </a:rPr>
              <a:t>corporation </a:t>
            </a:r>
            <a:r>
              <a:rPr sz="2400" spc="-75" dirty="0">
                <a:latin typeface="Times New Roman"/>
                <a:cs typeface="Times New Roman"/>
              </a:rPr>
              <a:t>respectively </a:t>
            </a:r>
            <a:r>
              <a:rPr sz="2400" spc="-85" dirty="0">
                <a:latin typeface="Times New Roman"/>
                <a:cs typeface="Times New Roman"/>
              </a:rPr>
              <a:t>($250,000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400" spc="-85" dirty="0">
                <a:latin typeface="Times New Roman"/>
                <a:cs typeface="Times New Roman"/>
              </a:rPr>
              <a:t>$500,000 </a:t>
            </a:r>
            <a:r>
              <a:rPr sz="2400" spc="-75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40" dirty="0">
                <a:latin typeface="Times New Roman"/>
                <a:cs typeface="Times New Roman"/>
              </a:rPr>
              <a:t>misdemeanor </a:t>
            </a:r>
            <a:r>
              <a:rPr sz="2400" spc="-30" dirty="0">
                <a:latin typeface="Times New Roman"/>
                <a:cs typeface="Times New Roman"/>
              </a:rPr>
              <a:t>offense </a:t>
            </a:r>
            <a:r>
              <a:rPr sz="2400" spc="-45" dirty="0">
                <a:latin typeface="Times New Roman"/>
                <a:cs typeface="Times New Roman"/>
              </a:rPr>
              <a:t>resulted </a:t>
            </a:r>
            <a:r>
              <a:rPr sz="2400" spc="-50" dirty="0">
                <a:latin typeface="Times New Roman"/>
                <a:cs typeface="Times New Roman"/>
              </a:rPr>
              <a:t>in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death)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Imprisonment </a:t>
            </a:r>
            <a:r>
              <a:rPr sz="2400" dirty="0">
                <a:latin typeface="Times New Roman"/>
                <a:cs typeface="Times New Roman"/>
              </a:rPr>
              <a:t>– up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a year </a:t>
            </a:r>
            <a:r>
              <a:rPr sz="2400" spc="-50" dirty="0">
                <a:latin typeface="Times New Roman"/>
                <a:cs typeface="Times New Roman"/>
              </a:rPr>
              <a:t>in </a:t>
            </a:r>
            <a:r>
              <a:rPr sz="2400" spc="-114" dirty="0">
                <a:latin typeface="Times New Roman"/>
                <a:cs typeface="Times New Roman"/>
              </a:rPr>
              <a:t>jail </a:t>
            </a:r>
            <a:r>
              <a:rPr sz="2400" spc="-20" dirty="0">
                <a:latin typeface="Times New Roman"/>
                <a:cs typeface="Times New Roman"/>
              </a:rPr>
              <a:t>per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violation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96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7374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0720" algn="l"/>
              </a:tabLst>
            </a:pPr>
            <a:r>
              <a:rPr spc="-85" dirty="0"/>
              <a:t>Criminal</a:t>
            </a:r>
            <a:r>
              <a:rPr spc="15" dirty="0"/>
              <a:t> </a:t>
            </a:r>
            <a:r>
              <a:rPr spc="-20" dirty="0"/>
              <a:t>Prosecution:	</a:t>
            </a:r>
            <a:r>
              <a:rPr spc="-5" dirty="0"/>
              <a:t>Misdemeanors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9689"/>
            <a:ext cx="8333740" cy="22872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Must </a:t>
            </a:r>
            <a:r>
              <a:rPr sz="2800" b="1" spc="-80" dirty="0">
                <a:latin typeface="Times New Roman"/>
                <a:cs typeface="Times New Roman"/>
              </a:rPr>
              <a:t>prove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intent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30" dirty="0">
                <a:latin typeface="Times New Roman"/>
                <a:cs typeface="Times New Roman"/>
              </a:rPr>
              <a:t>Fines </a:t>
            </a:r>
            <a:r>
              <a:rPr sz="2800" b="1" spc="-85" dirty="0">
                <a:latin typeface="Times New Roman"/>
                <a:cs typeface="Times New Roman"/>
              </a:rPr>
              <a:t>are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greater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55" dirty="0">
                <a:latin typeface="Times New Roman"/>
                <a:cs typeface="Times New Roman"/>
              </a:rPr>
              <a:t>More </a:t>
            </a:r>
            <a:r>
              <a:rPr sz="2800" b="1" spc="35" dirty="0">
                <a:latin typeface="Times New Roman"/>
                <a:cs typeface="Times New Roman"/>
              </a:rPr>
              <a:t>common </a:t>
            </a:r>
            <a:r>
              <a:rPr sz="2800" b="1" spc="-40" dirty="0">
                <a:latin typeface="Times New Roman"/>
                <a:cs typeface="Times New Roman"/>
              </a:rPr>
              <a:t>than </a:t>
            </a:r>
            <a:r>
              <a:rPr sz="2800" b="1" spc="-5" dirty="0">
                <a:latin typeface="Times New Roman"/>
                <a:cs typeface="Times New Roman"/>
              </a:rPr>
              <a:t>misdemeanor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prosecutions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Often </a:t>
            </a:r>
            <a:r>
              <a:rPr sz="2800" b="1" spc="-35" dirty="0">
                <a:latin typeface="Times New Roman"/>
                <a:cs typeface="Times New Roman"/>
              </a:rPr>
              <a:t>will </a:t>
            </a:r>
            <a:r>
              <a:rPr sz="2800" b="1" spc="25" dirty="0">
                <a:latin typeface="Times New Roman"/>
                <a:cs typeface="Times New Roman"/>
              </a:rPr>
              <a:t>combine </a:t>
            </a:r>
            <a:r>
              <a:rPr sz="2800" b="1" spc="-45" dirty="0">
                <a:latin typeface="Times New Roman"/>
                <a:cs typeface="Times New Roman"/>
              </a:rPr>
              <a:t>FDA </a:t>
            </a:r>
            <a:r>
              <a:rPr sz="2800" b="1" spc="-10" dirty="0">
                <a:latin typeface="Times New Roman"/>
                <a:cs typeface="Times New Roman"/>
              </a:rPr>
              <a:t>violations </a:t>
            </a:r>
            <a:r>
              <a:rPr sz="2800" b="1" spc="-30" dirty="0">
                <a:latin typeface="Times New Roman"/>
                <a:cs typeface="Times New Roman"/>
              </a:rPr>
              <a:t>with </a:t>
            </a:r>
            <a:r>
              <a:rPr sz="2800" b="1" spc="-50" dirty="0">
                <a:latin typeface="Times New Roman"/>
                <a:cs typeface="Times New Roman"/>
              </a:rPr>
              <a:t>other </a:t>
            </a:r>
            <a:r>
              <a:rPr sz="2800" b="1" spc="-60" dirty="0">
                <a:latin typeface="Times New Roman"/>
                <a:cs typeface="Times New Roman"/>
              </a:rPr>
              <a:t>federal  </a:t>
            </a:r>
            <a:r>
              <a:rPr sz="2800" b="1" spc="-5" dirty="0">
                <a:latin typeface="Times New Roman"/>
                <a:cs typeface="Times New Roman"/>
              </a:rPr>
              <a:t>crimes </a:t>
            </a:r>
            <a:r>
              <a:rPr sz="2800" b="1" spc="15" dirty="0">
                <a:latin typeface="Times New Roman"/>
                <a:cs typeface="Times New Roman"/>
              </a:rPr>
              <a:t>(e.g., </a:t>
            </a:r>
            <a:r>
              <a:rPr sz="2800" b="1" spc="-40" dirty="0">
                <a:latin typeface="Times New Roman"/>
                <a:cs typeface="Times New Roman"/>
              </a:rPr>
              <a:t>conspiracy, </a:t>
            </a:r>
            <a:r>
              <a:rPr sz="2800" b="1" spc="-10" dirty="0">
                <a:latin typeface="Times New Roman"/>
                <a:cs typeface="Times New Roman"/>
              </a:rPr>
              <a:t>false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statements</a:t>
            </a:r>
            <a:r>
              <a:rPr sz="2200" b="1" spc="1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97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598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Criminal </a:t>
            </a:r>
            <a:r>
              <a:rPr dirty="0"/>
              <a:t>Prosecution </a:t>
            </a:r>
            <a:r>
              <a:rPr spc="-5" dirty="0"/>
              <a:t>--</a:t>
            </a:r>
            <a:r>
              <a:rPr spc="60" dirty="0"/>
              <a:t> </a:t>
            </a:r>
            <a:r>
              <a:rPr spc="-30" dirty="0"/>
              <a:t>Felony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3214"/>
            <a:ext cx="7868284" cy="33978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Civil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action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5" dirty="0">
                <a:latin typeface="Times New Roman"/>
                <a:cs typeface="Times New Roman"/>
              </a:rPr>
              <a:t>Technically, </a:t>
            </a:r>
            <a:r>
              <a:rPr sz="2400" spc="-90" dirty="0">
                <a:latin typeface="Times New Roman"/>
                <a:cs typeface="Times New Roman"/>
              </a:rPr>
              <a:t>is </a:t>
            </a:r>
            <a:r>
              <a:rPr sz="2400" spc="-60" dirty="0">
                <a:latin typeface="Times New Roman"/>
                <a:cs typeface="Times New Roman"/>
              </a:rPr>
              <a:t>against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20" dirty="0">
                <a:latin typeface="Times New Roman"/>
                <a:cs typeface="Times New Roman"/>
              </a:rPr>
              <a:t>goods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themselves</a:t>
            </a:r>
            <a:endParaRPr sz="2400">
              <a:latin typeface="Times New Roman"/>
              <a:cs typeface="Times New Roman"/>
            </a:endParaRPr>
          </a:p>
          <a:p>
            <a:pPr marL="756285" marR="9842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Times New Roman"/>
                <a:cs typeface="Times New Roman"/>
              </a:rPr>
              <a:t>Owner </a:t>
            </a:r>
            <a:r>
              <a:rPr sz="2400" spc="10" dirty="0">
                <a:latin typeface="Times New Roman"/>
                <a:cs typeface="Times New Roman"/>
              </a:rPr>
              <a:t>or </a:t>
            </a:r>
            <a:r>
              <a:rPr sz="2400" spc="-15" dirty="0">
                <a:latin typeface="Times New Roman"/>
                <a:cs typeface="Times New Roman"/>
              </a:rPr>
              <a:t>others </a:t>
            </a:r>
            <a:r>
              <a:rPr sz="2400" spc="-50" dirty="0">
                <a:latin typeface="Times New Roman"/>
                <a:cs typeface="Times New Roman"/>
              </a:rPr>
              <a:t>with </a:t>
            </a:r>
            <a:r>
              <a:rPr sz="2400" spc="-30" dirty="0">
                <a:latin typeface="Times New Roman"/>
                <a:cs typeface="Times New Roman"/>
              </a:rPr>
              <a:t>interest must </a:t>
            </a:r>
            <a:r>
              <a:rPr sz="2400" spc="-35" dirty="0">
                <a:latin typeface="Times New Roman"/>
                <a:cs typeface="Times New Roman"/>
              </a:rPr>
              <a:t>intervene </a:t>
            </a:r>
            <a:r>
              <a:rPr sz="2400" spc="25" dirty="0">
                <a:latin typeface="Times New Roman"/>
                <a:cs typeface="Times New Roman"/>
              </a:rPr>
              <a:t>to </a:t>
            </a:r>
            <a:r>
              <a:rPr sz="2400" spc="-25" dirty="0">
                <a:latin typeface="Times New Roman"/>
                <a:cs typeface="Times New Roman"/>
              </a:rPr>
              <a:t>defend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spc="-20" dirty="0">
                <a:latin typeface="Times New Roman"/>
                <a:cs typeface="Times New Roman"/>
              </a:rPr>
              <a:t>goods</a:t>
            </a:r>
            <a:endParaRPr sz="2400">
              <a:latin typeface="Times New Roman"/>
              <a:cs typeface="Times New Roman"/>
            </a:endParaRPr>
          </a:p>
          <a:p>
            <a:pPr marL="1155065" lvl="2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10" dirty="0">
                <a:latin typeface="Times New Roman"/>
                <a:cs typeface="Times New Roman"/>
              </a:rPr>
              <a:t>If </a:t>
            </a:r>
            <a:r>
              <a:rPr sz="2000" spc="-45" dirty="0">
                <a:latin typeface="Times New Roman"/>
                <a:cs typeface="Times New Roman"/>
              </a:rPr>
              <a:t>do, </a:t>
            </a:r>
            <a:r>
              <a:rPr sz="2000" spc="5" dirty="0">
                <a:latin typeface="Times New Roman"/>
                <a:cs typeface="Times New Roman"/>
              </a:rPr>
              <a:t>then </a:t>
            </a:r>
            <a:r>
              <a:rPr sz="2000" spc="-50" dirty="0">
                <a:latin typeface="Times New Roman"/>
                <a:cs typeface="Times New Roman"/>
              </a:rPr>
              <a:t>trial </a:t>
            </a:r>
            <a:r>
              <a:rPr sz="2000" spc="20" dirty="0">
                <a:latin typeface="Times New Roman"/>
                <a:cs typeface="Times New Roman"/>
              </a:rPr>
              <a:t>on </a:t>
            </a:r>
            <a:r>
              <a:rPr sz="2000" spc="-35" dirty="0">
                <a:latin typeface="Times New Roman"/>
                <a:cs typeface="Times New Roman"/>
              </a:rPr>
              <a:t>merits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alleged </a:t>
            </a:r>
            <a:r>
              <a:rPr sz="2000" spc="-45" dirty="0">
                <a:latin typeface="Times New Roman"/>
                <a:cs typeface="Times New Roman"/>
              </a:rPr>
              <a:t>violations</a:t>
            </a:r>
            <a:endParaRPr sz="20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Lose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goods </a:t>
            </a:r>
            <a:r>
              <a:rPr sz="2400" spc="-90" dirty="0">
                <a:latin typeface="Times New Roman"/>
                <a:cs typeface="Times New Roman"/>
              </a:rPr>
              <a:t>usually </a:t>
            </a:r>
            <a:r>
              <a:rPr sz="2400" spc="-50" dirty="0">
                <a:latin typeface="Times New Roman"/>
                <a:cs typeface="Times New Roman"/>
              </a:rPr>
              <a:t>destroyed, </a:t>
            </a:r>
            <a:r>
              <a:rPr sz="2400" spc="5" dirty="0">
                <a:latin typeface="Times New Roman"/>
                <a:cs typeface="Times New Roman"/>
              </a:rPr>
              <a:t>but </a:t>
            </a:r>
            <a:r>
              <a:rPr sz="2400" spc="-120" dirty="0">
                <a:latin typeface="Times New Roman"/>
                <a:cs typeface="Times New Roman"/>
              </a:rPr>
              <a:t>may </a:t>
            </a:r>
            <a:r>
              <a:rPr sz="2400" spc="-25" dirty="0">
                <a:latin typeface="Times New Roman"/>
                <a:cs typeface="Times New Roman"/>
              </a:rPr>
              <a:t>be reconditioned </a:t>
            </a:r>
            <a:r>
              <a:rPr sz="2400" spc="-75" dirty="0">
                <a:latin typeface="Times New Roman"/>
                <a:cs typeface="Times New Roman"/>
              </a:rPr>
              <a:t>if  </a:t>
            </a:r>
            <a:r>
              <a:rPr sz="2400" spc="-50" dirty="0">
                <a:latin typeface="Times New Roman"/>
                <a:cs typeface="Times New Roman"/>
              </a:rPr>
              <a:t>possible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85" dirty="0">
                <a:latin typeface="Times New Roman"/>
                <a:cs typeface="Times New Roman"/>
              </a:rPr>
              <a:t>Win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goods </a:t>
            </a:r>
            <a:r>
              <a:rPr sz="2400" spc="-25" dirty="0">
                <a:latin typeface="Times New Roman"/>
                <a:cs typeface="Times New Roman"/>
              </a:rPr>
              <a:t>go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free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98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144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Seizure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38" y="1173214"/>
            <a:ext cx="8161655" cy="32969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Action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either:</a:t>
            </a:r>
            <a:endParaRPr sz="28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Times New Roman"/>
                <a:cs typeface="Times New Roman"/>
              </a:rPr>
              <a:t>Compel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compliance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Prevent </a:t>
            </a:r>
            <a:r>
              <a:rPr sz="2400" spc="-20" dirty="0">
                <a:latin typeface="Times New Roman"/>
                <a:cs typeface="Times New Roman"/>
              </a:rPr>
              <a:t>future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violations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Personal </a:t>
            </a:r>
            <a:r>
              <a:rPr sz="2800" b="1" spc="5" dirty="0">
                <a:latin typeface="Times New Roman"/>
                <a:cs typeface="Times New Roman"/>
              </a:rPr>
              <a:t>against </a:t>
            </a:r>
            <a:r>
              <a:rPr sz="2800" b="1" spc="-25" dirty="0">
                <a:latin typeface="Times New Roman"/>
                <a:cs typeface="Times New Roman"/>
              </a:rPr>
              <a:t>individuals </a:t>
            </a:r>
            <a:r>
              <a:rPr sz="2800" b="1" spc="-114" dirty="0">
                <a:latin typeface="Times New Roman"/>
                <a:cs typeface="Times New Roman"/>
              </a:rPr>
              <a:t>or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corporations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005E92"/>
              </a:buClr>
              <a:buSzPct val="80357"/>
              <a:buFont typeface="Wingdings"/>
              <a:buChar char=""/>
              <a:tabLst>
                <a:tab pos="355600" algn="l"/>
                <a:tab pos="2349500" algn="l"/>
                <a:tab pos="7084695" algn="l"/>
              </a:tabLst>
            </a:pPr>
            <a:r>
              <a:rPr sz="2800" b="1" spc="-70" dirty="0">
                <a:latin typeface="Times New Roman"/>
                <a:cs typeface="Times New Roman"/>
              </a:rPr>
              <a:t>Can </a:t>
            </a:r>
            <a:r>
              <a:rPr sz="2800" b="1" spc="-40" dirty="0">
                <a:latin typeface="Times New Roman"/>
                <a:cs typeface="Times New Roman"/>
              </a:rPr>
              <a:t>result </a:t>
            </a: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40" dirty="0">
                <a:latin typeface="Times New Roman"/>
                <a:cs typeface="Times New Roman"/>
              </a:rPr>
              <a:t>an </a:t>
            </a:r>
            <a:r>
              <a:rPr sz="2800" b="1" spc="-95" dirty="0">
                <a:latin typeface="Times New Roman"/>
                <a:cs typeface="Times New Roman"/>
              </a:rPr>
              <a:t>order </a:t>
            </a:r>
            <a:r>
              <a:rPr sz="2800" b="1" spc="-50" dirty="0">
                <a:latin typeface="Times New Roman"/>
                <a:cs typeface="Times New Roman"/>
              </a:rPr>
              <a:t>that </a:t>
            </a:r>
            <a:r>
              <a:rPr sz="2800" b="1" spc="-35" dirty="0">
                <a:latin typeface="Times New Roman"/>
                <a:cs typeface="Times New Roman"/>
              </a:rPr>
              <a:t>will </a:t>
            </a:r>
            <a:r>
              <a:rPr sz="2800" b="1" spc="-50" dirty="0">
                <a:latin typeface="Times New Roman"/>
                <a:cs typeface="Times New Roman"/>
              </a:rPr>
              <a:t>involve </a:t>
            </a:r>
            <a:r>
              <a:rPr sz="2800" b="1" spc="-10" dirty="0">
                <a:latin typeface="Times New Roman"/>
                <a:cs typeface="Times New Roman"/>
              </a:rPr>
              <a:t>tremendous  </a:t>
            </a:r>
            <a:r>
              <a:rPr sz="2800" b="1" spc="-15" dirty="0">
                <a:latin typeface="Times New Roman"/>
                <a:cs typeface="Times New Roman"/>
              </a:rPr>
              <a:t>allocation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-25" dirty="0">
                <a:latin typeface="Times New Roman"/>
                <a:cs typeface="Times New Roman"/>
              </a:rPr>
              <a:t>resources </a:t>
            </a:r>
            <a:r>
              <a:rPr sz="2800" b="1" spc="-95" dirty="0">
                <a:latin typeface="Times New Roman"/>
                <a:cs typeface="Times New Roman"/>
              </a:rPr>
              <a:t>over </a:t>
            </a:r>
            <a:r>
              <a:rPr sz="2800" b="1" spc="-65" dirty="0">
                <a:latin typeface="Times New Roman"/>
                <a:cs typeface="Times New Roman"/>
              </a:rPr>
              <a:t>a </a:t>
            </a:r>
            <a:r>
              <a:rPr sz="2800" b="1" spc="20" dirty="0">
                <a:latin typeface="Times New Roman"/>
                <a:cs typeface="Times New Roman"/>
              </a:rPr>
              <a:t>long</a:t>
            </a:r>
            <a:r>
              <a:rPr sz="2800" b="1" spc="26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Times New Roman"/>
                <a:cs typeface="Times New Roman"/>
              </a:rPr>
              <a:t>period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of	</a:t>
            </a:r>
            <a:r>
              <a:rPr sz="2800" b="1" spc="10" dirty="0">
                <a:latin typeface="Times New Roman"/>
                <a:cs typeface="Times New Roman"/>
              </a:rPr>
              <a:t>time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spc="-20" dirty="0">
                <a:latin typeface="Times New Roman"/>
                <a:cs typeface="Times New Roman"/>
              </a:rPr>
              <a:t>address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1453" y="6426200"/>
            <a:ext cx="1780539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08080"/>
                </a:solidFill>
                <a:latin typeface="Carlito"/>
                <a:cs typeface="Carlito"/>
                <a:hlinkClick r:id="rId2"/>
              </a:rPr>
              <a:t>www.complianceonline.com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©2015</a:t>
            </a:r>
            <a:r>
              <a:rPr sz="1200" dirty="0">
                <a:solidFill>
                  <a:srgbClr val="808080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808080"/>
                </a:solidFill>
                <a:latin typeface="Carlito"/>
                <a:cs typeface="Carlito"/>
              </a:rPr>
              <a:t>Copyright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8888" y="6502095"/>
            <a:ext cx="309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rlito"/>
                <a:cs typeface="Carlito"/>
              </a:rPr>
              <a:t>99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33" y="348234"/>
            <a:ext cx="20631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Inj</a:t>
            </a:r>
            <a:r>
              <a:rPr spc="-75" dirty="0"/>
              <a:t>u</a:t>
            </a:r>
            <a:r>
              <a:rPr spc="35" dirty="0"/>
              <a:t>nc</a:t>
            </a:r>
            <a:r>
              <a:rPr dirty="0"/>
              <a:t>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9355</Words>
  <Application>Microsoft Office PowerPoint</Application>
  <PresentationFormat>On-screen Show (4:3)</PresentationFormat>
  <Paragraphs>1111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6" baseType="lpstr">
      <vt:lpstr>Arial</vt:lpstr>
      <vt:lpstr>Calibri</vt:lpstr>
      <vt:lpstr>Carlito</vt:lpstr>
      <vt:lpstr>Times New Roman</vt:lpstr>
      <vt:lpstr>Wingdings</vt:lpstr>
      <vt:lpstr>Office Theme</vt:lpstr>
      <vt:lpstr>PowerPoint Presentation</vt:lpstr>
      <vt:lpstr>Statistical Record – OPDP/DDMAC</vt:lpstr>
      <vt:lpstr>Most Common Violations –</vt:lpstr>
      <vt:lpstr>Copaxone Warning Letter</vt:lpstr>
      <vt:lpstr>Copaxone -- Overstating Efficacy</vt:lpstr>
      <vt:lpstr>Copaxone …</vt:lpstr>
      <vt:lpstr>Copaxone – David Kyle and Karen Stewart</vt:lpstr>
      <vt:lpstr>Copaxone – David Kyle and Karen Stewart …</vt:lpstr>
      <vt:lpstr>Copaxone – David Kyle and Karen Stewart …</vt:lpstr>
      <vt:lpstr>Copaxone – David Kyle and Karen Stewart …</vt:lpstr>
      <vt:lpstr>Copaxone – David Kyle and Karen Stewart …</vt:lpstr>
      <vt:lpstr>Copaxone – David Kyle and Karen Stewart …</vt:lpstr>
      <vt:lpstr>EpiPen WL – DTC Ad – May 2012</vt:lpstr>
      <vt:lpstr>EpiPen WL – DTC Ad – May 2012 …</vt:lpstr>
      <vt:lpstr>EpiPen WL – DTC Ad – May 2012 …</vt:lpstr>
      <vt:lpstr>Ista – Bromday WL – Omitted Risk Info</vt:lpstr>
      <vt:lpstr>Ista – Bromday WL – Omitted Risk Info</vt:lpstr>
      <vt:lpstr>Shire – Vyvanese – WL – May 2001</vt:lpstr>
      <vt:lpstr>Shire – Vyvanese – WL – May 2001 …</vt:lpstr>
      <vt:lpstr>Shire – Vyvanese – WL – May 2001 …</vt:lpstr>
      <vt:lpstr>Gelnique – Untitled Letter – Nov. 2010</vt:lpstr>
      <vt:lpstr>Gelnique – Untitled Letter – Nov. 2010 …</vt:lpstr>
      <vt:lpstr>PowerPoint Presentation</vt:lpstr>
      <vt:lpstr>PowerPoint Presentation</vt:lpstr>
      <vt:lpstr>Gelnique – Untitled Letter – Nov. 2010 …</vt:lpstr>
      <vt:lpstr>Gelnique – Untitled Letter – Nov. 2010 …</vt:lpstr>
      <vt:lpstr>Trisenox – Untitled Letter – June 2011</vt:lpstr>
      <vt:lpstr>Trisenox – Untitled Letter – June 2011 …</vt:lpstr>
      <vt:lpstr>Trisenox – Untitled Letter – June 2011 …</vt:lpstr>
      <vt:lpstr>PowerPoint Presentation</vt:lpstr>
      <vt:lpstr>Trisenox – Untitled Letter – June 2011 …</vt:lpstr>
      <vt:lpstr>Trisenox – Untitled Letter – June 2011 …</vt:lpstr>
      <vt:lpstr>Trisenox – Untitled Letter – June 2011 …</vt:lpstr>
      <vt:lpstr>Infergen – Warning Letter – March 2011</vt:lpstr>
      <vt:lpstr>PowerPoint Presentation</vt:lpstr>
      <vt:lpstr>Infergen – Warning Letter – March 2011 …</vt:lpstr>
      <vt:lpstr>Infergen – Warning Letter – March 2011 …</vt:lpstr>
      <vt:lpstr>Colcrys – Untitled Letter – Dec. 2011</vt:lpstr>
      <vt:lpstr>Colcrys – Untitled Letter – Dec. 2011 …</vt:lpstr>
      <vt:lpstr>Colcrys – Untitled Letter – Dec. 2011 …</vt:lpstr>
      <vt:lpstr>Colcrys – Untitled Letter – Dec. 2011 …</vt:lpstr>
      <vt:lpstr>Saphris – Untitled Letter – Feb. 2012</vt:lpstr>
      <vt:lpstr>Testopel – Warning Letter – March 2010</vt:lpstr>
      <vt:lpstr>Testopel – Warning Letter – March 2010 …</vt:lpstr>
      <vt:lpstr>Testopel – Warning Letter – March 2010 …</vt:lpstr>
      <vt:lpstr>Pexeva -- Untitled Letter – May 2011</vt:lpstr>
      <vt:lpstr>Pexeva -- Untitled Letter -- May 2011 …</vt:lpstr>
      <vt:lpstr>PowerPoint Presentation</vt:lpstr>
      <vt:lpstr>PowerPoint Presentation</vt:lpstr>
      <vt:lpstr>Pataday – Untitled Letter – Oct. 2011</vt:lpstr>
      <vt:lpstr>PowerPoint Presentation</vt:lpstr>
      <vt:lpstr>Pataday – Untitled Letter – Oct. 2011 …</vt:lpstr>
      <vt:lpstr>Aegerion – Loose CEO Lips Sink Ship?</vt:lpstr>
      <vt:lpstr>Aegerion – Loose CEO Lips Sink Ship…</vt:lpstr>
      <vt:lpstr>Concordia – More Loose Lips? Sales Script</vt:lpstr>
      <vt:lpstr>Concordia – Loose Lips? … Sales Script …</vt:lpstr>
      <vt:lpstr>Device Warning Letters</vt:lpstr>
      <vt:lpstr>FDA Device Advertising – Warning Letters</vt:lpstr>
      <vt:lpstr>Oratec Interventions WL – Aug. 2001</vt:lpstr>
      <vt:lpstr>Oratec Interventions WL – Aug. 2001</vt:lpstr>
      <vt:lpstr>Oratec Interventions WL – Aug. 2001 …</vt:lpstr>
      <vt:lpstr>Thermatix WL – Jun. 2004</vt:lpstr>
      <vt:lpstr>Thermatix WL – Jun. 2004</vt:lpstr>
      <vt:lpstr>St. Jude Medical WL -- 2010</vt:lpstr>
      <vt:lpstr>St. Jude Medical WL – 2010 …</vt:lpstr>
      <vt:lpstr>Solar Wide WL – 2011</vt:lpstr>
      <vt:lpstr>Abiomed WL – June 2011</vt:lpstr>
      <vt:lpstr>Abiomed WL – June 2011 …</vt:lpstr>
      <vt:lpstr>Abiomed WL – June 2011 …</vt:lpstr>
      <vt:lpstr>Understanding FDA’s Enforcement Power</vt:lpstr>
      <vt:lpstr>How to “Avoid” Enforcement?</vt:lpstr>
      <vt:lpstr>Commissioner Hamburg Revives FDA’s Compliance Culture –</vt:lpstr>
      <vt:lpstr>Hamburg: Six New FDA  Enforcement Mandates</vt:lpstr>
      <vt:lpstr>Hamburg: Six New FDA Enforcement Mandates …</vt:lpstr>
      <vt:lpstr>Six New Enforcement Mandates …</vt:lpstr>
      <vt:lpstr>Enhanced Enforcement In Action – Timely 483 Responses Policy</vt:lpstr>
      <vt:lpstr>Enhanced Enforcement In Action –  Timely 483 Responses Policy …</vt:lpstr>
      <vt:lpstr>FDA Administrative Enforcement Powers</vt:lpstr>
      <vt:lpstr>Administrative Enforcement Tools</vt:lpstr>
      <vt:lpstr>Administrative Enforcement Tools …</vt:lpstr>
      <vt:lpstr>FDA Administrative Enforcement Tools …</vt:lpstr>
      <vt:lpstr>The Pen Is Mightier Than The Sword:  Adverse Publicity</vt:lpstr>
      <vt:lpstr>Publicity as an Enforcement Tool?</vt:lpstr>
      <vt:lpstr>Pre-Dissemination Review of TV ads …</vt:lpstr>
      <vt:lpstr>DTC Ads – Civil Monetary Penalties</vt:lpstr>
      <vt:lpstr>Strict Liability and the “Park Doctrine” – Criminal Liability for  Responsible Corporate Officials</vt:lpstr>
      <vt:lpstr>U.S. v. Park – Strict Criminal Liability in the  FDA World</vt:lpstr>
      <vt:lpstr>U.S. v. Park – Strict Liability …</vt:lpstr>
      <vt:lpstr>U.S v. Park …</vt:lpstr>
      <vt:lpstr>U.S. v Park …</vt:lpstr>
      <vt:lpstr>U.S. v. Park …</vt:lpstr>
      <vt:lpstr>FDA -- Factors for Park Prosecutions (FDA RPM § 6-5-3)</vt:lpstr>
      <vt:lpstr>The Park Doctrine – A Recent Example – OxyContin</vt:lpstr>
      <vt:lpstr>The Park Doctrine – A Recent Example –  Oxycontin …</vt:lpstr>
      <vt:lpstr>Why is Park Being Resurrected?</vt:lpstr>
      <vt:lpstr>Criminal Prosecution: Misdemeanors</vt:lpstr>
      <vt:lpstr>Criminal Prosecution -- Felony</vt:lpstr>
      <vt:lpstr>Seizure</vt:lpstr>
      <vt:lpstr>Injunction</vt:lpstr>
      <vt:lpstr>Consent Decree</vt:lpstr>
      <vt:lpstr>Consent Decrees …</vt:lpstr>
      <vt:lpstr>Disgorgement</vt:lpstr>
      <vt:lpstr>Collateral Consequences of Serious  Enforcement Actions</vt:lpstr>
      <vt:lpstr>Collateral Damage – Worst Case Scenario  from FDA Enforcement</vt:lpstr>
      <vt:lpstr>Purdue Pharma Executives Outside Court in  Virginia</vt:lpstr>
      <vt:lpstr>HHS Disqualification – The “Death” Sentence</vt:lpstr>
      <vt:lpstr>HHS Disqualification …</vt:lpstr>
      <vt:lpstr>OIG Disqualification – Factors</vt:lpstr>
      <vt:lpstr>Problems For Individuals If Convicted</vt:lpstr>
      <vt:lpstr>Problems For Individuals If Convicted …</vt:lpstr>
      <vt:lpstr>Problems For Companies Caused By Criminal Convictions …</vt:lpstr>
      <vt:lpstr>Problems For Companies Caused By Criminal Convictions …</vt:lpstr>
      <vt:lpstr>Problems For Companies Caused By Criminal Convictions …</vt:lpstr>
      <vt:lpstr>Problems For Companies Caused By Criminal Convictions …</vt:lpstr>
      <vt:lpstr>Another Picture that You Don’t  Want to Star in …</vt:lpstr>
      <vt:lpstr>Ex-Imclone CEO exits federal court after entering guilty plea …</vt:lpstr>
      <vt:lpstr>Final Sermon:</vt:lpstr>
      <vt:lpstr>End of Part 4 – FDA Enforcement</vt:lpstr>
      <vt:lpstr>Questions?</vt:lpstr>
      <vt:lpstr>About Your Speaker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nijesh</dc:creator>
  <cp:lastModifiedBy>lipsasamal90@gmail.com</cp:lastModifiedBy>
  <cp:revision>1</cp:revision>
  <dcterms:created xsi:type="dcterms:W3CDTF">2021-05-06T16:55:44Z</dcterms:created>
  <dcterms:modified xsi:type="dcterms:W3CDTF">2021-05-06T16:57:57Z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2021-05-06T00:00:00Z</vt:filetime>
  </property>
</Properties>
</file>