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 id="270" r:id="rId14"/>
    <p:sldId id="269" r:id="rId15"/>
    <p:sldId id="272" r:id="rId16"/>
    <p:sldId id="273" r:id="rId17"/>
    <p:sldId id="275" r:id="rId18"/>
    <p:sldId id="276" r:id="rId19"/>
    <p:sldId id="271" r:id="rId20"/>
    <p:sldId id="277"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E5120-CC10-45FC-BC8C-E3DFB961A5D3}" type="doc">
      <dgm:prSet loTypeId="urn:microsoft.com/office/officeart/2005/8/layout/orgChart1" loCatId="hierarchy" qsTypeId="urn:microsoft.com/office/officeart/2005/8/quickstyle/3d2" qsCatId="3D" csTypeId="urn:microsoft.com/office/officeart/2005/8/colors/accent1_4" csCatId="accent1" phldr="1"/>
      <dgm:spPr/>
      <dgm:t>
        <a:bodyPr/>
        <a:lstStyle/>
        <a:p>
          <a:endParaRPr lang="en-GB"/>
        </a:p>
      </dgm:t>
    </dgm:pt>
    <dgm:pt modelId="{08E75EB3-BF3A-48B8-9E90-2B98AC696262}">
      <dgm:prSet phldrT="[Text]"/>
      <dgm:spPr/>
      <dgm:t>
        <a:bodyPr/>
        <a:lstStyle/>
        <a:p>
          <a:r>
            <a:rPr lang="en-US" dirty="0" smtClean="0"/>
            <a:t>If a corpse is found within </a:t>
          </a:r>
          <a:r>
            <a:rPr lang="en-US" u="sng" dirty="0" smtClean="0"/>
            <a:t>4 – 7 </a:t>
          </a:r>
          <a:r>
            <a:rPr lang="en-US" u="sng" dirty="0" err="1" smtClean="0"/>
            <a:t>hr</a:t>
          </a:r>
          <a:r>
            <a:rPr lang="en-US" u="sng" dirty="0" smtClean="0"/>
            <a:t> </a:t>
          </a:r>
          <a:r>
            <a:rPr lang="en-US" dirty="0" smtClean="0"/>
            <a:t>of death : fingers are </a:t>
          </a:r>
          <a:r>
            <a:rPr lang="en-US" u="sng" dirty="0" smtClean="0"/>
            <a:t>flexible</a:t>
          </a:r>
          <a:endParaRPr lang="en-GB" u="sng" dirty="0"/>
        </a:p>
      </dgm:t>
    </dgm:pt>
    <dgm:pt modelId="{191BDD56-68C1-4B67-946B-B32EBD30B021}" type="parTrans" cxnId="{E3E06D50-24B5-420E-A359-C33CDF1F9020}">
      <dgm:prSet/>
      <dgm:spPr/>
      <dgm:t>
        <a:bodyPr/>
        <a:lstStyle/>
        <a:p>
          <a:endParaRPr lang="en-GB"/>
        </a:p>
      </dgm:t>
    </dgm:pt>
    <dgm:pt modelId="{D4C7281F-00F3-4AAA-9557-683FD6FACE01}" type="sibTrans" cxnId="{E3E06D50-24B5-420E-A359-C33CDF1F9020}">
      <dgm:prSet/>
      <dgm:spPr/>
      <dgm:t>
        <a:bodyPr/>
        <a:lstStyle/>
        <a:p>
          <a:endParaRPr lang="en-GB"/>
        </a:p>
      </dgm:t>
    </dgm:pt>
    <dgm:pt modelId="{2371A330-9864-4ACB-A411-3C21466C2991}">
      <dgm:prSet phldrT="[Text]"/>
      <dgm:spPr/>
      <dgm:t>
        <a:bodyPr/>
        <a:lstStyle/>
        <a:p>
          <a:r>
            <a:rPr lang="en-US" dirty="0" smtClean="0"/>
            <a:t>Fingerprint Pad</a:t>
          </a:r>
          <a:endParaRPr lang="en-GB" dirty="0"/>
        </a:p>
      </dgm:t>
    </dgm:pt>
    <dgm:pt modelId="{302E375D-68B5-4401-A470-7CDDB2E360A8}" type="parTrans" cxnId="{ABF8FE9F-5EA0-43D4-BBE6-423CC52B61EB}">
      <dgm:prSet/>
      <dgm:spPr/>
      <dgm:t>
        <a:bodyPr/>
        <a:lstStyle/>
        <a:p>
          <a:endParaRPr lang="en-GB"/>
        </a:p>
      </dgm:t>
    </dgm:pt>
    <dgm:pt modelId="{16E6E522-1078-4E9B-946B-CDD51D8F7D5A}" type="sibTrans" cxnId="{ABF8FE9F-5EA0-43D4-BBE6-423CC52B61EB}">
      <dgm:prSet/>
      <dgm:spPr/>
      <dgm:t>
        <a:bodyPr/>
        <a:lstStyle/>
        <a:p>
          <a:endParaRPr lang="en-GB"/>
        </a:p>
      </dgm:t>
    </dgm:pt>
    <dgm:pt modelId="{1ECAA9A6-56D4-4FF4-A6F4-33F0C825DCB4}">
      <dgm:prSet phldrT="[Text]"/>
      <dgm:spPr/>
      <dgm:t>
        <a:bodyPr/>
        <a:lstStyle/>
        <a:p>
          <a:r>
            <a:rPr lang="en-US" dirty="0" smtClean="0"/>
            <a:t>Fingerprint Ink</a:t>
          </a:r>
          <a:endParaRPr lang="en-GB" dirty="0"/>
        </a:p>
      </dgm:t>
    </dgm:pt>
    <dgm:pt modelId="{5D5C14BD-F1D1-4423-941C-A55490509CC7}" type="parTrans" cxnId="{B8EC1C8F-72EC-4652-B01B-40CD5219017E}">
      <dgm:prSet/>
      <dgm:spPr/>
      <dgm:t>
        <a:bodyPr/>
        <a:lstStyle/>
        <a:p>
          <a:endParaRPr lang="en-GB"/>
        </a:p>
      </dgm:t>
    </dgm:pt>
    <dgm:pt modelId="{42A05BD0-3E06-473F-A87B-A1D01EF80A80}" type="sibTrans" cxnId="{B8EC1C8F-72EC-4652-B01B-40CD5219017E}">
      <dgm:prSet/>
      <dgm:spPr/>
      <dgm:t>
        <a:bodyPr/>
        <a:lstStyle/>
        <a:p>
          <a:endParaRPr lang="en-GB"/>
        </a:p>
      </dgm:t>
    </dgm:pt>
    <dgm:pt modelId="{D7A2B9E4-BDE1-46E7-A622-ECE984A250C5}">
      <dgm:prSet phldrT="[Text]"/>
      <dgm:spPr/>
      <dgm:t>
        <a:bodyPr/>
        <a:lstStyle/>
        <a:p>
          <a:r>
            <a:rPr lang="en-US" dirty="0" smtClean="0"/>
            <a:t>Fingerprint powder and lifting tape.</a:t>
          </a:r>
          <a:endParaRPr lang="en-GB" dirty="0"/>
        </a:p>
      </dgm:t>
    </dgm:pt>
    <dgm:pt modelId="{46467AC3-DA1A-4E80-8A8A-B6CED5CEC73B}" type="parTrans" cxnId="{A7DDD9C2-5BED-4AE1-B146-4147C5633A9E}">
      <dgm:prSet/>
      <dgm:spPr/>
      <dgm:t>
        <a:bodyPr/>
        <a:lstStyle/>
        <a:p>
          <a:endParaRPr lang="en-GB"/>
        </a:p>
      </dgm:t>
    </dgm:pt>
    <dgm:pt modelId="{AA12C0C2-9EA2-4095-87F9-74D00FE07C5E}" type="sibTrans" cxnId="{A7DDD9C2-5BED-4AE1-B146-4147C5633A9E}">
      <dgm:prSet/>
      <dgm:spPr/>
      <dgm:t>
        <a:bodyPr/>
        <a:lstStyle/>
        <a:p>
          <a:endParaRPr lang="en-GB"/>
        </a:p>
      </dgm:t>
    </dgm:pt>
    <dgm:pt modelId="{02A6DD5F-A9D8-40B1-9207-099DC5E33D2E}" type="pres">
      <dgm:prSet presAssocID="{087E5120-CC10-45FC-BC8C-E3DFB961A5D3}" presName="hierChild1" presStyleCnt="0">
        <dgm:presLayoutVars>
          <dgm:orgChart val="1"/>
          <dgm:chPref val="1"/>
          <dgm:dir/>
          <dgm:animOne val="branch"/>
          <dgm:animLvl val="lvl"/>
          <dgm:resizeHandles/>
        </dgm:presLayoutVars>
      </dgm:prSet>
      <dgm:spPr/>
      <dgm:t>
        <a:bodyPr/>
        <a:lstStyle/>
        <a:p>
          <a:endParaRPr lang="en-GB"/>
        </a:p>
      </dgm:t>
    </dgm:pt>
    <dgm:pt modelId="{82651C51-FCF5-4CF4-BBD7-AF4D5A7EF6E1}" type="pres">
      <dgm:prSet presAssocID="{08E75EB3-BF3A-48B8-9E90-2B98AC696262}" presName="hierRoot1" presStyleCnt="0">
        <dgm:presLayoutVars>
          <dgm:hierBranch val="init"/>
        </dgm:presLayoutVars>
      </dgm:prSet>
      <dgm:spPr/>
    </dgm:pt>
    <dgm:pt modelId="{AE70B9EA-48A9-4895-B3BA-84289152889A}" type="pres">
      <dgm:prSet presAssocID="{08E75EB3-BF3A-48B8-9E90-2B98AC696262}" presName="rootComposite1" presStyleCnt="0"/>
      <dgm:spPr/>
    </dgm:pt>
    <dgm:pt modelId="{0E6CC5BD-8194-4B37-AB55-F17ECAE57357}" type="pres">
      <dgm:prSet presAssocID="{08E75EB3-BF3A-48B8-9E90-2B98AC696262}" presName="rootText1" presStyleLbl="node0" presStyleIdx="0" presStyleCnt="1">
        <dgm:presLayoutVars>
          <dgm:chPref val="3"/>
        </dgm:presLayoutVars>
      </dgm:prSet>
      <dgm:spPr/>
      <dgm:t>
        <a:bodyPr/>
        <a:lstStyle/>
        <a:p>
          <a:endParaRPr lang="en-GB"/>
        </a:p>
      </dgm:t>
    </dgm:pt>
    <dgm:pt modelId="{E28AC3F1-ED51-4851-A456-AE8E95E2E245}" type="pres">
      <dgm:prSet presAssocID="{08E75EB3-BF3A-48B8-9E90-2B98AC696262}" presName="rootConnector1" presStyleLbl="node1" presStyleIdx="0" presStyleCnt="0"/>
      <dgm:spPr/>
      <dgm:t>
        <a:bodyPr/>
        <a:lstStyle/>
        <a:p>
          <a:endParaRPr lang="en-GB"/>
        </a:p>
      </dgm:t>
    </dgm:pt>
    <dgm:pt modelId="{20B9354B-AA04-472D-8A4E-A1E3C0E9060E}" type="pres">
      <dgm:prSet presAssocID="{08E75EB3-BF3A-48B8-9E90-2B98AC696262}" presName="hierChild2" presStyleCnt="0"/>
      <dgm:spPr/>
    </dgm:pt>
    <dgm:pt modelId="{171DCE46-E8AD-48E3-9652-59466AB9E73B}" type="pres">
      <dgm:prSet presAssocID="{302E375D-68B5-4401-A470-7CDDB2E360A8}" presName="Name37" presStyleLbl="parChTrans1D2" presStyleIdx="0" presStyleCnt="3"/>
      <dgm:spPr/>
      <dgm:t>
        <a:bodyPr/>
        <a:lstStyle/>
        <a:p>
          <a:endParaRPr lang="en-GB"/>
        </a:p>
      </dgm:t>
    </dgm:pt>
    <dgm:pt modelId="{2BE0B8B2-6448-41EF-9F38-0DAE19849B6C}" type="pres">
      <dgm:prSet presAssocID="{2371A330-9864-4ACB-A411-3C21466C2991}" presName="hierRoot2" presStyleCnt="0">
        <dgm:presLayoutVars>
          <dgm:hierBranch val="init"/>
        </dgm:presLayoutVars>
      </dgm:prSet>
      <dgm:spPr/>
    </dgm:pt>
    <dgm:pt modelId="{FC3961B5-E0CC-4339-90B8-A7425E8162F4}" type="pres">
      <dgm:prSet presAssocID="{2371A330-9864-4ACB-A411-3C21466C2991}" presName="rootComposite" presStyleCnt="0"/>
      <dgm:spPr/>
    </dgm:pt>
    <dgm:pt modelId="{0C010028-5EFC-4EA2-9986-CCDBFDBFF050}" type="pres">
      <dgm:prSet presAssocID="{2371A330-9864-4ACB-A411-3C21466C2991}" presName="rootText" presStyleLbl="node2" presStyleIdx="0" presStyleCnt="3">
        <dgm:presLayoutVars>
          <dgm:chPref val="3"/>
        </dgm:presLayoutVars>
      </dgm:prSet>
      <dgm:spPr/>
      <dgm:t>
        <a:bodyPr/>
        <a:lstStyle/>
        <a:p>
          <a:endParaRPr lang="en-GB"/>
        </a:p>
      </dgm:t>
    </dgm:pt>
    <dgm:pt modelId="{A1FF0F1D-9E29-41BB-955C-DBBE9E0C2D1E}" type="pres">
      <dgm:prSet presAssocID="{2371A330-9864-4ACB-A411-3C21466C2991}" presName="rootConnector" presStyleLbl="node2" presStyleIdx="0" presStyleCnt="3"/>
      <dgm:spPr/>
      <dgm:t>
        <a:bodyPr/>
        <a:lstStyle/>
        <a:p>
          <a:endParaRPr lang="en-GB"/>
        </a:p>
      </dgm:t>
    </dgm:pt>
    <dgm:pt modelId="{1C2B0190-E9D5-4B18-AB85-92D41BE77D76}" type="pres">
      <dgm:prSet presAssocID="{2371A330-9864-4ACB-A411-3C21466C2991}" presName="hierChild4" presStyleCnt="0"/>
      <dgm:spPr/>
    </dgm:pt>
    <dgm:pt modelId="{491927FB-B052-41AA-BF07-491A2BF95D78}" type="pres">
      <dgm:prSet presAssocID="{2371A330-9864-4ACB-A411-3C21466C2991}" presName="hierChild5" presStyleCnt="0"/>
      <dgm:spPr/>
    </dgm:pt>
    <dgm:pt modelId="{A66F10DE-5A66-4CDD-930F-B3AB5DF295AE}" type="pres">
      <dgm:prSet presAssocID="{5D5C14BD-F1D1-4423-941C-A55490509CC7}" presName="Name37" presStyleLbl="parChTrans1D2" presStyleIdx="1" presStyleCnt="3"/>
      <dgm:spPr/>
      <dgm:t>
        <a:bodyPr/>
        <a:lstStyle/>
        <a:p>
          <a:endParaRPr lang="en-GB"/>
        </a:p>
      </dgm:t>
    </dgm:pt>
    <dgm:pt modelId="{CBBB6D4F-4EF6-44A5-A551-3B3B30E34EDB}" type="pres">
      <dgm:prSet presAssocID="{1ECAA9A6-56D4-4FF4-A6F4-33F0C825DCB4}" presName="hierRoot2" presStyleCnt="0">
        <dgm:presLayoutVars>
          <dgm:hierBranch val="init"/>
        </dgm:presLayoutVars>
      </dgm:prSet>
      <dgm:spPr/>
    </dgm:pt>
    <dgm:pt modelId="{72DAEDFC-353A-4B86-A90F-5D52CD58212B}" type="pres">
      <dgm:prSet presAssocID="{1ECAA9A6-56D4-4FF4-A6F4-33F0C825DCB4}" presName="rootComposite" presStyleCnt="0"/>
      <dgm:spPr/>
    </dgm:pt>
    <dgm:pt modelId="{E010B4F9-3EDD-40B1-8A0D-7B194B58ADA4}" type="pres">
      <dgm:prSet presAssocID="{1ECAA9A6-56D4-4FF4-A6F4-33F0C825DCB4}" presName="rootText" presStyleLbl="node2" presStyleIdx="1" presStyleCnt="3">
        <dgm:presLayoutVars>
          <dgm:chPref val="3"/>
        </dgm:presLayoutVars>
      </dgm:prSet>
      <dgm:spPr/>
      <dgm:t>
        <a:bodyPr/>
        <a:lstStyle/>
        <a:p>
          <a:endParaRPr lang="en-GB"/>
        </a:p>
      </dgm:t>
    </dgm:pt>
    <dgm:pt modelId="{3AB5BDBA-D5E4-4A6A-9329-77E465836664}" type="pres">
      <dgm:prSet presAssocID="{1ECAA9A6-56D4-4FF4-A6F4-33F0C825DCB4}" presName="rootConnector" presStyleLbl="node2" presStyleIdx="1" presStyleCnt="3"/>
      <dgm:spPr/>
      <dgm:t>
        <a:bodyPr/>
        <a:lstStyle/>
        <a:p>
          <a:endParaRPr lang="en-GB"/>
        </a:p>
      </dgm:t>
    </dgm:pt>
    <dgm:pt modelId="{765B20A0-E199-4FF1-8AC2-8C869E6E3CE6}" type="pres">
      <dgm:prSet presAssocID="{1ECAA9A6-56D4-4FF4-A6F4-33F0C825DCB4}" presName="hierChild4" presStyleCnt="0"/>
      <dgm:spPr/>
    </dgm:pt>
    <dgm:pt modelId="{B07371F2-E108-4CF1-BAD9-8A43A38FBC26}" type="pres">
      <dgm:prSet presAssocID="{1ECAA9A6-56D4-4FF4-A6F4-33F0C825DCB4}" presName="hierChild5" presStyleCnt="0"/>
      <dgm:spPr/>
    </dgm:pt>
    <dgm:pt modelId="{EB8EE38A-8791-4443-AA43-7A4E5E601AB1}" type="pres">
      <dgm:prSet presAssocID="{46467AC3-DA1A-4E80-8A8A-B6CED5CEC73B}" presName="Name37" presStyleLbl="parChTrans1D2" presStyleIdx="2" presStyleCnt="3"/>
      <dgm:spPr/>
      <dgm:t>
        <a:bodyPr/>
        <a:lstStyle/>
        <a:p>
          <a:endParaRPr lang="en-GB"/>
        </a:p>
      </dgm:t>
    </dgm:pt>
    <dgm:pt modelId="{34CC736E-6FE7-4A13-8333-27119DC78B7C}" type="pres">
      <dgm:prSet presAssocID="{D7A2B9E4-BDE1-46E7-A622-ECE984A250C5}" presName="hierRoot2" presStyleCnt="0">
        <dgm:presLayoutVars>
          <dgm:hierBranch val="init"/>
        </dgm:presLayoutVars>
      </dgm:prSet>
      <dgm:spPr/>
    </dgm:pt>
    <dgm:pt modelId="{A6514C4E-912A-4382-A1B4-DF9DDA518071}" type="pres">
      <dgm:prSet presAssocID="{D7A2B9E4-BDE1-46E7-A622-ECE984A250C5}" presName="rootComposite" presStyleCnt="0"/>
      <dgm:spPr/>
    </dgm:pt>
    <dgm:pt modelId="{75B1C752-21F2-471D-9B81-5329CAA870DA}" type="pres">
      <dgm:prSet presAssocID="{D7A2B9E4-BDE1-46E7-A622-ECE984A250C5}" presName="rootText" presStyleLbl="node2" presStyleIdx="2" presStyleCnt="3">
        <dgm:presLayoutVars>
          <dgm:chPref val="3"/>
        </dgm:presLayoutVars>
      </dgm:prSet>
      <dgm:spPr/>
      <dgm:t>
        <a:bodyPr/>
        <a:lstStyle/>
        <a:p>
          <a:endParaRPr lang="en-GB"/>
        </a:p>
      </dgm:t>
    </dgm:pt>
    <dgm:pt modelId="{214DFD0C-5F52-4CCF-ACD5-23AA318AF9FB}" type="pres">
      <dgm:prSet presAssocID="{D7A2B9E4-BDE1-46E7-A622-ECE984A250C5}" presName="rootConnector" presStyleLbl="node2" presStyleIdx="2" presStyleCnt="3"/>
      <dgm:spPr/>
      <dgm:t>
        <a:bodyPr/>
        <a:lstStyle/>
        <a:p>
          <a:endParaRPr lang="en-GB"/>
        </a:p>
      </dgm:t>
    </dgm:pt>
    <dgm:pt modelId="{2EF04C66-2F55-4545-AAFE-AACC1247CB1C}" type="pres">
      <dgm:prSet presAssocID="{D7A2B9E4-BDE1-46E7-A622-ECE984A250C5}" presName="hierChild4" presStyleCnt="0"/>
      <dgm:spPr/>
    </dgm:pt>
    <dgm:pt modelId="{9DBC2356-5B6F-4914-AA60-86CB5540723D}" type="pres">
      <dgm:prSet presAssocID="{D7A2B9E4-BDE1-46E7-A622-ECE984A250C5}" presName="hierChild5" presStyleCnt="0"/>
      <dgm:spPr/>
    </dgm:pt>
    <dgm:pt modelId="{528F8E35-6FC1-4B51-A12D-6A9C082C7C7A}" type="pres">
      <dgm:prSet presAssocID="{08E75EB3-BF3A-48B8-9E90-2B98AC696262}" presName="hierChild3" presStyleCnt="0"/>
      <dgm:spPr/>
    </dgm:pt>
  </dgm:ptLst>
  <dgm:cxnLst>
    <dgm:cxn modelId="{E3E06D50-24B5-420E-A359-C33CDF1F9020}" srcId="{087E5120-CC10-45FC-BC8C-E3DFB961A5D3}" destId="{08E75EB3-BF3A-48B8-9E90-2B98AC696262}" srcOrd="0" destOrd="0" parTransId="{191BDD56-68C1-4B67-946B-B32EBD30B021}" sibTransId="{D4C7281F-00F3-4AAA-9557-683FD6FACE01}"/>
    <dgm:cxn modelId="{C02A5A00-D65E-4012-BA0C-927ECEF1A539}" type="presOf" srcId="{2371A330-9864-4ACB-A411-3C21466C2991}" destId="{0C010028-5EFC-4EA2-9986-CCDBFDBFF050}" srcOrd="0" destOrd="0" presId="urn:microsoft.com/office/officeart/2005/8/layout/orgChart1"/>
    <dgm:cxn modelId="{0548D477-D629-44B2-B38E-0862CAE06AAC}" type="presOf" srcId="{087E5120-CC10-45FC-BC8C-E3DFB961A5D3}" destId="{02A6DD5F-A9D8-40B1-9207-099DC5E33D2E}" srcOrd="0" destOrd="0" presId="urn:microsoft.com/office/officeart/2005/8/layout/orgChart1"/>
    <dgm:cxn modelId="{ABF8FE9F-5EA0-43D4-BBE6-423CC52B61EB}" srcId="{08E75EB3-BF3A-48B8-9E90-2B98AC696262}" destId="{2371A330-9864-4ACB-A411-3C21466C2991}" srcOrd="0" destOrd="0" parTransId="{302E375D-68B5-4401-A470-7CDDB2E360A8}" sibTransId="{16E6E522-1078-4E9B-946B-CDD51D8F7D5A}"/>
    <dgm:cxn modelId="{B8EC1C8F-72EC-4652-B01B-40CD5219017E}" srcId="{08E75EB3-BF3A-48B8-9E90-2B98AC696262}" destId="{1ECAA9A6-56D4-4FF4-A6F4-33F0C825DCB4}" srcOrd="1" destOrd="0" parTransId="{5D5C14BD-F1D1-4423-941C-A55490509CC7}" sibTransId="{42A05BD0-3E06-473F-A87B-A1D01EF80A80}"/>
    <dgm:cxn modelId="{170B13B7-FC27-400F-BF62-7FB1911E27AB}" type="presOf" srcId="{1ECAA9A6-56D4-4FF4-A6F4-33F0C825DCB4}" destId="{3AB5BDBA-D5E4-4A6A-9329-77E465836664}" srcOrd="1" destOrd="0" presId="urn:microsoft.com/office/officeart/2005/8/layout/orgChart1"/>
    <dgm:cxn modelId="{5B0E912E-337E-4054-9918-BE65EAB7CC5A}" type="presOf" srcId="{1ECAA9A6-56D4-4FF4-A6F4-33F0C825DCB4}" destId="{E010B4F9-3EDD-40B1-8A0D-7B194B58ADA4}" srcOrd="0" destOrd="0" presId="urn:microsoft.com/office/officeart/2005/8/layout/orgChart1"/>
    <dgm:cxn modelId="{FA23640A-FBD8-4F9F-A299-2881E1F19847}" type="presOf" srcId="{08E75EB3-BF3A-48B8-9E90-2B98AC696262}" destId="{E28AC3F1-ED51-4851-A456-AE8E95E2E245}" srcOrd="1" destOrd="0" presId="urn:microsoft.com/office/officeart/2005/8/layout/orgChart1"/>
    <dgm:cxn modelId="{20E064A9-1EF2-43DD-B73B-5477F7D2442F}" type="presOf" srcId="{46467AC3-DA1A-4E80-8A8A-B6CED5CEC73B}" destId="{EB8EE38A-8791-4443-AA43-7A4E5E601AB1}" srcOrd="0" destOrd="0" presId="urn:microsoft.com/office/officeart/2005/8/layout/orgChart1"/>
    <dgm:cxn modelId="{C7B2A527-9958-4F8C-B3D5-536ABE1BCDE6}" type="presOf" srcId="{D7A2B9E4-BDE1-46E7-A622-ECE984A250C5}" destId="{214DFD0C-5F52-4CCF-ACD5-23AA318AF9FB}" srcOrd="1" destOrd="0" presId="urn:microsoft.com/office/officeart/2005/8/layout/orgChart1"/>
    <dgm:cxn modelId="{C2D3A3F7-4684-4861-B2FD-39EDE3E665DA}" type="presOf" srcId="{5D5C14BD-F1D1-4423-941C-A55490509CC7}" destId="{A66F10DE-5A66-4CDD-930F-B3AB5DF295AE}" srcOrd="0" destOrd="0" presId="urn:microsoft.com/office/officeart/2005/8/layout/orgChart1"/>
    <dgm:cxn modelId="{00870F3C-8EFE-41D4-AA6D-D902CCF641BD}" type="presOf" srcId="{2371A330-9864-4ACB-A411-3C21466C2991}" destId="{A1FF0F1D-9E29-41BB-955C-DBBE9E0C2D1E}" srcOrd="1" destOrd="0" presId="urn:microsoft.com/office/officeart/2005/8/layout/orgChart1"/>
    <dgm:cxn modelId="{DE1129C4-5A56-43F6-84A2-42007EFA920C}" type="presOf" srcId="{D7A2B9E4-BDE1-46E7-A622-ECE984A250C5}" destId="{75B1C752-21F2-471D-9B81-5329CAA870DA}" srcOrd="0" destOrd="0" presId="urn:microsoft.com/office/officeart/2005/8/layout/orgChart1"/>
    <dgm:cxn modelId="{0F76A33F-BB46-4C9E-B614-0C9421097C85}" type="presOf" srcId="{302E375D-68B5-4401-A470-7CDDB2E360A8}" destId="{171DCE46-E8AD-48E3-9652-59466AB9E73B}" srcOrd="0" destOrd="0" presId="urn:microsoft.com/office/officeart/2005/8/layout/orgChart1"/>
    <dgm:cxn modelId="{16945ADE-6B24-4D5B-B413-6EE2446F8ED3}" type="presOf" srcId="{08E75EB3-BF3A-48B8-9E90-2B98AC696262}" destId="{0E6CC5BD-8194-4B37-AB55-F17ECAE57357}" srcOrd="0" destOrd="0" presId="urn:microsoft.com/office/officeart/2005/8/layout/orgChart1"/>
    <dgm:cxn modelId="{A7DDD9C2-5BED-4AE1-B146-4147C5633A9E}" srcId="{08E75EB3-BF3A-48B8-9E90-2B98AC696262}" destId="{D7A2B9E4-BDE1-46E7-A622-ECE984A250C5}" srcOrd="2" destOrd="0" parTransId="{46467AC3-DA1A-4E80-8A8A-B6CED5CEC73B}" sibTransId="{AA12C0C2-9EA2-4095-87F9-74D00FE07C5E}"/>
    <dgm:cxn modelId="{0565243E-7111-49F3-B4B5-57D5881409C4}" type="presParOf" srcId="{02A6DD5F-A9D8-40B1-9207-099DC5E33D2E}" destId="{82651C51-FCF5-4CF4-BBD7-AF4D5A7EF6E1}" srcOrd="0" destOrd="0" presId="urn:microsoft.com/office/officeart/2005/8/layout/orgChart1"/>
    <dgm:cxn modelId="{83F50462-D8A0-4691-8ABF-C89464665922}" type="presParOf" srcId="{82651C51-FCF5-4CF4-BBD7-AF4D5A7EF6E1}" destId="{AE70B9EA-48A9-4895-B3BA-84289152889A}" srcOrd="0" destOrd="0" presId="urn:microsoft.com/office/officeart/2005/8/layout/orgChart1"/>
    <dgm:cxn modelId="{A88035C4-455B-4775-B4BF-778BC310D34A}" type="presParOf" srcId="{AE70B9EA-48A9-4895-B3BA-84289152889A}" destId="{0E6CC5BD-8194-4B37-AB55-F17ECAE57357}" srcOrd="0" destOrd="0" presId="urn:microsoft.com/office/officeart/2005/8/layout/orgChart1"/>
    <dgm:cxn modelId="{4A5E1ACE-C12F-4AC2-9F9F-A1079AC198F9}" type="presParOf" srcId="{AE70B9EA-48A9-4895-B3BA-84289152889A}" destId="{E28AC3F1-ED51-4851-A456-AE8E95E2E245}" srcOrd="1" destOrd="0" presId="urn:microsoft.com/office/officeart/2005/8/layout/orgChart1"/>
    <dgm:cxn modelId="{64A837E9-6C17-4802-9B0A-376C9801828F}" type="presParOf" srcId="{82651C51-FCF5-4CF4-BBD7-AF4D5A7EF6E1}" destId="{20B9354B-AA04-472D-8A4E-A1E3C0E9060E}" srcOrd="1" destOrd="0" presId="urn:microsoft.com/office/officeart/2005/8/layout/orgChart1"/>
    <dgm:cxn modelId="{F818E062-0A81-442E-A258-4C4D96BC09B9}" type="presParOf" srcId="{20B9354B-AA04-472D-8A4E-A1E3C0E9060E}" destId="{171DCE46-E8AD-48E3-9652-59466AB9E73B}" srcOrd="0" destOrd="0" presId="urn:microsoft.com/office/officeart/2005/8/layout/orgChart1"/>
    <dgm:cxn modelId="{6716A18D-7BE4-4186-8490-36586B98C202}" type="presParOf" srcId="{20B9354B-AA04-472D-8A4E-A1E3C0E9060E}" destId="{2BE0B8B2-6448-41EF-9F38-0DAE19849B6C}" srcOrd="1" destOrd="0" presId="urn:microsoft.com/office/officeart/2005/8/layout/orgChart1"/>
    <dgm:cxn modelId="{7BFEEF60-6821-414A-B7CE-A6E8BB3BB9C6}" type="presParOf" srcId="{2BE0B8B2-6448-41EF-9F38-0DAE19849B6C}" destId="{FC3961B5-E0CC-4339-90B8-A7425E8162F4}" srcOrd="0" destOrd="0" presId="urn:microsoft.com/office/officeart/2005/8/layout/orgChart1"/>
    <dgm:cxn modelId="{C0B03E31-80EE-4DBC-A718-6168DCDE854D}" type="presParOf" srcId="{FC3961B5-E0CC-4339-90B8-A7425E8162F4}" destId="{0C010028-5EFC-4EA2-9986-CCDBFDBFF050}" srcOrd="0" destOrd="0" presId="urn:microsoft.com/office/officeart/2005/8/layout/orgChart1"/>
    <dgm:cxn modelId="{33FD4D9B-10DA-4335-8A99-3B4BC6EF8C9F}" type="presParOf" srcId="{FC3961B5-E0CC-4339-90B8-A7425E8162F4}" destId="{A1FF0F1D-9E29-41BB-955C-DBBE9E0C2D1E}" srcOrd="1" destOrd="0" presId="urn:microsoft.com/office/officeart/2005/8/layout/orgChart1"/>
    <dgm:cxn modelId="{8FFEB26D-9852-42F9-B6E6-A1A46A446845}" type="presParOf" srcId="{2BE0B8B2-6448-41EF-9F38-0DAE19849B6C}" destId="{1C2B0190-E9D5-4B18-AB85-92D41BE77D76}" srcOrd="1" destOrd="0" presId="urn:microsoft.com/office/officeart/2005/8/layout/orgChart1"/>
    <dgm:cxn modelId="{579A6696-C430-484A-805B-FEBD8C92C32F}" type="presParOf" srcId="{2BE0B8B2-6448-41EF-9F38-0DAE19849B6C}" destId="{491927FB-B052-41AA-BF07-491A2BF95D78}" srcOrd="2" destOrd="0" presId="urn:microsoft.com/office/officeart/2005/8/layout/orgChart1"/>
    <dgm:cxn modelId="{19998105-A1A1-4214-9E45-88CF2349D72D}" type="presParOf" srcId="{20B9354B-AA04-472D-8A4E-A1E3C0E9060E}" destId="{A66F10DE-5A66-4CDD-930F-B3AB5DF295AE}" srcOrd="2" destOrd="0" presId="urn:microsoft.com/office/officeart/2005/8/layout/orgChart1"/>
    <dgm:cxn modelId="{B0A16EF2-9EB7-455C-BBEB-86DF1A181EE2}" type="presParOf" srcId="{20B9354B-AA04-472D-8A4E-A1E3C0E9060E}" destId="{CBBB6D4F-4EF6-44A5-A551-3B3B30E34EDB}" srcOrd="3" destOrd="0" presId="urn:microsoft.com/office/officeart/2005/8/layout/orgChart1"/>
    <dgm:cxn modelId="{2FA4A98B-AA6A-4554-8D9E-E96C2DDEE5C2}" type="presParOf" srcId="{CBBB6D4F-4EF6-44A5-A551-3B3B30E34EDB}" destId="{72DAEDFC-353A-4B86-A90F-5D52CD58212B}" srcOrd="0" destOrd="0" presId="urn:microsoft.com/office/officeart/2005/8/layout/orgChart1"/>
    <dgm:cxn modelId="{A15152BD-8BE9-4DAC-8053-CB1D940764E4}" type="presParOf" srcId="{72DAEDFC-353A-4B86-A90F-5D52CD58212B}" destId="{E010B4F9-3EDD-40B1-8A0D-7B194B58ADA4}" srcOrd="0" destOrd="0" presId="urn:microsoft.com/office/officeart/2005/8/layout/orgChart1"/>
    <dgm:cxn modelId="{08D24BE7-049A-4B4D-A6FE-692C1B756080}" type="presParOf" srcId="{72DAEDFC-353A-4B86-A90F-5D52CD58212B}" destId="{3AB5BDBA-D5E4-4A6A-9329-77E465836664}" srcOrd="1" destOrd="0" presId="urn:microsoft.com/office/officeart/2005/8/layout/orgChart1"/>
    <dgm:cxn modelId="{9A6ADB96-3F4E-4588-B338-B4BA33B64E5F}" type="presParOf" srcId="{CBBB6D4F-4EF6-44A5-A551-3B3B30E34EDB}" destId="{765B20A0-E199-4FF1-8AC2-8C869E6E3CE6}" srcOrd="1" destOrd="0" presId="urn:microsoft.com/office/officeart/2005/8/layout/orgChart1"/>
    <dgm:cxn modelId="{22DF4E8D-13C7-4299-9523-831F6A2160B7}" type="presParOf" srcId="{CBBB6D4F-4EF6-44A5-A551-3B3B30E34EDB}" destId="{B07371F2-E108-4CF1-BAD9-8A43A38FBC26}" srcOrd="2" destOrd="0" presId="urn:microsoft.com/office/officeart/2005/8/layout/orgChart1"/>
    <dgm:cxn modelId="{05336147-21D7-434F-A20F-7FF6A9E8F232}" type="presParOf" srcId="{20B9354B-AA04-472D-8A4E-A1E3C0E9060E}" destId="{EB8EE38A-8791-4443-AA43-7A4E5E601AB1}" srcOrd="4" destOrd="0" presId="urn:microsoft.com/office/officeart/2005/8/layout/orgChart1"/>
    <dgm:cxn modelId="{BBAD80EC-88FB-4DCD-9E4C-432CB197CE1E}" type="presParOf" srcId="{20B9354B-AA04-472D-8A4E-A1E3C0E9060E}" destId="{34CC736E-6FE7-4A13-8333-27119DC78B7C}" srcOrd="5" destOrd="0" presId="urn:microsoft.com/office/officeart/2005/8/layout/orgChart1"/>
    <dgm:cxn modelId="{13AEF385-1B9B-44D2-81A5-DE27C0C1BA49}" type="presParOf" srcId="{34CC736E-6FE7-4A13-8333-27119DC78B7C}" destId="{A6514C4E-912A-4382-A1B4-DF9DDA518071}" srcOrd="0" destOrd="0" presId="urn:microsoft.com/office/officeart/2005/8/layout/orgChart1"/>
    <dgm:cxn modelId="{26A34E23-8E2A-4952-9DC2-8904CFF6A430}" type="presParOf" srcId="{A6514C4E-912A-4382-A1B4-DF9DDA518071}" destId="{75B1C752-21F2-471D-9B81-5329CAA870DA}" srcOrd="0" destOrd="0" presId="urn:microsoft.com/office/officeart/2005/8/layout/orgChart1"/>
    <dgm:cxn modelId="{58DC1BF4-F152-43B6-98B8-982C087074C8}" type="presParOf" srcId="{A6514C4E-912A-4382-A1B4-DF9DDA518071}" destId="{214DFD0C-5F52-4CCF-ACD5-23AA318AF9FB}" srcOrd="1" destOrd="0" presId="urn:microsoft.com/office/officeart/2005/8/layout/orgChart1"/>
    <dgm:cxn modelId="{ED1FB688-CB15-48F2-91DD-306B35915ABC}" type="presParOf" srcId="{34CC736E-6FE7-4A13-8333-27119DC78B7C}" destId="{2EF04C66-2F55-4545-AAFE-AACC1247CB1C}" srcOrd="1" destOrd="0" presId="urn:microsoft.com/office/officeart/2005/8/layout/orgChart1"/>
    <dgm:cxn modelId="{23A87D45-3017-405E-93B9-39E24DBC8C08}" type="presParOf" srcId="{34CC736E-6FE7-4A13-8333-27119DC78B7C}" destId="{9DBC2356-5B6F-4914-AA60-86CB5540723D}" srcOrd="2" destOrd="0" presId="urn:microsoft.com/office/officeart/2005/8/layout/orgChart1"/>
    <dgm:cxn modelId="{EB23F415-CD63-49D9-8BB8-16EDCD67AE24}" type="presParOf" srcId="{82651C51-FCF5-4CF4-BBD7-AF4D5A7EF6E1}" destId="{528F8E35-6FC1-4B51-A12D-6A9C082C7C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EE38A-8791-4443-AA43-7A4E5E601AB1}">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6F10DE-5A66-4CDD-930F-B3AB5DF295AE}">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71DCE46-E8AD-48E3-9652-59466AB9E73B}">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6CC5BD-8194-4B37-AB55-F17ECAE57357}">
      <dsp:nvSpPr>
        <dsp:cNvPr id="0" name=""/>
        <dsp:cNvSpPr/>
      </dsp:nvSpPr>
      <dsp:spPr>
        <a:xfrm>
          <a:off x="3720638" y="315702"/>
          <a:ext cx="3074323" cy="1537161"/>
        </a:xfrm>
        <a:prstGeom prst="rect">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If a corpse is found within </a:t>
          </a:r>
          <a:r>
            <a:rPr lang="en-US" sz="2600" u="sng" kern="1200" dirty="0" smtClean="0"/>
            <a:t>4 – 7 </a:t>
          </a:r>
          <a:r>
            <a:rPr lang="en-US" sz="2600" u="sng" kern="1200" dirty="0" err="1" smtClean="0"/>
            <a:t>hr</a:t>
          </a:r>
          <a:r>
            <a:rPr lang="en-US" sz="2600" u="sng" kern="1200" dirty="0" smtClean="0"/>
            <a:t> </a:t>
          </a:r>
          <a:r>
            <a:rPr lang="en-US" sz="2600" kern="1200" dirty="0" smtClean="0"/>
            <a:t>of death : fingers are </a:t>
          </a:r>
          <a:r>
            <a:rPr lang="en-US" sz="2600" u="sng" kern="1200" dirty="0" smtClean="0"/>
            <a:t>flexible</a:t>
          </a:r>
          <a:endParaRPr lang="en-GB" sz="2600" u="sng" kern="1200" dirty="0"/>
        </a:p>
      </dsp:txBody>
      <dsp:txXfrm>
        <a:off x="3720638" y="315702"/>
        <a:ext cx="3074323" cy="1537161"/>
      </dsp:txXfrm>
    </dsp:sp>
    <dsp:sp modelId="{0C010028-5EFC-4EA2-9986-CCDBFDBFF050}">
      <dsp:nvSpPr>
        <dsp:cNvPr id="0" name=""/>
        <dsp:cNvSpPr/>
      </dsp:nvSpPr>
      <dsp:spPr>
        <a:xfrm>
          <a:off x="706" y="2498473"/>
          <a:ext cx="3074323" cy="1537161"/>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Fingerprint Pad</a:t>
          </a:r>
          <a:endParaRPr lang="en-GB" sz="2600" kern="1200" dirty="0"/>
        </a:p>
      </dsp:txBody>
      <dsp:txXfrm>
        <a:off x="706" y="2498473"/>
        <a:ext cx="3074323" cy="1537161"/>
      </dsp:txXfrm>
    </dsp:sp>
    <dsp:sp modelId="{E010B4F9-3EDD-40B1-8A0D-7B194B58ADA4}">
      <dsp:nvSpPr>
        <dsp:cNvPr id="0" name=""/>
        <dsp:cNvSpPr/>
      </dsp:nvSpPr>
      <dsp:spPr>
        <a:xfrm>
          <a:off x="3720638" y="2498473"/>
          <a:ext cx="3074323" cy="1537161"/>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Fingerprint Ink</a:t>
          </a:r>
          <a:endParaRPr lang="en-GB" sz="2600" kern="1200" dirty="0"/>
        </a:p>
      </dsp:txBody>
      <dsp:txXfrm>
        <a:off x="3720638" y="2498473"/>
        <a:ext cx="3074323" cy="1537161"/>
      </dsp:txXfrm>
    </dsp:sp>
    <dsp:sp modelId="{75B1C752-21F2-471D-9B81-5329CAA870DA}">
      <dsp:nvSpPr>
        <dsp:cNvPr id="0" name=""/>
        <dsp:cNvSpPr/>
      </dsp:nvSpPr>
      <dsp:spPr>
        <a:xfrm>
          <a:off x="7440570" y="2498473"/>
          <a:ext cx="3074323" cy="1537161"/>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Fingerprint powder and lifting tape.</a:t>
          </a:r>
          <a:endParaRPr lang="en-GB" sz="2600" kern="1200" dirty="0"/>
        </a:p>
      </dsp:txBody>
      <dsp:txXfrm>
        <a:off x="7440570" y="2498473"/>
        <a:ext cx="3074323" cy="15371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C5ED5-8EA6-4946-B9A2-03E33C4A7249}" type="datetimeFigureOut">
              <a:rPr lang="en-GB" smtClean="0"/>
              <a:t>26/09/2020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A562D-0B69-443C-87DE-49D5693A93FA}" type="slidenum">
              <a:rPr lang="en-GB" smtClean="0"/>
              <a:t>‹#›</a:t>
            </a:fld>
            <a:endParaRPr lang="en-GB"/>
          </a:p>
        </p:txBody>
      </p:sp>
    </p:spTree>
    <p:extLst>
      <p:ext uri="{BB962C8B-B14F-4D97-AF65-F5344CB8AC3E}">
        <p14:creationId xmlns:p14="http://schemas.microsoft.com/office/powerpoint/2010/main" val="193427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Each finger is separately immersed in diluted </a:t>
            </a:r>
            <a:r>
              <a:rPr lang="en-GB" dirty="0" err="1" smtClean="0"/>
              <a:t>NaOH</a:t>
            </a:r>
            <a:r>
              <a:rPr lang="en-GB" dirty="0" smtClean="0"/>
              <a:t> solution. Totally we have to take 10 flasks. The label should be pasted for each flask to know the exact finger to which it belongs. After lapse of half an hour we have to see whether the shrinking is disappeared. If it is not disappeared we have to immerse the finger another half an hour within an hour shrinking is almost disappeared.</a:t>
            </a:r>
          </a:p>
          <a:p>
            <a:endParaRPr lang="en-GB" dirty="0"/>
          </a:p>
        </p:txBody>
      </p:sp>
      <p:sp>
        <p:nvSpPr>
          <p:cNvPr id="4" name="Slide Number Placeholder 3"/>
          <p:cNvSpPr>
            <a:spLocks noGrp="1"/>
          </p:cNvSpPr>
          <p:nvPr>
            <p:ph type="sldNum" sz="quarter" idx="10"/>
          </p:nvPr>
        </p:nvSpPr>
        <p:spPr/>
        <p:txBody>
          <a:bodyPr/>
          <a:lstStyle/>
          <a:p>
            <a:fld id="{B46A562D-0B69-443C-87DE-49D5693A93FA}" type="slidenum">
              <a:rPr lang="en-GB" smtClean="0"/>
              <a:t>16</a:t>
            </a:fld>
            <a:endParaRPr lang="en-GB"/>
          </a:p>
        </p:txBody>
      </p:sp>
    </p:spTree>
    <p:extLst>
      <p:ext uri="{BB962C8B-B14F-4D97-AF65-F5344CB8AC3E}">
        <p14:creationId xmlns:p14="http://schemas.microsoft.com/office/powerpoint/2010/main" val="161602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A562D-0B69-443C-87DE-49D5693A93FA}" type="slidenum">
              <a:rPr lang="en-GB" smtClean="0"/>
              <a:t>19</a:t>
            </a:fld>
            <a:endParaRPr lang="en-GB"/>
          </a:p>
        </p:txBody>
      </p:sp>
    </p:spTree>
    <p:extLst>
      <p:ext uri="{BB962C8B-B14F-4D97-AF65-F5344CB8AC3E}">
        <p14:creationId xmlns:p14="http://schemas.microsoft.com/office/powerpoint/2010/main" val="125027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FINGERPRINTING IN DECEASED</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t>RECENT DEATH</a:t>
            </a:r>
          </a:p>
          <a:p>
            <a:pPr marL="342900" indent="-342900">
              <a:buFont typeface="Arial" panose="020B0604020202020204" pitchFamily="34" charset="0"/>
              <a:buChar char="•"/>
            </a:pPr>
            <a:r>
              <a:rPr lang="en-US" dirty="0" smtClean="0"/>
              <a:t>CADAVER IN RIGOR MORTIS STATE</a:t>
            </a:r>
          </a:p>
          <a:p>
            <a:pPr marL="342900" indent="-342900">
              <a:buFont typeface="Arial" panose="020B0604020202020204" pitchFamily="34" charset="0"/>
              <a:buChar char="•"/>
            </a:pPr>
            <a:r>
              <a:rPr lang="en-US" dirty="0" smtClean="0"/>
              <a:t>CADAVER IN DECOMPOSTION STATE</a:t>
            </a:r>
            <a:endParaRPr lang="en-GB" dirty="0"/>
          </a:p>
        </p:txBody>
      </p:sp>
    </p:spTree>
    <p:extLst>
      <p:ext uri="{BB962C8B-B14F-4D97-AF65-F5344CB8AC3E}">
        <p14:creationId xmlns:p14="http://schemas.microsoft.com/office/powerpoint/2010/main" val="542359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Fingerprint Powder And Tape Method</a:t>
            </a:r>
            <a:endParaRPr lang="en-GB" dirty="0"/>
          </a:p>
        </p:txBody>
      </p:sp>
      <p:sp>
        <p:nvSpPr>
          <p:cNvPr id="3" name="Content Placeholder 2"/>
          <p:cNvSpPr>
            <a:spLocks noGrp="1"/>
          </p:cNvSpPr>
          <p:nvPr>
            <p:ph idx="1"/>
          </p:nvPr>
        </p:nvSpPr>
        <p:spPr/>
        <p:txBody>
          <a:bodyPr>
            <a:normAutofit/>
          </a:bodyPr>
          <a:lstStyle/>
          <a:p>
            <a:r>
              <a:rPr lang="en-GB" dirty="0" smtClean="0"/>
              <a:t>Used if fingers </a:t>
            </a:r>
            <a:r>
              <a:rPr lang="en-GB" dirty="0"/>
              <a:t>are </a:t>
            </a:r>
            <a:r>
              <a:rPr lang="en-GB" dirty="0" smtClean="0"/>
              <a:t>rigid.</a:t>
            </a:r>
          </a:p>
          <a:p>
            <a:r>
              <a:rPr lang="en-GB" dirty="0" smtClean="0"/>
              <a:t>Black </a:t>
            </a:r>
            <a:r>
              <a:rPr lang="en-GB" dirty="0"/>
              <a:t>fingerprint powder is applied on the fingertip with </a:t>
            </a:r>
            <a:r>
              <a:rPr lang="en-GB" dirty="0" smtClean="0"/>
              <a:t>fingerprint brush.</a:t>
            </a:r>
          </a:p>
          <a:p>
            <a:r>
              <a:rPr lang="en-GB" dirty="0" smtClean="0"/>
              <a:t>Quantity </a:t>
            </a:r>
            <a:r>
              <a:rPr lang="en-GB" dirty="0"/>
              <a:t>of the powder should be sufficient to cover the entire </a:t>
            </a:r>
            <a:r>
              <a:rPr lang="en-GB" dirty="0" smtClean="0"/>
              <a:t>fingertip. Excess powder is </a:t>
            </a:r>
            <a:r>
              <a:rPr lang="en-GB" dirty="0"/>
              <a:t>blown off. </a:t>
            </a:r>
            <a:endParaRPr lang="en-GB" dirty="0" smtClean="0"/>
          </a:p>
          <a:p>
            <a:r>
              <a:rPr lang="en-GB" dirty="0" smtClean="0"/>
              <a:t>Fingerprint </a:t>
            </a:r>
            <a:r>
              <a:rPr lang="en-GB" dirty="0"/>
              <a:t>lifting tape is pressed firmly against the fingertip </a:t>
            </a:r>
            <a:r>
              <a:rPr lang="en-GB" dirty="0" smtClean="0"/>
              <a:t>and then removed </a:t>
            </a:r>
            <a:r>
              <a:rPr lang="en-GB" dirty="0"/>
              <a:t>and pasted </a:t>
            </a:r>
            <a:r>
              <a:rPr lang="en-GB" dirty="0" smtClean="0"/>
              <a:t>at appropriate </a:t>
            </a:r>
            <a:r>
              <a:rPr lang="en-GB" dirty="0"/>
              <a:t>box of the </a:t>
            </a:r>
            <a:r>
              <a:rPr lang="en-GB" dirty="0" smtClean="0"/>
              <a:t>fingerprint </a:t>
            </a:r>
            <a:r>
              <a:rPr lang="en-GB" dirty="0"/>
              <a:t>card. </a:t>
            </a:r>
            <a:endParaRPr lang="en-GB" dirty="0" smtClean="0"/>
          </a:p>
          <a:p>
            <a:r>
              <a:rPr lang="en-GB" dirty="0" smtClean="0"/>
              <a:t>As tape </a:t>
            </a:r>
            <a:r>
              <a:rPr lang="en-GB" dirty="0"/>
              <a:t>is </a:t>
            </a:r>
            <a:r>
              <a:rPr lang="en-GB" dirty="0" smtClean="0"/>
              <a:t>elastic </a:t>
            </a:r>
            <a:r>
              <a:rPr lang="en-GB" dirty="0"/>
              <a:t>in nature, it </a:t>
            </a:r>
            <a:r>
              <a:rPr lang="en-GB" dirty="0" smtClean="0"/>
              <a:t>confirms </a:t>
            </a:r>
            <a:r>
              <a:rPr lang="en-GB" dirty="0"/>
              <a:t>to the shape of the finger. </a:t>
            </a:r>
            <a:r>
              <a:rPr lang="en-GB" dirty="0" smtClean="0"/>
              <a:t>Thus  </a:t>
            </a:r>
            <a:r>
              <a:rPr lang="en-GB" dirty="0"/>
              <a:t>entire ridge pattern is </a:t>
            </a:r>
            <a:r>
              <a:rPr lang="en-GB" dirty="0" smtClean="0"/>
              <a:t>recorded </a:t>
            </a:r>
            <a:r>
              <a:rPr lang="en-GB" dirty="0"/>
              <a:t>by this method. </a:t>
            </a:r>
          </a:p>
        </p:txBody>
      </p:sp>
    </p:spTree>
    <p:extLst>
      <p:ext uri="{BB962C8B-B14F-4D97-AF65-F5344CB8AC3E}">
        <p14:creationId xmlns:p14="http://schemas.microsoft.com/office/powerpoint/2010/main" val="1922544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986" y="1905781"/>
            <a:ext cx="4483102" cy="29753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67" y="1905781"/>
            <a:ext cx="4134051" cy="3065464"/>
          </a:xfrm>
          <a:prstGeom prst="rect">
            <a:avLst/>
          </a:prstGeom>
        </p:spPr>
      </p:pic>
    </p:spTree>
    <p:extLst>
      <p:ext uri="{BB962C8B-B14F-4D97-AF65-F5344CB8AC3E}">
        <p14:creationId xmlns:p14="http://schemas.microsoft.com/office/powerpoint/2010/main" val="3804449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CORPSE IN RIGOR MORTIS STATE</a:t>
            </a:r>
            <a:endParaRPr lang="en-GB" dirty="0"/>
          </a:p>
        </p:txBody>
      </p:sp>
      <p:sp>
        <p:nvSpPr>
          <p:cNvPr id="3" name="Content Placeholder 2"/>
          <p:cNvSpPr>
            <a:spLocks noGrp="1"/>
          </p:cNvSpPr>
          <p:nvPr>
            <p:ph sz="half" idx="1"/>
          </p:nvPr>
        </p:nvSpPr>
        <p:spPr>
          <a:xfrm>
            <a:off x="838199" y="1825625"/>
            <a:ext cx="7352763" cy="4351338"/>
          </a:xfrm>
        </p:spPr>
        <p:txBody>
          <a:bodyPr>
            <a:normAutofit fontScale="70000" lnSpcReduction="20000"/>
          </a:bodyPr>
          <a:lstStyle/>
          <a:p>
            <a:r>
              <a:rPr lang="en-GB" dirty="0"/>
              <a:t>F</a:t>
            </a:r>
            <a:r>
              <a:rPr lang="en-GB" dirty="0" smtClean="0"/>
              <a:t>ingers </a:t>
            </a:r>
            <a:r>
              <a:rPr lang="en-GB" dirty="0"/>
              <a:t>need to be </a:t>
            </a:r>
            <a:r>
              <a:rPr lang="en-GB" u="sng" dirty="0"/>
              <a:t>straightened</a:t>
            </a:r>
            <a:r>
              <a:rPr lang="en-GB" dirty="0"/>
              <a:t> before recording the </a:t>
            </a:r>
            <a:r>
              <a:rPr lang="en-GB" dirty="0" smtClean="0"/>
              <a:t>imprints. Thus Rigor mortis needs to be removed.</a:t>
            </a:r>
          </a:p>
          <a:p>
            <a:r>
              <a:rPr lang="en-GB" u="sng" dirty="0" smtClean="0"/>
              <a:t>Hands are immersed in hot water</a:t>
            </a:r>
            <a:r>
              <a:rPr lang="en-GB" dirty="0" smtClean="0"/>
              <a:t>, </a:t>
            </a:r>
            <a:r>
              <a:rPr lang="en-GB" dirty="0"/>
              <a:t>up to the </a:t>
            </a:r>
            <a:r>
              <a:rPr lang="en-GB" dirty="0" smtClean="0"/>
              <a:t>wrist. </a:t>
            </a:r>
          </a:p>
          <a:p>
            <a:r>
              <a:rPr lang="en-GB" dirty="0" smtClean="0"/>
              <a:t>If water </a:t>
            </a:r>
            <a:r>
              <a:rPr lang="en-GB" dirty="0"/>
              <a:t>is very hot </a:t>
            </a:r>
            <a:r>
              <a:rPr lang="en-GB" dirty="0" smtClean="0"/>
              <a:t>then immerse </a:t>
            </a:r>
            <a:r>
              <a:rPr lang="en-GB" dirty="0"/>
              <a:t>it for one </a:t>
            </a:r>
            <a:r>
              <a:rPr lang="en-GB" dirty="0" smtClean="0"/>
              <a:t>minute and if not </a:t>
            </a:r>
            <a:r>
              <a:rPr lang="en-GB" dirty="0" err="1" smtClean="0"/>
              <a:t>vthen</a:t>
            </a:r>
            <a:r>
              <a:rPr lang="en-GB" dirty="0" smtClean="0"/>
              <a:t> </a:t>
            </a:r>
            <a:r>
              <a:rPr lang="en-GB" dirty="0"/>
              <a:t>for two three </a:t>
            </a:r>
            <a:r>
              <a:rPr lang="en-GB" dirty="0" smtClean="0"/>
              <a:t>minutes. Then </a:t>
            </a:r>
            <a:r>
              <a:rPr lang="en-GB" dirty="0" err="1" smtClean="0"/>
              <a:t>take’em</a:t>
            </a:r>
            <a:r>
              <a:rPr lang="en-GB" dirty="0" smtClean="0"/>
              <a:t> </a:t>
            </a:r>
            <a:r>
              <a:rPr lang="en-GB" dirty="0"/>
              <a:t>out and </a:t>
            </a:r>
            <a:r>
              <a:rPr lang="en-GB" dirty="0" smtClean="0"/>
              <a:t>dry </a:t>
            </a:r>
            <a:r>
              <a:rPr lang="en-GB" dirty="0"/>
              <a:t>with </a:t>
            </a:r>
            <a:r>
              <a:rPr lang="en-GB" dirty="0" smtClean="0"/>
              <a:t>towel.</a:t>
            </a:r>
          </a:p>
          <a:p>
            <a:r>
              <a:rPr lang="en-GB" dirty="0" smtClean="0"/>
              <a:t>If even </a:t>
            </a:r>
            <a:r>
              <a:rPr lang="en-GB" dirty="0"/>
              <a:t>after </a:t>
            </a:r>
            <a:r>
              <a:rPr lang="en-GB" dirty="0" smtClean="0"/>
              <a:t>immersion method fingers </a:t>
            </a:r>
            <a:r>
              <a:rPr lang="en-GB" dirty="0"/>
              <a:t>are not </a:t>
            </a:r>
            <a:r>
              <a:rPr lang="en-GB" dirty="0" smtClean="0"/>
              <a:t>straightened, </a:t>
            </a:r>
            <a:r>
              <a:rPr lang="en-GB" dirty="0"/>
              <a:t>then </a:t>
            </a:r>
            <a:r>
              <a:rPr lang="en-GB" dirty="0" smtClean="0"/>
              <a:t>force is applied </a:t>
            </a:r>
            <a:r>
              <a:rPr lang="en-GB" dirty="0"/>
              <a:t>for </a:t>
            </a:r>
            <a:r>
              <a:rPr lang="en-GB" u="sng" dirty="0" smtClean="0"/>
              <a:t>breaking the rigor</a:t>
            </a:r>
            <a:r>
              <a:rPr lang="en-GB" dirty="0" smtClean="0"/>
              <a:t>.</a:t>
            </a:r>
          </a:p>
          <a:p>
            <a:r>
              <a:rPr lang="en-US" dirty="0" smtClean="0"/>
              <a:t>Methods of </a:t>
            </a:r>
            <a:r>
              <a:rPr lang="en-US" u="sng" dirty="0" smtClean="0"/>
              <a:t>breaking rigor mortis </a:t>
            </a:r>
            <a:r>
              <a:rPr lang="en-US" dirty="0" smtClean="0"/>
              <a:t>: </a:t>
            </a:r>
            <a:endParaRPr lang="en-GB" dirty="0" smtClean="0"/>
          </a:p>
          <a:p>
            <a:pPr lvl="1"/>
            <a:r>
              <a:rPr lang="en-GB" dirty="0" smtClean="0"/>
              <a:t>Done </a:t>
            </a:r>
            <a:r>
              <a:rPr lang="en-GB" dirty="0"/>
              <a:t>by pressing on the finger just above the knuckle zone. </a:t>
            </a:r>
            <a:endParaRPr lang="en-GB" dirty="0" smtClean="0"/>
          </a:p>
          <a:p>
            <a:pPr lvl="1"/>
            <a:r>
              <a:rPr lang="en-GB" dirty="0" smtClean="0"/>
              <a:t>Or by bending </a:t>
            </a:r>
            <a:r>
              <a:rPr lang="en-GB" dirty="0"/>
              <a:t>the wrist in direction of the forearm and press each finger close to the palm. </a:t>
            </a:r>
            <a:endParaRPr lang="en-GB" dirty="0" smtClean="0"/>
          </a:p>
          <a:p>
            <a:pPr lvl="1"/>
            <a:r>
              <a:rPr lang="en-GB" dirty="0" smtClean="0"/>
              <a:t>If  above  </a:t>
            </a:r>
            <a:r>
              <a:rPr lang="en-GB" dirty="0"/>
              <a:t>methods fail then a finger straightener </a:t>
            </a:r>
            <a:r>
              <a:rPr lang="en-GB" dirty="0" smtClean="0"/>
              <a:t>is used </a:t>
            </a:r>
            <a:r>
              <a:rPr lang="en-GB" dirty="0"/>
              <a:t>to unclasp the digits. </a:t>
            </a:r>
            <a:endParaRPr lang="en-GB" dirty="0" smtClean="0"/>
          </a:p>
          <a:p>
            <a:r>
              <a:rPr lang="en-GB" dirty="0"/>
              <a:t>I</a:t>
            </a:r>
            <a:r>
              <a:rPr lang="en-GB" dirty="0" smtClean="0"/>
              <a:t>n case where one is unable to break the rigor, doctor is </a:t>
            </a:r>
            <a:r>
              <a:rPr lang="en-GB" dirty="0"/>
              <a:t>asked to make the </a:t>
            </a:r>
            <a:r>
              <a:rPr lang="en-GB" u="sng" dirty="0"/>
              <a:t>deep cuts on each fingers in the </a:t>
            </a:r>
            <a:r>
              <a:rPr lang="en-GB" u="sng" dirty="0" smtClean="0"/>
              <a:t>joints </a:t>
            </a:r>
            <a:r>
              <a:rPr lang="en-GB" dirty="0" smtClean="0"/>
              <a:t>( tendons).</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22782" y="1825625"/>
            <a:ext cx="2931017" cy="2901874"/>
          </a:xfrm>
        </p:spPr>
      </p:pic>
    </p:spTree>
    <p:extLst>
      <p:ext uri="{BB962C8B-B14F-4D97-AF65-F5344CB8AC3E}">
        <p14:creationId xmlns:p14="http://schemas.microsoft.com/office/powerpoint/2010/main" val="3212631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CADAVER IN STATE OF DECOMPOSITION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During </a:t>
            </a:r>
            <a:r>
              <a:rPr lang="en-GB" u="sng" dirty="0" smtClean="0"/>
              <a:t>early decomposition</a:t>
            </a:r>
            <a:r>
              <a:rPr lang="en-GB" dirty="0" smtClean="0"/>
              <a:t>, </a:t>
            </a:r>
            <a:r>
              <a:rPr lang="en-GB" dirty="0"/>
              <a:t>skin of the fingers become shrunken and </a:t>
            </a:r>
            <a:r>
              <a:rPr lang="en-GB" dirty="0" smtClean="0"/>
              <a:t>wrinkled at </a:t>
            </a:r>
            <a:r>
              <a:rPr lang="en-GB" dirty="0"/>
              <a:t>the bulb portion of the fingers.</a:t>
            </a:r>
            <a:endParaRPr lang="en-GB" dirty="0" smtClean="0"/>
          </a:p>
          <a:p>
            <a:r>
              <a:rPr lang="en-GB" dirty="0" smtClean="0"/>
              <a:t>To </a:t>
            </a:r>
            <a:r>
              <a:rPr lang="en-GB" dirty="0"/>
              <a:t>remove </a:t>
            </a:r>
            <a:r>
              <a:rPr lang="en-GB" dirty="0" smtClean="0"/>
              <a:t>these shrinkages and to restore fingers to its approximate original shape, glycerinated </a:t>
            </a:r>
            <a:r>
              <a:rPr lang="en-GB" dirty="0" err="1"/>
              <a:t>gelatin</a:t>
            </a:r>
            <a:r>
              <a:rPr lang="en-GB" dirty="0"/>
              <a:t> or </a:t>
            </a:r>
            <a:r>
              <a:rPr lang="en-GB" dirty="0" smtClean="0"/>
              <a:t>air</a:t>
            </a:r>
            <a:r>
              <a:rPr lang="en-GB" dirty="0"/>
              <a:t> </a:t>
            </a:r>
            <a:r>
              <a:rPr lang="en-GB" dirty="0" smtClean="0"/>
              <a:t>is used.</a:t>
            </a:r>
          </a:p>
          <a:p>
            <a:r>
              <a:rPr lang="en-GB" dirty="0"/>
              <a:t>Mixture of </a:t>
            </a:r>
            <a:r>
              <a:rPr lang="en-GB" dirty="0" err="1"/>
              <a:t>gelatin</a:t>
            </a:r>
            <a:r>
              <a:rPr lang="en-GB" dirty="0"/>
              <a:t> and </a:t>
            </a:r>
            <a:r>
              <a:rPr lang="en-GB" dirty="0" err="1"/>
              <a:t>glycerin</a:t>
            </a:r>
            <a:r>
              <a:rPr lang="en-GB" dirty="0"/>
              <a:t> in the ratio 1:7 </a:t>
            </a:r>
            <a:r>
              <a:rPr lang="en-GB" dirty="0" smtClean="0"/>
              <a:t>or 1: 1 (v/v</a:t>
            </a:r>
            <a:r>
              <a:rPr lang="en-GB" dirty="0"/>
              <a:t>) is effective. </a:t>
            </a:r>
          </a:p>
          <a:p>
            <a:r>
              <a:rPr lang="en-GB" dirty="0"/>
              <a:t>Mixture is heated and hypodermically injected beneath the finger tissues</a:t>
            </a:r>
            <a:r>
              <a:rPr lang="en-GB" dirty="0" smtClean="0"/>
              <a:t>.</a:t>
            </a:r>
          </a:p>
          <a:p>
            <a:r>
              <a:rPr lang="en-US" u="sng" dirty="0"/>
              <a:t>Air</a:t>
            </a:r>
            <a:r>
              <a:rPr lang="en-US" dirty="0"/>
              <a:t> can be injected hypodermically to flatten the shrunken ridges. </a:t>
            </a:r>
            <a:endParaRPr lang="en-US" dirty="0" smtClean="0"/>
          </a:p>
          <a:p>
            <a:r>
              <a:rPr lang="en-GB" dirty="0"/>
              <a:t>About</a:t>
            </a:r>
            <a:r>
              <a:rPr lang="en-GB" u="sng" dirty="0"/>
              <a:t> 1-1.5 ml</a:t>
            </a:r>
            <a:r>
              <a:rPr lang="en-GB" dirty="0"/>
              <a:t> of air is injected to inflate the tissue. </a:t>
            </a:r>
            <a:endParaRPr lang="en-US" dirty="0"/>
          </a:p>
          <a:p>
            <a:endParaRPr lang="en-GB" dirty="0" smtClean="0"/>
          </a:p>
          <a:p>
            <a:pPr marL="0" indent="0">
              <a:buNone/>
            </a:pPr>
            <a:r>
              <a:rPr lang="en-GB" dirty="0"/>
              <a:t/>
            </a:r>
            <a:br>
              <a:rPr lang="en-GB" dirty="0"/>
            </a:br>
            <a:endParaRPr lang="en-GB" dirty="0"/>
          </a:p>
        </p:txBody>
      </p:sp>
    </p:spTree>
    <p:extLst>
      <p:ext uri="{BB962C8B-B14F-4D97-AF65-F5344CB8AC3E}">
        <p14:creationId xmlns:p14="http://schemas.microsoft.com/office/powerpoint/2010/main" val="2500740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GB" dirty="0" smtClean="0"/>
              <a:t>Hypodermic </a:t>
            </a:r>
            <a:r>
              <a:rPr lang="en-GB" dirty="0"/>
              <a:t>needle is injected at the joint of the finger up into the tip of the </a:t>
            </a:r>
            <a:r>
              <a:rPr lang="en-GB" dirty="0" smtClean="0"/>
              <a:t>finger.</a:t>
            </a:r>
          </a:p>
          <a:p>
            <a:pPr lvl="0"/>
            <a:r>
              <a:rPr lang="en-GB" dirty="0" smtClean="0"/>
              <a:t>Injected until </a:t>
            </a:r>
            <a:r>
              <a:rPr lang="en-GB" dirty="0"/>
              <a:t>the finger "bulbs" are rounded </a:t>
            </a:r>
            <a:r>
              <a:rPr lang="en-GB" dirty="0" smtClean="0"/>
              <a:t>out.</a:t>
            </a:r>
          </a:p>
          <a:p>
            <a:pPr lvl="0"/>
            <a:r>
              <a:rPr lang="en-GB" dirty="0" smtClean="0"/>
              <a:t>In cases</a:t>
            </a:r>
            <a:r>
              <a:rPr lang="en-GB" dirty="0"/>
              <a:t> </a:t>
            </a:r>
            <a:r>
              <a:rPr lang="en-GB" dirty="0" smtClean="0"/>
              <a:t>where injection </a:t>
            </a:r>
            <a:r>
              <a:rPr lang="en-GB" dirty="0"/>
              <a:t>of the fluid </a:t>
            </a:r>
            <a:r>
              <a:rPr lang="en-GB" dirty="0" smtClean="0"/>
              <a:t>does not completely </a:t>
            </a:r>
            <a:r>
              <a:rPr lang="en-GB" dirty="0"/>
              <a:t>fill the finger </a:t>
            </a:r>
            <a:r>
              <a:rPr lang="en-GB" dirty="0" smtClean="0"/>
              <a:t>bulb, Fluid is injected </a:t>
            </a:r>
            <a:r>
              <a:rPr lang="en-GB" dirty="0"/>
              <a:t>at other points of the finger such as the extreme tip or sides, until suitable results are </a:t>
            </a:r>
            <a:r>
              <a:rPr lang="en-GB" dirty="0" smtClean="0"/>
              <a:t>achieved.</a:t>
            </a:r>
          </a:p>
          <a:p>
            <a:pPr lvl="0"/>
            <a:r>
              <a:rPr lang="en-GB" dirty="0" smtClean="0"/>
              <a:t>Needle </a:t>
            </a:r>
            <a:r>
              <a:rPr lang="en-GB" dirty="0"/>
              <a:t>is quickly withdrawn and </a:t>
            </a:r>
            <a:r>
              <a:rPr lang="en-GB" dirty="0" smtClean="0"/>
              <a:t>place is massaged to close </a:t>
            </a:r>
            <a:r>
              <a:rPr lang="en-GB" dirty="0"/>
              <a:t>the perforated spot</a:t>
            </a:r>
            <a:r>
              <a:rPr lang="en-GB" dirty="0" smtClean="0"/>
              <a:t>.</a:t>
            </a:r>
          </a:p>
          <a:p>
            <a:pPr lvl="0"/>
            <a:endParaRPr lang="en-GB" dirty="0"/>
          </a:p>
        </p:txBody>
      </p:sp>
    </p:spTree>
    <p:extLst>
      <p:ext uri="{BB962C8B-B14F-4D97-AF65-F5344CB8AC3E}">
        <p14:creationId xmlns:p14="http://schemas.microsoft.com/office/powerpoint/2010/main" val="2265466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209" y="2253455"/>
            <a:ext cx="3724275" cy="32289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535" y="2253455"/>
            <a:ext cx="4080345" cy="3228975"/>
          </a:xfrm>
          <a:prstGeom prst="rect">
            <a:avLst/>
          </a:prstGeom>
        </p:spPr>
      </p:pic>
    </p:spTree>
    <p:extLst>
      <p:ext uri="{BB962C8B-B14F-4D97-AF65-F5344CB8AC3E}">
        <p14:creationId xmlns:p14="http://schemas.microsoft.com/office/powerpoint/2010/main" val="3959403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err="1" smtClean="0"/>
              <a:t>NaOH</a:t>
            </a:r>
            <a:r>
              <a:rPr lang="en-GB" dirty="0" smtClean="0"/>
              <a:t> Solution method :</a:t>
            </a:r>
          </a:p>
          <a:p>
            <a:r>
              <a:rPr lang="en-GB" u="sng" dirty="0" smtClean="0"/>
              <a:t>Digits are amputated</a:t>
            </a:r>
            <a:r>
              <a:rPr lang="en-GB" dirty="0" smtClean="0"/>
              <a:t>.  </a:t>
            </a:r>
          </a:p>
          <a:p>
            <a:r>
              <a:rPr lang="en-GB" dirty="0" smtClean="0"/>
              <a:t>Done with a bone spine.</a:t>
            </a:r>
          </a:p>
          <a:p>
            <a:r>
              <a:rPr lang="en-GB" dirty="0" smtClean="0"/>
              <a:t>Amputated digits are soaked in an aqueous solution of potassium hydroxide or sodium hydroxide.</a:t>
            </a:r>
          </a:p>
          <a:p>
            <a:r>
              <a:rPr lang="en-GB" dirty="0" smtClean="0"/>
              <a:t>Each digit is immersed in a separate vessel. </a:t>
            </a:r>
          </a:p>
          <a:p>
            <a:r>
              <a:rPr lang="en-GB" dirty="0" smtClean="0"/>
              <a:t>Strength of solution may vary form 1.5 %- 3%.</a:t>
            </a:r>
          </a:p>
          <a:p>
            <a:r>
              <a:rPr lang="en-GB" dirty="0" smtClean="0"/>
              <a:t>Once the fingers reaches their original lengths , they are removed from the solution. </a:t>
            </a:r>
          </a:p>
          <a:p>
            <a:r>
              <a:rPr lang="en-GB" dirty="0" smtClean="0"/>
              <a:t>Digits are then washed with distilled water and if the ridges become too soft due to oversoaking in </a:t>
            </a:r>
            <a:r>
              <a:rPr lang="en-GB" dirty="0" err="1" smtClean="0"/>
              <a:t>NaOH</a:t>
            </a:r>
            <a:r>
              <a:rPr lang="en-GB" dirty="0" smtClean="0"/>
              <a:t>, then soak the digits in 1-3% formaldehyde solution.</a:t>
            </a:r>
          </a:p>
          <a:p>
            <a:endParaRPr lang="en-GB" dirty="0"/>
          </a:p>
        </p:txBody>
      </p:sp>
    </p:spTree>
    <p:extLst>
      <p:ext uri="{BB962C8B-B14F-4D97-AF65-F5344CB8AC3E}">
        <p14:creationId xmlns:p14="http://schemas.microsoft.com/office/powerpoint/2010/main" val="603259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Xylene solution method</a:t>
            </a:r>
            <a:endParaRPr lang="en-GB" dirty="0"/>
          </a:p>
        </p:txBody>
      </p:sp>
      <p:sp>
        <p:nvSpPr>
          <p:cNvPr id="3" name="Content Placeholder 2"/>
          <p:cNvSpPr>
            <a:spLocks noGrp="1"/>
          </p:cNvSpPr>
          <p:nvPr>
            <p:ph idx="1"/>
          </p:nvPr>
        </p:nvSpPr>
        <p:spPr/>
        <p:txBody>
          <a:bodyPr/>
          <a:lstStyle/>
          <a:p>
            <a:r>
              <a:rPr lang="en-US" dirty="0" smtClean="0"/>
              <a:t>Upper layer of ski is removed by using xylene.</a:t>
            </a:r>
          </a:p>
          <a:p>
            <a:r>
              <a:rPr lang="en-US" dirty="0" smtClean="0"/>
              <a:t>Layer is immersed in formaldehyde solution for few minutes.</a:t>
            </a:r>
          </a:p>
          <a:p>
            <a:r>
              <a:rPr lang="en-US" dirty="0" smtClean="0"/>
              <a:t>Layer is placed on operator’s finger and inking is done to take the prints.</a:t>
            </a:r>
            <a:endParaRPr lang="en-GB" dirty="0"/>
          </a:p>
        </p:txBody>
      </p:sp>
    </p:spTree>
    <p:extLst>
      <p:ext uri="{BB962C8B-B14F-4D97-AF65-F5344CB8AC3E}">
        <p14:creationId xmlns:p14="http://schemas.microsoft.com/office/powerpoint/2010/main" val="3439440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Formaldehyde solution</a:t>
            </a:r>
            <a:endParaRPr lang="en-GB" dirty="0"/>
          </a:p>
        </p:txBody>
      </p:sp>
      <p:sp>
        <p:nvSpPr>
          <p:cNvPr id="3" name="Content Placeholder 2"/>
          <p:cNvSpPr>
            <a:spLocks noGrp="1"/>
          </p:cNvSpPr>
          <p:nvPr>
            <p:ph idx="1"/>
          </p:nvPr>
        </p:nvSpPr>
        <p:spPr/>
        <p:txBody>
          <a:bodyPr/>
          <a:lstStyle/>
          <a:p>
            <a:r>
              <a:rPr lang="en-US" dirty="0" smtClean="0"/>
              <a:t>If ridges are too soft then upper layer is immersed in stronger solution of formaldehyde </a:t>
            </a:r>
            <a:r>
              <a:rPr lang="en-US" dirty="0" err="1" smtClean="0"/>
              <a:t>i.e</a:t>
            </a:r>
            <a:r>
              <a:rPr lang="en-US" dirty="0" smtClean="0"/>
              <a:t> 9%.</a:t>
            </a:r>
          </a:p>
          <a:p>
            <a:r>
              <a:rPr lang="en-US" dirty="0" smtClean="0"/>
              <a:t>Formaldehyde retards the decomposition process and also hardens the skin layer.</a:t>
            </a:r>
          </a:p>
          <a:p>
            <a:r>
              <a:rPr lang="en-US" dirty="0" smtClean="0"/>
              <a:t>Operator wears gloves and places the upper layer of deceased’s finger  on his own fingers and prints are taken after inking.</a:t>
            </a:r>
            <a:endParaRPr lang="en-GB" dirty="0"/>
          </a:p>
        </p:txBody>
      </p:sp>
    </p:spTree>
    <p:extLst>
      <p:ext uri="{BB962C8B-B14F-4D97-AF65-F5344CB8AC3E}">
        <p14:creationId xmlns:p14="http://schemas.microsoft.com/office/powerpoint/2010/main" val="333815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In cases where first layer of skin is missing, </a:t>
            </a:r>
            <a:r>
              <a:rPr lang="en-GB" dirty="0"/>
              <a:t>or epidermis is broken down </a:t>
            </a:r>
            <a:r>
              <a:rPr lang="en-GB" dirty="0" smtClean="0"/>
              <a:t>. the </a:t>
            </a:r>
            <a:r>
              <a:rPr lang="en-GB" dirty="0"/>
              <a:t>dermis or second layer of skin </a:t>
            </a:r>
            <a:r>
              <a:rPr lang="en-GB" dirty="0" smtClean="0"/>
              <a:t>would </a:t>
            </a:r>
            <a:r>
              <a:rPr lang="en-GB" dirty="0"/>
              <a:t>be dealt with as though it were the outside </a:t>
            </a:r>
            <a:r>
              <a:rPr lang="en-GB" dirty="0" smtClean="0"/>
              <a:t>skin.</a:t>
            </a:r>
          </a:p>
          <a:p>
            <a:r>
              <a:rPr lang="en-GB" dirty="0" smtClean="0"/>
              <a:t>Skin </a:t>
            </a:r>
            <a:r>
              <a:rPr lang="en-GB" dirty="0"/>
              <a:t>is first loosened from the flesh by boiling in water. </a:t>
            </a:r>
            <a:endParaRPr lang="en-GB" dirty="0" smtClean="0"/>
          </a:p>
          <a:p>
            <a:r>
              <a:rPr lang="en-GB" dirty="0" smtClean="0"/>
              <a:t>Then skin </a:t>
            </a:r>
            <a:r>
              <a:rPr lang="en-GB" dirty="0"/>
              <a:t>is peeled off and placed on a cardboard with inner surface turned outward. </a:t>
            </a:r>
            <a:endParaRPr lang="en-GB" dirty="0" smtClean="0"/>
          </a:p>
          <a:p>
            <a:r>
              <a:rPr lang="en-GB" dirty="0" smtClean="0"/>
              <a:t>The ridge pattern </a:t>
            </a:r>
            <a:r>
              <a:rPr lang="en-GB" dirty="0"/>
              <a:t>is now reverse of the original. </a:t>
            </a:r>
            <a:endParaRPr lang="en-GB" dirty="0" smtClean="0"/>
          </a:p>
          <a:p>
            <a:r>
              <a:rPr lang="en-GB" dirty="0" smtClean="0"/>
              <a:t>A </a:t>
            </a:r>
            <a:r>
              <a:rPr lang="en-GB" dirty="0"/>
              <a:t>better way is to take a cast of the underneath </a:t>
            </a:r>
            <a:r>
              <a:rPr lang="en-GB" dirty="0" smtClean="0"/>
              <a:t>skin and </a:t>
            </a:r>
            <a:r>
              <a:rPr lang="en-GB" dirty="0"/>
              <a:t>then print from the mould.</a:t>
            </a:r>
          </a:p>
        </p:txBody>
      </p:sp>
    </p:spTree>
    <p:extLst>
      <p:ext uri="{BB962C8B-B14F-4D97-AF65-F5344CB8AC3E}">
        <p14:creationId xmlns:p14="http://schemas.microsoft.com/office/powerpoint/2010/main" val="2639585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GB" dirty="0"/>
          </a:p>
        </p:txBody>
      </p:sp>
      <p:sp>
        <p:nvSpPr>
          <p:cNvPr id="3" name="Content Placeholder 2"/>
          <p:cNvSpPr>
            <a:spLocks noGrp="1"/>
          </p:cNvSpPr>
          <p:nvPr>
            <p:ph idx="1"/>
          </p:nvPr>
        </p:nvSpPr>
        <p:spPr/>
        <p:txBody>
          <a:bodyPr/>
          <a:lstStyle/>
          <a:p>
            <a:r>
              <a:rPr lang="en-US" dirty="0" smtClean="0"/>
              <a:t>Postmortem fingerprinting is necessary when any body is beyond recognition (mass disaster, homicide, drowning or due to scavenger activity).</a:t>
            </a:r>
          </a:p>
          <a:p>
            <a:r>
              <a:rPr lang="en-US" dirty="0" smtClean="0"/>
              <a:t>Should be carried out only after completion of pathological examination as scrapings of nails might become contaminated with ink or powder.</a:t>
            </a:r>
          </a:p>
          <a:p>
            <a:endParaRPr lang="en-GB" dirty="0"/>
          </a:p>
        </p:txBody>
      </p:sp>
    </p:spTree>
    <p:extLst>
      <p:ext uri="{BB962C8B-B14F-4D97-AF65-F5344CB8AC3E}">
        <p14:creationId xmlns:p14="http://schemas.microsoft.com/office/powerpoint/2010/main" val="3489248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Radiography method</a:t>
            </a:r>
            <a:endParaRPr lang="en-GB" dirty="0"/>
          </a:p>
        </p:txBody>
      </p:sp>
      <p:sp>
        <p:nvSpPr>
          <p:cNvPr id="3" name="Content Placeholder 2"/>
          <p:cNvSpPr>
            <a:spLocks noGrp="1"/>
          </p:cNvSpPr>
          <p:nvPr>
            <p:ph idx="1"/>
          </p:nvPr>
        </p:nvSpPr>
        <p:spPr/>
        <p:txBody>
          <a:bodyPr>
            <a:normAutofit/>
          </a:bodyPr>
          <a:lstStyle/>
          <a:p>
            <a:r>
              <a:rPr lang="en-US" dirty="0" smtClean="0"/>
              <a:t>In cases where finger is badly decomposed, radiography is done.</a:t>
            </a:r>
          </a:p>
          <a:p>
            <a:r>
              <a:rPr lang="en-US" dirty="0" smtClean="0"/>
              <a:t>Photograph is taken by the means of X ray.</a:t>
            </a:r>
          </a:p>
          <a:p>
            <a:r>
              <a:rPr lang="en-GB" dirty="0" smtClean="0"/>
              <a:t>An opaque material (barium </a:t>
            </a:r>
            <a:r>
              <a:rPr lang="en-GB" dirty="0" err="1"/>
              <a:t>sulfate</a:t>
            </a:r>
            <a:r>
              <a:rPr lang="en-GB" dirty="0"/>
              <a:t> or lead </a:t>
            </a:r>
            <a:r>
              <a:rPr lang="en-GB" dirty="0" smtClean="0"/>
              <a:t>carbonate) </a:t>
            </a:r>
            <a:r>
              <a:rPr lang="en-GB" dirty="0"/>
              <a:t>is injected in the inner </a:t>
            </a:r>
            <a:r>
              <a:rPr lang="en-GB" dirty="0" smtClean="0"/>
              <a:t>surface of </a:t>
            </a:r>
            <a:r>
              <a:rPr lang="en-GB" dirty="0"/>
              <a:t>the fingers, which are then X-rayed</a:t>
            </a:r>
            <a:r>
              <a:rPr lang="en-GB" dirty="0" smtClean="0"/>
              <a:t>.</a:t>
            </a:r>
          </a:p>
          <a:p>
            <a:r>
              <a:rPr lang="en-GB" dirty="0" smtClean="0"/>
              <a:t>The </a:t>
            </a:r>
            <a:r>
              <a:rPr lang="en-GB" dirty="0"/>
              <a:t>photographs display the bony structure of </a:t>
            </a:r>
            <a:r>
              <a:rPr lang="en-GB" dirty="0" smtClean="0"/>
              <a:t>the fingers </a:t>
            </a:r>
            <a:r>
              <a:rPr lang="en-GB" dirty="0"/>
              <a:t>in addition to the ridge details</a:t>
            </a:r>
            <a:r>
              <a:rPr lang="en-GB" dirty="0" smtClean="0"/>
              <a:t>.</a:t>
            </a:r>
          </a:p>
          <a:p>
            <a:r>
              <a:rPr lang="en-GB" dirty="0" smtClean="0"/>
              <a:t>The </a:t>
            </a:r>
            <a:r>
              <a:rPr lang="en-GB" dirty="0"/>
              <a:t>latter are sufficiently clear as to identify </a:t>
            </a:r>
            <a:r>
              <a:rPr lang="en-GB" dirty="0" smtClean="0"/>
              <a:t>the deceased.</a:t>
            </a:r>
            <a:endParaRPr lang="en-US" dirty="0" smtClean="0"/>
          </a:p>
          <a:p>
            <a:endParaRPr lang="en-US" dirty="0" smtClean="0"/>
          </a:p>
          <a:p>
            <a:endParaRPr lang="en-GB" dirty="0"/>
          </a:p>
        </p:txBody>
      </p:sp>
    </p:spTree>
    <p:extLst>
      <p:ext uri="{BB962C8B-B14F-4D97-AF65-F5344CB8AC3E}">
        <p14:creationId xmlns:p14="http://schemas.microsoft.com/office/powerpoint/2010/main" val="3231855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Postmortem</a:t>
            </a:r>
            <a:r>
              <a:rPr lang="en-GB" dirty="0"/>
              <a:t> fingerprints are compared to</a:t>
            </a:r>
          </a:p>
        </p:txBody>
      </p:sp>
      <p:sp>
        <p:nvSpPr>
          <p:cNvPr id="3" name="Content Placeholder 2"/>
          <p:cNvSpPr>
            <a:spLocks noGrp="1"/>
          </p:cNvSpPr>
          <p:nvPr>
            <p:ph idx="1"/>
          </p:nvPr>
        </p:nvSpPr>
        <p:spPr/>
        <p:txBody>
          <a:bodyPr>
            <a:normAutofit/>
          </a:bodyPr>
          <a:lstStyle/>
          <a:p>
            <a:r>
              <a:rPr lang="en-GB" dirty="0" smtClean="0"/>
              <a:t>Previous arrest records</a:t>
            </a:r>
          </a:p>
          <a:p>
            <a:r>
              <a:rPr lang="en-GB" dirty="0" smtClean="0"/>
              <a:t>Military service records</a:t>
            </a:r>
          </a:p>
          <a:p>
            <a:r>
              <a:rPr lang="en-GB" dirty="0" smtClean="0"/>
              <a:t>Federal employment records</a:t>
            </a:r>
          </a:p>
          <a:p>
            <a:r>
              <a:rPr lang="en-GB" dirty="0" smtClean="0"/>
              <a:t>State driver’s license records</a:t>
            </a:r>
            <a:endParaRPr lang="en-GB" dirty="0"/>
          </a:p>
        </p:txBody>
      </p:sp>
    </p:spTree>
    <p:extLst>
      <p:ext uri="{BB962C8B-B14F-4D97-AF65-F5344CB8AC3E}">
        <p14:creationId xmlns:p14="http://schemas.microsoft.com/office/powerpoint/2010/main" val="3465874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PRELIMNARY PREPARATIONS</a:t>
            </a:r>
            <a:endParaRPr lang="en-GB" dirty="0"/>
          </a:p>
        </p:txBody>
      </p:sp>
      <p:sp>
        <p:nvSpPr>
          <p:cNvPr id="3" name="Content Placeholder 2"/>
          <p:cNvSpPr>
            <a:spLocks noGrp="1"/>
          </p:cNvSpPr>
          <p:nvPr>
            <p:ph idx="1"/>
          </p:nvPr>
        </p:nvSpPr>
        <p:spPr/>
        <p:txBody>
          <a:bodyPr>
            <a:normAutofit lnSpcReduction="10000"/>
          </a:bodyPr>
          <a:lstStyle/>
          <a:p>
            <a:r>
              <a:rPr lang="en-US" dirty="0" smtClean="0"/>
              <a:t>Visual examination to determine whether the hands of cadaver are </a:t>
            </a:r>
            <a:r>
              <a:rPr lang="en-US" u="sng" dirty="0" smtClean="0"/>
              <a:t>clean or soiled</a:t>
            </a:r>
            <a:r>
              <a:rPr lang="en-US" dirty="0" smtClean="0"/>
              <a:t>.</a:t>
            </a:r>
          </a:p>
          <a:p>
            <a:r>
              <a:rPr lang="en-US" dirty="0" smtClean="0"/>
              <a:t>If it is </a:t>
            </a:r>
            <a:r>
              <a:rPr lang="en-US" u="sng" dirty="0" smtClean="0"/>
              <a:t>soiled</a:t>
            </a:r>
            <a:r>
              <a:rPr lang="en-US" dirty="0" smtClean="0"/>
              <a:t>, then the fingers are first cleaned by </a:t>
            </a:r>
            <a:r>
              <a:rPr lang="en-US" u="sng" dirty="0" smtClean="0"/>
              <a:t>dipping</a:t>
            </a:r>
            <a:r>
              <a:rPr lang="en-US" dirty="0" smtClean="0"/>
              <a:t> hands in either </a:t>
            </a:r>
            <a:r>
              <a:rPr lang="en-US" u="sng" dirty="0" smtClean="0"/>
              <a:t>soapy water or alcohol</a:t>
            </a:r>
            <a:r>
              <a:rPr lang="en-US" dirty="0" smtClean="0"/>
              <a:t>.</a:t>
            </a:r>
            <a:r>
              <a:rPr lang="en-US" dirty="0"/>
              <a:t> </a:t>
            </a:r>
            <a:endParaRPr lang="en-US" dirty="0" smtClean="0"/>
          </a:p>
          <a:p>
            <a:r>
              <a:rPr lang="en-US" dirty="0" smtClean="0"/>
              <a:t>To </a:t>
            </a:r>
            <a:r>
              <a:rPr lang="en-US" dirty="0"/>
              <a:t>make fingers more flexible hands may be immersed in hot water for few </a:t>
            </a:r>
            <a:r>
              <a:rPr lang="en-US" dirty="0" smtClean="0"/>
              <a:t>minutes. (If required)</a:t>
            </a:r>
          </a:p>
          <a:p>
            <a:r>
              <a:rPr lang="en-US" u="sng" dirty="0" smtClean="0"/>
              <a:t>Fingers should be dried </a:t>
            </a:r>
            <a:r>
              <a:rPr lang="en-US" dirty="0" smtClean="0"/>
              <a:t>(blotting with clean, lint </a:t>
            </a:r>
            <a:r>
              <a:rPr lang="en-US" dirty="0" err="1" smtClean="0"/>
              <a:t>freepaper</a:t>
            </a:r>
            <a:r>
              <a:rPr lang="en-US" dirty="0" smtClean="0"/>
              <a:t> towel or cotton, hair dryer) before proceeding for fingerprinting.</a:t>
            </a:r>
            <a:endParaRPr lang="en-GB" dirty="0" smtClean="0"/>
          </a:p>
          <a:p>
            <a:r>
              <a:rPr lang="en-US" u="sng" dirty="0" smtClean="0"/>
              <a:t>Mid range photographs and close up photographs of each digit are taken</a:t>
            </a:r>
            <a:r>
              <a:rPr lang="en-US" dirty="0" smtClean="0"/>
              <a:t>.</a:t>
            </a:r>
          </a:p>
        </p:txBody>
      </p:sp>
    </p:spTree>
    <p:extLst>
      <p:ext uri="{BB962C8B-B14F-4D97-AF65-F5344CB8AC3E}">
        <p14:creationId xmlns:p14="http://schemas.microsoft.com/office/powerpoint/2010/main" val="2023090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RECORDING FINGERPRINTS</a:t>
            </a:r>
            <a:endParaRPr lang="en-GB" dirty="0"/>
          </a:p>
        </p:txBody>
      </p:sp>
      <p:sp>
        <p:nvSpPr>
          <p:cNvPr id="3" name="Content Placeholder 2"/>
          <p:cNvSpPr>
            <a:spLocks noGrp="1"/>
          </p:cNvSpPr>
          <p:nvPr>
            <p:ph idx="1"/>
          </p:nvPr>
        </p:nvSpPr>
        <p:spPr/>
        <p:txBody>
          <a:bodyPr/>
          <a:lstStyle/>
          <a:p>
            <a:r>
              <a:rPr lang="en-US" dirty="0" smtClean="0"/>
              <a:t>Method of recording fingerprint is determine by the state/condition of cadaver.</a:t>
            </a:r>
          </a:p>
          <a:p>
            <a:r>
              <a:rPr lang="en-US" dirty="0" smtClean="0"/>
              <a:t>However, whatever be the method of recording, one should always take </a:t>
            </a:r>
            <a:r>
              <a:rPr lang="en-US" u="sng" dirty="0" smtClean="0"/>
              <a:t>multiple impressions for each digit</a:t>
            </a:r>
            <a:r>
              <a:rPr lang="en-US" dirty="0" smtClean="0"/>
              <a:t> as due to wrinkles and depressions in skin, quality impression cannot be obtained in one single attempt.</a:t>
            </a:r>
            <a:endParaRPr lang="en-GB" dirty="0"/>
          </a:p>
        </p:txBody>
      </p:sp>
    </p:spTree>
    <p:extLst>
      <p:ext uri="{BB962C8B-B14F-4D97-AF65-F5344CB8AC3E}">
        <p14:creationId xmlns:p14="http://schemas.microsoft.com/office/powerpoint/2010/main" val="1039057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DEATH</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72258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7861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Fingerprint Pad Method</a:t>
            </a:r>
            <a:endParaRPr lang="en-GB" dirty="0"/>
          </a:p>
        </p:txBody>
      </p:sp>
      <p:sp>
        <p:nvSpPr>
          <p:cNvPr id="3" name="Content Placeholder 2"/>
          <p:cNvSpPr>
            <a:spLocks noGrp="1"/>
          </p:cNvSpPr>
          <p:nvPr>
            <p:ph idx="1"/>
          </p:nvPr>
        </p:nvSpPr>
        <p:spPr/>
        <p:txBody>
          <a:bodyPr/>
          <a:lstStyle/>
          <a:p>
            <a:r>
              <a:rPr lang="en-US" dirty="0" smtClean="0"/>
              <a:t>Prints can be recorded by using fingerprint pad.</a:t>
            </a:r>
          </a:p>
          <a:p>
            <a:r>
              <a:rPr lang="en-US" dirty="0" smtClean="0"/>
              <a:t>Pad is rolled over the finger and then inked finger is rolled over the respective box of fingerprint card.</a:t>
            </a:r>
          </a:p>
          <a:p>
            <a:r>
              <a:rPr lang="en-US" dirty="0" smtClean="0"/>
              <a:t>Method is effective only when the fingers are flexible.</a:t>
            </a:r>
          </a:p>
          <a:p>
            <a:r>
              <a:rPr lang="en-US" dirty="0" smtClean="0"/>
              <a:t>Single digit fingerprint pad is more suitable for this purpose.</a:t>
            </a:r>
            <a:endParaRPr lang="en-GB" dirty="0"/>
          </a:p>
        </p:txBody>
      </p:sp>
    </p:spTree>
    <p:extLst>
      <p:ext uri="{BB962C8B-B14F-4D97-AF65-F5344CB8AC3E}">
        <p14:creationId xmlns:p14="http://schemas.microsoft.com/office/powerpoint/2010/main" val="2149946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709" y="1321550"/>
            <a:ext cx="3523656" cy="3523656"/>
          </a:xfrm>
          <a:prstGeom prst="rect">
            <a:avLst/>
          </a:prstGeom>
        </p:spPr>
      </p:pic>
      <p:sp>
        <p:nvSpPr>
          <p:cNvPr id="6" name="TextBox 5"/>
          <p:cNvSpPr txBox="1"/>
          <p:nvPr/>
        </p:nvSpPr>
        <p:spPr>
          <a:xfrm>
            <a:off x="1803042" y="5344733"/>
            <a:ext cx="4121306" cy="369332"/>
          </a:xfrm>
          <a:prstGeom prst="rect">
            <a:avLst/>
          </a:prstGeom>
          <a:noFill/>
        </p:spPr>
        <p:txBody>
          <a:bodyPr wrap="square" rtlCol="0">
            <a:spAutoFit/>
          </a:bodyPr>
          <a:lstStyle/>
          <a:p>
            <a:pPr algn="ctr"/>
            <a:r>
              <a:rPr lang="en-US" dirty="0" smtClean="0"/>
              <a:t>Single digit fingerprint pad</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348" y="1342958"/>
            <a:ext cx="5461839" cy="3502248"/>
          </a:xfrm>
          <a:prstGeom prst="rect">
            <a:avLst/>
          </a:prstGeom>
        </p:spPr>
      </p:pic>
    </p:spTree>
    <p:extLst>
      <p:ext uri="{BB962C8B-B14F-4D97-AF65-F5344CB8AC3E}">
        <p14:creationId xmlns:p14="http://schemas.microsoft.com/office/powerpoint/2010/main" val="2429005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Fingerprint Ink Method</a:t>
            </a:r>
            <a:endParaRPr lang="en-GB" dirty="0"/>
          </a:p>
        </p:txBody>
      </p:sp>
      <p:sp>
        <p:nvSpPr>
          <p:cNvPr id="3" name="Content Placeholder 2"/>
          <p:cNvSpPr>
            <a:spLocks noGrp="1"/>
          </p:cNvSpPr>
          <p:nvPr>
            <p:ph idx="1"/>
          </p:nvPr>
        </p:nvSpPr>
        <p:spPr/>
        <p:txBody>
          <a:bodyPr/>
          <a:lstStyle/>
          <a:p>
            <a:r>
              <a:rPr lang="en-US" dirty="0" smtClean="0"/>
              <a:t>Used when fingers are moderately </a:t>
            </a:r>
            <a:r>
              <a:rPr lang="en-US" dirty="0" err="1" smtClean="0"/>
              <a:t>fexible</a:t>
            </a:r>
            <a:r>
              <a:rPr lang="en-US" dirty="0" smtClean="0"/>
              <a:t>.</a:t>
            </a:r>
          </a:p>
          <a:p>
            <a:r>
              <a:rPr lang="en-US" dirty="0" smtClean="0"/>
              <a:t>A drop of ink is placed over spatula and spread out using horizontal roller.</a:t>
            </a:r>
          </a:p>
          <a:p>
            <a:r>
              <a:rPr lang="en-US" dirty="0" smtClean="0"/>
              <a:t>Ink is applied in fingertips with the help of spatula.</a:t>
            </a:r>
          </a:p>
          <a:p>
            <a:r>
              <a:rPr lang="en-US" dirty="0" smtClean="0"/>
              <a:t>Fingerprint card is placed in fingerprint spoon and it is rolled over inked finger.</a:t>
            </a:r>
          </a:p>
          <a:p>
            <a:r>
              <a:rPr lang="en-US" dirty="0" smtClean="0"/>
              <a:t>One finger is inked at a time and after recording its impression, another finger is inked.</a:t>
            </a:r>
            <a:endParaRPr lang="en-GB" dirty="0"/>
          </a:p>
        </p:txBody>
      </p:sp>
    </p:spTree>
    <p:extLst>
      <p:ext uri="{BB962C8B-B14F-4D97-AF65-F5344CB8AC3E}">
        <p14:creationId xmlns:p14="http://schemas.microsoft.com/office/powerpoint/2010/main" val="3813329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074" y="1306972"/>
            <a:ext cx="3755735" cy="375573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809" y="1306971"/>
            <a:ext cx="3755735" cy="3755735"/>
          </a:xfrm>
          <a:prstGeom prst="rect">
            <a:avLst/>
          </a:prstGeom>
        </p:spPr>
      </p:pic>
      <p:sp>
        <p:nvSpPr>
          <p:cNvPr id="6" name="TextBox 5"/>
          <p:cNvSpPr txBox="1"/>
          <p:nvPr/>
        </p:nvSpPr>
        <p:spPr>
          <a:xfrm>
            <a:off x="725742" y="5473522"/>
            <a:ext cx="10667867" cy="369332"/>
          </a:xfrm>
          <a:prstGeom prst="rect">
            <a:avLst/>
          </a:prstGeom>
          <a:noFill/>
        </p:spPr>
        <p:txBody>
          <a:bodyPr wrap="square" rtlCol="0">
            <a:spAutoFit/>
          </a:bodyPr>
          <a:lstStyle/>
          <a:p>
            <a:pPr algn="ctr"/>
            <a:r>
              <a:rPr lang="en-US" dirty="0" smtClean="0"/>
              <a:t>Fingerprint spoons are curved metallic devices used for recording post mortem fingerprints</a:t>
            </a:r>
            <a:endParaRPr lang="en-GB"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544" y="1306971"/>
            <a:ext cx="3755735" cy="3755735"/>
          </a:xfrm>
          <a:prstGeom prst="rect">
            <a:avLst/>
          </a:prstGeom>
        </p:spPr>
      </p:pic>
    </p:spTree>
    <p:extLst>
      <p:ext uri="{BB962C8B-B14F-4D97-AF65-F5344CB8AC3E}">
        <p14:creationId xmlns:p14="http://schemas.microsoft.com/office/powerpoint/2010/main" val="2359772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1912</TotalTime>
  <Words>1252</Words>
  <Application>Microsoft Office PowerPoint</Application>
  <PresentationFormat>Widescreen</PresentationFormat>
  <Paragraphs>98</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FINGERPRINTING IN DECEASED</vt:lpstr>
      <vt:lpstr>INTRODUCTION</vt:lpstr>
      <vt:lpstr>PRELIMNARY PREPARATIONS</vt:lpstr>
      <vt:lpstr>METHODS OF RECORDING FINGERPRINTS</vt:lpstr>
      <vt:lpstr>RECENT DEATH</vt:lpstr>
      <vt:lpstr>Fingerprint Pad Method</vt:lpstr>
      <vt:lpstr>PowerPoint Presentation</vt:lpstr>
      <vt:lpstr>Fingerprint Ink Method</vt:lpstr>
      <vt:lpstr>PowerPoint Presentation</vt:lpstr>
      <vt:lpstr>Fingerprint Powder And Tape Method</vt:lpstr>
      <vt:lpstr>PowerPoint Presentation</vt:lpstr>
      <vt:lpstr>CORPSE IN RIGOR MORTIS STATE</vt:lpstr>
      <vt:lpstr>CADAVER IN STATE OF DECOMPOSITION</vt:lpstr>
      <vt:lpstr>PowerPoint Presentation</vt:lpstr>
      <vt:lpstr>PowerPoint Presentation</vt:lpstr>
      <vt:lpstr>PowerPoint Presentation</vt:lpstr>
      <vt:lpstr>Xylene solution method</vt:lpstr>
      <vt:lpstr>Formaldehyde solution</vt:lpstr>
      <vt:lpstr>PowerPoint Presentation</vt:lpstr>
      <vt:lpstr>Radiography method</vt:lpstr>
      <vt:lpstr>Postmortem fingerprints are compared to</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FINGERPRINTING IN DECEASED</dc:title>
  <dc:creator>Shruti Rajwar</dc:creator>
  <cp:lastModifiedBy>Shruti Rajwar</cp:lastModifiedBy>
  <cp:revision>36</cp:revision>
  <dcterms:created xsi:type="dcterms:W3CDTF">2020-09-17T16:33:45Z</dcterms:created>
  <dcterms:modified xsi:type="dcterms:W3CDTF">2020-09-26T09:33:51Z</dcterms:modified>
</cp:coreProperties>
</file>