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3949" y="483870"/>
            <a:ext cx="18161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1505" y="1301750"/>
            <a:ext cx="7920989" cy="471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7310" y="2001520"/>
            <a:ext cx="6662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LEAN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MANUFACTURING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910" y="497840"/>
            <a:ext cx="6765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Case Solution and</a:t>
            </a:r>
            <a:r>
              <a:rPr spc="-60" dirty="0"/>
              <a:t> </a:t>
            </a:r>
            <a:r>
              <a:rPr spc="-5" dirty="0"/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369" y="1362709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369" y="1967229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0269" y="1374140"/>
            <a:ext cx="7407275" cy="1179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74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Taiichi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Ohno,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company’s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Assembly Shop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Manager,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took in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hand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  task of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redesigning production.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Ohno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redefined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Toyota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Production System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clearly focusing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getting the best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limited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investment.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4569" y="2515870"/>
            <a:ext cx="153035" cy="101981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0319" y="2528570"/>
            <a:ext cx="4515485" cy="101854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Build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needed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20400"/>
              </a:lnSpc>
              <a:spcBef>
                <a:spcPts val="1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Eliminate anything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not add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value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Stop if something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goes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wrong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369" y="395224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369" y="466725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7369" y="5382259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0269" y="3910329"/>
            <a:ext cx="7701280" cy="2442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9075">
              <a:lnSpc>
                <a:spcPct val="1199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1970s saw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them overturn the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dominance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local industrial giants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Ford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and GM.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19900"/>
              </a:lnSpc>
              <a:spcBef>
                <a:spcPts val="45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significantly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Toyota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and other large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Japanese companies expanded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in  the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1980s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set up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manufacturing centers in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Europe and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Americas.</a:t>
            </a:r>
            <a:endParaRPr sz="1800">
              <a:latin typeface="Arial"/>
              <a:cs typeface="Arial"/>
            </a:endParaRPr>
          </a:p>
          <a:p>
            <a:pPr marL="12700" marR="292735">
              <a:lnSpc>
                <a:spcPct val="1199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design and development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takes 12 months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for Toyot 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American and European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competitors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2-3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years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develop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model.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Case</a:t>
            </a:r>
            <a:r>
              <a:rPr spc="-9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369" y="128142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130" marR="5080">
              <a:lnSpc>
                <a:spcPct val="99900"/>
              </a:lnSpc>
              <a:spcBef>
                <a:spcPts val="100"/>
              </a:spcBef>
            </a:pPr>
            <a:r>
              <a:rPr sz="2800" spc="-5" dirty="0"/>
              <a:t>Poli-film </a:t>
            </a:r>
            <a:r>
              <a:rPr sz="2800" dirty="0"/>
              <a:t>America </a:t>
            </a:r>
            <a:r>
              <a:rPr sz="2800" spc="-5" dirty="0"/>
              <a:t>Inc.- </a:t>
            </a:r>
            <a:r>
              <a:rPr sz="2800" dirty="0"/>
              <a:t>a </a:t>
            </a:r>
            <a:r>
              <a:rPr sz="2800" spc="-5" dirty="0"/>
              <a:t>division of </a:t>
            </a:r>
            <a:r>
              <a:rPr sz="2800" dirty="0"/>
              <a:t>a </a:t>
            </a:r>
            <a:r>
              <a:rPr sz="2800" spc="-5" dirty="0"/>
              <a:t>German  </a:t>
            </a:r>
            <a:r>
              <a:rPr sz="2800" spc="-10" dirty="0"/>
              <a:t>owned </a:t>
            </a:r>
            <a:r>
              <a:rPr sz="2800" spc="-5" dirty="0"/>
              <a:t>company manufactures protective  masking </a:t>
            </a:r>
            <a:r>
              <a:rPr sz="2800" dirty="0"/>
              <a:t>to </a:t>
            </a:r>
            <a:r>
              <a:rPr sz="2800" spc="-5" dirty="0"/>
              <a:t>prevents abrasion and staining of  </a:t>
            </a:r>
            <a:r>
              <a:rPr sz="2800" spc="-10" dirty="0"/>
              <a:t>exposed </a:t>
            </a:r>
            <a:r>
              <a:rPr sz="2800" spc="-5" dirty="0"/>
              <a:t>surfaces during manufacturing </a:t>
            </a:r>
            <a:r>
              <a:rPr sz="2800" dirty="0"/>
              <a:t>and  </a:t>
            </a:r>
            <a:r>
              <a:rPr sz="2800" spc="-5" dirty="0"/>
              <a:t>delivery.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547369" y="401827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4569" y="4038600"/>
            <a:ext cx="7181850" cy="215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Problem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 enterprise resource planning  system that encompassed an unstable  database leading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loopholes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inventory  management resulting in inefficiency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 resource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wastage.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910" y="497840"/>
            <a:ext cx="6765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Case Solution and</a:t>
            </a:r>
            <a:r>
              <a:rPr spc="-60" dirty="0"/>
              <a:t> </a:t>
            </a:r>
            <a:r>
              <a:rPr spc="-5" dirty="0"/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2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28850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7539355" cy="198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162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Chose a new program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to implement in later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2003 aiming on lean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manufacturing principles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Greatest impact on company’s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inventory flow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 order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endParaRPr sz="2000">
              <a:latin typeface="Arial"/>
              <a:cs typeface="Arial"/>
            </a:endParaRPr>
          </a:p>
          <a:p>
            <a:pPr marL="12700" marR="26860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time traceability allowed 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cut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down on the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mil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lbs.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film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other materials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by more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half and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maintain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sufficient  safety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stock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for when its time 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reorder and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restock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943350"/>
            <a:ext cx="114935" cy="1866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957320"/>
            <a:ext cx="7157720" cy="21717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 money has seen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dramatic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cuts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Instead of 20 min to fill an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order,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takes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less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5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min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currently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Allowed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expand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for more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regional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coverage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Been simplified for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reports</a:t>
            </a:r>
            <a:endParaRPr sz="2000">
              <a:latin typeface="Arial"/>
              <a:cs typeface="Arial"/>
            </a:endParaRPr>
          </a:p>
          <a:p>
            <a:pPr marL="12700" marR="25209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Reduce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time taken 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accomplish certain tasks and add more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responsibilities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709" y="392429"/>
            <a:ext cx="76079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Techniques of Lean</a:t>
            </a:r>
            <a:r>
              <a:rPr sz="3600" b="1" spc="-5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manufacturing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58240"/>
            <a:ext cx="7489190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1.	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Five S’ Model: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of Rules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organize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worker’s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area for maximum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efficiency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00"/>
              </a:spcBef>
              <a:tabLst>
                <a:tab pos="755015" algn="l"/>
              </a:tabLst>
            </a:pPr>
            <a:r>
              <a:rPr sz="3000" baseline="2777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2245359"/>
            <a:ext cx="97155" cy="6146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2259329"/>
            <a:ext cx="4657725" cy="6121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Frequency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Sorting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needed or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not. Reduce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909570"/>
            <a:ext cx="16243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815" algn="l"/>
              </a:tabLst>
            </a:pPr>
            <a:r>
              <a:rPr sz="3000" baseline="2777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order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3201670"/>
            <a:ext cx="97155" cy="6146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8939" y="3215640"/>
            <a:ext cx="4467225" cy="61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Arrange essential things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order for easy access.  Reduce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 Motion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3865879"/>
            <a:ext cx="186626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815" algn="l"/>
              </a:tabLst>
            </a:pPr>
            <a:r>
              <a:rPr sz="3000" baseline="2777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Scrub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(Shine)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339" y="4160520"/>
            <a:ext cx="97155" cy="6121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8939" y="4170679"/>
            <a:ext cx="3409950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Keep machines and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areas clean  Remove Dust through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painting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4758690"/>
            <a:ext cx="6848475" cy="13512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297815" algn="l"/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Stabilize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(Standardize)</a:t>
            </a:r>
            <a:endParaRPr sz="20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400"/>
              </a:spcBef>
              <a:buChar char="•"/>
              <a:tabLst>
                <a:tab pos="697865" algn="l"/>
                <a:tab pos="69850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Implement clear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procedures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for sorting, straightening and</a:t>
            </a:r>
            <a:r>
              <a:rPr sz="1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scrubbing.</a:t>
            </a:r>
            <a:endParaRPr sz="16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297815" algn="l"/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Sustain</a:t>
            </a:r>
            <a:endParaRPr sz="20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400"/>
              </a:spcBef>
              <a:buChar char="•"/>
              <a:tabLst>
                <a:tab pos="697865" algn="l"/>
                <a:tab pos="69850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Promote,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communicate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train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58240"/>
            <a:ext cx="64903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2. Total Productivity</a:t>
            </a:r>
            <a:r>
              <a:rPr sz="3200" b="1" spc="4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Maintenance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733550"/>
            <a:ext cx="7219950" cy="4408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298450" algn="l"/>
              </a:tabLst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Includes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basic preventative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maintenance 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endParaRPr sz="2800">
              <a:latin typeface="Arial"/>
              <a:cs typeface="Arial"/>
            </a:endParaRPr>
          </a:p>
          <a:p>
            <a:pPr marL="298450" marR="703580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29845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Inspection, Cleaning,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Tightening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Lubricating</a:t>
            </a:r>
            <a:endParaRPr sz="2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29845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Responsibilities given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workers</a:t>
            </a:r>
            <a:endParaRPr sz="28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489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To Identify,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monitor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correct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the cause of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problem</a:t>
            </a:r>
            <a:endParaRPr sz="2000">
              <a:latin typeface="Arial"/>
              <a:cs typeface="Arial"/>
            </a:endParaRPr>
          </a:p>
          <a:p>
            <a:pPr marL="697865" marR="845185" lvl="1" indent="-2286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Training for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higher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added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complicated  machines</a:t>
            </a:r>
            <a:endParaRPr sz="20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298450" algn="l"/>
              </a:tabLst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Reduce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Machine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downtime</a:t>
            </a:r>
            <a:endParaRPr sz="2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29845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Increase Machine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output or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 lifetime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519" y="293370"/>
            <a:ext cx="43878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2800" b="1" spc="-5" dirty="0">
                <a:latin typeface="Arial"/>
                <a:cs typeface="Arial"/>
              </a:rPr>
              <a:t>3.	Cellular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Manufacturing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569" y="795020"/>
            <a:ext cx="7558405" cy="237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Char char="–"/>
              <a:tabLst>
                <a:tab pos="298450" algn="l"/>
                <a:tab pos="956944" algn="l"/>
                <a:tab pos="3223895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work stations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equipment are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arranged  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product-aligned	sequence.</a:t>
            </a:r>
            <a:endParaRPr sz="24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2984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Increased production velocity and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flexibility</a:t>
            </a:r>
            <a:endParaRPr sz="2400">
              <a:latin typeface="Arial"/>
              <a:cs typeface="Arial"/>
            </a:endParaRPr>
          </a:p>
          <a:p>
            <a:pPr marL="298450" marR="203835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298450" algn="l"/>
                <a:tab pos="357060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Aims to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move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products	through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manufacturing  process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one-piece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at a time,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rate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determined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customer demand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(the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pull).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380" y="3220720"/>
            <a:ext cx="7632700" cy="3449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709" y="1230629"/>
            <a:ext cx="38766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3200" b="1" spc="-5" dirty="0">
                <a:latin typeface="Arial"/>
                <a:cs typeface="Arial"/>
              </a:rPr>
              <a:t>4.	</a:t>
            </a:r>
            <a:r>
              <a:rPr sz="3200" b="1" dirty="0">
                <a:latin typeface="Arial"/>
                <a:cs typeface="Arial"/>
              </a:rPr>
              <a:t>Just </a:t>
            </a:r>
            <a:r>
              <a:rPr sz="3200" b="1" spc="-5" dirty="0">
                <a:latin typeface="Arial"/>
                <a:cs typeface="Arial"/>
              </a:rPr>
              <a:t>In </a:t>
            </a:r>
            <a:r>
              <a:rPr sz="3200" b="1" spc="-10" dirty="0">
                <a:latin typeface="Arial"/>
                <a:cs typeface="Arial"/>
              </a:rPr>
              <a:t>Time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(JIT)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709" y="3361690"/>
            <a:ext cx="161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709" y="1818640"/>
            <a:ext cx="7823200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417195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4800" baseline="2604" dirty="0">
                <a:solidFill>
                  <a:srgbClr val="FFFFFF"/>
                </a:solidFill>
                <a:latin typeface="Arial"/>
                <a:cs typeface="Arial"/>
              </a:rPr>
              <a:t>-	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Leverages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cellular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manufacturing  layout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reduce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significantly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inventory  and work-in-process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(WIP).</a:t>
            </a:r>
            <a:endParaRPr sz="3200">
              <a:latin typeface="Arial"/>
              <a:cs typeface="Arial"/>
            </a:endParaRPr>
          </a:p>
          <a:p>
            <a:pPr marL="52705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Conditions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necessary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for the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successful: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3760" y="3851909"/>
            <a:ext cx="144145" cy="208533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8110" y="3869689"/>
            <a:ext cx="6217920" cy="25133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small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sizes</a:t>
            </a:r>
            <a:endParaRPr sz="2800">
              <a:latin typeface="Arial"/>
              <a:cs typeface="Arial"/>
            </a:endParaRPr>
          </a:p>
          <a:p>
            <a:pPr marL="12700" marR="382270">
              <a:lnSpc>
                <a:spcPct val="120800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short setup 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changeover times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efficient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effective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controls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minimize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backups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maximize 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efficiency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human 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machine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labor.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4480" y="2453639"/>
            <a:ext cx="624903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spc="-20" dirty="0"/>
              <a:t>Thank</a:t>
            </a:r>
            <a:r>
              <a:rPr sz="9600" spc="-100" dirty="0"/>
              <a:t> </a:t>
            </a:r>
            <a:r>
              <a:rPr sz="9600" spc="-5" dirty="0"/>
              <a:t>You!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2019" y="497840"/>
            <a:ext cx="7292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27095" algn="l"/>
              </a:tabLst>
            </a:pPr>
            <a:r>
              <a:rPr spc="-10" dirty="0"/>
              <a:t>What</a:t>
            </a:r>
            <a:r>
              <a:rPr dirty="0"/>
              <a:t> is</a:t>
            </a:r>
            <a:r>
              <a:rPr spc="10" dirty="0"/>
              <a:t> </a:t>
            </a:r>
            <a:r>
              <a:rPr spc="-5" dirty="0"/>
              <a:t>Lean	Manufacturing?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4170" rIns="0" bIns="0" rtlCol="0">
            <a:spAutoFit/>
          </a:bodyPr>
          <a:lstStyle/>
          <a:p>
            <a:pPr marL="279400" marR="508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latin typeface="Arial"/>
                <a:cs typeface="Arial"/>
              </a:rPr>
              <a:t>“Lean Manufacturing, also called </a:t>
            </a:r>
            <a:r>
              <a:rPr i="1" spc="-10" dirty="0">
                <a:latin typeface="Arial"/>
                <a:cs typeface="Arial"/>
              </a:rPr>
              <a:t>Lean </a:t>
            </a:r>
            <a:r>
              <a:rPr i="1" spc="-5" dirty="0">
                <a:latin typeface="Arial"/>
                <a:cs typeface="Arial"/>
              </a:rPr>
              <a:t>Production, is </a:t>
            </a:r>
            <a:r>
              <a:rPr i="1" dirty="0">
                <a:latin typeface="Arial"/>
                <a:cs typeface="Arial"/>
              </a:rPr>
              <a:t>a  </a:t>
            </a:r>
            <a:r>
              <a:rPr i="1" spc="-5" dirty="0">
                <a:latin typeface="Arial"/>
                <a:cs typeface="Arial"/>
              </a:rPr>
              <a:t>set </a:t>
            </a:r>
            <a:r>
              <a:rPr i="1" dirty="0">
                <a:latin typeface="Arial"/>
                <a:cs typeface="Arial"/>
              </a:rPr>
              <a:t>of </a:t>
            </a:r>
            <a:r>
              <a:rPr i="1" spc="-5" dirty="0">
                <a:latin typeface="Arial"/>
                <a:cs typeface="Arial"/>
              </a:rPr>
              <a:t>tools </a:t>
            </a:r>
            <a:r>
              <a:rPr i="1" spc="-10" dirty="0">
                <a:latin typeface="Arial"/>
                <a:cs typeface="Arial"/>
              </a:rPr>
              <a:t>and methodologies </a:t>
            </a:r>
            <a:r>
              <a:rPr i="1" spc="-5" dirty="0">
                <a:latin typeface="Arial"/>
                <a:cs typeface="Arial"/>
              </a:rPr>
              <a:t>that </a:t>
            </a:r>
            <a:r>
              <a:rPr i="1" spc="-10" dirty="0">
                <a:latin typeface="Arial"/>
                <a:cs typeface="Arial"/>
              </a:rPr>
              <a:t>aims </a:t>
            </a:r>
            <a:r>
              <a:rPr i="1" dirty="0">
                <a:latin typeface="Arial"/>
                <a:cs typeface="Arial"/>
              </a:rPr>
              <a:t>for the  </a:t>
            </a:r>
            <a:r>
              <a:rPr i="1" spc="-5" dirty="0">
                <a:latin typeface="Arial"/>
                <a:cs typeface="Arial"/>
              </a:rPr>
              <a:t>continuous </a:t>
            </a:r>
            <a:r>
              <a:rPr i="1" spc="-10" dirty="0">
                <a:latin typeface="Arial"/>
                <a:cs typeface="Arial"/>
              </a:rPr>
              <a:t>elimination </a:t>
            </a:r>
            <a:r>
              <a:rPr i="1" spc="-5" dirty="0">
                <a:latin typeface="Arial"/>
                <a:cs typeface="Arial"/>
              </a:rPr>
              <a:t>of </a:t>
            </a:r>
            <a:r>
              <a:rPr i="1" spc="-10" dirty="0">
                <a:latin typeface="Arial"/>
                <a:cs typeface="Arial"/>
              </a:rPr>
              <a:t>all </a:t>
            </a:r>
            <a:r>
              <a:rPr i="1" spc="-5" dirty="0">
                <a:latin typeface="Arial"/>
                <a:cs typeface="Arial"/>
              </a:rPr>
              <a:t>waste in </a:t>
            </a:r>
            <a:r>
              <a:rPr i="1" dirty="0">
                <a:latin typeface="Arial"/>
                <a:cs typeface="Arial"/>
              </a:rPr>
              <a:t>the </a:t>
            </a:r>
            <a:r>
              <a:rPr i="1" spc="-5" dirty="0">
                <a:latin typeface="Arial"/>
                <a:cs typeface="Arial"/>
              </a:rPr>
              <a:t>production  process. The </a:t>
            </a:r>
            <a:r>
              <a:rPr i="1" spc="-10" dirty="0">
                <a:latin typeface="Arial"/>
                <a:cs typeface="Arial"/>
              </a:rPr>
              <a:t>main </a:t>
            </a:r>
            <a:r>
              <a:rPr i="1" spc="-5" dirty="0">
                <a:latin typeface="Arial"/>
                <a:cs typeface="Arial"/>
              </a:rPr>
              <a:t>benefits of this are </a:t>
            </a:r>
            <a:r>
              <a:rPr i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lower </a:t>
            </a:r>
            <a:r>
              <a:rPr i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production 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u="heavy" spc="-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costs, increased output and shorter production </a:t>
            </a:r>
            <a:r>
              <a:rPr i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lead </a:t>
            </a:r>
            <a:r>
              <a:rPr i="1" spc="-10" dirty="0">
                <a:latin typeface="Arial"/>
                <a:cs typeface="Arial"/>
              </a:rPr>
              <a:t> </a:t>
            </a:r>
            <a:r>
              <a:rPr i="1" u="heavy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times</a:t>
            </a:r>
            <a:r>
              <a:rPr i="1" spc="-10" dirty="0">
                <a:latin typeface="Arial"/>
                <a:cs typeface="Arial"/>
              </a:rPr>
              <a:t>”</a:t>
            </a:r>
            <a:r>
              <a:rPr i="1" spc="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[1]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4246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264659"/>
            <a:ext cx="7416800" cy="13779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“A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systematic approach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identifying and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eliminating 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waste and NVA (non-value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added </a:t>
            </a: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activity)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 through  continuous 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improvement and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flowing the product at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pull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customer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in pursuit of perfection”.</a:t>
            </a:r>
            <a:r>
              <a:rPr sz="2400" i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[2]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9350" y="497840"/>
            <a:ext cx="176466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369" y="1285240"/>
            <a:ext cx="6134100" cy="51612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800"/>
              </a:spcBef>
              <a:buChar char="•"/>
              <a:tabLst>
                <a:tab pos="353695" algn="l"/>
                <a:tab pos="35433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Henry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Ford</a:t>
            </a:r>
            <a:endParaRPr sz="2800">
              <a:latin typeface="Arial"/>
              <a:cs typeface="Arial"/>
            </a:endParaRPr>
          </a:p>
          <a:p>
            <a:pPr marL="754380" marR="525780" lvl="1" indent="-284480">
              <a:lnSpc>
                <a:spcPct val="100000"/>
              </a:lnSpc>
              <a:spcBef>
                <a:spcPts val="700"/>
              </a:spcBef>
              <a:buChar char="–"/>
              <a:tabLst>
                <a:tab pos="75438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Integrated an entire production  process.</a:t>
            </a:r>
            <a:endParaRPr sz="2800">
              <a:latin typeface="Arial"/>
              <a:cs typeface="Arial"/>
            </a:endParaRPr>
          </a:p>
          <a:p>
            <a:pPr marL="754380" lvl="1" indent="-285115">
              <a:lnSpc>
                <a:spcPct val="100000"/>
              </a:lnSpc>
              <a:spcBef>
                <a:spcPts val="690"/>
              </a:spcBef>
              <a:buChar char="–"/>
              <a:tabLst>
                <a:tab pos="75438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1913: Flow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  <a:p>
            <a:pPr marL="754380" lvl="1" indent="-285115">
              <a:lnSpc>
                <a:spcPct val="100000"/>
              </a:lnSpc>
              <a:spcBef>
                <a:spcPts val="700"/>
              </a:spcBef>
              <a:buChar char="–"/>
              <a:tabLst>
                <a:tab pos="75438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Problem: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sort of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variety.</a:t>
            </a:r>
            <a:endParaRPr sz="28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700"/>
              </a:spcBef>
              <a:buChar char="•"/>
              <a:tabLst>
                <a:tab pos="353695" algn="l"/>
                <a:tab pos="35433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Eiji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Toyoda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&amp;Taiichui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Ohno</a:t>
            </a:r>
            <a:endParaRPr sz="2800">
              <a:latin typeface="Arial"/>
              <a:cs typeface="Arial"/>
            </a:endParaRPr>
          </a:p>
          <a:p>
            <a:pPr marL="754380" lvl="1" indent="-285115">
              <a:lnSpc>
                <a:spcPct val="100000"/>
              </a:lnSpc>
              <a:spcBef>
                <a:spcPts val="590"/>
              </a:spcBef>
              <a:buChar char="–"/>
              <a:tabLst>
                <a:tab pos="75438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Reviewed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Ford’s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concepts</a:t>
            </a:r>
            <a:endParaRPr sz="2400">
              <a:latin typeface="Arial"/>
              <a:cs typeface="Arial"/>
            </a:endParaRPr>
          </a:p>
          <a:p>
            <a:pPr marL="754380" lvl="1" indent="-285115">
              <a:lnSpc>
                <a:spcPct val="100000"/>
              </a:lnSpc>
              <a:spcBef>
                <a:spcPts val="600"/>
              </a:spcBef>
              <a:buChar char="–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Toyota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754380" marR="5080" lvl="1" indent="-284480">
              <a:lnSpc>
                <a:spcPct val="100000"/>
              </a:lnSpc>
              <a:spcBef>
                <a:spcPts val="600"/>
              </a:spcBef>
              <a:buChar char="–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“The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Machine That Changed the World”  1990</a:t>
            </a:r>
            <a:endParaRPr sz="2400">
              <a:latin typeface="Arial"/>
              <a:cs typeface="Arial"/>
            </a:endParaRPr>
          </a:p>
          <a:p>
            <a:pPr marL="754380" lvl="1" indent="-285115">
              <a:lnSpc>
                <a:spcPct val="100000"/>
              </a:lnSpc>
              <a:spcBef>
                <a:spcPts val="600"/>
              </a:spcBef>
              <a:buChar char="–"/>
              <a:tabLst>
                <a:tab pos="75438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“Lean Thinking”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1996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39230" y="2275839"/>
            <a:ext cx="2138679" cy="293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560" y="331470"/>
            <a:ext cx="4371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Literature</a:t>
            </a:r>
            <a:r>
              <a:rPr spc="-80" dirty="0"/>
              <a:t> </a:t>
            </a:r>
            <a:r>
              <a:rPr spc="-5" dirty="0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427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12217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158240"/>
            <a:ext cx="7496809" cy="161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L. N.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Pattanaik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&amp; B.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P. Sharma, "</a:t>
            </a:r>
            <a:r>
              <a:rPr sz="2000" i="1" spc="-5" dirty="0">
                <a:solidFill>
                  <a:srgbClr val="FFFFFF"/>
                </a:solidFill>
                <a:latin typeface="Arial"/>
                <a:cs typeface="Arial"/>
              </a:rPr>
              <a:t>Implementing lean manufacturing  with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cellular </a:t>
            </a:r>
            <a:r>
              <a:rPr sz="2000" i="1" spc="-5" dirty="0">
                <a:solidFill>
                  <a:srgbClr val="FFFFFF"/>
                </a:solidFill>
                <a:latin typeface="Arial"/>
                <a:cs typeface="Arial"/>
              </a:rPr>
              <a:t>layout:a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case study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",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Journal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Advance  Manufacturing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Technology (2009)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42:772-779</a:t>
            </a:r>
            <a:endParaRPr sz="2000">
              <a:latin typeface="Arial"/>
              <a:cs typeface="Arial"/>
            </a:endParaRPr>
          </a:p>
          <a:p>
            <a:pPr marL="12700" marR="626110" algn="just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An applied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methodology of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scientific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objective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techniques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to  minimize the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non-value adding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activities.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735579"/>
            <a:ext cx="138430" cy="90678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889" y="2745740"/>
            <a:ext cx="4627880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36% of US based manufacturing companies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(2009)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Core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concept :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Pull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Driven by demand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Downstream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upstream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67792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691890"/>
            <a:ext cx="42862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Cellular Manufacturing System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(CMS)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3997959"/>
            <a:ext cx="6214110" cy="90678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9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Machines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grouped</a:t>
            </a:r>
            <a:endParaRPr sz="16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9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Max.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independence</a:t>
            </a:r>
            <a:endParaRPr sz="16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Reduces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Material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Handling,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WIP Time, Waiting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Time,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Bottlenecks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9276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4942840"/>
            <a:ext cx="76022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918325" algn="l"/>
                <a:tab pos="71786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case study on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implementing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cellular production layout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 series of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intermediate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production processes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Franklin Corp., a US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manufacturer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 upholstered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furniture,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reported a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36% increas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labor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productivity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as a result of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implementing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lean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manufa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uring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560" y="331470"/>
            <a:ext cx="4371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Literature</a:t>
            </a:r>
            <a:r>
              <a:rPr spc="-80" dirty="0"/>
              <a:t> </a:t>
            </a:r>
            <a:r>
              <a:rPr spc="-5" dirty="0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427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1737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158240"/>
            <a:ext cx="7550784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Report on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Introduction 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Lean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Manufacturing, Mekong Capital Viet  Nam,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June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2004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Lean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Manufacturing: Set of tools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techniques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123440"/>
            <a:ext cx="138430" cy="6146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889" y="2137410"/>
            <a:ext cx="3095625" cy="61214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To eliminate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wastages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Reduce production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costs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WIP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77367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2787650"/>
            <a:ext cx="12839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Objectives: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3094143"/>
            <a:ext cx="4180840" cy="7594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84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Defects and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Wastage</a:t>
            </a:r>
            <a:endParaRPr sz="16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90"/>
              </a:spcBef>
              <a:buChar char="•"/>
              <a:tabLst>
                <a:tab pos="697865" algn="l"/>
                <a:tab pos="698500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Reduce defects and unnecessary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wastage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697865" algn="l"/>
                <a:tab pos="698500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Unnecessary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3865879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889" y="3878579"/>
            <a:ext cx="1141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50339" y="4150359"/>
            <a:ext cx="79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8939" y="4159250"/>
            <a:ext cx="2304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Reduce manufacturing lead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139" y="5189220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9" y="4343400"/>
            <a:ext cx="3416300" cy="112649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9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levels</a:t>
            </a:r>
            <a:endParaRPr sz="16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9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Labor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Productivity</a:t>
            </a:r>
            <a:endParaRPr sz="16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697865" algn="l"/>
                <a:tab pos="698500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Reducing the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idle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time of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workers</a:t>
            </a:r>
            <a:endParaRPr sz="120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Utilization of equipment and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space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50339" y="5473700"/>
            <a:ext cx="79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8939" y="5482590"/>
            <a:ext cx="3266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Eliminate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bottlenecks and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maximize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productivity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9" y="5664200"/>
            <a:ext cx="1146175" cy="6146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Flexibility</a:t>
            </a:r>
            <a:endParaRPr sz="16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297815" algn="l"/>
                <a:tab pos="298450" algn="l"/>
              </a:tabLst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Output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3789" y="497840"/>
            <a:ext cx="4371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7 Types </a:t>
            </a:r>
            <a:r>
              <a:rPr spc="-5" dirty="0"/>
              <a:t>of</a:t>
            </a:r>
            <a:r>
              <a:rPr spc="-80" dirty="0"/>
              <a:t> </a:t>
            </a:r>
            <a:r>
              <a:rPr spc="-10" dirty="0"/>
              <a:t>Waste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5443855" cy="41490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Waiting Waste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Defects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and Rejects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Overproduction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Over-Processing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Motion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Transportation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709" y="392429"/>
            <a:ext cx="7593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Key Principles of Lean</a:t>
            </a:r>
            <a:r>
              <a:rPr sz="3600" spc="-55" dirty="0"/>
              <a:t> </a:t>
            </a:r>
            <a:r>
              <a:rPr sz="3600" spc="-5" dirty="0"/>
              <a:t>Manufacturing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39" y="1088390"/>
            <a:ext cx="153035" cy="20129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889" y="1101090"/>
            <a:ext cx="2573655" cy="201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4815">
              <a:lnSpc>
                <a:spcPct val="1207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Recognition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waste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Standard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Processes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Continuous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Flow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Pull Production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Quality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Continuous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Improvement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890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606800"/>
            <a:ext cx="75317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Latech, US Manufacturing Company after implementing  LM Model (Compare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Batch Based Production)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4337050"/>
            <a:ext cx="7447280" cy="13512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550"/>
              </a:spcBef>
              <a:buChar char="–"/>
              <a:tabLst>
                <a:tab pos="297815" algn="l"/>
                <a:tab pos="298450" algn="l"/>
              </a:tabLst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Manufacturing space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per machine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reduced by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45%;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450"/>
              </a:spcBef>
              <a:buChar char="–"/>
              <a:tabLst>
                <a:tab pos="297815" algn="l"/>
                <a:tab pos="29845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Defects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reduced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90%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450"/>
              </a:spcBef>
              <a:buChar char="–"/>
              <a:tabLst>
                <a:tab pos="297815" algn="l"/>
                <a:tab pos="298450" algn="l"/>
              </a:tabLst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Production cycle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reduced from 16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weeks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14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hours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- 5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450"/>
              </a:spcBef>
              <a:buChar char="–"/>
              <a:tabLst>
                <a:tab pos="297815" algn="l"/>
                <a:tab pos="298450" algn="l"/>
              </a:tabLst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Product delivery lead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reduced from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4-20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weeks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to 1-4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weeks.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709" y="392429"/>
            <a:ext cx="8001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Key implications </a:t>
            </a:r>
            <a:r>
              <a:rPr sz="3600" dirty="0"/>
              <a:t>of </a:t>
            </a:r>
            <a:r>
              <a:rPr sz="3600" spc="-5" dirty="0"/>
              <a:t>Lean</a:t>
            </a:r>
            <a:r>
              <a:rPr sz="3600" spc="-60" dirty="0"/>
              <a:t> </a:t>
            </a:r>
            <a:r>
              <a:rPr sz="3600" spc="-5" dirty="0"/>
              <a:t>Manufacturing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015990" y="990600"/>
            <a:ext cx="24434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Lean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Manufacturing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783079"/>
            <a:ext cx="1140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Orientation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1869" y="2489200"/>
            <a:ext cx="911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0860" y="990600"/>
            <a:ext cx="2545080" cy="205358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8920" marR="243204" algn="ctr">
              <a:lnSpc>
                <a:spcPts val="2230"/>
              </a:lnSpc>
              <a:spcBef>
                <a:spcPts val="315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Traditional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batch 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manufacturing</a:t>
            </a:r>
            <a:endParaRPr sz="2000">
              <a:latin typeface="Arial"/>
              <a:cs typeface="Arial"/>
            </a:endParaRPr>
          </a:p>
          <a:p>
            <a:pPr marL="321310" marR="313690" indent="1270" algn="ctr">
              <a:lnSpc>
                <a:spcPct val="163900"/>
              </a:lnSpc>
              <a:spcBef>
                <a:spcPts val="185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driven  Orders are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pushed</a:t>
            </a:r>
            <a:endParaRPr sz="1800">
              <a:latin typeface="Arial"/>
              <a:cs typeface="Arial"/>
            </a:endParaRPr>
          </a:p>
          <a:p>
            <a:pPr marL="12065" marR="5080" algn="ctr">
              <a:lnSpc>
                <a:spcPts val="2010"/>
              </a:lnSpc>
              <a:spcBef>
                <a:spcPts val="5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factory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on  production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plan/forecast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7739" y="3421379"/>
            <a:ext cx="963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2909" y="4337050"/>
            <a:ext cx="2049145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581660" marR="5080" indent="-568960">
              <a:lnSpc>
                <a:spcPts val="2010"/>
              </a:lnSpc>
              <a:spcBef>
                <a:spcPts val="29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Handoff of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works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in-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progress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7090" y="1783079"/>
            <a:ext cx="2622550" cy="3620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driven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93400"/>
              </a:lnSpc>
              <a:spcBef>
                <a:spcPts val="152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Orders are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pulled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through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factory based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on  customer/downstream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demand</a:t>
            </a:r>
            <a:endParaRPr sz="1800">
              <a:latin typeface="Arial"/>
              <a:cs typeface="Arial"/>
            </a:endParaRPr>
          </a:p>
          <a:p>
            <a:pPr marL="129539" marR="118745" indent="-3175" algn="ctr">
              <a:lnSpc>
                <a:spcPct val="93300"/>
              </a:lnSpc>
              <a:spcBef>
                <a:spcPts val="1295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Little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work-in-  progress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each  production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endParaRPr sz="1800">
              <a:latin typeface="Arial"/>
              <a:cs typeface="Arial"/>
            </a:endParaRPr>
          </a:p>
          <a:p>
            <a:pPr marL="151130" marR="142875" indent="1270" algn="ctr">
              <a:lnSpc>
                <a:spcPct val="93200"/>
              </a:lnSpc>
              <a:spcBef>
                <a:spcPts val="117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Materials handed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off  directly from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one  production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stage to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1790" y="5800090"/>
            <a:ext cx="2190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8789" y="3421379"/>
            <a:ext cx="2647950" cy="267843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3335" marR="6350" algn="ctr">
              <a:lnSpc>
                <a:spcPct val="93300"/>
              </a:lnSpc>
              <a:spcBef>
                <a:spcPts val="244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Buffer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of work-in-progress 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production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93300"/>
              </a:lnSpc>
              <a:spcBef>
                <a:spcPts val="1165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Materials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after each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stage  accumulate into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works-in-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progress storage areas  before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being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retrieved by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next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3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Longer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than actual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27519" y="5800090"/>
            <a:ext cx="824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2840" y="497840"/>
            <a:ext cx="1795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Case</a:t>
            </a:r>
            <a:r>
              <a:rPr spc="-9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369" y="1374140"/>
            <a:ext cx="7980045" cy="559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 the years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reconstruction following the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Second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War,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Toyota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Japan faced a major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problem.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Char char="•"/>
            </a:pPr>
            <a:endParaRPr sz="4700">
              <a:latin typeface="Arial"/>
              <a:cs typeface="Arial"/>
            </a:endParaRPr>
          </a:p>
          <a:p>
            <a:pPr marL="354965" marR="17907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to rebuild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shattered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manufacturing  base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without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recourse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to either the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huge  market or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economies of scale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available to Western (specifically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US)  companies, and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face of severe  credit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restrictions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imposed by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occupying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forces?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1207</Words>
  <Application>Microsoft Office PowerPoint</Application>
  <PresentationFormat>On-screen Show (4:3)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LEAN MANUFACTURING</vt:lpstr>
      <vt:lpstr>What is Lean Manufacturing?</vt:lpstr>
      <vt:lpstr>History</vt:lpstr>
      <vt:lpstr>Literature Review</vt:lpstr>
      <vt:lpstr>Literature Review</vt:lpstr>
      <vt:lpstr>7 Types of Waste</vt:lpstr>
      <vt:lpstr>Key Principles of Lean Manufacturing</vt:lpstr>
      <vt:lpstr>Key implications of Lean Manufacturing</vt:lpstr>
      <vt:lpstr>Case 1</vt:lpstr>
      <vt:lpstr>Case Solution and Benefits</vt:lpstr>
      <vt:lpstr>Case 2</vt:lpstr>
      <vt:lpstr>Case Solution and Benefits</vt:lpstr>
      <vt:lpstr>Techniques of Lean manufacturing</vt:lpstr>
      <vt:lpstr>2. Total Productivity Maintenance</vt:lpstr>
      <vt:lpstr>3. Cellular Manufacturing</vt:lpstr>
      <vt:lpstr>4. Just In Time (JIT)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MANUFACTURING</dc:title>
  <cp:lastModifiedBy>lipsasamal90@gmail.com</cp:lastModifiedBy>
  <cp:revision>2</cp:revision>
  <dcterms:created xsi:type="dcterms:W3CDTF">2021-04-22T18:36:14Z</dcterms:created>
  <dcterms:modified xsi:type="dcterms:W3CDTF">2021-04-22T18:36:48Z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2013-03-19T00:00:00Z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2021-04-22T00:00:00Z</vt:filetime>
  </property>
</Properties>
</file>