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2670047"/>
            <a:ext cx="3028187" cy="4187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2892551"/>
            <a:ext cx="1141475" cy="2365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457188" y="1676400"/>
            <a:ext cx="2113788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999988" y="0"/>
            <a:ext cx="1202436" cy="11414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454140" y="6095999"/>
            <a:ext cx="745236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789164" y="0"/>
            <a:ext cx="592835" cy="12085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2670047"/>
            <a:ext cx="3028187" cy="41879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2892551"/>
            <a:ext cx="1141475" cy="23652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457188" y="1676400"/>
            <a:ext cx="2113788" cy="28194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999988" y="0"/>
            <a:ext cx="1202436" cy="11414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454140" y="6095999"/>
            <a:ext cx="745236" cy="76199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789164" y="0"/>
            <a:ext cx="592835" cy="12085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340" y="254000"/>
            <a:ext cx="2961004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650" y="1898650"/>
            <a:ext cx="7867650" cy="4767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4981" y="2498801"/>
            <a:ext cx="5365115" cy="263588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u="none" sz="7200" b="0">
                <a:solidFill>
                  <a:srgbClr val="EBEBEB"/>
                </a:solidFill>
                <a:latin typeface="Arial"/>
                <a:cs typeface="Arial"/>
              </a:rPr>
              <a:t>Maintenance  </a:t>
            </a:r>
            <a:r>
              <a:rPr dirty="0" u="none" sz="7200" spc="-5" b="0">
                <a:solidFill>
                  <a:srgbClr val="EBEBEB"/>
                </a:solidFill>
                <a:latin typeface="Arial"/>
                <a:cs typeface="Arial"/>
              </a:rPr>
              <a:t>Man</a:t>
            </a:r>
            <a:r>
              <a:rPr dirty="0" u="none" sz="7200" spc="15" b="0">
                <a:solidFill>
                  <a:srgbClr val="EBEBEB"/>
                </a:solidFill>
                <a:latin typeface="Arial"/>
                <a:cs typeface="Arial"/>
              </a:rPr>
              <a:t>a</a:t>
            </a:r>
            <a:r>
              <a:rPr dirty="0" u="none" sz="7200" spc="-5" b="0">
                <a:solidFill>
                  <a:srgbClr val="EBEBEB"/>
                </a:solidFill>
                <a:latin typeface="Arial"/>
                <a:cs typeface="Arial"/>
              </a:rPr>
              <a:t>gement</a:t>
            </a:r>
            <a:endParaRPr sz="7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 u="none">
                <a:solidFill>
                  <a:srgbClr val="89D0D5"/>
                </a:solidFill>
              </a:rPr>
              <a:t>PRERNA</a:t>
            </a:r>
            <a:r>
              <a:rPr dirty="0" u="none" spc="-65">
                <a:solidFill>
                  <a:srgbClr val="89D0D5"/>
                </a:solidFill>
              </a:rPr>
              <a:t> </a:t>
            </a:r>
            <a:r>
              <a:rPr dirty="0" u="none" spc="-15">
                <a:solidFill>
                  <a:srgbClr val="89D0D5"/>
                </a:solidFill>
              </a:rPr>
              <a:t>TOSHNIWAL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4540" y="17475"/>
            <a:ext cx="6282690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>
                <a:solidFill>
                  <a:srgbClr val="EBEBEB"/>
                </a:solidFill>
              </a:rPr>
              <a:t>Maintenance</a:t>
            </a:r>
            <a:r>
              <a:rPr dirty="0" u="none" sz="4200" spc="-85">
                <a:solidFill>
                  <a:srgbClr val="EBEBEB"/>
                </a:solidFill>
              </a:rPr>
              <a:t> </a:t>
            </a:r>
            <a:r>
              <a:rPr dirty="0" u="none" sz="4200">
                <a:solidFill>
                  <a:srgbClr val="EBEBEB"/>
                </a:solidFill>
              </a:rPr>
              <a:t>Scheduling</a:t>
            </a:r>
            <a:endParaRPr sz="4200"/>
          </a:p>
        </p:txBody>
      </p:sp>
      <p:sp>
        <p:nvSpPr>
          <p:cNvPr id="4" name="object 4"/>
          <p:cNvSpPr/>
          <p:nvPr/>
        </p:nvSpPr>
        <p:spPr>
          <a:xfrm>
            <a:off x="777240" y="620268"/>
            <a:ext cx="6254750" cy="56515"/>
          </a:xfrm>
          <a:custGeom>
            <a:avLst/>
            <a:gdLst/>
            <a:ahLst/>
            <a:cxnLst/>
            <a:rect l="l" t="t" r="r" b="b"/>
            <a:pathLst>
              <a:path w="6254750" h="56515">
                <a:moveTo>
                  <a:pt x="6254495" y="0"/>
                </a:moveTo>
                <a:lnTo>
                  <a:pt x="0" y="0"/>
                </a:lnTo>
                <a:lnTo>
                  <a:pt x="0" y="56387"/>
                </a:lnTo>
                <a:lnTo>
                  <a:pt x="6254495" y="56387"/>
                </a:lnTo>
                <a:lnTo>
                  <a:pt x="6254495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1140" y="909574"/>
            <a:ext cx="8596630" cy="558990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355600" marR="5080" indent="-342900">
              <a:lnSpc>
                <a:spcPts val="2160"/>
              </a:lnSpc>
              <a:spcBef>
                <a:spcPts val="37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Scheduling is the function of coordinating all of the logistical issue</a:t>
            </a:r>
            <a:r>
              <a:rPr dirty="0" sz="200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around  the issues regarding the execution phase of work. It deals with the  questions- “Who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would do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job?” and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“When the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job would be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started 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done?”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Requirements for</a:t>
            </a:r>
            <a:r>
              <a:rPr dirty="0" sz="20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schedulers:</a:t>
            </a:r>
            <a:endParaRPr sz="2000">
              <a:latin typeface="Arial"/>
              <a:cs typeface="Arial"/>
            </a:endParaRPr>
          </a:p>
          <a:p>
            <a:pPr marL="469900" marR="406400" indent="-457200">
              <a:lnSpc>
                <a:spcPts val="2160"/>
              </a:lnSpc>
              <a:spcBef>
                <a:spcPts val="104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Manpower availability by trade, location,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shift,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crew arrangement</a:t>
            </a:r>
            <a:r>
              <a:rPr dirty="0" sz="2000" spc="-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  permissible overtime limit</a:t>
            </a:r>
            <a:r>
              <a:rPr dirty="0" sz="20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2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Man hour backlog on current or unfinished</a:t>
            </a:r>
            <a:r>
              <a:rPr dirty="0" sz="2000" spc="-1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jobs.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Availability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 the equipment or area where the work has to be</a:t>
            </a:r>
            <a:r>
              <a:rPr dirty="0" sz="2000" spc="-2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done.</a:t>
            </a:r>
            <a:endParaRPr sz="2000">
              <a:latin typeface="Arial"/>
              <a:cs typeface="Arial"/>
            </a:endParaRPr>
          </a:p>
          <a:p>
            <a:pPr marL="469900" marR="86360" indent="-457200">
              <a:lnSpc>
                <a:spcPts val="2160"/>
              </a:lnSpc>
              <a:spcBef>
                <a:spcPts val="104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Availability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 proper tools, tackles, spares, consumables, structural</a:t>
            </a:r>
            <a:r>
              <a:rPr dirty="0" sz="2000" spc="-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  other required</a:t>
            </a:r>
            <a:r>
              <a:rPr dirty="0" sz="20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materials.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2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Availability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 external manpower and their</a:t>
            </a:r>
            <a:r>
              <a:rPr dirty="0" sz="20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capabilities.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ts val="2280"/>
              </a:lnSpc>
              <a:spcBef>
                <a:spcPts val="76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Availability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 special equipments, jigs, special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lifting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0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handling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ts val="2280"/>
              </a:lnSpc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facilities and cranes</a:t>
            </a:r>
            <a:r>
              <a:rPr dirty="0" sz="20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65"/>
              </a:spcBef>
              <a:buClr>
                <a:srgbClr val="89D0D5"/>
              </a:buClr>
              <a:buSzPct val="80000"/>
              <a:buAutoNum type="arabicParenR" startAt="7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Stating and completion date and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0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jobs.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55"/>
              </a:spcBef>
              <a:buClr>
                <a:srgbClr val="89D0D5"/>
              </a:buClr>
              <a:buSzPct val="80000"/>
              <a:buAutoNum type="arabicParenR" startAt="7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Past schedules and charts</a:t>
            </a:r>
            <a:r>
              <a:rPr dirty="0" sz="20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(updated).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646176"/>
            <a:ext cx="513715" cy="497205"/>
          </a:xfrm>
          <a:custGeom>
            <a:avLst/>
            <a:gdLst/>
            <a:ahLst/>
            <a:cxnLst/>
            <a:rect l="l" t="t" r="r" b="b"/>
            <a:pathLst>
              <a:path w="513715" h="497205">
                <a:moveTo>
                  <a:pt x="0" y="496824"/>
                </a:moveTo>
                <a:lnTo>
                  <a:pt x="513588" y="496824"/>
                </a:lnTo>
                <a:lnTo>
                  <a:pt x="513588" y="0"/>
                </a:lnTo>
                <a:lnTo>
                  <a:pt x="0" y="0"/>
                </a:lnTo>
                <a:lnTo>
                  <a:pt x="0" y="496824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828788" y="0"/>
            <a:ext cx="513715" cy="593090"/>
          </a:xfrm>
          <a:custGeom>
            <a:avLst/>
            <a:gdLst/>
            <a:ahLst/>
            <a:cxnLst/>
            <a:rect l="l" t="t" r="r" b="b"/>
            <a:pathLst>
              <a:path w="513715" h="593090">
                <a:moveTo>
                  <a:pt x="0" y="592836"/>
                </a:moveTo>
                <a:lnTo>
                  <a:pt x="513588" y="592836"/>
                </a:lnTo>
                <a:lnTo>
                  <a:pt x="513588" y="0"/>
                </a:lnTo>
                <a:lnTo>
                  <a:pt x="0" y="0"/>
                </a:lnTo>
                <a:lnTo>
                  <a:pt x="0" y="592836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39" y="18999"/>
            <a:ext cx="84181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4000" spc="-5">
                <a:solidFill>
                  <a:srgbClr val="EBEBEB"/>
                </a:solidFill>
              </a:rPr>
              <a:t>Maintenance </a:t>
            </a:r>
            <a:r>
              <a:rPr dirty="0" u="none" sz="4000" spc="-10">
                <a:solidFill>
                  <a:srgbClr val="EBEBEB"/>
                </a:solidFill>
              </a:rPr>
              <a:t>Schedule</a:t>
            </a:r>
            <a:r>
              <a:rPr dirty="0" u="none" sz="4000" spc="25">
                <a:solidFill>
                  <a:srgbClr val="EBEBEB"/>
                </a:solidFill>
              </a:rPr>
              <a:t> </a:t>
            </a:r>
            <a:r>
              <a:rPr dirty="0" u="none" sz="4000" spc="-40">
                <a:solidFill>
                  <a:srgbClr val="EBEBEB"/>
                </a:solidFill>
              </a:rPr>
              <a:t>Techniques</a:t>
            </a:r>
            <a:endParaRPr sz="4000"/>
          </a:p>
        </p:txBody>
      </p:sp>
      <p:sp>
        <p:nvSpPr>
          <p:cNvPr id="5" name="object 5"/>
          <p:cNvSpPr/>
          <p:nvPr/>
        </p:nvSpPr>
        <p:spPr>
          <a:xfrm>
            <a:off x="91439" y="592836"/>
            <a:ext cx="8392795" cy="53340"/>
          </a:xfrm>
          <a:custGeom>
            <a:avLst/>
            <a:gdLst/>
            <a:ahLst/>
            <a:cxnLst/>
            <a:rect l="l" t="t" r="r" b="b"/>
            <a:pathLst>
              <a:path w="8392795" h="53340">
                <a:moveTo>
                  <a:pt x="8392667" y="0"/>
                </a:moveTo>
                <a:lnTo>
                  <a:pt x="0" y="0"/>
                </a:lnTo>
                <a:lnTo>
                  <a:pt x="0" y="53339"/>
                </a:lnTo>
                <a:lnTo>
                  <a:pt x="8392667" y="53339"/>
                </a:lnTo>
                <a:lnTo>
                  <a:pt x="8392667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31140" y="863854"/>
            <a:ext cx="8439150" cy="53555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477520" indent="-342900">
              <a:lnSpc>
                <a:spcPct val="100000"/>
              </a:lnSpc>
              <a:spcBef>
                <a:spcPts val="95"/>
              </a:spcBef>
              <a:tabLst>
                <a:tab pos="354965" algn="l"/>
                <a:tab pos="3145790" algn="l"/>
              </a:tabLst>
            </a:pPr>
            <a:r>
              <a:rPr dirty="0" sz="1750" spc="31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The first step of all scheduling is to break the job into small  measurable elements, called activities and to arrange them in  logical sequences considering the preceding, concurrent and 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succeeding</a:t>
            </a:r>
            <a:r>
              <a:rPr dirty="0" sz="2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activities.	The various techniques</a:t>
            </a:r>
            <a:r>
              <a:rPr dirty="0" sz="22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are:</a:t>
            </a:r>
            <a:endParaRPr sz="2200">
              <a:latin typeface="Arial"/>
              <a:cs typeface="Arial"/>
            </a:endParaRPr>
          </a:p>
          <a:p>
            <a:pPr marL="469900" marR="33274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79545"/>
              <a:buAutoNum type="arabicParenR"/>
              <a:tabLst>
                <a:tab pos="469265" algn="l"/>
                <a:tab pos="469900" algn="l"/>
              </a:tabLst>
            </a:pPr>
            <a:r>
              <a:rPr dirty="0" sz="2200" spc="-10" b="1">
                <a:solidFill>
                  <a:srgbClr val="FFFFFF"/>
                </a:solidFill>
                <a:latin typeface="Arial"/>
                <a:cs typeface="Arial"/>
              </a:rPr>
              <a:t>Weekly </a:t>
            </a:r>
            <a:r>
              <a:rPr dirty="0" sz="2200" spc="-5" b="1">
                <a:solidFill>
                  <a:srgbClr val="FFFFFF"/>
                </a:solidFill>
                <a:latin typeface="Arial"/>
                <a:cs typeface="Arial"/>
              </a:rPr>
              <a:t>general schedule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is made to provide weeks worth of  work for each employee in an</a:t>
            </a:r>
            <a:r>
              <a:rPr dirty="0" sz="22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area.</a:t>
            </a:r>
            <a:endParaRPr sz="2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79545"/>
              <a:buAutoNum type="arabicParenR"/>
              <a:tabLst>
                <a:tab pos="469265" algn="l"/>
                <a:tab pos="469900" algn="l"/>
              </a:tabLst>
            </a:pPr>
            <a:r>
              <a:rPr dirty="0" sz="2200" spc="-5" b="1">
                <a:solidFill>
                  <a:srgbClr val="FFFFFF"/>
                </a:solidFill>
                <a:latin typeface="Arial"/>
                <a:cs typeface="Arial"/>
              </a:rPr>
              <a:t>Daily schedule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is developed to provide a </a:t>
            </a:r>
            <a:r>
              <a:rPr dirty="0" sz="2200" spc="-15">
                <a:solidFill>
                  <a:srgbClr val="FFFFFF"/>
                </a:solidFill>
                <a:latin typeface="Arial"/>
                <a:cs typeface="Arial"/>
              </a:rPr>
              <a:t>day’s 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work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2200" spc="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each</a:t>
            </a:r>
            <a:endParaRPr sz="2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maintenance employee of the</a:t>
            </a:r>
            <a:r>
              <a:rPr dirty="0" sz="22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area.</a:t>
            </a:r>
            <a:endParaRPr sz="22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79545"/>
              <a:buAutoNum type="arabicParenR" startAt="3"/>
              <a:tabLst>
                <a:tab pos="469265" algn="l"/>
                <a:tab pos="469900" algn="l"/>
              </a:tabLst>
            </a:pPr>
            <a:r>
              <a:rPr dirty="0" sz="2200" spc="-5" b="1">
                <a:solidFill>
                  <a:srgbClr val="FFFFFF"/>
                </a:solidFill>
                <a:latin typeface="Arial"/>
                <a:cs typeface="Arial"/>
              </a:rPr>
              <a:t>Gantt charts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are used to represent the timings of tasks required  to complete a</a:t>
            </a:r>
            <a:r>
              <a:rPr dirty="0" sz="2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project.</a:t>
            </a:r>
            <a:endParaRPr sz="2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05"/>
              </a:spcBef>
              <a:buClr>
                <a:srgbClr val="89D0D5"/>
              </a:buClr>
              <a:buSzPct val="79545"/>
              <a:buAutoNum type="arabicParenR" startAt="3"/>
              <a:tabLst>
                <a:tab pos="469265" algn="l"/>
                <a:tab pos="469900" algn="l"/>
              </a:tabLst>
            </a:pPr>
            <a:r>
              <a:rPr dirty="0" sz="2200" spc="-5" b="1">
                <a:solidFill>
                  <a:srgbClr val="FFFFFF"/>
                </a:solidFill>
                <a:latin typeface="Arial"/>
                <a:cs typeface="Arial"/>
              </a:rPr>
              <a:t>Bar charts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used for technical analysis which represents</a:t>
            </a:r>
            <a:r>
              <a:rPr dirty="0" sz="2200" spc="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relative magnitude of the</a:t>
            </a:r>
            <a:r>
              <a:rPr dirty="0" sz="2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values.</a:t>
            </a:r>
            <a:endParaRPr sz="2200">
              <a:latin typeface="Arial"/>
              <a:cs typeface="Arial"/>
            </a:endParaRPr>
          </a:p>
          <a:p>
            <a:pPr marL="469900" marR="193040" indent="-45720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79545"/>
              <a:buAutoNum type="arabicParenR" startAt="5"/>
              <a:tabLst>
                <a:tab pos="469265" algn="l"/>
                <a:tab pos="469900" algn="l"/>
              </a:tabLst>
            </a:pPr>
            <a:r>
              <a:rPr dirty="0" sz="2200" spc="-5" b="1">
                <a:solidFill>
                  <a:srgbClr val="FFFFFF"/>
                </a:solidFill>
                <a:latin typeface="Arial"/>
                <a:cs typeface="Arial"/>
              </a:rPr>
              <a:t>PERT/CPM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are used to find the time required for completion of  the job and helps in the allocation of</a:t>
            </a:r>
            <a:r>
              <a:rPr dirty="0" sz="22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Arial"/>
                <a:cs typeface="Arial"/>
              </a:rPr>
              <a:t>resources.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340" y="17475"/>
            <a:ext cx="723201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 b="0">
                <a:solidFill>
                  <a:srgbClr val="EBEBEB"/>
                </a:solidFill>
                <a:latin typeface="Arial"/>
                <a:cs typeface="Arial"/>
              </a:rPr>
              <a:t>Modern Maintenance</a:t>
            </a:r>
            <a:r>
              <a:rPr dirty="0" u="none" sz="4200" spc="-105" b="0">
                <a:solidFill>
                  <a:srgbClr val="EBEBEB"/>
                </a:solidFill>
                <a:latin typeface="Arial"/>
                <a:cs typeface="Arial"/>
              </a:rPr>
              <a:t> </a:t>
            </a:r>
            <a:r>
              <a:rPr dirty="0" u="none" sz="4200" b="0">
                <a:solidFill>
                  <a:srgbClr val="EBEBEB"/>
                </a:solidFill>
                <a:latin typeface="Arial"/>
                <a:cs typeface="Arial"/>
              </a:rPr>
              <a:t>Methods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814171"/>
            <a:ext cx="8790305" cy="586803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Reliability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Centered Maintenance</a:t>
            </a:r>
            <a:r>
              <a:rPr dirty="0" sz="20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(RCM)</a:t>
            </a:r>
            <a:endParaRPr sz="20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994"/>
              </a:spcBef>
              <a:tabLst>
                <a:tab pos="7567295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It recognises that all equipments in a facility is not of equal importance to  either the process or 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safety.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This indicates that equipment design and  operation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differs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 that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equipment will have</a:t>
            </a:r>
            <a:r>
              <a:rPr dirty="0" sz="20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higher	probability  to undergo failures from degradation. A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facility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does not have unlimited  financial and personnel resources and that its use should be prioritized</a:t>
            </a:r>
            <a:r>
              <a:rPr dirty="0" sz="2000" spc="-2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  optimised.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Advantages: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Lower costs by eliminating unnecessary</a:t>
            </a:r>
            <a:r>
              <a:rPr dirty="0" sz="20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maintenance.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Reduced probability of sudden equipment</a:t>
            </a:r>
            <a:r>
              <a:rPr dirty="0" sz="200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failures.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Increased component</a:t>
            </a:r>
            <a:r>
              <a:rPr dirty="0" sz="20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reliability.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Incorporates root cause</a:t>
            </a:r>
            <a:r>
              <a:rPr dirty="0" sz="20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analysis.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Disadvantages: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Can have significant startup cost, training, equipment</a:t>
            </a:r>
            <a:r>
              <a:rPr dirty="0" sz="2000" spc="-20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Savings potential not readily seen by</a:t>
            </a:r>
            <a:r>
              <a:rPr dirty="0" sz="20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management.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28168"/>
            <a:ext cx="8373745" cy="6248400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Six sigma</a:t>
            </a:r>
            <a:r>
              <a:rPr dirty="0" sz="19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Maintenance</a:t>
            </a:r>
            <a:endParaRPr sz="1900">
              <a:latin typeface="Arial"/>
              <a:cs typeface="Arial"/>
            </a:endParaRPr>
          </a:p>
          <a:p>
            <a:pPr marL="355600" marR="5080">
              <a:lnSpc>
                <a:spcPts val="2050"/>
              </a:lnSpc>
              <a:spcBef>
                <a:spcPts val="1030"/>
              </a:spcBef>
              <a:tabLst>
                <a:tab pos="334772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It is a process</a:t>
            </a:r>
            <a:r>
              <a:rPr dirty="0" sz="19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19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focuses	on reducing the variation in business  production control i.e. a tighter control over its operational systems,  increasing their cost effectiveness an encouraging productivity  breakthrough. It is a term created by </a:t>
            </a:r>
            <a:r>
              <a:rPr dirty="0" sz="1900" spc="-10" b="1">
                <a:solidFill>
                  <a:srgbClr val="FFFFFF"/>
                </a:solidFill>
                <a:latin typeface="Arial"/>
                <a:cs typeface="Arial"/>
              </a:rPr>
              <a:t>MOTOROLA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to describe the goal and  process used to achieve levels of quality</a:t>
            </a:r>
            <a:r>
              <a:rPr dirty="0" sz="1900" spc="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improvement.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95"/>
              </a:spcBef>
              <a:buClr>
                <a:srgbClr val="89D0D5"/>
              </a:buClr>
              <a:buSzPct val="78947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u="heavy" sz="19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Steps: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This six sigma process is also known as </a:t>
            </a: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DMAIC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process. The steps</a:t>
            </a:r>
            <a:r>
              <a:rPr dirty="0" sz="1900" spc="2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are: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ts val="2165"/>
              </a:lnSpc>
              <a:spcBef>
                <a:spcPts val="78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Define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(Determining benchmarks, availability and reliability</a:t>
            </a:r>
            <a:r>
              <a:rPr dirty="0" sz="1900" spc="3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requirements,</a:t>
            </a:r>
            <a:endParaRPr sz="1900">
              <a:latin typeface="Arial"/>
              <a:cs typeface="Arial"/>
            </a:endParaRPr>
          </a:p>
          <a:p>
            <a:pPr marL="469900">
              <a:lnSpc>
                <a:spcPts val="2165"/>
              </a:lnSpc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mapping the flow</a:t>
            </a:r>
            <a:r>
              <a:rPr dirty="0" sz="19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process)</a:t>
            </a:r>
            <a:endParaRPr sz="1900">
              <a:latin typeface="Arial"/>
              <a:cs typeface="Arial"/>
            </a:endParaRPr>
          </a:p>
          <a:p>
            <a:pPr marL="469900" marR="958215" indent="-457200">
              <a:lnSpc>
                <a:spcPts val="2050"/>
              </a:lnSpc>
              <a:spcBef>
                <a:spcPts val="1030"/>
              </a:spcBef>
              <a:buClr>
                <a:srgbClr val="89D0D5"/>
              </a:buClr>
              <a:buSzPct val="78947"/>
              <a:buAutoNum type="arabicParenR" startAt="2"/>
              <a:tabLst>
                <a:tab pos="469265" algn="l"/>
                <a:tab pos="469900" algn="l"/>
              </a:tabLst>
            </a:pP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Measure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(Development of failure measurement techniques, data  collection , compilation and</a:t>
            </a:r>
            <a:r>
              <a:rPr dirty="0" sz="1900" spc="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display)</a:t>
            </a:r>
            <a:endParaRPr sz="1900">
              <a:latin typeface="Arial"/>
              <a:cs typeface="Arial"/>
            </a:endParaRPr>
          </a:p>
          <a:p>
            <a:pPr marL="469900" marR="584835" indent="-457200">
              <a:lnSpc>
                <a:spcPts val="2050"/>
              </a:lnSpc>
              <a:spcBef>
                <a:spcPts val="1000"/>
              </a:spcBef>
              <a:buClr>
                <a:srgbClr val="89D0D5"/>
              </a:buClr>
              <a:buSzPct val="78947"/>
              <a:buAutoNum type="arabicParenR" startAt="2"/>
              <a:tabLst>
                <a:tab pos="469265" algn="l"/>
                <a:tab pos="469900" algn="l"/>
              </a:tabLst>
            </a:pPr>
            <a:r>
              <a:rPr dirty="0" sz="1900" spc="-10" b="1">
                <a:solidFill>
                  <a:srgbClr val="FFFFFF"/>
                </a:solidFill>
                <a:latin typeface="Arial"/>
                <a:cs typeface="Arial"/>
              </a:rPr>
              <a:t>Analysis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(Checking and verifying the data and drawing conclusions,  improvement opportunities, finding root</a:t>
            </a:r>
            <a:r>
              <a:rPr dirty="0" sz="1900" spc="1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causes)</a:t>
            </a:r>
            <a:endParaRPr sz="1900">
              <a:latin typeface="Arial"/>
              <a:cs typeface="Arial"/>
            </a:endParaRPr>
          </a:p>
          <a:p>
            <a:pPr marL="469900" marR="123189" indent="-457200">
              <a:lnSpc>
                <a:spcPts val="2050"/>
              </a:lnSpc>
              <a:spcBef>
                <a:spcPts val="1015"/>
              </a:spcBef>
              <a:buClr>
                <a:srgbClr val="89D0D5"/>
              </a:buClr>
              <a:buSzPct val="78947"/>
              <a:buAutoNum type="arabicParenR" startAt="2"/>
              <a:tabLst>
                <a:tab pos="469265" algn="l"/>
                <a:tab pos="469900" algn="l"/>
              </a:tabLst>
            </a:pPr>
            <a:r>
              <a:rPr dirty="0" sz="1900" spc="-10" b="1">
                <a:solidFill>
                  <a:srgbClr val="FFFFFF"/>
                </a:solidFill>
                <a:latin typeface="Arial"/>
                <a:cs typeface="Arial"/>
              </a:rPr>
              <a:t>Improve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(creating model equipment and maintenance process, plan and  schedule and implement</a:t>
            </a:r>
            <a:r>
              <a:rPr dirty="0" sz="1900" spc="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those)</a:t>
            </a:r>
            <a:endParaRPr sz="1900">
              <a:latin typeface="Arial"/>
              <a:cs typeface="Arial"/>
            </a:endParaRPr>
          </a:p>
          <a:p>
            <a:pPr marL="469900" marR="650875" indent="-457200">
              <a:lnSpc>
                <a:spcPts val="2050"/>
              </a:lnSpc>
              <a:spcBef>
                <a:spcPts val="1000"/>
              </a:spcBef>
              <a:buClr>
                <a:srgbClr val="89D0D5"/>
              </a:buClr>
              <a:buSzPct val="78947"/>
              <a:buAutoNum type="arabicParenR" startAt="2"/>
              <a:tabLst>
                <a:tab pos="469265" algn="l"/>
                <a:tab pos="469900" algn="l"/>
              </a:tabLst>
            </a:pP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Control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(Monitoring the improved programme, performances, make  necessary adjustments for</a:t>
            </a:r>
            <a:r>
              <a:rPr dirty="0" sz="1900" spc="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deviations)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51663"/>
            <a:ext cx="8740775" cy="462343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Enterprise Asset Management</a:t>
            </a:r>
            <a:r>
              <a:rPr dirty="0" u="heavy" sz="2000" spc="-17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(EAM)</a:t>
            </a:r>
            <a:endParaRPr sz="20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It is an information management system that connects all departments</a:t>
            </a:r>
            <a:r>
              <a:rPr dirty="0" sz="2000" spc="-2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  disciplines within a company making them an integrated unit. It is an 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organised and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systematic tracking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of an organisation’s physical 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assets(plant, machinery).It reduces paperwork, improves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quality,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quantity  and timeliness of</a:t>
            </a:r>
            <a:r>
              <a:rPr dirty="0" sz="20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information.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Lean</a:t>
            </a:r>
            <a:r>
              <a:rPr dirty="0" u="heavy" sz="2000" spc="-2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Maintenance</a:t>
            </a:r>
            <a:endParaRPr sz="2000">
              <a:latin typeface="Arial"/>
              <a:cs typeface="Arial"/>
            </a:endParaRPr>
          </a:p>
          <a:p>
            <a:pPr marL="355600" marR="11176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This system recognises seven forms of waste in maintenance. They are  over production, waiting, transportation, process waste,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inventory,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waste  motion and defects.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Efforts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are made for the continuous improvement in  process by eliminating wastes. It leads to maximise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yield,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productivity</a:t>
            </a:r>
            <a:r>
              <a:rPr dirty="0" sz="2000" spc="-1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profitability.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51968"/>
            <a:ext cx="8597900" cy="5867400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19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Computer Aided</a:t>
            </a:r>
            <a:r>
              <a:rPr dirty="0" u="heavy" sz="1900" spc="-5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9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Maintenance</a:t>
            </a:r>
            <a:endParaRPr sz="1900">
              <a:latin typeface="Arial"/>
              <a:cs typeface="Arial"/>
            </a:endParaRPr>
          </a:p>
          <a:p>
            <a:pPr marL="355600" marR="5080">
              <a:lnSpc>
                <a:spcPts val="2050"/>
              </a:lnSpc>
              <a:spcBef>
                <a:spcPts val="1030"/>
              </a:spcBef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Such systems serve as </a:t>
            </a:r>
            <a:r>
              <a:rPr dirty="0" sz="1900" spc="-10">
                <a:solidFill>
                  <a:srgbClr val="FFFFFF"/>
                </a:solidFill>
                <a:latin typeface="Arial"/>
                <a:cs typeface="Arial"/>
              </a:rPr>
              <a:t>effective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decision support tool in the form </a:t>
            </a:r>
            <a:r>
              <a:rPr dirty="0" sz="19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900" spc="-10">
                <a:solidFill>
                  <a:srgbClr val="FFFFFF"/>
                </a:solidFill>
                <a:latin typeface="Arial"/>
                <a:cs typeface="Arial"/>
              </a:rPr>
              <a:t>well 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designed information system. Programmes are prepared to handle a large  volume of data pertaining to men, money and equipment and can be used as  and </a:t>
            </a:r>
            <a:r>
              <a:rPr dirty="0" sz="1900" spc="-1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required for </a:t>
            </a:r>
            <a:r>
              <a:rPr dirty="0" sz="1900" spc="-10">
                <a:solidFill>
                  <a:srgbClr val="FFFFFF"/>
                </a:solidFill>
                <a:latin typeface="Arial"/>
                <a:cs typeface="Arial"/>
              </a:rPr>
              <a:t>effective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performance of maintenance</a:t>
            </a:r>
            <a:r>
              <a:rPr dirty="0" sz="19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tasks.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dirty="0" u="heavy" sz="19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Computer based maintenance</a:t>
            </a:r>
            <a:r>
              <a:rPr dirty="0" u="heavy" sz="1900" spc="6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9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systems:</a:t>
            </a:r>
            <a:endParaRPr sz="1900">
              <a:latin typeface="Arial"/>
              <a:cs typeface="Arial"/>
            </a:endParaRPr>
          </a:p>
          <a:p>
            <a:pPr marL="469900" marR="358140" indent="-457200">
              <a:lnSpc>
                <a:spcPts val="2050"/>
              </a:lnSpc>
              <a:spcBef>
                <a:spcPts val="103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Job card </a:t>
            </a:r>
            <a:r>
              <a:rPr dirty="0" sz="1900" spc="-10" b="1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Job card shows the plant code, </a:t>
            </a:r>
            <a:r>
              <a:rPr dirty="0" sz="1900">
                <a:solidFill>
                  <a:srgbClr val="FFFFFF"/>
                </a:solidFill>
                <a:latin typeface="Arial"/>
                <a:cs typeface="Arial"/>
              </a:rPr>
              <a:t>equipment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code, job  code, the nature of the jobs, the start time and finishing time, </a:t>
            </a:r>
            <a:r>
              <a:rPr dirty="0" sz="1900">
                <a:solidFill>
                  <a:srgbClr val="FFFFFF"/>
                </a:solidFill>
                <a:latin typeface="Arial"/>
                <a:cs typeface="Arial"/>
              </a:rPr>
              <a:t>man-hour 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spent and etc. The use of computer facilitates the issue of job cards,  recording job history and control of</a:t>
            </a:r>
            <a:r>
              <a:rPr dirty="0" sz="1900" spc="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FFFFFF"/>
                </a:solidFill>
                <a:latin typeface="Arial"/>
                <a:cs typeface="Arial"/>
              </a:rPr>
              <a:t>manpower</a:t>
            </a:r>
            <a:r>
              <a:rPr dirty="0" sz="19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  <a:p>
            <a:pPr marL="469900" marR="64769" indent="-457200">
              <a:lnSpc>
                <a:spcPts val="2050"/>
              </a:lnSpc>
              <a:spcBef>
                <a:spcPts val="102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Spare part life monitoring </a:t>
            </a:r>
            <a:r>
              <a:rPr dirty="0" sz="1900" spc="-10" b="1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This is the recording of a description,  anticipated life and date of installation of an equipment. When a spare part  is replaced during breakdown failures or scheduled maintenance, the  updating of information is</a:t>
            </a:r>
            <a:r>
              <a:rPr dirty="0" sz="1900" spc="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done.</a:t>
            </a:r>
            <a:endParaRPr sz="1900">
              <a:latin typeface="Arial"/>
              <a:cs typeface="Arial"/>
            </a:endParaRPr>
          </a:p>
          <a:p>
            <a:pPr marL="469900" marR="118110" indent="-457200">
              <a:lnSpc>
                <a:spcPct val="90000"/>
              </a:lnSpc>
              <a:spcBef>
                <a:spcPts val="969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 b="1">
                <a:solidFill>
                  <a:srgbClr val="FFFFFF"/>
                </a:solidFill>
                <a:latin typeface="Arial"/>
                <a:cs typeface="Arial"/>
              </a:rPr>
              <a:t>Spare parts tracking system-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A file is created that contains the material  code, spare part identification </a:t>
            </a:r>
            <a:r>
              <a:rPr dirty="0" sz="1900" spc="-20">
                <a:solidFill>
                  <a:srgbClr val="FFFFFF"/>
                </a:solidFill>
                <a:latin typeface="Arial"/>
                <a:cs typeface="Arial"/>
              </a:rPr>
              <a:t>number,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the assembly number and the place  of part used. This helps in knowing the current position about a particular  spare part and facilitates timely</a:t>
            </a:r>
            <a:r>
              <a:rPr dirty="0" sz="19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requirements.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272" y="127863"/>
            <a:ext cx="7804150" cy="482727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spc="-3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Total 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Productive Maintenance</a:t>
            </a:r>
            <a:r>
              <a:rPr dirty="0" u="heavy" sz="2000" spc="-3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(TPM)</a:t>
            </a:r>
            <a:endParaRPr sz="20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 goal of TPM is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increase production while, at the same</a:t>
            </a:r>
            <a:r>
              <a:rPr dirty="0" sz="200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time,  increasing employee morale and job satisfaction. The goal is to  hold emergency and unscheduled maintenance to a minimum. It  can be considered as a medical science of</a:t>
            </a:r>
            <a:r>
              <a:rPr dirty="0" sz="200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machines.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</a:pPr>
            <a:r>
              <a:rPr dirty="0" u="heavy" sz="20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Objectives 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of</a:t>
            </a:r>
            <a:r>
              <a:rPr dirty="0" u="heavy" sz="2000" spc="-2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TPM: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900" algn="l"/>
                <a:tab pos="470534" algn="l"/>
              </a:tabLst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Avoid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wastage in a quickly changing</a:t>
            </a:r>
            <a:r>
              <a:rPr dirty="0" sz="20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environment.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900" algn="l"/>
                <a:tab pos="470534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Producing goods without reducing product</a:t>
            </a:r>
            <a:r>
              <a:rPr dirty="0" sz="20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quality.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AutoNum type="arabicParenR"/>
              <a:tabLst>
                <a:tab pos="469900" algn="l"/>
                <a:tab pos="470534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Reduce</a:t>
            </a:r>
            <a:r>
              <a:rPr dirty="0" sz="2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cost.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900" algn="l"/>
                <a:tab pos="470534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Produce a low batch quantity at the earliest possible</a:t>
            </a:r>
            <a:r>
              <a:rPr dirty="0" sz="200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time.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005"/>
              </a:spcBef>
              <a:buClr>
                <a:srgbClr val="89D0D5"/>
              </a:buClr>
              <a:buSzPct val="80000"/>
              <a:buAutoNum type="arabicParenR"/>
              <a:tabLst>
                <a:tab pos="469900" algn="l"/>
                <a:tab pos="470534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Goods send to the customers must be</a:t>
            </a:r>
            <a:r>
              <a:rPr dirty="0" sz="2000" spc="-1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non-defective.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54000"/>
            <a:ext cx="763714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Similarities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between TPM &amp; TQM </a:t>
            </a:r>
            <a:r>
              <a:rPr dirty="0" sz="2000" spc="-25" b="1">
                <a:solidFill>
                  <a:srgbClr val="FFFFFF"/>
                </a:solidFill>
                <a:latin typeface="Arial"/>
                <a:cs typeface="Arial"/>
              </a:rPr>
              <a:t>(Total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quality</a:t>
            </a:r>
            <a:r>
              <a:rPr dirty="0" sz="2000" spc="-11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Management)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685545"/>
            <a:ext cx="765111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265" algn="l"/>
              </a:tabLst>
            </a:pPr>
            <a:r>
              <a:rPr dirty="0" sz="1600" spc="-5">
                <a:solidFill>
                  <a:srgbClr val="89D0D5"/>
                </a:solidFill>
                <a:latin typeface="Arial"/>
                <a:cs typeface="Arial"/>
              </a:rPr>
              <a:t>1)	</a:t>
            </a: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Total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commitment to the program by upper level management</a:t>
            </a:r>
            <a:r>
              <a:rPr dirty="0" sz="20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862939"/>
            <a:ext cx="7189470" cy="891540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1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required in both</a:t>
            </a:r>
            <a:r>
              <a:rPr dirty="0" sz="20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programmes.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469265" algn="l"/>
              </a:tabLst>
            </a:pPr>
            <a:r>
              <a:rPr dirty="0" sz="1600" spc="-5">
                <a:solidFill>
                  <a:srgbClr val="89D0D5"/>
                </a:solidFill>
                <a:latin typeface="Arial"/>
                <a:cs typeface="Arial"/>
              </a:rPr>
              <a:t>2)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Employees must be empowered to initiate corrective</a:t>
            </a:r>
            <a:r>
              <a:rPr dirty="0" sz="200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action.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1854149"/>
            <a:ext cx="7992745" cy="1500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265" algn="l"/>
              </a:tabLst>
            </a:pPr>
            <a:r>
              <a:rPr dirty="0" sz="1600" spc="-5">
                <a:solidFill>
                  <a:srgbClr val="89D0D5"/>
                </a:solidFill>
                <a:latin typeface="Arial"/>
                <a:cs typeface="Arial"/>
              </a:rPr>
              <a:t>3)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 long-range outlook must be accepted as TPM may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take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r>
              <a:rPr dirty="0" sz="2000" spc="-3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more to implement and is an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on-going</a:t>
            </a:r>
            <a:r>
              <a:rPr dirty="0" sz="20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process.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Difference between TPM &amp;</a:t>
            </a:r>
            <a:r>
              <a:rPr dirty="0" sz="20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TQM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55650" y="3498850"/>
          <a:ext cx="7715250" cy="3206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5400"/>
                <a:gridCol w="2565400"/>
                <a:gridCol w="2565400"/>
              </a:tblGrid>
              <a:tr h="49923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Category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F151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TQM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F151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TPM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F1512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Object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359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Quality (output</a:t>
                      </a:r>
                      <a:r>
                        <a:rPr dirty="0"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and  effects)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825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Equipment (Input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and  cause)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Mains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attaining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306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Systemize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the  management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363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Employees 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rtici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ati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</a:tr>
              <a:tr h="49919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Goal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It is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software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oriented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Hardware</a:t>
                      </a:r>
                      <a:r>
                        <a:rPr dirty="0" sz="18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oriented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35">
                          <a:latin typeface="Arial"/>
                          <a:cs typeface="Arial"/>
                        </a:rPr>
                        <a:t>Target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6127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Quality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for PPM 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(Power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production  management0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82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Elimination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8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losses  and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wastes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3551554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 spc="-5">
                <a:solidFill>
                  <a:srgbClr val="EBEBEB"/>
                </a:solidFill>
              </a:rPr>
              <a:t>Pillars </a:t>
            </a:r>
            <a:r>
              <a:rPr dirty="0" u="none" sz="4200">
                <a:solidFill>
                  <a:srgbClr val="EBEBEB"/>
                </a:solidFill>
              </a:rPr>
              <a:t>of</a:t>
            </a:r>
            <a:r>
              <a:rPr dirty="0" u="none" sz="4200" spc="-75">
                <a:solidFill>
                  <a:srgbClr val="EBEBEB"/>
                </a:solidFill>
              </a:rPr>
              <a:t> </a:t>
            </a:r>
            <a:r>
              <a:rPr dirty="0" u="none" sz="4200">
                <a:solidFill>
                  <a:srgbClr val="EBEBEB"/>
                </a:solidFill>
              </a:rPr>
              <a:t>TPM</a:t>
            </a:r>
            <a:endParaRPr sz="4200"/>
          </a:p>
        </p:txBody>
      </p:sp>
      <p:sp>
        <p:nvSpPr>
          <p:cNvPr id="4" name="object 4"/>
          <p:cNvSpPr/>
          <p:nvPr/>
        </p:nvSpPr>
        <p:spPr>
          <a:xfrm>
            <a:off x="576021" y="1073022"/>
            <a:ext cx="3525520" cy="56515"/>
          </a:xfrm>
          <a:custGeom>
            <a:avLst/>
            <a:gdLst/>
            <a:ahLst/>
            <a:cxnLst/>
            <a:rect l="l" t="t" r="r" b="b"/>
            <a:pathLst>
              <a:path w="3525520" h="56515">
                <a:moveTo>
                  <a:pt x="3525062" y="0"/>
                </a:moveTo>
                <a:lnTo>
                  <a:pt x="0" y="0"/>
                </a:lnTo>
                <a:lnTo>
                  <a:pt x="0" y="56387"/>
                </a:lnTo>
                <a:lnTo>
                  <a:pt x="3525062" y="56387"/>
                </a:lnTo>
                <a:lnTo>
                  <a:pt x="3525062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1812035" y="1438655"/>
            <a:ext cx="5892165" cy="5125720"/>
            <a:chOff x="1812035" y="1438655"/>
            <a:chExt cx="5892165" cy="5125720"/>
          </a:xfrm>
        </p:grpSpPr>
        <p:sp>
          <p:nvSpPr>
            <p:cNvPr id="6" name="object 6"/>
            <p:cNvSpPr/>
            <p:nvPr/>
          </p:nvSpPr>
          <p:spPr>
            <a:xfrm>
              <a:off x="1821941" y="1448561"/>
              <a:ext cx="5105400" cy="5105400"/>
            </a:xfrm>
            <a:custGeom>
              <a:avLst/>
              <a:gdLst/>
              <a:ahLst/>
              <a:cxnLst/>
              <a:rect l="l" t="t" r="r" b="b"/>
              <a:pathLst>
                <a:path w="5105400" h="5105400">
                  <a:moveTo>
                    <a:pt x="2552699" y="0"/>
                  </a:moveTo>
                  <a:lnTo>
                    <a:pt x="0" y="5105400"/>
                  </a:lnTo>
                  <a:lnTo>
                    <a:pt x="5105400" y="5105400"/>
                  </a:lnTo>
                  <a:lnTo>
                    <a:pt x="2552699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821941" y="1448561"/>
              <a:ext cx="5105400" cy="5105400"/>
            </a:xfrm>
            <a:custGeom>
              <a:avLst/>
              <a:gdLst/>
              <a:ahLst/>
              <a:cxnLst/>
              <a:rect l="l" t="t" r="r" b="b"/>
              <a:pathLst>
                <a:path w="5105400" h="5105400">
                  <a:moveTo>
                    <a:pt x="0" y="5105400"/>
                  </a:moveTo>
                  <a:lnTo>
                    <a:pt x="2552699" y="0"/>
                  </a:lnTo>
                  <a:lnTo>
                    <a:pt x="5105400" y="5105400"/>
                  </a:lnTo>
                  <a:lnTo>
                    <a:pt x="0" y="5105400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374641" y="195910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3243580" y="0"/>
                  </a:moveTo>
                  <a:lnTo>
                    <a:pt x="75692" y="0"/>
                  </a:lnTo>
                  <a:lnTo>
                    <a:pt x="46237" y="5951"/>
                  </a:lnTo>
                  <a:lnTo>
                    <a:pt x="22177" y="22177"/>
                  </a:lnTo>
                  <a:lnTo>
                    <a:pt x="5951" y="46237"/>
                  </a:lnTo>
                  <a:lnTo>
                    <a:pt x="0" y="75692"/>
                  </a:lnTo>
                  <a:lnTo>
                    <a:pt x="0" y="378460"/>
                  </a:lnTo>
                  <a:lnTo>
                    <a:pt x="5951" y="407914"/>
                  </a:lnTo>
                  <a:lnTo>
                    <a:pt x="22177" y="431974"/>
                  </a:lnTo>
                  <a:lnTo>
                    <a:pt x="46237" y="448200"/>
                  </a:lnTo>
                  <a:lnTo>
                    <a:pt x="75692" y="454151"/>
                  </a:lnTo>
                  <a:lnTo>
                    <a:pt x="3243580" y="454151"/>
                  </a:lnTo>
                  <a:lnTo>
                    <a:pt x="3273034" y="448200"/>
                  </a:lnTo>
                  <a:lnTo>
                    <a:pt x="3297094" y="431974"/>
                  </a:lnTo>
                  <a:lnTo>
                    <a:pt x="3313320" y="407914"/>
                  </a:lnTo>
                  <a:lnTo>
                    <a:pt x="3319272" y="378460"/>
                  </a:lnTo>
                  <a:lnTo>
                    <a:pt x="3319272" y="75692"/>
                  </a:lnTo>
                  <a:lnTo>
                    <a:pt x="3313320" y="46237"/>
                  </a:lnTo>
                  <a:lnTo>
                    <a:pt x="3297094" y="22177"/>
                  </a:lnTo>
                  <a:lnTo>
                    <a:pt x="3273034" y="5951"/>
                  </a:lnTo>
                  <a:lnTo>
                    <a:pt x="32435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374641" y="195910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0" y="75692"/>
                  </a:moveTo>
                  <a:lnTo>
                    <a:pt x="5951" y="46237"/>
                  </a:lnTo>
                  <a:lnTo>
                    <a:pt x="22177" y="22177"/>
                  </a:lnTo>
                  <a:lnTo>
                    <a:pt x="46237" y="5951"/>
                  </a:lnTo>
                  <a:lnTo>
                    <a:pt x="75692" y="0"/>
                  </a:lnTo>
                  <a:lnTo>
                    <a:pt x="3243580" y="0"/>
                  </a:lnTo>
                  <a:lnTo>
                    <a:pt x="3273034" y="5951"/>
                  </a:lnTo>
                  <a:lnTo>
                    <a:pt x="3297094" y="22177"/>
                  </a:lnTo>
                  <a:lnTo>
                    <a:pt x="3313320" y="46237"/>
                  </a:lnTo>
                  <a:lnTo>
                    <a:pt x="3319272" y="75692"/>
                  </a:lnTo>
                  <a:lnTo>
                    <a:pt x="3319272" y="378460"/>
                  </a:lnTo>
                  <a:lnTo>
                    <a:pt x="3313320" y="407914"/>
                  </a:lnTo>
                  <a:lnTo>
                    <a:pt x="3297094" y="431974"/>
                  </a:lnTo>
                  <a:lnTo>
                    <a:pt x="3273034" y="448200"/>
                  </a:lnTo>
                  <a:lnTo>
                    <a:pt x="3243580" y="454151"/>
                  </a:lnTo>
                  <a:lnTo>
                    <a:pt x="75692" y="454151"/>
                  </a:lnTo>
                  <a:lnTo>
                    <a:pt x="46237" y="448200"/>
                  </a:lnTo>
                  <a:lnTo>
                    <a:pt x="22177" y="431974"/>
                  </a:lnTo>
                  <a:lnTo>
                    <a:pt x="5951" y="407914"/>
                  </a:lnTo>
                  <a:lnTo>
                    <a:pt x="0" y="378460"/>
                  </a:lnTo>
                  <a:lnTo>
                    <a:pt x="0" y="75692"/>
                  </a:lnTo>
                  <a:close/>
                </a:path>
              </a:pathLst>
            </a:custGeom>
            <a:ln w="19812">
              <a:solidFill>
                <a:srgbClr val="AF151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374641" y="246964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3243580" y="0"/>
                  </a:moveTo>
                  <a:lnTo>
                    <a:pt x="75692" y="0"/>
                  </a:lnTo>
                  <a:lnTo>
                    <a:pt x="46237" y="5951"/>
                  </a:lnTo>
                  <a:lnTo>
                    <a:pt x="22177" y="22177"/>
                  </a:lnTo>
                  <a:lnTo>
                    <a:pt x="5951" y="46237"/>
                  </a:lnTo>
                  <a:lnTo>
                    <a:pt x="0" y="75692"/>
                  </a:lnTo>
                  <a:lnTo>
                    <a:pt x="0" y="378460"/>
                  </a:lnTo>
                  <a:lnTo>
                    <a:pt x="5951" y="407914"/>
                  </a:lnTo>
                  <a:lnTo>
                    <a:pt x="22177" y="431974"/>
                  </a:lnTo>
                  <a:lnTo>
                    <a:pt x="46237" y="448200"/>
                  </a:lnTo>
                  <a:lnTo>
                    <a:pt x="75692" y="454152"/>
                  </a:lnTo>
                  <a:lnTo>
                    <a:pt x="3243580" y="454152"/>
                  </a:lnTo>
                  <a:lnTo>
                    <a:pt x="3273034" y="448200"/>
                  </a:lnTo>
                  <a:lnTo>
                    <a:pt x="3297094" y="431974"/>
                  </a:lnTo>
                  <a:lnTo>
                    <a:pt x="3313320" y="407914"/>
                  </a:lnTo>
                  <a:lnTo>
                    <a:pt x="3319272" y="378460"/>
                  </a:lnTo>
                  <a:lnTo>
                    <a:pt x="3319272" y="75692"/>
                  </a:lnTo>
                  <a:lnTo>
                    <a:pt x="3313320" y="46237"/>
                  </a:lnTo>
                  <a:lnTo>
                    <a:pt x="3297094" y="22177"/>
                  </a:lnTo>
                  <a:lnTo>
                    <a:pt x="3273034" y="5951"/>
                  </a:lnTo>
                  <a:lnTo>
                    <a:pt x="32435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374641" y="246964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0" y="75692"/>
                  </a:moveTo>
                  <a:lnTo>
                    <a:pt x="5951" y="46237"/>
                  </a:lnTo>
                  <a:lnTo>
                    <a:pt x="22177" y="22177"/>
                  </a:lnTo>
                  <a:lnTo>
                    <a:pt x="46237" y="5951"/>
                  </a:lnTo>
                  <a:lnTo>
                    <a:pt x="75692" y="0"/>
                  </a:lnTo>
                  <a:lnTo>
                    <a:pt x="3243580" y="0"/>
                  </a:lnTo>
                  <a:lnTo>
                    <a:pt x="3273034" y="5951"/>
                  </a:lnTo>
                  <a:lnTo>
                    <a:pt x="3297094" y="22177"/>
                  </a:lnTo>
                  <a:lnTo>
                    <a:pt x="3313320" y="46237"/>
                  </a:lnTo>
                  <a:lnTo>
                    <a:pt x="3319272" y="75692"/>
                  </a:lnTo>
                  <a:lnTo>
                    <a:pt x="3319272" y="378460"/>
                  </a:lnTo>
                  <a:lnTo>
                    <a:pt x="3313320" y="407914"/>
                  </a:lnTo>
                  <a:lnTo>
                    <a:pt x="3297094" y="431974"/>
                  </a:lnTo>
                  <a:lnTo>
                    <a:pt x="3273034" y="448200"/>
                  </a:lnTo>
                  <a:lnTo>
                    <a:pt x="3243580" y="454152"/>
                  </a:lnTo>
                  <a:lnTo>
                    <a:pt x="75692" y="454152"/>
                  </a:lnTo>
                  <a:lnTo>
                    <a:pt x="46237" y="448200"/>
                  </a:lnTo>
                  <a:lnTo>
                    <a:pt x="22177" y="431974"/>
                  </a:lnTo>
                  <a:lnTo>
                    <a:pt x="5951" y="407914"/>
                  </a:lnTo>
                  <a:lnTo>
                    <a:pt x="0" y="378460"/>
                  </a:lnTo>
                  <a:lnTo>
                    <a:pt x="0" y="75692"/>
                  </a:lnTo>
                  <a:close/>
                </a:path>
              </a:pathLst>
            </a:custGeom>
            <a:ln w="19812">
              <a:solidFill>
                <a:srgbClr val="AF151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374641" y="298018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3243580" y="0"/>
                  </a:moveTo>
                  <a:lnTo>
                    <a:pt x="75692" y="0"/>
                  </a:lnTo>
                  <a:lnTo>
                    <a:pt x="46237" y="5951"/>
                  </a:lnTo>
                  <a:lnTo>
                    <a:pt x="22177" y="22177"/>
                  </a:lnTo>
                  <a:lnTo>
                    <a:pt x="5951" y="46237"/>
                  </a:lnTo>
                  <a:lnTo>
                    <a:pt x="0" y="75691"/>
                  </a:lnTo>
                  <a:lnTo>
                    <a:pt x="0" y="378459"/>
                  </a:lnTo>
                  <a:lnTo>
                    <a:pt x="5951" y="407914"/>
                  </a:lnTo>
                  <a:lnTo>
                    <a:pt x="22177" y="431974"/>
                  </a:lnTo>
                  <a:lnTo>
                    <a:pt x="46237" y="448200"/>
                  </a:lnTo>
                  <a:lnTo>
                    <a:pt x="75692" y="454151"/>
                  </a:lnTo>
                  <a:lnTo>
                    <a:pt x="3243580" y="454151"/>
                  </a:lnTo>
                  <a:lnTo>
                    <a:pt x="3273034" y="448200"/>
                  </a:lnTo>
                  <a:lnTo>
                    <a:pt x="3297094" y="431974"/>
                  </a:lnTo>
                  <a:lnTo>
                    <a:pt x="3313320" y="407914"/>
                  </a:lnTo>
                  <a:lnTo>
                    <a:pt x="3319272" y="378459"/>
                  </a:lnTo>
                  <a:lnTo>
                    <a:pt x="3319272" y="75691"/>
                  </a:lnTo>
                  <a:lnTo>
                    <a:pt x="3313320" y="46237"/>
                  </a:lnTo>
                  <a:lnTo>
                    <a:pt x="3297094" y="22177"/>
                  </a:lnTo>
                  <a:lnTo>
                    <a:pt x="3273034" y="5951"/>
                  </a:lnTo>
                  <a:lnTo>
                    <a:pt x="32435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374641" y="298018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0" y="75691"/>
                  </a:moveTo>
                  <a:lnTo>
                    <a:pt x="5951" y="46237"/>
                  </a:lnTo>
                  <a:lnTo>
                    <a:pt x="22177" y="22177"/>
                  </a:lnTo>
                  <a:lnTo>
                    <a:pt x="46237" y="5951"/>
                  </a:lnTo>
                  <a:lnTo>
                    <a:pt x="75692" y="0"/>
                  </a:lnTo>
                  <a:lnTo>
                    <a:pt x="3243580" y="0"/>
                  </a:lnTo>
                  <a:lnTo>
                    <a:pt x="3273034" y="5951"/>
                  </a:lnTo>
                  <a:lnTo>
                    <a:pt x="3297094" y="22177"/>
                  </a:lnTo>
                  <a:lnTo>
                    <a:pt x="3313320" y="46237"/>
                  </a:lnTo>
                  <a:lnTo>
                    <a:pt x="3319272" y="75691"/>
                  </a:lnTo>
                  <a:lnTo>
                    <a:pt x="3319272" y="378459"/>
                  </a:lnTo>
                  <a:lnTo>
                    <a:pt x="3313320" y="407914"/>
                  </a:lnTo>
                  <a:lnTo>
                    <a:pt x="3297094" y="431974"/>
                  </a:lnTo>
                  <a:lnTo>
                    <a:pt x="3273034" y="448200"/>
                  </a:lnTo>
                  <a:lnTo>
                    <a:pt x="3243580" y="454151"/>
                  </a:lnTo>
                  <a:lnTo>
                    <a:pt x="75692" y="454151"/>
                  </a:lnTo>
                  <a:lnTo>
                    <a:pt x="46237" y="448200"/>
                  </a:lnTo>
                  <a:lnTo>
                    <a:pt x="22177" y="431974"/>
                  </a:lnTo>
                  <a:lnTo>
                    <a:pt x="5951" y="407914"/>
                  </a:lnTo>
                  <a:lnTo>
                    <a:pt x="0" y="378459"/>
                  </a:lnTo>
                  <a:lnTo>
                    <a:pt x="0" y="75691"/>
                  </a:lnTo>
                  <a:close/>
                </a:path>
              </a:pathLst>
            </a:custGeom>
            <a:ln w="19812">
              <a:solidFill>
                <a:srgbClr val="AF151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374641" y="3490722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3243580" y="0"/>
                  </a:moveTo>
                  <a:lnTo>
                    <a:pt x="75692" y="0"/>
                  </a:lnTo>
                  <a:lnTo>
                    <a:pt x="46237" y="5951"/>
                  </a:lnTo>
                  <a:lnTo>
                    <a:pt x="22177" y="22177"/>
                  </a:lnTo>
                  <a:lnTo>
                    <a:pt x="5951" y="46237"/>
                  </a:lnTo>
                  <a:lnTo>
                    <a:pt x="0" y="75691"/>
                  </a:lnTo>
                  <a:lnTo>
                    <a:pt x="0" y="378459"/>
                  </a:lnTo>
                  <a:lnTo>
                    <a:pt x="5951" y="407914"/>
                  </a:lnTo>
                  <a:lnTo>
                    <a:pt x="22177" y="431974"/>
                  </a:lnTo>
                  <a:lnTo>
                    <a:pt x="46237" y="448200"/>
                  </a:lnTo>
                  <a:lnTo>
                    <a:pt x="75692" y="454151"/>
                  </a:lnTo>
                  <a:lnTo>
                    <a:pt x="3243580" y="454151"/>
                  </a:lnTo>
                  <a:lnTo>
                    <a:pt x="3273034" y="448200"/>
                  </a:lnTo>
                  <a:lnTo>
                    <a:pt x="3297094" y="431974"/>
                  </a:lnTo>
                  <a:lnTo>
                    <a:pt x="3313320" y="407914"/>
                  </a:lnTo>
                  <a:lnTo>
                    <a:pt x="3319272" y="378459"/>
                  </a:lnTo>
                  <a:lnTo>
                    <a:pt x="3319272" y="75691"/>
                  </a:lnTo>
                  <a:lnTo>
                    <a:pt x="3313320" y="46237"/>
                  </a:lnTo>
                  <a:lnTo>
                    <a:pt x="3297094" y="22177"/>
                  </a:lnTo>
                  <a:lnTo>
                    <a:pt x="3273034" y="5951"/>
                  </a:lnTo>
                  <a:lnTo>
                    <a:pt x="32435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374641" y="3490722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0" y="75691"/>
                  </a:moveTo>
                  <a:lnTo>
                    <a:pt x="5951" y="46237"/>
                  </a:lnTo>
                  <a:lnTo>
                    <a:pt x="22177" y="22177"/>
                  </a:lnTo>
                  <a:lnTo>
                    <a:pt x="46237" y="5951"/>
                  </a:lnTo>
                  <a:lnTo>
                    <a:pt x="75692" y="0"/>
                  </a:lnTo>
                  <a:lnTo>
                    <a:pt x="3243580" y="0"/>
                  </a:lnTo>
                  <a:lnTo>
                    <a:pt x="3273034" y="5951"/>
                  </a:lnTo>
                  <a:lnTo>
                    <a:pt x="3297094" y="22177"/>
                  </a:lnTo>
                  <a:lnTo>
                    <a:pt x="3313320" y="46237"/>
                  </a:lnTo>
                  <a:lnTo>
                    <a:pt x="3319272" y="75691"/>
                  </a:lnTo>
                  <a:lnTo>
                    <a:pt x="3319272" y="378459"/>
                  </a:lnTo>
                  <a:lnTo>
                    <a:pt x="3313320" y="407914"/>
                  </a:lnTo>
                  <a:lnTo>
                    <a:pt x="3297094" y="431974"/>
                  </a:lnTo>
                  <a:lnTo>
                    <a:pt x="3273034" y="448200"/>
                  </a:lnTo>
                  <a:lnTo>
                    <a:pt x="3243580" y="454151"/>
                  </a:lnTo>
                  <a:lnTo>
                    <a:pt x="75692" y="454151"/>
                  </a:lnTo>
                  <a:lnTo>
                    <a:pt x="46237" y="448200"/>
                  </a:lnTo>
                  <a:lnTo>
                    <a:pt x="22177" y="431974"/>
                  </a:lnTo>
                  <a:lnTo>
                    <a:pt x="5951" y="407914"/>
                  </a:lnTo>
                  <a:lnTo>
                    <a:pt x="0" y="378459"/>
                  </a:lnTo>
                  <a:lnTo>
                    <a:pt x="0" y="75691"/>
                  </a:lnTo>
                  <a:close/>
                </a:path>
              </a:pathLst>
            </a:custGeom>
            <a:ln w="19812">
              <a:solidFill>
                <a:srgbClr val="AF151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374641" y="400126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3243580" y="0"/>
                  </a:moveTo>
                  <a:lnTo>
                    <a:pt x="75692" y="0"/>
                  </a:lnTo>
                  <a:lnTo>
                    <a:pt x="46237" y="5951"/>
                  </a:lnTo>
                  <a:lnTo>
                    <a:pt x="22177" y="22177"/>
                  </a:lnTo>
                  <a:lnTo>
                    <a:pt x="5951" y="46237"/>
                  </a:lnTo>
                  <a:lnTo>
                    <a:pt x="0" y="75692"/>
                  </a:lnTo>
                  <a:lnTo>
                    <a:pt x="0" y="378460"/>
                  </a:lnTo>
                  <a:lnTo>
                    <a:pt x="5951" y="407914"/>
                  </a:lnTo>
                  <a:lnTo>
                    <a:pt x="22177" y="431974"/>
                  </a:lnTo>
                  <a:lnTo>
                    <a:pt x="46237" y="448200"/>
                  </a:lnTo>
                  <a:lnTo>
                    <a:pt x="75692" y="454151"/>
                  </a:lnTo>
                  <a:lnTo>
                    <a:pt x="3243580" y="454151"/>
                  </a:lnTo>
                  <a:lnTo>
                    <a:pt x="3273034" y="448200"/>
                  </a:lnTo>
                  <a:lnTo>
                    <a:pt x="3297094" y="431974"/>
                  </a:lnTo>
                  <a:lnTo>
                    <a:pt x="3313320" y="407914"/>
                  </a:lnTo>
                  <a:lnTo>
                    <a:pt x="3319272" y="378460"/>
                  </a:lnTo>
                  <a:lnTo>
                    <a:pt x="3319272" y="75692"/>
                  </a:lnTo>
                  <a:lnTo>
                    <a:pt x="3313320" y="46237"/>
                  </a:lnTo>
                  <a:lnTo>
                    <a:pt x="3297094" y="22177"/>
                  </a:lnTo>
                  <a:lnTo>
                    <a:pt x="3273034" y="5951"/>
                  </a:lnTo>
                  <a:lnTo>
                    <a:pt x="32435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374641" y="400126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0" y="75692"/>
                  </a:moveTo>
                  <a:lnTo>
                    <a:pt x="5951" y="46237"/>
                  </a:lnTo>
                  <a:lnTo>
                    <a:pt x="22177" y="22177"/>
                  </a:lnTo>
                  <a:lnTo>
                    <a:pt x="46237" y="5951"/>
                  </a:lnTo>
                  <a:lnTo>
                    <a:pt x="75692" y="0"/>
                  </a:lnTo>
                  <a:lnTo>
                    <a:pt x="3243580" y="0"/>
                  </a:lnTo>
                  <a:lnTo>
                    <a:pt x="3273034" y="5951"/>
                  </a:lnTo>
                  <a:lnTo>
                    <a:pt x="3297094" y="22177"/>
                  </a:lnTo>
                  <a:lnTo>
                    <a:pt x="3313320" y="46237"/>
                  </a:lnTo>
                  <a:lnTo>
                    <a:pt x="3319272" y="75692"/>
                  </a:lnTo>
                  <a:lnTo>
                    <a:pt x="3319272" y="378460"/>
                  </a:lnTo>
                  <a:lnTo>
                    <a:pt x="3313320" y="407914"/>
                  </a:lnTo>
                  <a:lnTo>
                    <a:pt x="3297094" y="431974"/>
                  </a:lnTo>
                  <a:lnTo>
                    <a:pt x="3273034" y="448200"/>
                  </a:lnTo>
                  <a:lnTo>
                    <a:pt x="3243580" y="454151"/>
                  </a:lnTo>
                  <a:lnTo>
                    <a:pt x="75692" y="454151"/>
                  </a:lnTo>
                  <a:lnTo>
                    <a:pt x="46237" y="448200"/>
                  </a:lnTo>
                  <a:lnTo>
                    <a:pt x="22177" y="431974"/>
                  </a:lnTo>
                  <a:lnTo>
                    <a:pt x="5951" y="407914"/>
                  </a:lnTo>
                  <a:lnTo>
                    <a:pt x="0" y="378460"/>
                  </a:lnTo>
                  <a:lnTo>
                    <a:pt x="0" y="75692"/>
                  </a:lnTo>
                  <a:close/>
                </a:path>
              </a:pathLst>
            </a:custGeom>
            <a:ln w="19812">
              <a:solidFill>
                <a:srgbClr val="AF151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4374641" y="451180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3243580" y="0"/>
                  </a:moveTo>
                  <a:lnTo>
                    <a:pt x="75692" y="0"/>
                  </a:lnTo>
                  <a:lnTo>
                    <a:pt x="46237" y="5951"/>
                  </a:lnTo>
                  <a:lnTo>
                    <a:pt x="22177" y="22177"/>
                  </a:lnTo>
                  <a:lnTo>
                    <a:pt x="5951" y="46237"/>
                  </a:lnTo>
                  <a:lnTo>
                    <a:pt x="0" y="75692"/>
                  </a:lnTo>
                  <a:lnTo>
                    <a:pt x="0" y="378460"/>
                  </a:lnTo>
                  <a:lnTo>
                    <a:pt x="5951" y="407914"/>
                  </a:lnTo>
                  <a:lnTo>
                    <a:pt x="22177" y="431974"/>
                  </a:lnTo>
                  <a:lnTo>
                    <a:pt x="46237" y="448200"/>
                  </a:lnTo>
                  <a:lnTo>
                    <a:pt x="75692" y="454152"/>
                  </a:lnTo>
                  <a:lnTo>
                    <a:pt x="3243580" y="454152"/>
                  </a:lnTo>
                  <a:lnTo>
                    <a:pt x="3273034" y="448200"/>
                  </a:lnTo>
                  <a:lnTo>
                    <a:pt x="3297094" y="431974"/>
                  </a:lnTo>
                  <a:lnTo>
                    <a:pt x="3313320" y="407914"/>
                  </a:lnTo>
                  <a:lnTo>
                    <a:pt x="3319272" y="378460"/>
                  </a:lnTo>
                  <a:lnTo>
                    <a:pt x="3319272" y="75692"/>
                  </a:lnTo>
                  <a:lnTo>
                    <a:pt x="3313320" y="46237"/>
                  </a:lnTo>
                  <a:lnTo>
                    <a:pt x="3297094" y="22177"/>
                  </a:lnTo>
                  <a:lnTo>
                    <a:pt x="3273034" y="5951"/>
                  </a:lnTo>
                  <a:lnTo>
                    <a:pt x="32435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374641" y="451180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0" y="75692"/>
                  </a:moveTo>
                  <a:lnTo>
                    <a:pt x="5951" y="46237"/>
                  </a:lnTo>
                  <a:lnTo>
                    <a:pt x="22177" y="22177"/>
                  </a:lnTo>
                  <a:lnTo>
                    <a:pt x="46237" y="5951"/>
                  </a:lnTo>
                  <a:lnTo>
                    <a:pt x="75692" y="0"/>
                  </a:lnTo>
                  <a:lnTo>
                    <a:pt x="3243580" y="0"/>
                  </a:lnTo>
                  <a:lnTo>
                    <a:pt x="3273034" y="5951"/>
                  </a:lnTo>
                  <a:lnTo>
                    <a:pt x="3297094" y="22177"/>
                  </a:lnTo>
                  <a:lnTo>
                    <a:pt x="3313320" y="46237"/>
                  </a:lnTo>
                  <a:lnTo>
                    <a:pt x="3319272" y="75692"/>
                  </a:lnTo>
                  <a:lnTo>
                    <a:pt x="3319272" y="378460"/>
                  </a:lnTo>
                  <a:lnTo>
                    <a:pt x="3313320" y="407914"/>
                  </a:lnTo>
                  <a:lnTo>
                    <a:pt x="3297094" y="431974"/>
                  </a:lnTo>
                  <a:lnTo>
                    <a:pt x="3273034" y="448200"/>
                  </a:lnTo>
                  <a:lnTo>
                    <a:pt x="3243580" y="454152"/>
                  </a:lnTo>
                  <a:lnTo>
                    <a:pt x="75692" y="454152"/>
                  </a:lnTo>
                  <a:lnTo>
                    <a:pt x="46237" y="448200"/>
                  </a:lnTo>
                  <a:lnTo>
                    <a:pt x="22177" y="431974"/>
                  </a:lnTo>
                  <a:lnTo>
                    <a:pt x="5951" y="407914"/>
                  </a:lnTo>
                  <a:lnTo>
                    <a:pt x="0" y="378460"/>
                  </a:lnTo>
                  <a:lnTo>
                    <a:pt x="0" y="75692"/>
                  </a:lnTo>
                  <a:close/>
                </a:path>
              </a:pathLst>
            </a:custGeom>
            <a:ln w="19812">
              <a:solidFill>
                <a:srgbClr val="AF151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374641" y="502234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3243580" y="0"/>
                  </a:moveTo>
                  <a:lnTo>
                    <a:pt x="75692" y="0"/>
                  </a:lnTo>
                  <a:lnTo>
                    <a:pt x="46237" y="5951"/>
                  </a:lnTo>
                  <a:lnTo>
                    <a:pt x="22177" y="22177"/>
                  </a:lnTo>
                  <a:lnTo>
                    <a:pt x="5951" y="46237"/>
                  </a:lnTo>
                  <a:lnTo>
                    <a:pt x="0" y="75691"/>
                  </a:lnTo>
                  <a:lnTo>
                    <a:pt x="0" y="378459"/>
                  </a:lnTo>
                  <a:lnTo>
                    <a:pt x="5951" y="407914"/>
                  </a:lnTo>
                  <a:lnTo>
                    <a:pt x="22177" y="431974"/>
                  </a:lnTo>
                  <a:lnTo>
                    <a:pt x="46237" y="448200"/>
                  </a:lnTo>
                  <a:lnTo>
                    <a:pt x="75692" y="454151"/>
                  </a:lnTo>
                  <a:lnTo>
                    <a:pt x="3243580" y="454151"/>
                  </a:lnTo>
                  <a:lnTo>
                    <a:pt x="3273034" y="448200"/>
                  </a:lnTo>
                  <a:lnTo>
                    <a:pt x="3297094" y="431974"/>
                  </a:lnTo>
                  <a:lnTo>
                    <a:pt x="3313320" y="407914"/>
                  </a:lnTo>
                  <a:lnTo>
                    <a:pt x="3319272" y="378459"/>
                  </a:lnTo>
                  <a:lnTo>
                    <a:pt x="3319272" y="75691"/>
                  </a:lnTo>
                  <a:lnTo>
                    <a:pt x="3313320" y="46237"/>
                  </a:lnTo>
                  <a:lnTo>
                    <a:pt x="3297094" y="22177"/>
                  </a:lnTo>
                  <a:lnTo>
                    <a:pt x="3273034" y="5951"/>
                  </a:lnTo>
                  <a:lnTo>
                    <a:pt x="32435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374641" y="5022341"/>
              <a:ext cx="3319779" cy="454659"/>
            </a:xfrm>
            <a:custGeom>
              <a:avLst/>
              <a:gdLst/>
              <a:ahLst/>
              <a:cxnLst/>
              <a:rect l="l" t="t" r="r" b="b"/>
              <a:pathLst>
                <a:path w="3319779" h="454660">
                  <a:moveTo>
                    <a:pt x="0" y="75691"/>
                  </a:moveTo>
                  <a:lnTo>
                    <a:pt x="5951" y="46237"/>
                  </a:lnTo>
                  <a:lnTo>
                    <a:pt x="22177" y="22177"/>
                  </a:lnTo>
                  <a:lnTo>
                    <a:pt x="46237" y="5951"/>
                  </a:lnTo>
                  <a:lnTo>
                    <a:pt x="75692" y="0"/>
                  </a:lnTo>
                  <a:lnTo>
                    <a:pt x="3243580" y="0"/>
                  </a:lnTo>
                  <a:lnTo>
                    <a:pt x="3273034" y="5951"/>
                  </a:lnTo>
                  <a:lnTo>
                    <a:pt x="3297094" y="22177"/>
                  </a:lnTo>
                  <a:lnTo>
                    <a:pt x="3313320" y="46237"/>
                  </a:lnTo>
                  <a:lnTo>
                    <a:pt x="3319272" y="75691"/>
                  </a:lnTo>
                  <a:lnTo>
                    <a:pt x="3319272" y="378459"/>
                  </a:lnTo>
                  <a:lnTo>
                    <a:pt x="3313320" y="407914"/>
                  </a:lnTo>
                  <a:lnTo>
                    <a:pt x="3297094" y="431974"/>
                  </a:lnTo>
                  <a:lnTo>
                    <a:pt x="3273034" y="448200"/>
                  </a:lnTo>
                  <a:lnTo>
                    <a:pt x="3243580" y="454151"/>
                  </a:lnTo>
                  <a:lnTo>
                    <a:pt x="75692" y="454151"/>
                  </a:lnTo>
                  <a:lnTo>
                    <a:pt x="46237" y="448200"/>
                  </a:lnTo>
                  <a:lnTo>
                    <a:pt x="22177" y="431974"/>
                  </a:lnTo>
                  <a:lnTo>
                    <a:pt x="5951" y="407914"/>
                  </a:lnTo>
                  <a:lnTo>
                    <a:pt x="0" y="378459"/>
                  </a:lnTo>
                  <a:lnTo>
                    <a:pt x="0" y="75691"/>
                  </a:lnTo>
                  <a:close/>
                </a:path>
              </a:pathLst>
            </a:custGeom>
            <a:ln w="19812">
              <a:solidFill>
                <a:srgbClr val="AF151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374641" y="5532882"/>
              <a:ext cx="3319779" cy="452755"/>
            </a:xfrm>
            <a:custGeom>
              <a:avLst/>
              <a:gdLst/>
              <a:ahLst/>
              <a:cxnLst/>
              <a:rect l="l" t="t" r="r" b="b"/>
              <a:pathLst>
                <a:path w="3319779" h="452754">
                  <a:moveTo>
                    <a:pt x="3243834" y="0"/>
                  </a:moveTo>
                  <a:lnTo>
                    <a:pt x="75437" y="0"/>
                  </a:lnTo>
                  <a:lnTo>
                    <a:pt x="46077" y="5929"/>
                  </a:lnTo>
                  <a:lnTo>
                    <a:pt x="22098" y="22098"/>
                  </a:lnTo>
                  <a:lnTo>
                    <a:pt x="5929" y="46077"/>
                  </a:lnTo>
                  <a:lnTo>
                    <a:pt x="0" y="75438"/>
                  </a:lnTo>
                  <a:lnTo>
                    <a:pt x="0" y="377190"/>
                  </a:lnTo>
                  <a:lnTo>
                    <a:pt x="5929" y="406550"/>
                  </a:lnTo>
                  <a:lnTo>
                    <a:pt x="22098" y="430530"/>
                  </a:lnTo>
                  <a:lnTo>
                    <a:pt x="46077" y="446698"/>
                  </a:lnTo>
                  <a:lnTo>
                    <a:pt x="75437" y="452628"/>
                  </a:lnTo>
                  <a:lnTo>
                    <a:pt x="3243834" y="452628"/>
                  </a:lnTo>
                  <a:lnTo>
                    <a:pt x="3273194" y="446698"/>
                  </a:lnTo>
                  <a:lnTo>
                    <a:pt x="3297174" y="430530"/>
                  </a:lnTo>
                  <a:lnTo>
                    <a:pt x="3313342" y="406550"/>
                  </a:lnTo>
                  <a:lnTo>
                    <a:pt x="3319272" y="377190"/>
                  </a:lnTo>
                  <a:lnTo>
                    <a:pt x="3319272" y="75438"/>
                  </a:lnTo>
                  <a:lnTo>
                    <a:pt x="3313342" y="46077"/>
                  </a:lnTo>
                  <a:lnTo>
                    <a:pt x="3297174" y="22098"/>
                  </a:lnTo>
                  <a:lnTo>
                    <a:pt x="3273194" y="5929"/>
                  </a:lnTo>
                  <a:lnTo>
                    <a:pt x="324383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374641" y="5532882"/>
              <a:ext cx="3319779" cy="452755"/>
            </a:xfrm>
            <a:custGeom>
              <a:avLst/>
              <a:gdLst/>
              <a:ahLst/>
              <a:cxnLst/>
              <a:rect l="l" t="t" r="r" b="b"/>
              <a:pathLst>
                <a:path w="3319779" h="452754">
                  <a:moveTo>
                    <a:pt x="0" y="75438"/>
                  </a:moveTo>
                  <a:lnTo>
                    <a:pt x="5929" y="46077"/>
                  </a:lnTo>
                  <a:lnTo>
                    <a:pt x="22098" y="22098"/>
                  </a:lnTo>
                  <a:lnTo>
                    <a:pt x="46077" y="5929"/>
                  </a:lnTo>
                  <a:lnTo>
                    <a:pt x="75437" y="0"/>
                  </a:lnTo>
                  <a:lnTo>
                    <a:pt x="3243834" y="0"/>
                  </a:lnTo>
                  <a:lnTo>
                    <a:pt x="3273194" y="5929"/>
                  </a:lnTo>
                  <a:lnTo>
                    <a:pt x="3297174" y="22098"/>
                  </a:lnTo>
                  <a:lnTo>
                    <a:pt x="3313342" y="46077"/>
                  </a:lnTo>
                  <a:lnTo>
                    <a:pt x="3319272" y="75438"/>
                  </a:lnTo>
                  <a:lnTo>
                    <a:pt x="3319272" y="377190"/>
                  </a:lnTo>
                  <a:lnTo>
                    <a:pt x="3313342" y="406550"/>
                  </a:lnTo>
                  <a:lnTo>
                    <a:pt x="3297174" y="430530"/>
                  </a:lnTo>
                  <a:lnTo>
                    <a:pt x="3273194" y="446698"/>
                  </a:lnTo>
                  <a:lnTo>
                    <a:pt x="3243834" y="452628"/>
                  </a:lnTo>
                  <a:lnTo>
                    <a:pt x="75437" y="452628"/>
                  </a:lnTo>
                  <a:lnTo>
                    <a:pt x="46077" y="446698"/>
                  </a:lnTo>
                  <a:lnTo>
                    <a:pt x="22098" y="430530"/>
                  </a:lnTo>
                  <a:lnTo>
                    <a:pt x="5929" y="406550"/>
                  </a:lnTo>
                  <a:lnTo>
                    <a:pt x="0" y="377190"/>
                  </a:lnTo>
                  <a:lnTo>
                    <a:pt x="0" y="75438"/>
                  </a:lnTo>
                  <a:close/>
                </a:path>
              </a:pathLst>
            </a:custGeom>
            <a:ln w="19811">
              <a:solidFill>
                <a:srgbClr val="AF151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4517516" y="2023618"/>
            <a:ext cx="3030855" cy="38588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5"/>
              </a:spcBef>
            </a:pPr>
            <a:r>
              <a:rPr dirty="0" sz="1700" b="1">
                <a:latin typeface="Arial"/>
                <a:cs typeface="Arial"/>
              </a:rPr>
              <a:t>5S</a:t>
            </a:r>
            <a:endParaRPr sz="1700">
              <a:latin typeface="Arial"/>
              <a:cs typeface="Arial"/>
            </a:endParaRPr>
          </a:p>
          <a:p>
            <a:pPr algn="ctr" marL="164465" marR="156210">
              <a:lnSpc>
                <a:spcPct val="197100"/>
              </a:lnSpc>
            </a:pPr>
            <a:r>
              <a:rPr dirty="0" sz="1700" spc="-5" b="1">
                <a:latin typeface="Arial"/>
                <a:cs typeface="Arial"/>
              </a:rPr>
              <a:t>Autonomous</a:t>
            </a:r>
            <a:r>
              <a:rPr dirty="0" sz="1700" spc="-50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Maintenance  Kaizen</a:t>
            </a:r>
            <a:endParaRPr sz="1700">
              <a:latin typeface="Arial"/>
              <a:cs typeface="Arial"/>
            </a:endParaRPr>
          </a:p>
          <a:p>
            <a:pPr algn="ctr" marL="410209" marR="402590">
              <a:lnSpc>
                <a:spcPct val="197000"/>
              </a:lnSpc>
            </a:pPr>
            <a:r>
              <a:rPr dirty="0" sz="1700" b="1">
                <a:latin typeface="Arial"/>
                <a:cs typeface="Arial"/>
              </a:rPr>
              <a:t>Planned</a:t>
            </a:r>
            <a:r>
              <a:rPr dirty="0" sz="1700" spc="-95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Maintenance  </a:t>
            </a:r>
            <a:r>
              <a:rPr dirty="0" sz="1700" spc="-5" b="1">
                <a:latin typeface="Arial"/>
                <a:cs typeface="Arial"/>
              </a:rPr>
              <a:t>Quality </a:t>
            </a:r>
            <a:r>
              <a:rPr dirty="0" sz="1700" b="1">
                <a:latin typeface="Arial"/>
                <a:cs typeface="Arial"/>
              </a:rPr>
              <a:t>Maintenance  </a:t>
            </a:r>
            <a:r>
              <a:rPr dirty="0" sz="1700" spc="-15" b="1">
                <a:latin typeface="Arial"/>
                <a:cs typeface="Arial"/>
              </a:rPr>
              <a:t>Training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5"/>
              </a:spcBef>
            </a:pPr>
            <a:r>
              <a:rPr dirty="0" sz="1700" spc="-5" b="1">
                <a:latin typeface="Arial"/>
                <a:cs typeface="Arial"/>
              </a:rPr>
              <a:t>Office</a:t>
            </a:r>
            <a:r>
              <a:rPr dirty="0" sz="1700" b="1">
                <a:latin typeface="Arial"/>
                <a:cs typeface="Arial"/>
              </a:rPr>
              <a:t> TPM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700" spc="-20" b="1">
                <a:latin typeface="Arial"/>
                <a:cs typeface="Arial"/>
              </a:rPr>
              <a:t>Safety, </a:t>
            </a:r>
            <a:r>
              <a:rPr dirty="0" sz="1700" b="1">
                <a:latin typeface="Arial"/>
                <a:cs typeface="Arial"/>
              </a:rPr>
              <a:t>Health &amp;</a:t>
            </a:r>
            <a:r>
              <a:rPr dirty="0" sz="1700" spc="-45" b="1">
                <a:latin typeface="Arial"/>
                <a:cs typeface="Arial"/>
              </a:rPr>
              <a:t> </a:t>
            </a:r>
            <a:r>
              <a:rPr dirty="0" sz="1700" spc="-5" b="1">
                <a:latin typeface="Arial"/>
                <a:cs typeface="Arial"/>
              </a:rPr>
              <a:t>Environment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76021" y="1073022"/>
            <a:ext cx="2725420" cy="56515"/>
          </a:xfrm>
          <a:custGeom>
            <a:avLst/>
            <a:gdLst/>
            <a:ahLst/>
            <a:cxnLst/>
            <a:rect l="l" t="t" r="r" b="b"/>
            <a:pathLst>
              <a:path w="2725420" h="56515">
                <a:moveTo>
                  <a:pt x="2724962" y="0"/>
                </a:moveTo>
                <a:lnTo>
                  <a:pt x="0" y="0"/>
                </a:lnTo>
                <a:lnTo>
                  <a:pt x="0" y="56387"/>
                </a:lnTo>
                <a:lnTo>
                  <a:pt x="2724962" y="56387"/>
                </a:lnTo>
                <a:lnTo>
                  <a:pt x="2724962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2752090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 spc="-5">
                <a:solidFill>
                  <a:srgbClr val="EBEBEB"/>
                </a:solidFill>
              </a:rPr>
              <a:t>Pillar 1-</a:t>
            </a:r>
            <a:r>
              <a:rPr dirty="0" u="none" sz="4200" spc="-70">
                <a:solidFill>
                  <a:srgbClr val="EBEBEB"/>
                </a:solidFill>
              </a:rPr>
              <a:t> </a:t>
            </a:r>
            <a:r>
              <a:rPr dirty="0" u="none" sz="4200" spc="-5">
                <a:solidFill>
                  <a:srgbClr val="EBEBEB"/>
                </a:solidFill>
              </a:rPr>
              <a:t>5S</a:t>
            </a:r>
            <a:endParaRPr sz="4200"/>
          </a:p>
        </p:txBody>
      </p:sp>
      <p:sp>
        <p:nvSpPr>
          <p:cNvPr id="5" name="object 5"/>
          <p:cNvSpPr txBox="1"/>
          <p:nvPr/>
        </p:nvSpPr>
        <p:spPr>
          <a:xfrm>
            <a:off x="231140" y="1290574"/>
            <a:ext cx="8587105" cy="48082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Problems cannot be clearly seen when the work place is</a:t>
            </a:r>
            <a:r>
              <a:rPr dirty="0" sz="2000" spc="-1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unorganised.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2160"/>
              </a:lnSpc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Cleaning and organising helps the team to uncover problems. This is</a:t>
            </a:r>
            <a:r>
              <a:rPr dirty="0" sz="2000" spc="-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2280"/>
              </a:lnSpc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first step of</a:t>
            </a:r>
            <a:r>
              <a:rPr dirty="0" sz="20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improvement.</a:t>
            </a:r>
            <a:endParaRPr sz="2000">
              <a:latin typeface="Arial"/>
              <a:cs typeface="Arial"/>
            </a:endParaRPr>
          </a:p>
          <a:p>
            <a:pPr marL="355600" marR="144145" indent="-342900">
              <a:lnSpc>
                <a:spcPts val="2160"/>
              </a:lnSpc>
              <a:spcBef>
                <a:spcPts val="103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SEIRI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– Sort Out (Sorting and organising the items as critical,</a:t>
            </a:r>
            <a:r>
              <a:rPr dirty="0" sz="2000" spc="-22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important,  frequently used items, useless, or items that are not in need</a:t>
            </a:r>
            <a:r>
              <a:rPr dirty="0" sz="2000" spc="-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ts val="216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SEITON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– Systematise (Each item has a place and only one place.</a:t>
            </a:r>
            <a:r>
              <a:rPr dirty="0" sz="2000" spc="-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Items  should be placed back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after</a:t>
            </a:r>
            <a:r>
              <a:rPr dirty="0" sz="20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use)</a:t>
            </a:r>
            <a:endParaRPr sz="2000">
              <a:latin typeface="Arial"/>
              <a:cs typeface="Arial"/>
            </a:endParaRPr>
          </a:p>
          <a:p>
            <a:pPr marL="355600" marR="27305" indent="-342900">
              <a:lnSpc>
                <a:spcPts val="216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SEISO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– Sweep (Cleaning the workplace free of burrs, grease, oil,  waste, scrap etc. No loosely hanging wires or oil leakage from</a:t>
            </a:r>
            <a:r>
              <a:rPr dirty="0" sz="2000" spc="-1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machines)</a:t>
            </a:r>
            <a:endParaRPr sz="2000">
              <a:latin typeface="Arial"/>
              <a:cs typeface="Arial"/>
            </a:endParaRPr>
          </a:p>
          <a:p>
            <a:pPr algn="just" marL="355600" marR="535305" indent="-342900">
              <a:lnSpc>
                <a:spcPts val="216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SEIKETSU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– Standardise (Employees have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discuss together and  decide on standards for keeping the workplace/ machines/</a:t>
            </a:r>
            <a:r>
              <a:rPr dirty="0" sz="2000" spc="-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pathways  neat and</a:t>
            </a:r>
            <a:r>
              <a:rPr dirty="0" sz="2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clean)</a:t>
            </a:r>
            <a:endParaRPr sz="2000">
              <a:latin typeface="Arial"/>
              <a:cs typeface="Arial"/>
            </a:endParaRPr>
          </a:p>
          <a:p>
            <a:pPr marL="355600" marR="395605" indent="-342900">
              <a:lnSpc>
                <a:spcPts val="216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SHITSUKE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– Self-discipline (This self-discipline rule includes</a:t>
            </a:r>
            <a:r>
              <a:rPr dirty="0" sz="20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wearing  badges, following work procedures,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punctuality,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dedication to the  organisation)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76021" y="1073022"/>
            <a:ext cx="7141845" cy="56515"/>
          </a:xfrm>
          <a:custGeom>
            <a:avLst/>
            <a:gdLst/>
            <a:ahLst/>
            <a:cxnLst/>
            <a:rect l="l" t="t" r="r" b="b"/>
            <a:pathLst>
              <a:path w="7141845" h="56515">
                <a:moveTo>
                  <a:pt x="7141514" y="0"/>
                </a:moveTo>
                <a:lnTo>
                  <a:pt x="0" y="0"/>
                </a:lnTo>
                <a:lnTo>
                  <a:pt x="0" y="56387"/>
                </a:lnTo>
                <a:lnTo>
                  <a:pt x="7141514" y="56387"/>
                </a:lnTo>
                <a:lnTo>
                  <a:pt x="7141514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716597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>
                <a:solidFill>
                  <a:srgbClr val="EBEBEB"/>
                </a:solidFill>
              </a:rPr>
              <a:t>Introduction </a:t>
            </a:r>
            <a:r>
              <a:rPr dirty="0" u="none" sz="4200" spc="-5">
                <a:solidFill>
                  <a:srgbClr val="EBEBEB"/>
                </a:solidFill>
              </a:rPr>
              <a:t>to</a:t>
            </a:r>
            <a:r>
              <a:rPr dirty="0" u="none" sz="4200" spc="-120">
                <a:solidFill>
                  <a:srgbClr val="EBEBEB"/>
                </a:solidFill>
              </a:rPr>
              <a:t> </a:t>
            </a:r>
            <a:r>
              <a:rPr dirty="0" u="none" sz="4200">
                <a:solidFill>
                  <a:srgbClr val="EBEBEB"/>
                </a:solidFill>
              </a:rPr>
              <a:t>Maintenance</a:t>
            </a:r>
            <a:endParaRPr sz="4200"/>
          </a:p>
        </p:txBody>
      </p:sp>
      <p:sp>
        <p:nvSpPr>
          <p:cNvPr id="5" name="object 5"/>
          <p:cNvSpPr txBox="1"/>
          <p:nvPr/>
        </p:nvSpPr>
        <p:spPr>
          <a:xfrm>
            <a:off x="563372" y="1110437"/>
            <a:ext cx="328866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b="1">
                <a:solidFill>
                  <a:srgbClr val="EBEBEB"/>
                </a:solidFill>
                <a:latin typeface="Arial"/>
                <a:cs typeface="Arial"/>
              </a:rPr>
              <a:t>Manag</a:t>
            </a:r>
            <a:r>
              <a:rPr dirty="0" sz="4200" spc="5" b="1">
                <a:solidFill>
                  <a:srgbClr val="EBEBEB"/>
                </a:solidFill>
                <a:latin typeface="Arial"/>
                <a:cs typeface="Arial"/>
              </a:rPr>
              <a:t>e</a:t>
            </a:r>
            <a:r>
              <a:rPr dirty="0" sz="4200" b="1">
                <a:solidFill>
                  <a:srgbClr val="EBEBEB"/>
                </a:solidFill>
                <a:latin typeface="Arial"/>
                <a:cs typeface="Arial"/>
              </a:rPr>
              <a:t>ment</a:t>
            </a:r>
            <a:endParaRPr sz="4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6021" y="1713102"/>
            <a:ext cx="3264535" cy="56515"/>
          </a:xfrm>
          <a:custGeom>
            <a:avLst/>
            <a:gdLst/>
            <a:ahLst/>
            <a:cxnLst/>
            <a:rect l="l" t="t" r="r" b="b"/>
            <a:pathLst>
              <a:path w="3264535" h="56514">
                <a:moveTo>
                  <a:pt x="3264458" y="0"/>
                </a:moveTo>
                <a:lnTo>
                  <a:pt x="0" y="0"/>
                </a:lnTo>
                <a:lnTo>
                  <a:pt x="0" y="56387"/>
                </a:lnTo>
                <a:lnTo>
                  <a:pt x="3264458" y="56387"/>
                </a:lnTo>
                <a:lnTo>
                  <a:pt x="3264458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8739" y="2078863"/>
            <a:ext cx="8882380" cy="36341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310515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 dictionary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defines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maintenance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“the work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of keeping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something</a:t>
            </a:r>
            <a:r>
              <a:rPr dirty="0" sz="2000" spc="-1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in  proper condition, upkeep.”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would imply that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maintenance should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be 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taken to prevent a device or component from failing or to repair normal  equipment degradation experienced with the operation of the devices to  keep it in proper working</a:t>
            </a:r>
            <a:r>
              <a:rPr dirty="0" sz="20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order.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87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Data obtained in many studies over the past decade indicates that most  private and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govt.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facilities do not expend the necessary resources to  maintain equipment in proper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order.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They wait for equipment failure to</a:t>
            </a:r>
            <a:r>
              <a:rPr dirty="0" sz="2000" spc="-2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occur  and then take whatever actions are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necessary.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Nothing lasts forever and all  equipment has some predefined expectancy or operational</a:t>
            </a:r>
            <a:r>
              <a:rPr dirty="0" sz="2000" spc="-1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life.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439" y="0"/>
            <a:ext cx="8251190" cy="1143000"/>
            <a:chOff x="91439" y="0"/>
            <a:chExt cx="8251190" cy="1143000"/>
          </a:xfrm>
        </p:grpSpPr>
        <p:sp>
          <p:nvSpPr>
            <p:cNvPr id="3" name="object 3"/>
            <p:cNvSpPr/>
            <p:nvPr/>
          </p:nvSpPr>
          <p:spPr>
            <a:xfrm>
              <a:off x="7828787" y="0"/>
              <a:ext cx="513715" cy="1143000"/>
            </a:xfrm>
            <a:custGeom>
              <a:avLst/>
              <a:gdLst/>
              <a:ahLst/>
              <a:cxnLst/>
              <a:rect l="l" t="t" r="r" b="b"/>
              <a:pathLst>
                <a:path w="513715" h="1143000">
                  <a:moveTo>
                    <a:pt x="513588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513588" y="1143000"/>
                  </a:lnTo>
                  <a:lnTo>
                    <a:pt x="513588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91439" y="691895"/>
              <a:ext cx="7797165" cy="47625"/>
            </a:xfrm>
            <a:custGeom>
              <a:avLst/>
              <a:gdLst/>
              <a:ahLst/>
              <a:cxnLst/>
              <a:rect l="l" t="t" r="r" b="b"/>
              <a:pathLst>
                <a:path w="7797165" h="47625">
                  <a:moveTo>
                    <a:pt x="7796783" y="0"/>
                  </a:moveTo>
                  <a:lnTo>
                    <a:pt x="0" y="0"/>
                  </a:lnTo>
                  <a:lnTo>
                    <a:pt x="0" y="47243"/>
                  </a:lnTo>
                  <a:lnTo>
                    <a:pt x="7796783" y="47243"/>
                  </a:lnTo>
                  <a:lnTo>
                    <a:pt x="7796783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172923"/>
            <a:ext cx="782193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3600" spc="-5">
                <a:solidFill>
                  <a:srgbClr val="EBEBEB"/>
                </a:solidFill>
              </a:rPr>
              <a:t>Pillar </a:t>
            </a:r>
            <a:r>
              <a:rPr dirty="0" u="none" sz="3600">
                <a:solidFill>
                  <a:srgbClr val="EBEBEB"/>
                </a:solidFill>
              </a:rPr>
              <a:t>2 – Jishu Hozen</a:t>
            </a:r>
            <a:r>
              <a:rPr dirty="0" u="none" sz="3600" spc="-45">
                <a:solidFill>
                  <a:srgbClr val="EBEBEB"/>
                </a:solidFill>
              </a:rPr>
              <a:t> </a:t>
            </a:r>
            <a:r>
              <a:rPr dirty="0" u="none" sz="3600" spc="-5">
                <a:solidFill>
                  <a:srgbClr val="EBEBEB"/>
                </a:solidFill>
              </a:rPr>
              <a:t>(Autonomous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78739" y="722121"/>
            <a:ext cx="294703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600" spc="-5" b="1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  <a:latin typeface="Arial"/>
                <a:cs typeface="Arial"/>
              </a:rPr>
              <a:t>Maintenance)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40" y="1519174"/>
            <a:ext cx="8551545" cy="449262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55600" marR="5080" indent="-342900">
              <a:lnSpc>
                <a:spcPct val="90100"/>
              </a:lnSpc>
              <a:spcBef>
                <a:spcPts val="34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This pillar is geared towards developing operators to be able to take</a:t>
            </a:r>
            <a:r>
              <a:rPr dirty="0" sz="2000" spc="-1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care  of small maintenance tasks, thus freeing up the skilled maintenance  people to spend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on more value added activity and technical</a:t>
            </a:r>
            <a:r>
              <a:rPr dirty="0" sz="200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repairs.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Steps in Jishu</a:t>
            </a:r>
            <a:r>
              <a:rPr dirty="0" u="heavy" sz="2000" spc="-5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Hozen: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Train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employees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5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Initial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cleanup of</a:t>
            </a:r>
            <a:r>
              <a:rPr dirty="0" sz="2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machines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Counter</a:t>
            </a:r>
            <a:r>
              <a:rPr dirty="0" sz="20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measures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6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Tentative</a:t>
            </a:r>
            <a:r>
              <a:rPr dirty="0" sz="20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5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General</a:t>
            </a:r>
            <a:r>
              <a:rPr dirty="0" sz="2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inspection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Autonomous</a:t>
            </a:r>
            <a:r>
              <a:rPr dirty="0" sz="2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inspection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Standardization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5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Autonomous</a:t>
            </a:r>
            <a:r>
              <a:rPr dirty="0" sz="2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76021" y="1073022"/>
            <a:ext cx="3941445" cy="56515"/>
          </a:xfrm>
          <a:custGeom>
            <a:avLst/>
            <a:gdLst/>
            <a:ahLst/>
            <a:cxnLst/>
            <a:rect l="l" t="t" r="r" b="b"/>
            <a:pathLst>
              <a:path w="3941445" h="56515">
                <a:moveTo>
                  <a:pt x="3941114" y="0"/>
                </a:moveTo>
                <a:lnTo>
                  <a:pt x="0" y="0"/>
                </a:lnTo>
                <a:lnTo>
                  <a:pt x="0" y="56387"/>
                </a:lnTo>
                <a:lnTo>
                  <a:pt x="3941114" y="56387"/>
                </a:lnTo>
                <a:lnTo>
                  <a:pt x="3941114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396557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 spc="-5">
                <a:solidFill>
                  <a:srgbClr val="EBEBEB"/>
                </a:solidFill>
              </a:rPr>
              <a:t>Pillar 3 </a:t>
            </a:r>
            <a:r>
              <a:rPr dirty="0" u="none" sz="4200">
                <a:solidFill>
                  <a:srgbClr val="EBEBEB"/>
                </a:solidFill>
              </a:rPr>
              <a:t>-</a:t>
            </a:r>
            <a:r>
              <a:rPr dirty="0" u="none" sz="4200" spc="-60">
                <a:solidFill>
                  <a:srgbClr val="EBEBEB"/>
                </a:solidFill>
              </a:rPr>
              <a:t> </a:t>
            </a:r>
            <a:r>
              <a:rPr dirty="0" u="none" sz="4200" spc="-5">
                <a:solidFill>
                  <a:srgbClr val="EBEBEB"/>
                </a:solidFill>
              </a:rPr>
              <a:t>Kaizen</a:t>
            </a:r>
            <a:endParaRPr sz="4200"/>
          </a:p>
        </p:txBody>
      </p:sp>
      <p:sp>
        <p:nvSpPr>
          <p:cNvPr id="5" name="object 5"/>
          <p:cNvSpPr txBox="1"/>
          <p:nvPr/>
        </p:nvSpPr>
        <p:spPr>
          <a:xfrm>
            <a:off x="459740" y="1473453"/>
            <a:ext cx="8420100" cy="3531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‘Kai’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means change, and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‘Zen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’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means good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(for the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better).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Kaizen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for small improvements, but carried out on a continual basis and</a:t>
            </a:r>
            <a:r>
              <a:rPr dirty="0" sz="2000" spc="-22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involve  all people in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organisation. It requires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little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or no</a:t>
            </a:r>
            <a:r>
              <a:rPr dirty="0" sz="20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investments.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Kaizen</a:t>
            </a:r>
            <a:r>
              <a:rPr dirty="0" u="heavy" sz="2000" spc="-3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Policy: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Practice concepts of zero losses in every sphere of</a:t>
            </a:r>
            <a:r>
              <a:rPr dirty="0" sz="2000" spc="-1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activity.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Relentless pursuit to achieve cost reduction targets in all</a:t>
            </a:r>
            <a:r>
              <a:rPr dirty="0" sz="20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resources.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Relentless pursuit to improve overall plant equipment</a:t>
            </a:r>
            <a:r>
              <a:rPr dirty="0" sz="20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effectiveness.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0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Extensive use of PM analysis as a tool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eliminating</a:t>
            </a:r>
            <a:r>
              <a:rPr dirty="0" sz="20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losses.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Focus of easy handling of</a:t>
            </a:r>
            <a:r>
              <a:rPr dirty="0" sz="20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operators.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u="none" sz="1600" spc="270" b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pc="-30"/>
              <a:t>Tools </a:t>
            </a:r>
            <a:r>
              <a:rPr dirty="0"/>
              <a:t>used </a:t>
            </a:r>
            <a:r>
              <a:rPr dirty="0" spc="-5"/>
              <a:t>in</a:t>
            </a:r>
            <a:r>
              <a:rPr dirty="0" spc="-70"/>
              <a:t> </a:t>
            </a:r>
            <a:r>
              <a:rPr dirty="0"/>
              <a:t>Kaizen: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558139"/>
            <a:ext cx="4601845" cy="2618105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10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PM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Why-Why</a:t>
            </a:r>
            <a:r>
              <a:rPr dirty="0" sz="2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Summary of</a:t>
            </a:r>
            <a:r>
              <a:rPr dirty="0" sz="2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losses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Kaizen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register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Kaizen summary</a:t>
            </a:r>
            <a:r>
              <a:rPr dirty="0" sz="20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sheet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16 Major losses in an</a:t>
            </a:r>
            <a:r>
              <a:rPr dirty="0" u="heavy" sz="2000" spc="-13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organisation: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3149066"/>
            <a:ext cx="2501900" cy="3482975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1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Breakdown</a:t>
            </a:r>
            <a:r>
              <a:rPr dirty="0" sz="20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  <a:tab pos="18796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Adjustment	loss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Cutting blade</a:t>
            </a:r>
            <a:r>
              <a:rPr dirty="0" sz="20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Start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dirty="0" sz="2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Idling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Speed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Rework</a:t>
            </a: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dirty="0" sz="20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9975" y="3227959"/>
            <a:ext cx="28816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9) Scheduled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downtime</a:t>
            </a:r>
            <a:r>
              <a:rPr dirty="0" sz="18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79975" y="3776853"/>
            <a:ext cx="2640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10) Operating motion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9975" y="4325492"/>
            <a:ext cx="26111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11)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Line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organisation</a:t>
            </a:r>
            <a:r>
              <a:rPr dirty="0" sz="18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9975" y="4874132"/>
            <a:ext cx="228600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5130" indent="-393065">
              <a:lnSpc>
                <a:spcPct val="100000"/>
              </a:lnSpc>
              <a:spcBef>
                <a:spcPts val="100"/>
              </a:spcBef>
              <a:buAutoNum type="arabicParenR" startAt="12"/>
              <a:tabLst>
                <a:tab pos="405765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Logistic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1800">
              <a:latin typeface="Arial"/>
              <a:cs typeface="Arial"/>
            </a:endParaRPr>
          </a:p>
          <a:p>
            <a:pPr marL="405130" indent="-393065">
              <a:lnSpc>
                <a:spcPct val="100000"/>
              </a:lnSpc>
              <a:buAutoNum type="arabicParenR" startAt="12"/>
              <a:tabLst>
                <a:tab pos="405765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Measurement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9975" y="5697423"/>
            <a:ext cx="347916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5130" indent="-393065">
              <a:lnSpc>
                <a:spcPct val="100000"/>
              </a:lnSpc>
              <a:spcBef>
                <a:spcPts val="100"/>
              </a:spcBef>
              <a:buAutoNum type="arabicParenR" startAt="14"/>
              <a:tabLst>
                <a:tab pos="405765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Energy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1800">
              <a:latin typeface="Arial"/>
              <a:cs typeface="Arial"/>
            </a:endParaRPr>
          </a:p>
          <a:p>
            <a:pPr marL="405130" indent="-393065">
              <a:lnSpc>
                <a:spcPct val="100000"/>
              </a:lnSpc>
              <a:buAutoNum type="arabicParenR" startAt="14"/>
              <a:tabLst>
                <a:tab pos="405765" algn="l"/>
              </a:tabLst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Die, jig and tool breakage</a:t>
            </a:r>
            <a:r>
              <a:rPr dirty="0" sz="18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1800">
              <a:latin typeface="Arial"/>
              <a:cs typeface="Arial"/>
            </a:endParaRPr>
          </a:p>
          <a:p>
            <a:pPr marL="402590" indent="-390525">
              <a:lnSpc>
                <a:spcPct val="100000"/>
              </a:lnSpc>
              <a:buAutoNum type="arabicParenR" startAt="14"/>
              <a:tabLst>
                <a:tab pos="403225" algn="l"/>
              </a:tabLst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Yield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0040" y="0"/>
            <a:ext cx="8022590" cy="1143000"/>
            <a:chOff x="320040" y="0"/>
            <a:chExt cx="8022590" cy="1143000"/>
          </a:xfrm>
        </p:grpSpPr>
        <p:sp>
          <p:nvSpPr>
            <p:cNvPr id="3" name="object 3"/>
            <p:cNvSpPr/>
            <p:nvPr/>
          </p:nvSpPr>
          <p:spPr>
            <a:xfrm>
              <a:off x="7828787" y="0"/>
              <a:ext cx="513715" cy="1143000"/>
            </a:xfrm>
            <a:custGeom>
              <a:avLst/>
              <a:gdLst/>
              <a:ahLst/>
              <a:cxnLst/>
              <a:rect l="l" t="t" r="r" b="b"/>
              <a:pathLst>
                <a:path w="513715" h="1143000">
                  <a:moveTo>
                    <a:pt x="513588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513588" y="1143000"/>
                  </a:lnTo>
                  <a:lnTo>
                    <a:pt x="513588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20040" y="848867"/>
              <a:ext cx="7797165" cy="56515"/>
            </a:xfrm>
            <a:custGeom>
              <a:avLst/>
              <a:gdLst/>
              <a:ahLst/>
              <a:cxnLst/>
              <a:rect l="l" t="t" r="r" b="b"/>
              <a:pathLst>
                <a:path w="7797165" h="56515">
                  <a:moveTo>
                    <a:pt x="7796783" y="0"/>
                  </a:moveTo>
                  <a:lnTo>
                    <a:pt x="0" y="0"/>
                  </a:lnTo>
                  <a:lnTo>
                    <a:pt x="0" y="56387"/>
                  </a:lnTo>
                  <a:lnTo>
                    <a:pt x="7796783" y="56387"/>
                  </a:lnTo>
                  <a:lnTo>
                    <a:pt x="7796783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7340" y="246634"/>
            <a:ext cx="782002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 spc="-5">
                <a:solidFill>
                  <a:srgbClr val="EBEBEB"/>
                </a:solidFill>
              </a:rPr>
              <a:t>Pillar 4 </a:t>
            </a:r>
            <a:r>
              <a:rPr dirty="0" u="none" sz="4200">
                <a:solidFill>
                  <a:srgbClr val="EBEBEB"/>
                </a:solidFill>
              </a:rPr>
              <a:t>– Planned</a:t>
            </a:r>
            <a:r>
              <a:rPr dirty="0" u="none" sz="4200" spc="-90">
                <a:solidFill>
                  <a:srgbClr val="EBEBEB"/>
                </a:solidFill>
              </a:rPr>
              <a:t> </a:t>
            </a:r>
            <a:r>
              <a:rPr dirty="0" u="none" sz="4200">
                <a:solidFill>
                  <a:srgbClr val="EBEBEB"/>
                </a:solidFill>
              </a:rPr>
              <a:t>Maintenance</a:t>
            </a:r>
            <a:endParaRPr sz="4200"/>
          </a:p>
        </p:txBody>
      </p:sp>
      <p:sp>
        <p:nvSpPr>
          <p:cNvPr id="6" name="object 6"/>
          <p:cNvSpPr txBox="1"/>
          <p:nvPr/>
        </p:nvSpPr>
        <p:spPr>
          <a:xfrm>
            <a:off x="307340" y="959866"/>
            <a:ext cx="8368030" cy="544068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550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It is aimed to have trouble free machines and equipments producing defect  free products for total customer</a:t>
            </a:r>
            <a:r>
              <a:rPr dirty="0" sz="1900" spc="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satisfaction.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19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Policy: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5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Achieve and sustain availability of</a:t>
            </a:r>
            <a:r>
              <a:rPr dirty="0" sz="19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machines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45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Optimum maintenance</a:t>
            </a:r>
            <a:r>
              <a:rPr dirty="0" sz="19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cost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4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Reduces spares</a:t>
            </a:r>
            <a:r>
              <a:rPr dirty="0" sz="190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inventory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5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Improve reliability and maintainability of</a:t>
            </a:r>
            <a:r>
              <a:rPr dirty="0" sz="1900" spc="1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machines.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89D0D5"/>
              </a:buClr>
              <a:buSzPct val="78947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dirty="0" u="heavy" sz="19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Steps: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5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Equipment evaluation and recoding present</a:t>
            </a:r>
            <a:r>
              <a:rPr dirty="0" sz="1900" spc="1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status.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4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Restore deterioration and improve</a:t>
            </a:r>
            <a:r>
              <a:rPr dirty="0" sz="1900" spc="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weakness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4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Building up information management</a:t>
            </a:r>
            <a:r>
              <a:rPr dirty="0" sz="1900" spc="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system.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55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Prepare time-based information system, select</a:t>
            </a:r>
            <a:r>
              <a:rPr dirty="0" sz="1900" spc="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equipment.</a:t>
            </a:r>
            <a:endParaRPr sz="1900">
              <a:latin typeface="Arial"/>
              <a:cs typeface="Arial"/>
            </a:endParaRPr>
          </a:p>
          <a:p>
            <a:pPr marL="469900" marR="874394" indent="-457200">
              <a:lnSpc>
                <a:spcPct val="80000"/>
              </a:lnSpc>
              <a:spcBef>
                <a:spcPts val="994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Prepare predictive maintenance system by introducing equipment  diagnostic</a:t>
            </a:r>
            <a:r>
              <a:rPr dirty="0" sz="19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techniques.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4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Evaluation of planned</a:t>
            </a:r>
            <a:r>
              <a:rPr dirty="0" sz="1900" spc="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maintenance.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6021" y="1073022"/>
            <a:ext cx="7530465" cy="56515"/>
          </a:xfrm>
          <a:custGeom>
            <a:avLst/>
            <a:gdLst/>
            <a:ahLst/>
            <a:cxnLst/>
            <a:rect l="l" t="t" r="r" b="b"/>
            <a:pathLst>
              <a:path w="7530465" h="56515">
                <a:moveTo>
                  <a:pt x="7530134" y="0"/>
                </a:moveTo>
                <a:lnTo>
                  <a:pt x="0" y="0"/>
                </a:lnTo>
                <a:lnTo>
                  <a:pt x="0" y="56387"/>
                </a:lnTo>
                <a:lnTo>
                  <a:pt x="7530134" y="56387"/>
                </a:lnTo>
                <a:lnTo>
                  <a:pt x="7530134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7779384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 spc="-5">
                <a:solidFill>
                  <a:srgbClr val="EBEBEB"/>
                </a:solidFill>
              </a:rPr>
              <a:t>Pillar 5 </a:t>
            </a:r>
            <a:r>
              <a:rPr dirty="0" u="none" sz="4200">
                <a:solidFill>
                  <a:srgbClr val="EBEBEB"/>
                </a:solidFill>
              </a:rPr>
              <a:t>– Quality</a:t>
            </a:r>
            <a:r>
              <a:rPr dirty="0" u="none" sz="4200" spc="-65">
                <a:solidFill>
                  <a:srgbClr val="EBEBEB"/>
                </a:solidFill>
              </a:rPr>
              <a:t> </a:t>
            </a:r>
            <a:r>
              <a:rPr dirty="0" u="none" sz="4200">
                <a:solidFill>
                  <a:srgbClr val="EBEBEB"/>
                </a:solidFill>
              </a:rPr>
              <a:t>Maintenance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307340" y="1397253"/>
            <a:ext cx="8139430" cy="4827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It is aimed towards customer delight through highest quality by</a:t>
            </a:r>
            <a:r>
              <a:rPr dirty="0" sz="2000" spc="-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defect  free manufacturing.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Transition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is from reactive to proactive (Quality  control to quality</a:t>
            </a:r>
            <a:r>
              <a:rPr dirty="0" sz="20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assurance).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Policy: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Defect free conditions and control of</a:t>
            </a:r>
            <a:r>
              <a:rPr dirty="0" sz="2000" spc="-1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equipments.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QM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activities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to support quality</a:t>
            </a:r>
            <a:r>
              <a:rPr dirty="0" sz="20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assurance.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Focus of prevention of defects at</a:t>
            </a:r>
            <a:r>
              <a:rPr dirty="0" sz="20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source.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0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Focus on fool proof</a:t>
            </a:r>
            <a:r>
              <a:rPr dirty="0" sz="20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system.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In-line detection and segregation of</a:t>
            </a:r>
            <a:r>
              <a:rPr dirty="0" sz="200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defects.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Data</a:t>
            </a:r>
            <a:r>
              <a:rPr dirty="0" u="heavy" sz="2000" spc="-3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Requirements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Customer end line</a:t>
            </a:r>
            <a:r>
              <a:rPr dirty="0" sz="20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rejections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Field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complaints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76021" y="1073022"/>
            <a:ext cx="4296410" cy="56515"/>
          </a:xfrm>
          <a:custGeom>
            <a:avLst/>
            <a:gdLst/>
            <a:ahLst/>
            <a:cxnLst/>
            <a:rect l="l" t="t" r="r" b="b"/>
            <a:pathLst>
              <a:path w="4296410" h="56515">
                <a:moveTo>
                  <a:pt x="4296206" y="0"/>
                </a:moveTo>
                <a:lnTo>
                  <a:pt x="0" y="0"/>
                </a:lnTo>
                <a:lnTo>
                  <a:pt x="0" y="56387"/>
                </a:lnTo>
                <a:lnTo>
                  <a:pt x="4296206" y="56387"/>
                </a:lnTo>
                <a:lnTo>
                  <a:pt x="4296206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432117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 spc="-5">
                <a:solidFill>
                  <a:srgbClr val="EBEBEB"/>
                </a:solidFill>
              </a:rPr>
              <a:t>Pillar 6 </a:t>
            </a:r>
            <a:r>
              <a:rPr dirty="0" u="none" sz="4200">
                <a:solidFill>
                  <a:srgbClr val="EBEBEB"/>
                </a:solidFill>
              </a:rPr>
              <a:t>-</a:t>
            </a:r>
            <a:r>
              <a:rPr dirty="0" u="none" sz="4200" spc="-75">
                <a:solidFill>
                  <a:srgbClr val="EBEBEB"/>
                </a:solidFill>
              </a:rPr>
              <a:t> </a:t>
            </a:r>
            <a:r>
              <a:rPr dirty="0" u="none" sz="4200" spc="-30">
                <a:solidFill>
                  <a:srgbClr val="EBEBEB"/>
                </a:solidFill>
              </a:rPr>
              <a:t>Training</a:t>
            </a:r>
            <a:endParaRPr sz="4200"/>
          </a:p>
        </p:txBody>
      </p:sp>
      <p:sp>
        <p:nvSpPr>
          <p:cNvPr id="5" name="object 5"/>
          <p:cNvSpPr txBox="1"/>
          <p:nvPr/>
        </p:nvSpPr>
        <p:spPr>
          <a:xfrm>
            <a:off x="307340" y="1214374"/>
            <a:ext cx="8526780" cy="516763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34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It is aimed to have multi-skilled revitalized employees whose morale is  high and who is eager to come to work and perform functions  independently and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effectively.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Education is given to operators to</a:t>
            </a:r>
            <a:r>
              <a:rPr dirty="0" sz="20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upgrade 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skill.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Policy: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6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Focus on improvement of knowledge, skills and</a:t>
            </a:r>
            <a:r>
              <a:rPr dirty="0" sz="200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techniques.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Creating a training environment for self learning based on felt</a:t>
            </a:r>
            <a:r>
              <a:rPr dirty="0" sz="2000" spc="-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needs.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5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Training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curriculum/tools/assessment</a:t>
            </a:r>
            <a:r>
              <a:rPr dirty="0" sz="2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Training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to remove employee fatigue and make work</a:t>
            </a:r>
            <a:r>
              <a:rPr dirty="0" sz="2000" spc="-1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enjoyable.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Steps: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5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Preparation of training</a:t>
            </a:r>
            <a:r>
              <a:rPr dirty="0" sz="20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calendar.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Evaluation of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activities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 study of future</a:t>
            </a:r>
            <a:r>
              <a:rPr dirty="0" sz="20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approach.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55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Setting training policies and establish training</a:t>
            </a:r>
            <a:r>
              <a:rPr dirty="0" sz="20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systems.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Up gradation of operation and maintenance</a:t>
            </a:r>
            <a:r>
              <a:rPr dirty="0" sz="2000" spc="-1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skills.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1439" y="620268"/>
            <a:ext cx="5125720" cy="56515"/>
          </a:xfrm>
          <a:custGeom>
            <a:avLst/>
            <a:gdLst/>
            <a:ahLst/>
            <a:cxnLst/>
            <a:rect l="l" t="t" r="r" b="b"/>
            <a:pathLst>
              <a:path w="5125720" h="56515">
                <a:moveTo>
                  <a:pt x="5125212" y="0"/>
                </a:moveTo>
                <a:lnTo>
                  <a:pt x="0" y="0"/>
                </a:lnTo>
                <a:lnTo>
                  <a:pt x="0" y="56387"/>
                </a:lnTo>
                <a:lnTo>
                  <a:pt x="5125212" y="56387"/>
                </a:lnTo>
                <a:lnTo>
                  <a:pt x="5125212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39" y="17475"/>
            <a:ext cx="5151120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 spc="-5">
                <a:solidFill>
                  <a:srgbClr val="EBEBEB"/>
                </a:solidFill>
              </a:rPr>
              <a:t>Pillar </a:t>
            </a:r>
            <a:r>
              <a:rPr dirty="0" u="none" sz="4200">
                <a:solidFill>
                  <a:srgbClr val="EBEBEB"/>
                </a:solidFill>
              </a:rPr>
              <a:t>7 – Office</a:t>
            </a:r>
            <a:r>
              <a:rPr dirty="0" u="none" sz="4200" spc="-95">
                <a:solidFill>
                  <a:srgbClr val="EBEBEB"/>
                </a:solidFill>
              </a:rPr>
              <a:t> </a:t>
            </a:r>
            <a:r>
              <a:rPr dirty="0" u="none" sz="4200" spc="-5">
                <a:solidFill>
                  <a:srgbClr val="EBEBEB"/>
                </a:solidFill>
              </a:rPr>
              <a:t>TPM</a:t>
            </a:r>
            <a:endParaRPr sz="4200"/>
          </a:p>
        </p:txBody>
      </p:sp>
      <p:sp>
        <p:nvSpPr>
          <p:cNvPr id="5" name="object 5"/>
          <p:cNvSpPr txBox="1"/>
          <p:nvPr/>
        </p:nvSpPr>
        <p:spPr>
          <a:xfrm>
            <a:off x="383540" y="787653"/>
            <a:ext cx="7984490" cy="940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Office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TPM should be started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activating four other pillars of</a:t>
            </a:r>
            <a:r>
              <a:rPr dirty="0" sz="2000" spc="-2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Arial"/>
                <a:cs typeface="Arial"/>
              </a:rPr>
              <a:t>JH, 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KK,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QM,PM. This includes analyzing processes and procedures  towards increased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office</a:t>
            </a:r>
            <a:r>
              <a:rPr dirty="0" sz="20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automation.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55650" y="1898650"/>
          <a:ext cx="7867650" cy="4767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4300"/>
                <a:gridCol w="3924300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 major losses of Office</a:t>
                      </a:r>
                      <a:r>
                        <a:rPr dirty="0" sz="18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TPM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F151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Benefits of Office</a:t>
                      </a:r>
                      <a:r>
                        <a:rPr dirty="0" sz="18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TPM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F151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1) Processing</a:t>
                      </a:r>
                      <a:r>
                        <a:rPr dirty="0" sz="1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loss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1) Involvement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people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2)Cost and Inventory</a:t>
                      </a:r>
                      <a:r>
                        <a:rPr dirty="0" sz="1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loss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2) Better utilised 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18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area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3) Communication</a:t>
                      </a:r>
                      <a:r>
                        <a:rPr dirty="0" sz="1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loss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3) Reduced repetitive</a:t>
                      </a:r>
                      <a:r>
                        <a:rPr dirty="0" sz="1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work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4)Idle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loss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4) Reduced inventory</a:t>
                      </a:r>
                      <a:r>
                        <a:rPr dirty="0" sz="1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levels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5)Set-up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loss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5) Reduced administrative</a:t>
                      </a:r>
                      <a:r>
                        <a:rPr dirty="0" sz="1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cost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6) Accuracy</a:t>
                      </a:r>
                      <a:r>
                        <a:rPr dirty="0" sz="18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loss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6) Less inventory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carrying</a:t>
                      </a:r>
                      <a:r>
                        <a:rPr dirty="0" sz="18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cost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7) Office equipment</a:t>
                      </a:r>
                      <a:r>
                        <a:rPr dirty="0" sz="1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breakdown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7) Reduction in number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8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files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8) Communication channels</a:t>
                      </a:r>
                      <a:r>
                        <a:rPr dirty="0" sz="18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loss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8) Reduction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overhead</a:t>
                      </a:r>
                      <a:r>
                        <a:rPr dirty="0" sz="1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costs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9) 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Time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loss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information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9) Productivity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people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10) Non availability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of stock</a:t>
                      </a:r>
                      <a:r>
                        <a:rPr dirty="0" sz="1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status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10) Clean 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work</a:t>
                      </a:r>
                      <a:r>
                        <a:rPr dirty="0" sz="18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environment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0">
                          <a:latin typeface="Arial"/>
                          <a:cs typeface="Arial"/>
                        </a:rPr>
                        <a:t>11)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Customer</a:t>
                      </a:r>
                      <a:r>
                        <a:rPr dirty="0" sz="18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complaints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0">
                          <a:latin typeface="Arial"/>
                          <a:cs typeface="Arial"/>
                        </a:rPr>
                        <a:t>11)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Less customer</a:t>
                      </a:r>
                      <a:r>
                        <a:rPr dirty="0" sz="18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complaints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12) Expenses on</a:t>
                      </a:r>
                      <a:r>
                        <a:rPr dirty="0" sz="1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emergency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12) Reduced</a:t>
                      </a:r>
                      <a:r>
                        <a:rPr dirty="0" sz="1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manpower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372" y="473709"/>
            <a:ext cx="83978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600" spc="-5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Pillar 8 </a:t>
            </a:r>
            <a:r>
              <a:rPr dirty="0" u="heavy" sz="3600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– </a:t>
            </a:r>
            <a:r>
              <a:rPr dirty="0" u="heavy" sz="3600" spc="-40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Safety, </a:t>
            </a:r>
            <a:r>
              <a:rPr dirty="0" u="heavy" sz="3600" spc="-5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Health &amp;</a:t>
            </a:r>
            <a:r>
              <a:rPr dirty="0" u="heavy" sz="3600" spc="35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 </a:t>
            </a:r>
            <a:r>
              <a:rPr dirty="0" u="heavy" sz="3600" spc="-5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Environment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06272" y="1952980"/>
            <a:ext cx="6492875" cy="383603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spc="-2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Target: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900" algn="l"/>
                <a:tab pos="470534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Zero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accident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900" algn="l"/>
                <a:tab pos="470534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Zero health</a:t>
            </a: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damage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900" algn="l"/>
                <a:tab pos="470534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Zero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fires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469900" marR="5080">
              <a:lnSpc>
                <a:spcPct val="100000"/>
              </a:lnSpc>
              <a:spcBef>
                <a:spcPts val="187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 safe workplace and a surrounding area that is not  damaged by our process or procedures. This pillar  will play an active role in each of the other pillars on</a:t>
            </a:r>
            <a:r>
              <a:rPr dirty="0" sz="2000" spc="-1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  regular basis. Utmost importance to safety is given to  the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plant.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6755130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>
                <a:solidFill>
                  <a:srgbClr val="EBEBEB"/>
                </a:solidFill>
              </a:rPr>
              <a:t>Objectives of</a:t>
            </a:r>
            <a:r>
              <a:rPr dirty="0" u="none" sz="4200" spc="-110">
                <a:solidFill>
                  <a:srgbClr val="EBEBEB"/>
                </a:solidFill>
              </a:rPr>
              <a:t> </a:t>
            </a:r>
            <a:r>
              <a:rPr dirty="0" u="none" sz="4200">
                <a:solidFill>
                  <a:srgbClr val="EBEBEB"/>
                </a:solidFill>
              </a:rPr>
              <a:t>Maintenance</a:t>
            </a:r>
            <a:endParaRPr sz="4200"/>
          </a:p>
        </p:txBody>
      </p:sp>
      <p:sp>
        <p:nvSpPr>
          <p:cNvPr id="4" name="object 4"/>
          <p:cNvSpPr/>
          <p:nvPr/>
        </p:nvSpPr>
        <p:spPr>
          <a:xfrm>
            <a:off x="576021" y="1073022"/>
            <a:ext cx="6731634" cy="56515"/>
          </a:xfrm>
          <a:custGeom>
            <a:avLst/>
            <a:gdLst/>
            <a:ahLst/>
            <a:cxnLst/>
            <a:rect l="l" t="t" r="r" b="b"/>
            <a:pathLst>
              <a:path w="6731634" h="56515">
                <a:moveTo>
                  <a:pt x="6731558" y="0"/>
                </a:moveTo>
                <a:lnTo>
                  <a:pt x="0" y="0"/>
                </a:lnTo>
                <a:lnTo>
                  <a:pt x="0" y="56387"/>
                </a:lnTo>
                <a:lnTo>
                  <a:pt x="6731558" y="56387"/>
                </a:lnTo>
                <a:lnTo>
                  <a:pt x="6731558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8739" y="2078863"/>
            <a:ext cx="8370570" cy="2236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967105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Equipments should be kept in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best operating condition</a:t>
            </a:r>
            <a:r>
              <a:rPr dirty="0" sz="2000" spc="-1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with  economical</a:t>
            </a:r>
            <a:r>
              <a:rPr dirty="0" sz="2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cost.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Minimize cost of</a:t>
            </a:r>
            <a:r>
              <a:rPr dirty="0" sz="20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maintenance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187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If a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firm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wants to be in business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competitively,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it has to take decision</a:t>
            </a:r>
            <a:r>
              <a:rPr dirty="0" sz="200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on  whether to replace the equipment or to retain the old</a:t>
            </a:r>
            <a:r>
              <a:rPr dirty="0" sz="2000" spc="-2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equipment.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555815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 spc="-65">
                <a:solidFill>
                  <a:srgbClr val="EBEBEB"/>
                </a:solidFill>
              </a:rPr>
              <a:t>Types </a:t>
            </a:r>
            <a:r>
              <a:rPr dirty="0" u="none" sz="4200">
                <a:solidFill>
                  <a:srgbClr val="EBEBEB"/>
                </a:solidFill>
              </a:rPr>
              <a:t>of</a:t>
            </a:r>
            <a:r>
              <a:rPr dirty="0" u="none" sz="4200" spc="-40">
                <a:solidFill>
                  <a:srgbClr val="EBEBEB"/>
                </a:solidFill>
              </a:rPr>
              <a:t> </a:t>
            </a:r>
            <a:r>
              <a:rPr dirty="0" u="none" sz="4200">
                <a:solidFill>
                  <a:srgbClr val="EBEBEB"/>
                </a:solidFill>
              </a:rPr>
              <a:t>Maintenance</a:t>
            </a:r>
            <a:endParaRPr sz="4200"/>
          </a:p>
        </p:txBody>
      </p:sp>
      <p:sp>
        <p:nvSpPr>
          <p:cNvPr id="4" name="object 4"/>
          <p:cNvSpPr/>
          <p:nvPr/>
        </p:nvSpPr>
        <p:spPr>
          <a:xfrm>
            <a:off x="576021" y="1073022"/>
            <a:ext cx="5535295" cy="56515"/>
          </a:xfrm>
          <a:custGeom>
            <a:avLst/>
            <a:gdLst/>
            <a:ahLst/>
            <a:cxnLst/>
            <a:rect l="l" t="t" r="r" b="b"/>
            <a:pathLst>
              <a:path w="5535295" h="56515">
                <a:moveTo>
                  <a:pt x="5535218" y="0"/>
                </a:moveTo>
                <a:lnTo>
                  <a:pt x="0" y="0"/>
                </a:lnTo>
                <a:lnTo>
                  <a:pt x="0" y="56387"/>
                </a:lnTo>
                <a:lnTo>
                  <a:pt x="5535218" y="56387"/>
                </a:lnTo>
                <a:lnTo>
                  <a:pt x="5535218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59740" y="1118971"/>
            <a:ext cx="8171180" cy="562864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Breakdown </a:t>
            </a:r>
            <a:r>
              <a:rPr dirty="0" u="heavy" sz="20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(Reactive)</a:t>
            </a:r>
            <a:r>
              <a:rPr dirty="0" u="heavy" sz="2000" spc="-8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Maintenance</a:t>
            </a:r>
            <a:endParaRPr sz="20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is basically the ‘run it till it breaks’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maintenance mode. No actions</a:t>
            </a:r>
            <a:r>
              <a:rPr dirty="0" sz="2000" spc="-1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efforts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are taken to maintain the equipment as the designer originally  intended to ensure design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life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0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reached.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885"/>
              </a:spcBef>
            </a:pPr>
            <a:r>
              <a:rPr dirty="0" u="heavy" sz="18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Advantages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Involves low cost</a:t>
            </a:r>
            <a:r>
              <a:rPr dirty="0" sz="2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investment.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Less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staff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required.</a:t>
            </a:r>
            <a:endParaRPr sz="20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1000"/>
              </a:spcBef>
            </a:pPr>
            <a:r>
              <a:rPr dirty="0" u="heavy" sz="18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Disadvantages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0"/>
              </a:spcBef>
              <a:buClr>
                <a:srgbClr val="89D0D5"/>
              </a:buClr>
              <a:buSzPct val="80000"/>
              <a:buAutoNum type="arabicParenR" startAt="3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Increased cost due to unplanned downtime of</a:t>
            </a:r>
            <a:r>
              <a:rPr dirty="0" sz="2000" spc="-1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equipment.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 startAt="3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Increased labour cost, if overtime is</a:t>
            </a:r>
            <a:r>
              <a:rPr dirty="0" sz="200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needed.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 startAt="3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Cost involved with repair or replacement of</a:t>
            </a:r>
            <a:r>
              <a:rPr dirty="0" sz="200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equipment.</a:t>
            </a:r>
            <a:endParaRPr sz="2000">
              <a:latin typeface="Arial"/>
              <a:cs typeface="Arial"/>
            </a:endParaRPr>
          </a:p>
          <a:p>
            <a:pPr marL="469900" marR="150495" indent="-45720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AutoNum type="arabicParenR" startAt="3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Possible secondary equipment or process damage from</a:t>
            </a:r>
            <a:r>
              <a:rPr dirty="0" sz="20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equipment  failure.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27863"/>
            <a:ext cx="8453755" cy="612330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Preventive</a:t>
            </a:r>
            <a:r>
              <a:rPr dirty="0" u="heavy" sz="2000" spc="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Maintenance</a:t>
            </a:r>
            <a:endParaRPr sz="20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1000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be defined as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“Actions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performed on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time or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machine-run-based  schedule that detect, preclude, or mitigate degradation of a component  or system with the aim of sustaining or extending its useful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life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through 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controlling degradation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an acceptable</a:t>
            </a:r>
            <a:r>
              <a:rPr dirty="0" sz="20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level.”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Advantages: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Cost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effective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 many capital intensive processes. (12% to</a:t>
            </a:r>
            <a:r>
              <a:rPr dirty="0" sz="200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18%)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Flexibility allows for the adjustment of maintenance</a:t>
            </a:r>
            <a:r>
              <a:rPr dirty="0" sz="20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periodicity.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Increased component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r>
              <a:rPr dirty="0" sz="20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cycle.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Energy</a:t>
            </a:r>
            <a:r>
              <a:rPr dirty="0" sz="2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savings.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Reduced equipment or process</a:t>
            </a:r>
            <a:r>
              <a:rPr dirty="0" sz="200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failure.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Disadvantages;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Catastrophic failures still likely to</a:t>
            </a:r>
            <a:r>
              <a:rPr dirty="0" sz="20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occur.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Labour</a:t>
            </a:r>
            <a:r>
              <a:rPr dirty="0" sz="2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intensive.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arenR"/>
              <a:tabLst>
                <a:tab pos="469265" algn="l"/>
                <a:tab pos="4699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Includes performance of unneeded</a:t>
            </a:r>
            <a:r>
              <a:rPr dirty="0" sz="20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maintenance.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51968"/>
            <a:ext cx="8472170" cy="6368415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19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Predictive</a:t>
            </a:r>
            <a:r>
              <a:rPr dirty="0" u="heavy" sz="1900" spc="5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9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Maintenance</a:t>
            </a:r>
            <a:endParaRPr sz="1900">
              <a:latin typeface="Arial"/>
              <a:cs typeface="Arial"/>
            </a:endParaRPr>
          </a:p>
          <a:p>
            <a:pPr marL="355600" marR="5080">
              <a:lnSpc>
                <a:spcPts val="2050"/>
              </a:lnSpc>
              <a:spcBef>
                <a:spcPts val="1030"/>
              </a:spcBef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It can be defined as “Measurements that detect the </a:t>
            </a:r>
            <a:r>
              <a:rPr dirty="0" sz="1900" spc="-10">
                <a:solidFill>
                  <a:srgbClr val="FFFFFF"/>
                </a:solidFill>
                <a:latin typeface="Arial"/>
                <a:cs typeface="Arial"/>
              </a:rPr>
              <a:t>onset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of a </a:t>
            </a:r>
            <a:r>
              <a:rPr dirty="0" sz="1900" spc="-10">
                <a:solidFill>
                  <a:srgbClr val="FFFFFF"/>
                </a:solidFill>
                <a:latin typeface="Arial"/>
                <a:cs typeface="Arial"/>
              </a:rPr>
              <a:t>degradation 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mechanism, thereby allowing casual stressors to be eliminated or controlled  prior to any significant deterioration in the component physical</a:t>
            </a:r>
            <a:r>
              <a:rPr dirty="0" sz="1900" spc="2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state.</a:t>
            </a:r>
            <a:endParaRPr sz="1900">
              <a:latin typeface="Arial"/>
              <a:cs typeface="Arial"/>
            </a:endParaRPr>
          </a:p>
          <a:p>
            <a:pPr marL="355600" marR="646430">
              <a:lnSpc>
                <a:spcPts val="2050"/>
              </a:lnSpc>
              <a:spcBef>
                <a:spcPts val="5"/>
              </a:spcBef>
              <a:tabLst>
                <a:tab pos="6220460" algn="l"/>
              </a:tabLst>
            </a:pPr>
            <a:r>
              <a:rPr dirty="0" sz="1900" spc="-10">
                <a:solidFill>
                  <a:srgbClr val="FFFFFF"/>
                </a:solidFill>
                <a:latin typeface="Arial"/>
                <a:cs typeface="Arial"/>
              </a:rPr>
              <a:t>Results indicate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current </a:t>
            </a:r>
            <a:r>
              <a:rPr dirty="0" sz="1900" spc="-1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future functional </a:t>
            </a:r>
            <a:r>
              <a:rPr dirty="0" sz="1900" spc="-20">
                <a:solidFill>
                  <a:srgbClr val="FFFFFF"/>
                </a:solidFill>
                <a:latin typeface="Arial"/>
                <a:cs typeface="Arial"/>
              </a:rPr>
              <a:t>capability.”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1900" spc="-10">
                <a:solidFill>
                  <a:srgbClr val="FFFFFF"/>
                </a:solidFill>
                <a:latin typeface="Arial"/>
                <a:cs typeface="Arial"/>
              </a:rPr>
              <a:t>differs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from  preventive maintenance by basing</a:t>
            </a:r>
            <a:r>
              <a:rPr dirty="0" sz="1900" spc="2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maintenance</a:t>
            </a:r>
            <a:r>
              <a:rPr dirty="0" sz="19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need	on the actual  condition of the machine rather than on some preset</a:t>
            </a:r>
            <a:r>
              <a:rPr dirty="0" sz="1900" spc="2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schedule.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19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Advantages: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Increased component operational</a:t>
            </a:r>
            <a:r>
              <a:rPr dirty="0" sz="19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life.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10">
                <a:solidFill>
                  <a:srgbClr val="FFFFFF"/>
                </a:solidFill>
                <a:latin typeface="Arial"/>
                <a:cs typeface="Arial"/>
              </a:rPr>
              <a:t>Allows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for pre-emptive corrective</a:t>
            </a:r>
            <a:r>
              <a:rPr dirty="0" sz="19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actions.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8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Decrease in equipment or process</a:t>
            </a:r>
            <a:r>
              <a:rPr dirty="0" sz="1900" spc="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downtime.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Decrease in costs for parts and</a:t>
            </a:r>
            <a:r>
              <a:rPr dirty="0" sz="1900" spc="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20">
                <a:solidFill>
                  <a:srgbClr val="FFFFFF"/>
                </a:solidFill>
                <a:latin typeface="Arial"/>
                <a:cs typeface="Arial"/>
              </a:rPr>
              <a:t>labour.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65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Better product</a:t>
            </a:r>
            <a:r>
              <a:rPr dirty="0" sz="19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20">
                <a:solidFill>
                  <a:srgbClr val="FFFFFF"/>
                </a:solidFill>
                <a:latin typeface="Arial"/>
                <a:cs typeface="Arial"/>
              </a:rPr>
              <a:t>quality.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8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Energy</a:t>
            </a:r>
            <a:r>
              <a:rPr dirty="0" sz="19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savings.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Improved worker and environmental</a:t>
            </a:r>
            <a:r>
              <a:rPr dirty="0" sz="1900" spc="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25">
                <a:solidFill>
                  <a:srgbClr val="FFFFFF"/>
                </a:solidFill>
                <a:latin typeface="Arial"/>
                <a:cs typeface="Arial"/>
              </a:rPr>
              <a:t>safety.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19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Disadvantages: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8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Increased investment in diagnostic</a:t>
            </a:r>
            <a:r>
              <a:rPr dirty="0" sz="19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equipment.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Clr>
                <a:srgbClr val="89D0D5"/>
              </a:buClr>
              <a:buSzPct val="78947"/>
              <a:buAutoNum type="arabicParenR"/>
              <a:tabLst>
                <a:tab pos="469265" algn="l"/>
                <a:tab pos="469900" algn="l"/>
              </a:tabLst>
            </a:pP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Increased investment in </a:t>
            </a:r>
            <a:r>
              <a:rPr dirty="0" sz="1900" spc="-10">
                <a:solidFill>
                  <a:srgbClr val="FFFFFF"/>
                </a:solidFill>
                <a:latin typeface="Arial"/>
                <a:cs typeface="Arial"/>
              </a:rPr>
              <a:t>staff</a:t>
            </a:r>
            <a:r>
              <a:rPr dirty="0" sz="1900" spc="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Arial"/>
                <a:cs typeface="Arial"/>
              </a:rPr>
              <a:t>training.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473709"/>
            <a:ext cx="81273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600" spc="-5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Concept </a:t>
            </a:r>
            <a:r>
              <a:rPr dirty="0" u="heavy" sz="3600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of </a:t>
            </a:r>
            <a:r>
              <a:rPr dirty="0" u="heavy" sz="3600" spc="-5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Reliability </a:t>
            </a:r>
            <a:r>
              <a:rPr dirty="0" u="heavy" sz="3600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in</a:t>
            </a:r>
            <a:r>
              <a:rPr dirty="0" u="heavy" sz="3600" spc="30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 </a:t>
            </a:r>
            <a:r>
              <a:rPr dirty="0" u="heavy" sz="3600" spc="-5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</a:rPr>
              <a:t>Maintenance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307340" y="1321053"/>
            <a:ext cx="7825105" cy="2236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189865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Reliability is the probability of survival under a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given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operating  environment.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Ex;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 consecutive failures of a refrigerator</a:t>
            </a:r>
            <a:r>
              <a:rPr dirty="0" sz="2000" spc="-2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where  continuous working is required is a measure of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dirty="0" sz="200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reliability.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Reliability or Failure rate= </a:t>
            </a:r>
            <a:r>
              <a:rPr dirty="0" u="heavy"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No. of units survived </a:t>
            </a:r>
            <a:r>
              <a:rPr dirty="0" u="heavy" sz="2000" spc="-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till </a:t>
            </a:r>
            <a:r>
              <a:rPr dirty="0" u="heavy"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the specific</a:t>
            </a:r>
            <a:r>
              <a:rPr dirty="0" u="heavy" sz="2000" spc="-15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spc="-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  <a:p>
            <a:pPr marL="4916170">
              <a:lnSpc>
                <a:spcPct val="100000"/>
              </a:lnSpc>
              <a:spcBef>
                <a:spcPts val="994"/>
              </a:spcBef>
            </a:pP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Total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no. of units</a:t>
            </a: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3810000"/>
            <a:ext cx="6629400" cy="2840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6040120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 spc="-5">
                <a:solidFill>
                  <a:srgbClr val="EBEBEB"/>
                </a:solidFill>
              </a:rPr>
              <a:t>Reliability</a:t>
            </a:r>
            <a:r>
              <a:rPr dirty="0" u="none" sz="4200" spc="-25">
                <a:solidFill>
                  <a:srgbClr val="EBEBEB"/>
                </a:solidFill>
              </a:rPr>
              <a:t> </a:t>
            </a:r>
            <a:r>
              <a:rPr dirty="0" u="none" sz="4200" spc="-5">
                <a:solidFill>
                  <a:srgbClr val="EBEBEB"/>
                </a:solidFill>
              </a:rPr>
              <a:t>Improvement</a:t>
            </a:r>
            <a:endParaRPr sz="4200"/>
          </a:p>
        </p:txBody>
      </p:sp>
      <p:sp>
        <p:nvSpPr>
          <p:cNvPr id="4" name="object 4"/>
          <p:cNvSpPr/>
          <p:nvPr/>
        </p:nvSpPr>
        <p:spPr>
          <a:xfrm>
            <a:off x="576021" y="1073022"/>
            <a:ext cx="6017260" cy="56515"/>
          </a:xfrm>
          <a:custGeom>
            <a:avLst/>
            <a:gdLst/>
            <a:ahLst/>
            <a:cxnLst/>
            <a:rect l="l" t="t" r="r" b="b"/>
            <a:pathLst>
              <a:path w="6017259" h="56515">
                <a:moveTo>
                  <a:pt x="6016802" y="0"/>
                </a:moveTo>
                <a:lnTo>
                  <a:pt x="0" y="0"/>
                </a:lnTo>
                <a:lnTo>
                  <a:pt x="0" y="56387"/>
                </a:lnTo>
                <a:lnTo>
                  <a:pt x="6016802" y="56387"/>
                </a:lnTo>
                <a:lnTo>
                  <a:pt x="6016802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6272" y="1422780"/>
            <a:ext cx="6969759" cy="3841115"/>
          </a:xfrm>
          <a:prstGeom prst="rect">
            <a:avLst/>
          </a:prstGeom>
        </p:spPr>
        <p:txBody>
          <a:bodyPr wrap="square" lIns="0" tIns="139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354965" algn="l"/>
              </a:tabLst>
            </a:pPr>
            <a:r>
              <a:rPr dirty="0" sz="1900" spc="35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Improved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design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components.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900" spc="35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Simplification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dirty="0" sz="24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structure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900" spc="35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Usage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better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r>
              <a:rPr dirty="0" sz="24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equipments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900" spc="35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Better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quality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standards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900" spc="35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Better testing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standards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900" spc="35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Sufficient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standby</a:t>
            </a:r>
            <a:r>
              <a:rPr dirty="0" sz="240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units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900" spc="35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Usage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 preventive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maintenance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if necessary at  appropriate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time.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28788" y="0"/>
            <a:ext cx="513715" cy="1143000"/>
          </a:xfrm>
          <a:custGeom>
            <a:avLst/>
            <a:gdLst/>
            <a:ahLst/>
            <a:cxnLst/>
            <a:rect l="l" t="t" r="r" b="b"/>
            <a:pathLst>
              <a:path w="513715" h="1143000">
                <a:moveTo>
                  <a:pt x="513588" y="0"/>
                </a:moveTo>
                <a:lnTo>
                  <a:pt x="0" y="0"/>
                </a:lnTo>
                <a:lnTo>
                  <a:pt x="0" y="1143000"/>
                </a:lnTo>
                <a:lnTo>
                  <a:pt x="513588" y="1143000"/>
                </a:lnTo>
                <a:lnTo>
                  <a:pt x="513588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372" y="470661"/>
            <a:ext cx="7251700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4200">
                <a:solidFill>
                  <a:srgbClr val="EBEBEB"/>
                </a:solidFill>
              </a:rPr>
              <a:t>Maintenance Planning</a:t>
            </a:r>
            <a:r>
              <a:rPr dirty="0" u="none" sz="4200" spc="-130">
                <a:solidFill>
                  <a:srgbClr val="EBEBEB"/>
                </a:solidFill>
              </a:rPr>
              <a:t> </a:t>
            </a:r>
            <a:r>
              <a:rPr dirty="0" u="none" sz="4200" spc="-5">
                <a:solidFill>
                  <a:srgbClr val="EBEBEB"/>
                </a:solidFill>
              </a:rPr>
              <a:t>Steps</a:t>
            </a:r>
            <a:endParaRPr sz="4200"/>
          </a:p>
        </p:txBody>
      </p:sp>
      <p:sp>
        <p:nvSpPr>
          <p:cNvPr id="4" name="object 4"/>
          <p:cNvSpPr/>
          <p:nvPr/>
        </p:nvSpPr>
        <p:spPr>
          <a:xfrm>
            <a:off x="576021" y="1073022"/>
            <a:ext cx="7230109" cy="56515"/>
          </a:xfrm>
          <a:custGeom>
            <a:avLst/>
            <a:gdLst/>
            <a:ahLst/>
            <a:cxnLst/>
            <a:rect l="l" t="t" r="r" b="b"/>
            <a:pathLst>
              <a:path w="7230109" h="56515">
                <a:moveTo>
                  <a:pt x="7229906" y="0"/>
                </a:moveTo>
                <a:lnTo>
                  <a:pt x="0" y="0"/>
                </a:lnTo>
                <a:lnTo>
                  <a:pt x="0" y="56387"/>
                </a:lnTo>
                <a:lnTo>
                  <a:pt x="7229906" y="56387"/>
                </a:lnTo>
                <a:lnTo>
                  <a:pt x="7229906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1140" y="1473453"/>
            <a:ext cx="8546465" cy="4822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75184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1650" spc="31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Knowledge </a:t>
            </a:r>
            <a:r>
              <a:rPr dirty="0" u="heavy" sz="21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base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: t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includes knowledge about equipment,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job, 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available techniques, materials and</a:t>
            </a:r>
            <a:r>
              <a:rPr dirty="0" sz="2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facilities.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650" spc="31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1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Job investigation at </a:t>
            </a:r>
            <a:r>
              <a:rPr dirty="0" u="heavy" sz="2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site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: It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gives a clear perception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of the total</a:t>
            </a:r>
            <a:r>
              <a:rPr dirty="0" sz="2100" spc="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jobs.</a:t>
            </a:r>
            <a:endParaRPr sz="2100">
              <a:latin typeface="Arial"/>
              <a:cs typeface="Arial"/>
            </a:endParaRPr>
          </a:p>
          <a:p>
            <a:pPr marL="355600" marR="12065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50" spc="31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Identify </a:t>
            </a:r>
            <a:r>
              <a:rPr dirty="0" u="heavy" sz="21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and </a:t>
            </a:r>
            <a:r>
              <a:rPr dirty="0" u="heavy" sz="2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document </a:t>
            </a:r>
            <a:r>
              <a:rPr dirty="0" u="heavy" sz="21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the </a:t>
            </a:r>
            <a:r>
              <a:rPr dirty="0" u="heavy" sz="2100" spc="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wok</a:t>
            </a:r>
            <a:r>
              <a:rPr dirty="0" sz="2100" spc="1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Knowing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earlier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two steps</a:t>
            </a:r>
            <a:r>
              <a:rPr dirty="0" sz="21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and  knowing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needs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preventive, predictive and other maintenance 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jobs.</a:t>
            </a:r>
            <a:endParaRPr sz="2100">
              <a:latin typeface="Arial"/>
              <a:cs typeface="Arial"/>
            </a:endParaRPr>
          </a:p>
          <a:p>
            <a:pPr marL="355600" marR="5715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650" spc="31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1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Development of repair </a:t>
            </a:r>
            <a:r>
              <a:rPr dirty="0" u="heavy" sz="2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plan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Preparation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of step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step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procedures  which would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accomplish the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work with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the most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economical use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of  time,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manpower and</a:t>
            </a:r>
            <a:r>
              <a:rPr dirty="0" sz="2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material.</a:t>
            </a:r>
            <a:endParaRPr sz="2100">
              <a:latin typeface="Arial"/>
              <a:cs typeface="Arial"/>
            </a:endParaRPr>
          </a:p>
          <a:p>
            <a:pPr marL="355600" marR="105410" indent="-3429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650" spc="31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1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Preparation tools and facilities </a:t>
            </a:r>
            <a:r>
              <a:rPr dirty="0" u="heavy" sz="2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list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Indicating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needs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special  tools,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tackles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facilities</a:t>
            </a:r>
            <a:r>
              <a:rPr dirty="0" sz="21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needed.</a:t>
            </a:r>
            <a:endParaRPr sz="2100">
              <a:latin typeface="Arial"/>
              <a:cs typeface="Arial"/>
            </a:endParaRPr>
          </a:p>
          <a:p>
            <a:pPr marL="355600" marR="8509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650" spc="31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u="heavy" sz="21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Estimation </a:t>
            </a:r>
            <a:r>
              <a:rPr dirty="0" u="heavy" sz="2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of time </a:t>
            </a:r>
            <a:r>
              <a:rPr dirty="0" u="heavy" sz="21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required </a:t>
            </a:r>
            <a:r>
              <a:rPr dirty="0" u="heavy" sz="2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to do </a:t>
            </a:r>
            <a:r>
              <a:rPr dirty="0" u="heavy" sz="21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the </a:t>
            </a:r>
            <a:r>
              <a:rPr dirty="0" u="heavy" sz="2100" spc="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job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with work measurement  technique and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critical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path</a:t>
            </a:r>
            <a:r>
              <a:rPr dirty="0" sz="21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analysis.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2021-04-22T19:16:44Z</dcterms:created>
  <dcterms:modified xsi:type="dcterms:W3CDTF">2021-04-22T19:16:44Z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2021-04-22T00:00:00Z</vt:filetime>
  </property>
</Properties>
</file>