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151" y="13207"/>
            <a:ext cx="5681345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2577845"/>
            <a:ext cx="8986520" cy="1459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47827" y="6489903"/>
            <a:ext cx="68706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254246" y="6489903"/>
            <a:ext cx="63690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4909"/>
            <a:ext cx="231775" cy="27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ackaging_and_labelling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1623060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233679" rIns="0" bIns="0" rtlCol="0">
            <a:spAutoFit/>
          </a:bodyPr>
          <a:lstStyle/>
          <a:p>
            <a:pPr marL="1685925" marR="987425" indent="-688975">
              <a:lnSpc>
                <a:spcPct val="100000"/>
              </a:lnSpc>
              <a:spcBef>
                <a:spcPts val="1839"/>
              </a:spcBef>
            </a:pPr>
            <a:r>
              <a:rPr sz="3600" b="0" spc="-15" dirty="0">
                <a:solidFill>
                  <a:srgbClr val="FFFFFF"/>
                </a:solidFill>
                <a:latin typeface="Carlito"/>
                <a:cs typeface="Carlito"/>
              </a:rPr>
              <a:t>TESTING </a:t>
            </a:r>
            <a:r>
              <a:rPr sz="3600" b="0" spc="-5" dirty="0">
                <a:solidFill>
                  <a:srgbClr val="FFFFFF"/>
                </a:solidFill>
                <a:latin typeface="Carlito"/>
                <a:cs typeface="Carlito"/>
              </a:rPr>
              <a:t>OF PHARMACEUTICAL  </a:t>
            </a:r>
            <a:r>
              <a:rPr sz="3600" b="0" spc="-40" dirty="0">
                <a:solidFill>
                  <a:srgbClr val="FFFFFF"/>
                </a:solidFill>
                <a:latin typeface="Carlito"/>
                <a:cs typeface="Carlito"/>
              </a:rPr>
              <a:t>PACKAGING</a:t>
            </a:r>
            <a:r>
              <a:rPr sz="3600" b="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b="0" spc="-35" dirty="0">
                <a:solidFill>
                  <a:srgbClr val="FFFFFF"/>
                </a:solidFill>
                <a:latin typeface="Carlito"/>
                <a:cs typeface="Carlito"/>
              </a:rPr>
              <a:t>MATERIALS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6464909"/>
            <a:ext cx="687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/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8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/2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0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34" y="201929"/>
            <a:ext cx="436943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QUALITY CONTROL </a:t>
            </a:r>
            <a:r>
              <a:rPr spc="-5" dirty="0"/>
              <a:t>OF</a:t>
            </a:r>
            <a:r>
              <a:rPr spc="40" dirty="0"/>
              <a:t> </a:t>
            </a:r>
            <a:r>
              <a:rPr spc="-20" dirty="0"/>
              <a:t>CLOSURES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582625"/>
            <a:ext cx="8797290" cy="2332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57480" indent="51435">
              <a:lnSpc>
                <a:spcPct val="100400"/>
              </a:lnSpc>
              <a:spcBef>
                <a:spcPts val="95"/>
              </a:spcBef>
            </a:pPr>
            <a:r>
              <a:rPr sz="2300" b="1" i="1" spc="-35" dirty="0">
                <a:latin typeface="Carlito"/>
                <a:cs typeface="Carlito"/>
              </a:rPr>
              <a:t>PREPARATION </a:t>
            </a:r>
            <a:r>
              <a:rPr sz="2300" b="1" i="1" dirty="0">
                <a:latin typeface="Carlito"/>
                <a:cs typeface="Carlito"/>
              </a:rPr>
              <a:t>OF </a:t>
            </a:r>
            <a:r>
              <a:rPr sz="2300" b="1" i="1" spc="-5" dirty="0">
                <a:latin typeface="Carlito"/>
                <a:cs typeface="Carlito"/>
              </a:rPr>
              <a:t>SAMPLE(SOL.-A)</a:t>
            </a:r>
            <a:r>
              <a:rPr sz="1800" b="1" i="1" spc="-5" dirty="0">
                <a:latin typeface="Carlito"/>
                <a:cs typeface="Carlito"/>
              </a:rPr>
              <a:t>: </a:t>
            </a:r>
            <a:r>
              <a:rPr sz="1800" spc="-20" dirty="0">
                <a:latin typeface="Carlito"/>
                <a:cs typeface="Carlito"/>
              </a:rPr>
              <a:t>Wash </a:t>
            </a:r>
            <a:r>
              <a:rPr sz="1800" spc="-10" dirty="0">
                <a:latin typeface="Carlito"/>
                <a:cs typeface="Carlito"/>
              </a:rPr>
              <a:t>closures </a:t>
            </a:r>
            <a:r>
              <a:rPr sz="1800" spc="-5" dirty="0">
                <a:latin typeface="Carlito"/>
                <a:cs typeface="Carlito"/>
              </a:rPr>
              <a:t>in 0.2%w/v of anionic </a:t>
            </a:r>
            <a:r>
              <a:rPr sz="1800" spc="-10" dirty="0">
                <a:latin typeface="Carlito"/>
                <a:cs typeface="Carlito"/>
              </a:rPr>
              <a:t>surface  </a:t>
            </a:r>
            <a:r>
              <a:rPr sz="1800" spc="-5" dirty="0">
                <a:latin typeface="Carlito"/>
                <a:cs typeface="Carlito"/>
              </a:rPr>
              <a:t>active agents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5min.Rinse </a:t>
            </a:r>
            <a:r>
              <a:rPr sz="1800" dirty="0">
                <a:latin typeface="Carlito"/>
                <a:cs typeface="Carlito"/>
              </a:rPr>
              <a:t>5 </a:t>
            </a:r>
            <a:r>
              <a:rPr sz="1800" spc="-5" dirty="0">
                <a:latin typeface="Carlito"/>
                <a:cs typeface="Carlito"/>
              </a:rPr>
              <a:t>times with </a:t>
            </a:r>
            <a:r>
              <a:rPr sz="1800" spc="-10" dirty="0">
                <a:latin typeface="Carlito"/>
                <a:cs typeface="Carlito"/>
              </a:rPr>
              <a:t>dist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add 200ml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is </a:t>
            </a:r>
            <a:r>
              <a:rPr sz="1800" spc="-5" dirty="0">
                <a:latin typeface="Carlito"/>
                <a:cs typeface="Carlito"/>
              </a:rPr>
              <a:t>subjected </a:t>
            </a:r>
            <a:r>
              <a:rPr sz="1800" spc="-10" dirty="0">
                <a:latin typeface="Carlito"/>
                <a:cs typeface="Carlito"/>
              </a:rPr>
              <a:t>to  autoclave </a:t>
            </a:r>
            <a:r>
              <a:rPr sz="1800" dirty="0">
                <a:latin typeface="Carlito"/>
                <a:cs typeface="Carlito"/>
              </a:rPr>
              <a:t>at 119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123⁰C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dirty="0">
                <a:latin typeface="Carlito"/>
                <a:cs typeface="Carlito"/>
              </a:rPr>
              <a:t>20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30min </a:t>
            </a:r>
            <a:r>
              <a:rPr sz="1800" spc="-10" dirty="0">
                <a:latin typeface="Carlito"/>
                <a:cs typeface="Carlito"/>
              </a:rPr>
              <a:t>covering </a:t>
            </a:r>
            <a:r>
              <a:rPr sz="1800" spc="-5" dirty="0">
                <a:latin typeface="Carlito"/>
                <a:cs typeface="Carlito"/>
              </a:rPr>
              <a:t>with aluminum </a:t>
            </a:r>
            <a:r>
              <a:rPr sz="1800" spc="-15" dirty="0">
                <a:latin typeface="Carlito"/>
                <a:cs typeface="Carlito"/>
              </a:rPr>
              <a:t>foil. </a:t>
            </a:r>
            <a:r>
              <a:rPr sz="1800" spc="-5" dirty="0">
                <a:latin typeface="Carlito"/>
                <a:cs typeface="Carlito"/>
              </a:rPr>
              <a:t>Cool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separate  </a:t>
            </a:r>
            <a:r>
              <a:rPr sz="1800" spc="-5" dirty="0">
                <a:latin typeface="Carlito"/>
                <a:cs typeface="Carlito"/>
              </a:rPr>
              <a:t>solution </a:t>
            </a:r>
            <a:r>
              <a:rPr sz="1800" spc="-10" dirty="0">
                <a:latin typeface="Carlito"/>
                <a:cs typeface="Carlito"/>
              </a:rPr>
              <a:t>from closure</a:t>
            </a:r>
            <a:r>
              <a:rPr sz="1800" spc="3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(soln-A).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arlito"/>
                <a:cs typeface="Carlito"/>
              </a:rPr>
              <a:t>1) </a:t>
            </a:r>
            <a:r>
              <a:rPr sz="2000" b="1" spc="-5" dirty="0">
                <a:latin typeface="Carlito"/>
                <a:cs typeface="Carlito"/>
              </a:rPr>
              <a:t>STERILITY</a:t>
            </a:r>
            <a:r>
              <a:rPr sz="2000" b="1" spc="-25" dirty="0">
                <a:latin typeface="Carlito"/>
                <a:cs typeface="Carlito"/>
              </a:rPr>
              <a:t> </a:t>
            </a:r>
            <a:r>
              <a:rPr sz="2000" b="1" spc="-30" dirty="0">
                <a:latin typeface="Carlito"/>
                <a:cs typeface="Carlito"/>
              </a:rPr>
              <a:t>TEST: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0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When </a:t>
            </a:r>
            <a:r>
              <a:rPr sz="1800" spc="-15" dirty="0">
                <a:latin typeface="Carlito"/>
                <a:cs typeface="Carlito"/>
              </a:rPr>
              <a:t>treated </a:t>
            </a:r>
            <a:r>
              <a:rPr sz="1800" spc="-10" dirty="0">
                <a:latin typeface="Carlito"/>
                <a:cs typeface="Carlito"/>
              </a:rPr>
              <a:t>closures are </a:t>
            </a:r>
            <a:r>
              <a:rPr sz="1800" spc="-5" dirty="0">
                <a:latin typeface="Carlito"/>
                <a:cs typeface="Carlito"/>
              </a:rPr>
              <a:t>subjected </a:t>
            </a:r>
            <a:r>
              <a:rPr sz="1800" spc="-10" dirty="0">
                <a:latin typeface="Carlito"/>
                <a:cs typeface="Carlito"/>
              </a:rPr>
              <a:t>to sterilization </a:t>
            </a:r>
            <a:r>
              <a:rPr sz="1800" spc="-15" dirty="0">
                <a:latin typeface="Carlito"/>
                <a:cs typeface="Carlito"/>
              </a:rPr>
              <a:t>test </a:t>
            </a:r>
            <a:r>
              <a:rPr sz="1800" spc="-10" dirty="0">
                <a:latin typeface="Carlito"/>
                <a:cs typeface="Carlito"/>
              </a:rPr>
              <a:t>at </a:t>
            </a:r>
            <a:r>
              <a:rPr sz="1800" dirty="0">
                <a:latin typeface="Carlito"/>
                <a:cs typeface="Carlito"/>
              </a:rPr>
              <a:t>64-66⁰C and a </a:t>
            </a:r>
            <a:r>
              <a:rPr sz="1800" spc="-10" dirty="0">
                <a:latin typeface="Carlito"/>
                <a:cs typeface="Carlito"/>
              </a:rPr>
              <a:t>pressure </a:t>
            </a:r>
            <a:r>
              <a:rPr sz="1800" spc="-5" dirty="0">
                <a:latin typeface="Carlito"/>
                <a:cs typeface="Carlito"/>
              </a:rPr>
              <a:t>of</a:t>
            </a:r>
            <a:r>
              <a:rPr sz="1800" spc="204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about</a:t>
            </a:r>
            <a:endParaRPr sz="1800">
              <a:latin typeface="Carlito"/>
              <a:cs typeface="Carlito"/>
            </a:endParaRPr>
          </a:p>
          <a:p>
            <a:pPr marL="299085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0.7 </a:t>
            </a:r>
            <a:r>
              <a:rPr sz="1800" spc="-15" dirty="0">
                <a:latin typeface="Carlito"/>
                <a:cs typeface="Carlito"/>
              </a:rPr>
              <a:t>KPa for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40" dirty="0">
                <a:latin typeface="Carlito"/>
                <a:cs typeface="Carlito"/>
              </a:rPr>
              <a:t>24hr.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2976" y="232359"/>
            <a:ext cx="40252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Carlito"/>
                <a:cs typeface="Carlito"/>
              </a:rPr>
              <a:t>2) </a:t>
            </a:r>
            <a:r>
              <a:rPr sz="3600" b="0" spc="-15" dirty="0">
                <a:latin typeface="Carlito"/>
                <a:cs typeface="Carlito"/>
              </a:rPr>
              <a:t>Fragmentation</a:t>
            </a:r>
            <a:r>
              <a:rPr sz="3600" b="0" spc="-125" dirty="0">
                <a:latin typeface="Carlito"/>
                <a:cs typeface="Carlito"/>
              </a:rPr>
              <a:t> </a:t>
            </a:r>
            <a:r>
              <a:rPr sz="3600" b="0" spc="-25" dirty="0">
                <a:latin typeface="Carlito"/>
                <a:cs typeface="Carlito"/>
              </a:rPr>
              <a:t>test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770634"/>
            <a:ext cx="13646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3090" algn="l"/>
              </a:tabLst>
            </a:pPr>
            <a:r>
              <a:rPr sz="1800" spc="-10" dirty="0">
                <a:latin typeface="Carlito"/>
                <a:cs typeface="Carlito"/>
              </a:rPr>
              <a:t>For	closures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556260" algn="l"/>
              </a:tabLst>
            </a:pPr>
            <a:r>
              <a:rPr sz="1800" spc="-35" dirty="0">
                <a:latin typeface="Carlito"/>
                <a:cs typeface="Carlito"/>
              </a:rPr>
              <a:t>f</a:t>
            </a:r>
            <a:r>
              <a:rPr sz="1800" spc="-5" dirty="0">
                <a:latin typeface="Carlito"/>
                <a:cs typeface="Carlito"/>
              </a:rPr>
              <a:t>o</a:t>
            </a:r>
            <a:r>
              <a:rPr sz="1800" dirty="0">
                <a:latin typeface="Carlito"/>
                <a:cs typeface="Carlito"/>
              </a:rPr>
              <a:t>r	aq</a:t>
            </a:r>
            <a:r>
              <a:rPr sz="1800" spc="5" dirty="0">
                <a:latin typeface="Carlito"/>
                <a:cs typeface="Carlito"/>
              </a:rPr>
              <a:t>u</a:t>
            </a:r>
            <a:r>
              <a:rPr sz="1800" dirty="0">
                <a:latin typeface="Carlito"/>
                <a:cs typeface="Carlito"/>
              </a:rPr>
              <a:t>eous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2319654"/>
            <a:ext cx="1207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p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5" dirty="0">
                <a:latin typeface="Carlito"/>
                <a:cs typeface="Carlito"/>
              </a:rPr>
              <a:t>p</a:t>
            </a:r>
            <a:r>
              <a:rPr sz="1800" dirty="0">
                <a:latin typeface="Carlito"/>
                <a:cs typeface="Carlito"/>
              </a:rPr>
              <a:t>a</a:t>
            </a:r>
            <a:r>
              <a:rPr sz="1800" spc="-40" dirty="0">
                <a:latin typeface="Carlito"/>
                <a:cs typeface="Carlito"/>
              </a:rPr>
              <a:t>r</a:t>
            </a:r>
            <a:r>
              <a:rPr sz="1800" spc="-15" dirty="0">
                <a:latin typeface="Carlito"/>
                <a:cs typeface="Carlito"/>
              </a:rPr>
              <a:t>a</a:t>
            </a:r>
            <a:r>
              <a:rPr sz="1800" dirty="0">
                <a:latin typeface="Carlito"/>
                <a:cs typeface="Carlito"/>
              </a:rPr>
              <a:t>t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ons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3594" y="1542034"/>
            <a:ext cx="2279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68020" algn="l"/>
                <a:tab pos="939165" algn="l"/>
                <a:tab pos="1376680" algn="l"/>
                <a:tab pos="1556385" algn="l"/>
                <a:tab pos="1730375" algn="l"/>
                <a:tab pos="1955800" algn="l"/>
              </a:tabLst>
            </a:pPr>
            <a:r>
              <a:rPr sz="1800" spc="-5" dirty="0">
                <a:latin typeface="Carlito"/>
                <a:cs typeface="Carlito"/>
              </a:rPr>
              <a:t>pla</a:t>
            </a:r>
            <a:r>
              <a:rPr sz="1800" spc="-10" dirty="0">
                <a:latin typeface="Carlito"/>
                <a:cs typeface="Carlito"/>
              </a:rPr>
              <a:t>c</a:t>
            </a:r>
            <a:r>
              <a:rPr sz="1800" dirty="0">
                <a:latin typeface="Carlito"/>
                <a:cs typeface="Carlito"/>
              </a:rPr>
              <a:t>e	a	</a:t>
            </a:r>
            <a:r>
              <a:rPr sz="1800" spc="-10" dirty="0">
                <a:latin typeface="Carlito"/>
                <a:cs typeface="Carlito"/>
              </a:rPr>
              <a:t>v</a:t>
            </a:r>
            <a:r>
              <a:rPr sz="1800" spc="-5" dirty="0">
                <a:latin typeface="Carlito"/>
                <a:cs typeface="Carlito"/>
              </a:rPr>
              <a:t>o</a:t>
            </a:r>
            <a:r>
              <a:rPr sz="1800" dirty="0">
                <a:latin typeface="Carlito"/>
                <a:cs typeface="Carlito"/>
              </a:rPr>
              <a:t>l	</a:t>
            </a:r>
            <a:r>
              <a:rPr sz="1800" spc="-5" dirty="0">
                <a:latin typeface="Carlito"/>
                <a:cs typeface="Carlito"/>
              </a:rPr>
              <a:t>o</a:t>
            </a:r>
            <a:r>
              <a:rPr sz="1800" dirty="0">
                <a:latin typeface="Carlito"/>
                <a:cs typeface="Carlito"/>
              </a:rPr>
              <a:t>f	</a:t>
            </a:r>
            <a:r>
              <a:rPr sz="1800" spc="-30" dirty="0">
                <a:latin typeface="Carlito"/>
                <a:cs typeface="Carlito"/>
              </a:rPr>
              <a:t>w</a:t>
            </a:r>
            <a:r>
              <a:rPr sz="1800" spc="-15" dirty="0">
                <a:latin typeface="Carlito"/>
                <a:cs typeface="Carlito"/>
              </a:rPr>
              <a:t>a</a:t>
            </a:r>
            <a:r>
              <a:rPr sz="1800" spc="-30" dirty="0">
                <a:latin typeface="Carlito"/>
                <a:cs typeface="Carlito"/>
              </a:rPr>
              <a:t>t</a:t>
            </a:r>
            <a:r>
              <a:rPr sz="1800" dirty="0">
                <a:latin typeface="Carlito"/>
                <a:cs typeface="Carlito"/>
              </a:rPr>
              <a:t>er  </a:t>
            </a:r>
            <a:r>
              <a:rPr sz="1800" spc="-20" dirty="0">
                <a:latin typeface="Carlito"/>
                <a:cs typeface="Carlito"/>
              </a:rPr>
              <a:t>c</a:t>
            </a:r>
            <a:r>
              <a:rPr sz="1800" spc="-5" dirty="0">
                <a:latin typeface="Carlito"/>
                <a:cs typeface="Carlito"/>
              </a:rPr>
              <a:t>or</a:t>
            </a:r>
            <a:r>
              <a:rPr sz="1800" spc="-35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5" dirty="0">
                <a:latin typeface="Carlito"/>
                <a:cs typeface="Carlito"/>
              </a:rPr>
              <a:t>s</a:t>
            </a:r>
            <a:r>
              <a:rPr sz="1800" spc="-5" dirty="0">
                <a:latin typeface="Carlito"/>
                <a:cs typeface="Carlito"/>
              </a:rPr>
              <a:t>pon</a:t>
            </a:r>
            <a:r>
              <a:rPr sz="1800" spc="5" dirty="0">
                <a:latin typeface="Carlito"/>
                <a:cs typeface="Carlito"/>
              </a:rPr>
              <a:t>d</a:t>
            </a:r>
            <a:r>
              <a:rPr sz="1800" spc="-5" dirty="0">
                <a:latin typeface="Carlito"/>
                <a:cs typeface="Carlito"/>
              </a:rPr>
              <a:t>in</a:t>
            </a:r>
            <a:r>
              <a:rPr sz="1800" dirty="0">
                <a:latin typeface="Carlito"/>
                <a:cs typeface="Carlito"/>
              </a:rPr>
              <a:t>g		</a:t>
            </a:r>
            <a:r>
              <a:rPr sz="1800" spc="-15" dirty="0">
                <a:latin typeface="Carlito"/>
                <a:cs typeface="Carlito"/>
              </a:rPr>
              <a:t>t</a:t>
            </a:r>
            <a:r>
              <a:rPr sz="1800" dirty="0">
                <a:latin typeface="Carlito"/>
                <a:cs typeface="Carlito"/>
              </a:rPr>
              <a:t>o	the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3594" y="2091054"/>
            <a:ext cx="2280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nominal vol </a:t>
            </a:r>
            <a:r>
              <a:rPr sz="1800" dirty="0">
                <a:latin typeface="Carlito"/>
                <a:cs typeface="Carlito"/>
              </a:rPr>
              <a:t>minus 4 ml  </a:t>
            </a:r>
            <a:r>
              <a:rPr sz="1800" spc="-5" dirty="0">
                <a:latin typeface="Carlito"/>
                <a:cs typeface="Carlito"/>
              </a:rPr>
              <a:t>in </a:t>
            </a:r>
            <a:r>
              <a:rPr sz="1800" dirty="0">
                <a:latin typeface="Carlito"/>
                <a:cs typeface="Carlito"/>
              </a:rPr>
              <a:t>each </a:t>
            </a:r>
            <a:r>
              <a:rPr sz="1800" spc="-5" dirty="0">
                <a:latin typeface="Carlito"/>
                <a:cs typeface="Carlito"/>
              </a:rPr>
              <a:t>of 12 clean</a:t>
            </a:r>
            <a:r>
              <a:rPr sz="1800" spc="1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vials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70828" y="1770634"/>
            <a:ext cx="28117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close </a:t>
            </a:r>
            <a:r>
              <a:rPr sz="1800" dirty="0">
                <a:latin typeface="Carlito"/>
                <a:cs typeface="Carlito"/>
              </a:rPr>
              <a:t>the vials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dirty="0">
                <a:latin typeface="Carlito"/>
                <a:cs typeface="Carlito"/>
              </a:rPr>
              <a:t>the  </a:t>
            </a:r>
            <a:r>
              <a:rPr sz="1800" spc="-5" dirty="0">
                <a:latin typeface="Carlito"/>
                <a:cs typeface="Carlito"/>
              </a:rPr>
              <a:t>‘prepared’ closures </a:t>
            </a:r>
            <a:r>
              <a:rPr sz="1800" dirty="0">
                <a:latin typeface="Carlito"/>
                <a:cs typeface="Carlito"/>
              </a:rPr>
              <a:t>&amp; </a:t>
            </a:r>
            <a:r>
              <a:rPr sz="1800" spc="-10" dirty="0">
                <a:latin typeface="Carlito"/>
                <a:cs typeface="Carlito"/>
              </a:rPr>
              <a:t>allow </a:t>
            </a:r>
            <a:r>
              <a:rPr sz="1800" spc="-15" dirty="0">
                <a:latin typeface="Carlito"/>
                <a:cs typeface="Carlito"/>
              </a:rPr>
              <a:t>to  </a:t>
            </a:r>
            <a:r>
              <a:rPr sz="1800" spc="-10" dirty="0">
                <a:latin typeface="Carlito"/>
                <a:cs typeface="Carlito"/>
              </a:rPr>
              <a:t>stand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16</a:t>
            </a:r>
            <a:r>
              <a:rPr sz="1800" spc="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hours.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3371215"/>
            <a:ext cx="13652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3090" algn="l"/>
              </a:tabLst>
            </a:pPr>
            <a:r>
              <a:rPr sz="1800" spc="-10" dirty="0">
                <a:latin typeface="Carlito"/>
                <a:cs typeface="Carlito"/>
              </a:rPr>
              <a:t>For	closures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1047115" algn="l"/>
              </a:tabLst>
            </a:pPr>
            <a:r>
              <a:rPr sz="1800" spc="-35" dirty="0">
                <a:latin typeface="Carlito"/>
                <a:cs typeface="Carlito"/>
              </a:rPr>
              <a:t>f</a:t>
            </a:r>
            <a:r>
              <a:rPr sz="1800" spc="-5" dirty="0">
                <a:latin typeface="Carlito"/>
                <a:cs typeface="Carlito"/>
              </a:rPr>
              <a:t>o</a:t>
            </a:r>
            <a:r>
              <a:rPr sz="1800" dirty="0">
                <a:latin typeface="Carlito"/>
                <a:cs typeface="Carlito"/>
              </a:rPr>
              <a:t>r	</a:t>
            </a:r>
            <a:r>
              <a:rPr sz="1800" spc="-5" dirty="0">
                <a:latin typeface="Carlito"/>
                <a:cs typeface="Carlito"/>
              </a:rPr>
              <a:t>d</a:t>
            </a:r>
            <a:r>
              <a:rPr sz="1800" spc="5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3920108"/>
            <a:ext cx="1207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p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5" dirty="0">
                <a:latin typeface="Carlito"/>
                <a:cs typeface="Carlito"/>
              </a:rPr>
              <a:t>p</a:t>
            </a:r>
            <a:r>
              <a:rPr sz="1800" dirty="0">
                <a:latin typeface="Carlito"/>
                <a:cs typeface="Carlito"/>
              </a:rPr>
              <a:t>a</a:t>
            </a:r>
            <a:r>
              <a:rPr sz="1800" spc="-40" dirty="0">
                <a:latin typeface="Carlito"/>
                <a:cs typeface="Carlito"/>
              </a:rPr>
              <a:t>r</a:t>
            </a:r>
            <a:r>
              <a:rPr sz="1800" spc="-15" dirty="0">
                <a:latin typeface="Carlito"/>
                <a:cs typeface="Carlito"/>
              </a:rPr>
              <a:t>a</a:t>
            </a:r>
            <a:r>
              <a:rPr sz="1800" dirty="0">
                <a:latin typeface="Carlito"/>
                <a:cs typeface="Carlito"/>
              </a:rPr>
              <a:t>t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ons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9794" y="3526028"/>
            <a:ext cx="25069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close 12 clean vials with 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‘prepared’</a:t>
            </a:r>
            <a:r>
              <a:rPr sz="1800" spc="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closures.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3228" y="3272409"/>
            <a:ext cx="265938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Using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hypodermic </a:t>
            </a:r>
            <a:r>
              <a:rPr sz="1800" dirty="0">
                <a:latin typeface="Carlito"/>
                <a:cs typeface="Carlito"/>
              </a:rPr>
              <a:t>needle 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dirty="0">
                <a:latin typeface="Carlito"/>
                <a:cs typeface="Carlito"/>
              </a:rPr>
              <a:t>an </a:t>
            </a:r>
            <a:r>
              <a:rPr sz="1800" spc="-10" dirty="0">
                <a:latin typeface="Carlito"/>
                <a:cs typeface="Carlito"/>
              </a:rPr>
              <a:t>external diameter  </a:t>
            </a:r>
            <a:r>
              <a:rPr sz="1800" spc="-5" dirty="0">
                <a:latin typeface="Carlito"/>
                <a:cs typeface="Carlito"/>
              </a:rPr>
              <a:t>of 0.8 </a:t>
            </a:r>
            <a:r>
              <a:rPr sz="1800" dirty="0">
                <a:latin typeface="Carlito"/>
                <a:cs typeface="Carlito"/>
              </a:rPr>
              <a:t>mm </a:t>
            </a:r>
            <a:r>
              <a:rPr sz="1800" spc="-5" dirty="0">
                <a:latin typeface="Carlito"/>
                <a:cs typeface="Carlito"/>
              </a:rPr>
              <a:t>inject </a:t>
            </a:r>
            <a:r>
              <a:rPr sz="1800" dirty="0">
                <a:latin typeface="Carlito"/>
                <a:cs typeface="Carlito"/>
              </a:rPr>
              <a:t>1 ml </a:t>
            </a:r>
            <a:r>
              <a:rPr sz="1800" spc="-5" dirty="0">
                <a:latin typeface="Carlito"/>
                <a:cs typeface="Carlito"/>
              </a:rPr>
              <a:t>of 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spc="-10" dirty="0">
                <a:latin typeface="Carlito"/>
                <a:cs typeface="Carlito"/>
              </a:rPr>
              <a:t>into </a:t>
            </a:r>
            <a:r>
              <a:rPr sz="1800" dirty="0">
                <a:latin typeface="Carlito"/>
                <a:cs typeface="Carlito"/>
              </a:rPr>
              <a:t>the vial and  </a:t>
            </a:r>
            <a:r>
              <a:rPr sz="1800" spc="-10" dirty="0">
                <a:latin typeface="Carlito"/>
                <a:cs typeface="Carlito"/>
              </a:rPr>
              <a:t>remove </a:t>
            </a:r>
            <a:r>
              <a:rPr sz="1800" dirty="0">
                <a:latin typeface="Carlito"/>
                <a:cs typeface="Carlito"/>
              </a:rPr>
              <a:t>1 ml </a:t>
            </a:r>
            <a:r>
              <a:rPr sz="1800" spc="-5" dirty="0">
                <a:latin typeface="Carlito"/>
                <a:cs typeface="Carlito"/>
              </a:rPr>
              <a:t>of</a:t>
            </a:r>
            <a:r>
              <a:rPr sz="1800" dirty="0">
                <a:latin typeface="Carlito"/>
                <a:cs typeface="Carlito"/>
              </a:rPr>
              <a:t> air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0428" y="5123764"/>
            <a:ext cx="18224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1215" algn="l"/>
                <a:tab pos="1471295" algn="l"/>
              </a:tabLst>
            </a:pPr>
            <a:r>
              <a:rPr sz="1800" spc="-5" dirty="0">
                <a:latin typeface="Carlito"/>
                <a:cs typeface="Carlito"/>
              </a:rPr>
              <a:t>Carr</a:t>
            </a:r>
            <a:r>
              <a:rPr sz="1800" dirty="0">
                <a:latin typeface="Carlito"/>
                <a:cs typeface="Carlito"/>
              </a:rPr>
              <a:t>y	</a:t>
            </a:r>
            <a:r>
              <a:rPr sz="1800" spc="-5" dirty="0">
                <a:latin typeface="Carlito"/>
                <a:cs typeface="Carlito"/>
              </a:rPr>
              <a:t>ou</a:t>
            </a:r>
            <a:r>
              <a:rPr sz="1800" dirty="0">
                <a:latin typeface="Carlito"/>
                <a:cs typeface="Carlito"/>
              </a:rPr>
              <a:t>t	th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dirty="0">
                <a:latin typeface="Carlito"/>
                <a:cs typeface="Carlito"/>
              </a:rPr>
              <a:t>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80428" y="5398719"/>
            <a:ext cx="18237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operation </a:t>
            </a:r>
            <a:r>
              <a:rPr sz="1800" dirty="0">
                <a:latin typeface="Carlito"/>
                <a:cs typeface="Carlito"/>
              </a:rPr>
              <a:t>4 times  </a:t>
            </a:r>
            <a:r>
              <a:rPr sz="1800" spc="-5" dirty="0">
                <a:latin typeface="Carlito"/>
                <a:cs typeface="Carlito"/>
              </a:rPr>
              <a:t>with new needle  </a:t>
            </a:r>
            <a:r>
              <a:rPr sz="1800" dirty="0">
                <a:latin typeface="Carlito"/>
                <a:cs typeface="Carlito"/>
              </a:rPr>
              <a:t>each </a:t>
            </a:r>
            <a:r>
              <a:rPr sz="1800" spc="-5" dirty="0">
                <a:latin typeface="Carlito"/>
                <a:cs typeface="Carlito"/>
              </a:rPr>
              <a:t>time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60775" y="5077714"/>
            <a:ext cx="1820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4195" algn="l"/>
                <a:tab pos="986155" algn="l"/>
                <a:tab pos="1635760" algn="l"/>
              </a:tabLst>
            </a:pPr>
            <a:r>
              <a:rPr sz="1800" spc="-45" dirty="0">
                <a:latin typeface="Carlito"/>
                <a:cs typeface="Carlito"/>
              </a:rPr>
              <a:t>P</a:t>
            </a:r>
            <a:r>
              <a:rPr sz="1800" dirty="0">
                <a:latin typeface="Carlito"/>
                <a:cs typeface="Carlito"/>
              </a:rPr>
              <a:t>a</a:t>
            </a:r>
            <a:r>
              <a:rPr sz="1800" spc="-10" dirty="0">
                <a:latin typeface="Carlito"/>
                <a:cs typeface="Carlito"/>
              </a:rPr>
              <a:t>s</a:t>
            </a:r>
            <a:r>
              <a:rPr sz="1800" dirty="0">
                <a:latin typeface="Carlito"/>
                <a:cs typeface="Carlito"/>
              </a:rPr>
              <a:t>s	the	</a:t>
            </a:r>
            <a:r>
              <a:rPr sz="1800" spc="-5" dirty="0">
                <a:latin typeface="Carlito"/>
                <a:cs typeface="Carlito"/>
              </a:rPr>
              <a:t>liq</a:t>
            </a:r>
            <a:r>
              <a:rPr sz="1800" dirty="0">
                <a:latin typeface="Carlito"/>
                <a:cs typeface="Carlito"/>
              </a:rPr>
              <a:t>u</a:t>
            </a:r>
            <a:r>
              <a:rPr sz="1800" spc="-5" dirty="0">
                <a:latin typeface="Carlito"/>
                <a:cs typeface="Carlito"/>
              </a:rPr>
              <a:t>i</a:t>
            </a:r>
            <a:r>
              <a:rPr sz="1800" dirty="0">
                <a:latin typeface="Carlito"/>
                <a:cs typeface="Carlito"/>
              </a:rPr>
              <a:t>d	</a:t>
            </a:r>
            <a:r>
              <a:rPr sz="1800" spc="-10" dirty="0">
                <a:latin typeface="Carlito"/>
                <a:cs typeface="Carlito"/>
              </a:rPr>
              <a:t>in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60775" y="5352084"/>
            <a:ext cx="1821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vials through</a:t>
            </a:r>
            <a:r>
              <a:rPr sz="1800" spc="7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60775" y="5626404"/>
            <a:ext cx="1823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7780" algn="l"/>
              </a:tabLst>
            </a:pPr>
            <a:r>
              <a:rPr sz="1800" spc="-5" dirty="0">
                <a:latin typeface="Carlito"/>
                <a:cs typeface="Carlito"/>
              </a:rPr>
              <a:t>fi</a:t>
            </a:r>
            <a:r>
              <a:rPr sz="1800" spc="-10" dirty="0">
                <a:latin typeface="Carlito"/>
                <a:cs typeface="Carlito"/>
              </a:rPr>
              <a:t>l</a:t>
            </a:r>
            <a:r>
              <a:rPr sz="1800" spc="-30" dirty="0">
                <a:latin typeface="Carlito"/>
                <a:cs typeface="Carlito"/>
              </a:rPr>
              <a:t>t</a:t>
            </a:r>
            <a:r>
              <a:rPr sz="1800" dirty="0">
                <a:latin typeface="Carlito"/>
                <a:cs typeface="Carlito"/>
              </a:rPr>
              <a:t>er </a:t>
            </a:r>
            <a:r>
              <a:rPr sz="1800" spc="-20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w</a:t>
            </a:r>
            <a:r>
              <a:rPr sz="1800" spc="-5" dirty="0">
                <a:latin typeface="Carlito"/>
                <a:cs typeface="Carlito"/>
              </a:rPr>
              <a:t>i</a:t>
            </a:r>
            <a:r>
              <a:rPr sz="1800" dirty="0">
                <a:latin typeface="Carlito"/>
                <a:cs typeface="Carlito"/>
              </a:rPr>
              <a:t>th </a:t>
            </a:r>
            <a:r>
              <a:rPr sz="1800" spc="-204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	</a:t>
            </a:r>
            <a:r>
              <a:rPr sz="1800" spc="-5" dirty="0">
                <a:latin typeface="Carlito"/>
                <a:cs typeface="Carlito"/>
              </a:rPr>
              <a:t>p</a:t>
            </a:r>
            <a:r>
              <a:rPr sz="1800" spc="10" dirty="0">
                <a:latin typeface="Carlito"/>
                <a:cs typeface="Carlito"/>
              </a:rPr>
              <a:t>o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es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0775" y="5900724"/>
            <a:ext cx="1368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rlito"/>
                <a:cs typeface="Carlito"/>
              </a:rPr>
              <a:t>size </a:t>
            </a:r>
            <a:r>
              <a:rPr sz="1800" spc="-5" dirty="0">
                <a:latin typeface="Carlito"/>
                <a:cs typeface="Carlito"/>
              </a:rPr>
              <a:t>of 0.5</a:t>
            </a:r>
            <a:r>
              <a:rPr sz="1800" spc="-4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µm.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3540" y="4743069"/>
            <a:ext cx="2280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6260" algn="l"/>
                <a:tab pos="965200" algn="l"/>
                <a:tab pos="2126615" algn="l"/>
              </a:tabLst>
            </a:pPr>
            <a:r>
              <a:rPr sz="1800" dirty="0">
                <a:latin typeface="Carlito"/>
                <a:cs typeface="Carlito"/>
              </a:rPr>
              <a:t>N</a:t>
            </a:r>
            <a:r>
              <a:rPr sz="1800" spc="-5" dirty="0">
                <a:latin typeface="Carlito"/>
                <a:cs typeface="Carlito"/>
              </a:rPr>
              <a:t>o</a:t>
            </a:r>
            <a:r>
              <a:rPr sz="1800" dirty="0">
                <a:latin typeface="Carlito"/>
                <a:cs typeface="Carlito"/>
              </a:rPr>
              <a:t>.	</a:t>
            </a:r>
            <a:r>
              <a:rPr sz="1800" spc="-5" dirty="0">
                <a:latin typeface="Carlito"/>
                <a:cs typeface="Carlito"/>
              </a:rPr>
              <a:t>o</a:t>
            </a:r>
            <a:r>
              <a:rPr sz="1800" dirty="0">
                <a:latin typeface="Carlito"/>
                <a:cs typeface="Carlito"/>
              </a:rPr>
              <a:t>f	</a:t>
            </a:r>
            <a:r>
              <a:rPr sz="1800" spc="-5" dirty="0">
                <a:latin typeface="Carlito"/>
                <a:cs typeface="Carlito"/>
              </a:rPr>
              <a:t>f</a:t>
            </a:r>
            <a:r>
              <a:rPr sz="1800" spc="-4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ag</a:t>
            </a:r>
            <a:r>
              <a:rPr sz="1800" spc="-15" dirty="0">
                <a:latin typeface="Carlito"/>
                <a:cs typeface="Carlito"/>
              </a:rPr>
              <a:t>m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-5" dirty="0">
                <a:latin typeface="Carlito"/>
                <a:cs typeface="Carlito"/>
              </a:rPr>
              <a:t>n</a:t>
            </a:r>
            <a:r>
              <a:rPr sz="1800" dirty="0">
                <a:latin typeface="Carlito"/>
                <a:cs typeface="Carlito"/>
              </a:rPr>
              <a:t>ts	</a:t>
            </a:r>
            <a:r>
              <a:rPr sz="1800" spc="-10" dirty="0">
                <a:latin typeface="Carlito"/>
                <a:cs typeface="Carlito"/>
              </a:rPr>
              <a:t>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3540" y="5017084"/>
            <a:ext cx="22783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NMT </a:t>
            </a:r>
            <a:r>
              <a:rPr sz="1800" spc="-5" dirty="0">
                <a:latin typeface="Carlito"/>
                <a:cs typeface="Carlito"/>
              </a:rPr>
              <a:t>10 </a:t>
            </a:r>
            <a:r>
              <a:rPr sz="1800" spc="-15" dirty="0">
                <a:latin typeface="Carlito"/>
                <a:cs typeface="Carlito"/>
              </a:rPr>
              <a:t>except </a:t>
            </a:r>
            <a:r>
              <a:rPr sz="1800" spc="-5" dirty="0">
                <a:latin typeface="Carlito"/>
                <a:cs typeface="Carlito"/>
              </a:rPr>
              <a:t>in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the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3540" y="5292090"/>
            <a:ext cx="22802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case of butyl </a:t>
            </a:r>
            <a:r>
              <a:rPr sz="1800" dirty="0">
                <a:latin typeface="Carlito"/>
                <a:cs typeface="Carlito"/>
              </a:rPr>
              <a:t>rubber  </a:t>
            </a:r>
            <a:r>
              <a:rPr sz="1800" spc="-10" dirty="0">
                <a:latin typeface="Carlito"/>
                <a:cs typeface="Carlito"/>
              </a:rPr>
              <a:t>closures </a:t>
            </a:r>
            <a:r>
              <a:rPr sz="1800" spc="-5" dirty="0">
                <a:latin typeface="Carlito"/>
                <a:cs typeface="Carlito"/>
              </a:rPr>
              <a:t>where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total  </a:t>
            </a:r>
            <a:r>
              <a:rPr sz="1800" spc="-5" dirty="0">
                <a:latin typeface="Carlito"/>
                <a:cs typeface="Carlito"/>
              </a:rPr>
              <a:t>no. of </a:t>
            </a:r>
            <a:r>
              <a:rPr sz="1800" spc="-10" dirty="0">
                <a:latin typeface="Carlito"/>
                <a:cs typeface="Carlito"/>
              </a:rPr>
              <a:t>fragments </a:t>
            </a:r>
            <a:r>
              <a:rPr sz="1800" spc="-5" dirty="0">
                <a:latin typeface="Carlito"/>
                <a:cs typeface="Carlito"/>
              </a:rPr>
              <a:t>is </a:t>
            </a:r>
            <a:r>
              <a:rPr sz="1800" dirty="0">
                <a:latin typeface="Carlito"/>
                <a:cs typeface="Carlito"/>
              </a:rPr>
              <a:t>NMT  </a:t>
            </a:r>
            <a:r>
              <a:rPr sz="1800" spc="-5" dirty="0">
                <a:latin typeface="Carlito"/>
                <a:cs typeface="Carlito"/>
              </a:rPr>
              <a:t>15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816607" y="2121407"/>
            <a:ext cx="635635" cy="71755"/>
            <a:chOff x="1816607" y="2121407"/>
            <a:chExt cx="635635" cy="71755"/>
          </a:xfrm>
        </p:grpSpPr>
        <p:sp>
          <p:nvSpPr>
            <p:cNvPr id="22" name="object 22"/>
            <p:cNvSpPr/>
            <p:nvPr/>
          </p:nvSpPr>
          <p:spPr>
            <a:xfrm>
              <a:off x="1829561" y="2134361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19">
                  <a:moveTo>
                    <a:pt x="586739" y="0"/>
                  </a:moveTo>
                  <a:lnTo>
                    <a:pt x="586739" y="11429"/>
                  </a:lnTo>
                  <a:lnTo>
                    <a:pt x="0" y="11429"/>
                  </a:lnTo>
                  <a:lnTo>
                    <a:pt x="0" y="34289"/>
                  </a:lnTo>
                  <a:lnTo>
                    <a:pt x="586739" y="34289"/>
                  </a:lnTo>
                  <a:lnTo>
                    <a:pt x="586739" y="45720"/>
                  </a:lnTo>
                  <a:lnTo>
                    <a:pt x="609600" y="22860"/>
                  </a:lnTo>
                  <a:lnTo>
                    <a:pt x="58673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29561" y="2134361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19">
                  <a:moveTo>
                    <a:pt x="0" y="11429"/>
                  </a:moveTo>
                  <a:lnTo>
                    <a:pt x="586739" y="11429"/>
                  </a:lnTo>
                  <a:lnTo>
                    <a:pt x="586739" y="0"/>
                  </a:lnTo>
                  <a:lnTo>
                    <a:pt x="609600" y="22860"/>
                  </a:lnTo>
                  <a:lnTo>
                    <a:pt x="586739" y="45720"/>
                  </a:lnTo>
                  <a:lnTo>
                    <a:pt x="586739" y="34289"/>
                  </a:lnTo>
                  <a:lnTo>
                    <a:pt x="0" y="34289"/>
                  </a:lnTo>
                  <a:lnTo>
                    <a:pt x="0" y="1142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5017008" y="2197607"/>
            <a:ext cx="635635" cy="71755"/>
            <a:chOff x="5017008" y="2197607"/>
            <a:chExt cx="635635" cy="71755"/>
          </a:xfrm>
        </p:grpSpPr>
        <p:sp>
          <p:nvSpPr>
            <p:cNvPr id="25" name="object 25"/>
            <p:cNvSpPr/>
            <p:nvPr/>
          </p:nvSpPr>
          <p:spPr>
            <a:xfrm>
              <a:off x="5029962" y="2210561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19">
                  <a:moveTo>
                    <a:pt x="586739" y="0"/>
                  </a:moveTo>
                  <a:lnTo>
                    <a:pt x="586739" y="11429"/>
                  </a:lnTo>
                  <a:lnTo>
                    <a:pt x="0" y="11429"/>
                  </a:lnTo>
                  <a:lnTo>
                    <a:pt x="0" y="34289"/>
                  </a:lnTo>
                  <a:lnTo>
                    <a:pt x="586739" y="34289"/>
                  </a:lnTo>
                  <a:lnTo>
                    <a:pt x="586739" y="45720"/>
                  </a:lnTo>
                  <a:lnTo>
                    <a:pt x="609600" y="22860"/>
                  </a:lnTo>
                  <a:lnTo>
                    <a:pt x="58673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029962" y="2210561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19">
                  <a:moveTo>
                    <a:pt x="0" y="11429"/>
                  </a:moveTo>
                  <a:lnTo>
                    <a:pt x="586739" y="11429"/>
                  </a:lnTo>
                  <a:lnTo>
                    <a:pt x="586739" y="0"/>
                  </a:lnTo>
                  <a:lnTo>
                    <a:pt x="609600" y="22860"/>
                  </a:lnTo>
                  <a:lnTo>
                    <a:pt x="586739" y="45720"/>
                  </a:lnTo>
                  <a:lnTo>
                    <a:pt x="586739" y="34289"/>
                  </a:lnTo>
                  <a:lnTo>
                    <a:pt x="0" y="34289"/>
                  </a:lnTo>
                  <a:lnTo>
                    <a:pt x="0" y="1142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6922007" y="2731007"/>
            <a:ext cx="71755" cy="407034"/>
            <a:chOff x="6922007" y="2731007"/>
            <a:chExt cx="71755" cy="407034"/>
          </a:xfrm>
        </p:grpSpPr>
        <p:sp>
          <p:nvSpPr>
            <p:cNvPr id="28" name="object 28"/>
            <p:cNvSpPr/>
            <p:nvPr/>
          </p:nvSpPr>
          <p:spPr>
            <a:xfrm>
              <a:off x="6934961" y="2743961"/>
              <a:ext cx="45720" cy="381000"/>
            </a:xfrm>
            <a:custGeom>
              <a:avLst/>
              <a:gdLst/>
              <a:ahLst/>
              <a:cxnLst/>
              <a:rect l="l" t="t" r="r" b="b"/>
              <a:pathLst>
                <a:path w="45720" h="381000">
                  <a:moveTo>
                    <a:pt x="34290" y="0"/>
                  </a:moveTo>
                  <a:lnTo>
                    <a:pt x="11430" y="0"/>
                  </a:lnTo>
                  <a:lnTo>
                    <a:pt x="11430" y="358139"/>
                  </a:lnTo>
                  <a:lnTo>
                    <a:pt x="0" y="358139"/>
                  </a:lnTo>
                  <a:lnTo>
                    <a:pt x="22860" y="381000"/>
                  </a:lnTo>
                  <a:lnTo>
                    <a:pt x="45720" y="358139"/>
                  </a:lnTo>
                  <a:lnTo>
                    <a:pt x="34290" y="358139"/>
                  </a:lnTo>
                  <a:lnTo>
                    <a:pt x="3429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34961" y="2743961"/>
              <a:ext cx="45720" cy="381000"/>
            </a:xfrm>
            <a:custGeom>
              <a:avLst/>
              <a:gdLst/>
              <a:ahLst/>
              <a:cxnLst/>
              <a:rect l="l" t="t" r="r" b="b"/>
              <a:pathLst>
                <a:path w="45720" h="381000">
                  <a:moveTo>
                    <a:pt x="0" y="358139"/>
                  </a:moveTo>
                  <a:lnTo>
                    <a:pt x="11430" y="358139"/>
                  </a:lnTo>
                  <a:lnTo>
                    <a:pt x="11430" y="0"/>
                  </a:lnTo>
                  <a:lnTo>
                    <a:pt x="34290" y="0"/>
                  </a:lnTo>
                  <a:lnTo>
                    <a:pt x="34290" y="358139"/>
                  </a:lnTo>
                  <a:lnTo>
                    <a:pt x="45720" y="358139"/>
                  </a:lnTo>
                  <a:lnTo>
                    <a:pt x="22860" y="381000"/>
                  </a:lnTo>
                  <a:lnTo>
                    <a:pt x="0" y="35813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5245608" y="3721608"/>
            <a:ext cx="635635" cy="71755"/>
            <a:chOff x="5245608" y="3721608"/>
            <a:chExt cx="635635" cy="71755"/>
          </a:xfrm>
        </p:grpSpPr>
        <p:sp>
          <p:nvSpPr>
            <p:cNvPr id="31" name="object 31"/>
            <p:cNvSpPr/>
            <p:nvPr/>
          </p:nvSpPr>
          <p:spPr>
            <a:xfrm>
              <a:off x="5258562" y="3734562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20">
                  <a:moveTo>
                    <a:pt x="586739" y="0"/>
                  </a:moveTo>
                  <a:lnTo>
                    <a:pt x="586739" y="11430"/>
                  </a:lnTo>
                  <a:lnTo>
                    <a:pt x="0" y="11430"/>
                  </a:lnTo>
                  <a:lnTo>
                    <a:pt x="0" y="34289"/>
                  </a:lnTo>
                  <a:lnTo>
                    <a:pt x="586739" y="34289"/>
                  </a:lnTo>
                  <a:lnTo>
                    <a:pt x="586739" y="45719"/>
                  </a:lnTo>
                  <a:lnTo>
                    <a:pt x="609600" y="22860"/>
                  </a:lnTo>
                  <a:lnTo>
                    <a:pt x="58673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258562" y="3734562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20">
                  <a:moveTo>
                    <a:pt x="0" y="11430"/>
                  </a:moveTo>
                  <a:lnTo>
                    <a:pt x="586739" y="11430"/>
                  </a:lnTo>
                  <a:lnTo>
                    <a:pt x="586739" y="0"/>
                  </a:lnTo>
                  <a:lnTo>
                    <a:pt x="609600" y="22860"/>
                  </a:lnTo>
                  <a:lnTo>
                    <a:pt x="586739" y="45719"/>
                  </a:lnTo>
                  <a:lnTo>
                    <a:pt x="586739" y="34289"/>
                  </a:lnTo>
                  <a:lnTo>
                    <a:pt x="0" y="34289"/>
                  </a:lnTo>
                  <a:lnTo>
                    <a:pt x="0" y="1143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1892807" y="3721608"/>
            <a:ext cx="635635" cy="71755"/>
            <a:chOff x="1892807" y="3721608"/>
            <a:chExt cx="635635" cy="71755"/>
          </a:xfrm>
        </p:grpSpPr>
        <p:sp>
          <p:nvSpPr>
            <p:cNvPr id="34" name="object 34"/>
            <p:cNvSpPr/>
            <p:nvPr/>
          </p:nvSpPr>
          <p:spPr>
            <a:xfrm>
              <a:off x="1905761" y="3734562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20">
                  <a:moveTo>
                    <a:pt x="586739" y="0"/>
                  </a:moveTo>
                  <a:lnTo>
                    <a:pt x="586739" y="11430"/>
                  </a:lnTo>
                  <a:lnTo>
                    <a:pt x="0" y="11430"/>
                  </a:lnTo>
                  <a:lnTo>
                    <a:pt x="0" y="34289"/>
                  </a:lnTo>
                  <a:lnTo>
                    <a:pt x="586739" y="34289"/>
                  </a:lnTo>
                  <a:lnTo>
                    <a:pt x="586739" y="45719"/>
                  </a:lnTo>
                  <a:lnTo>
                    <a:pt x="609600" y="22860"/>
                  </a:lnTo>
                  <a:lnTo>
                    <a:pt x="58673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05761" y="3734562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20">
                  <a:moveTo>
                    <a:pt x="0" y="11430"/>
                  </a:moveTo>
                  <a:lnTo>
                    <a:pt x="586739" y="11430"/>
                  </a:lnTo>
                  <a:lnTo>
                    <a:pt x="586739" y="0"/>
                  </a:lnTo>
                  <a:lnTo>
                    <a:pt x="609600" y="22860"/>
                  </a:lnTo>
                  <a:lnTo>
                    <a:pt x="586739" y="45719"/>
                  </a:lnTo>
                  <a:lnTo>
                    <a:pt x="586739" y="34289"/>
                  </a:lnTo>
                  <a:lnTo>
                    <a:pt x="0" y="34289"/>
                  </a:lnTo>
                  <a:lnTo>
                    <a:pt x="0" y="1143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6922007" y="4712208"/>
            <a:ext cx="71755" cy="407034"/>
            <a:chOff x="6922007" y="4712208"/>
            <a:chExt cx="71755" cy="407034"/>
          </a:xfrm>
        </p:grpSpPr>
        <p:sp>
          <p:nvSpPr>
            <p:cNvPr id="37" name="object 37"/>
            <p:cNvSpPr/>
            <p:nvPr/>
          </p:nvSpPr>
          <p:spPr>
            <a:xfrm>
              <a:off x="6934961" y="4725162"/>
              <a:ext cx="45720" cy="381000"/>
            </a:xfrm>
            <a:custGeom>
              <a:avLst/>
              <a:gdLst/>
              <a:ahLst/>
              <a:cxnLst/>
              <a:rect l="l" t="t" r="r" b="b"/>
              <a:pathLst>
                <a:path w="45720" h="381000">
                  <a:moveTo>
                    <a:pt x="34290" y="0"/>
                  </a:moveTo>
                  <a:lnTo>
                    <a:pt x="11430" y="0"/>
                  </a:lnTo>
                  <a:lnTo>
                    <a:pt x="11430" y="358139"/>
                  </a:lnTo>
                  <a:lnTo>
                    <a:pt x="0" y="358139"/>
                  </a:lnTo>
                  <a:lnTo>
                    <a:pt x="22860" y="381000"/>
                  </a:lnTo>
                  <a:lnTo>
                    <a:pt x="45720" y="358139"/>
                  </a:lnTo>
                  <a:lnTo>
                    <a:pt x="34290" y="358139"/>
                  </a:lnTo>
                  <a:lnTo>
                    <a:pt x="3429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934961" y="4725162"/>
              <a:ext cx="45720" cy="381000"/>
            </a:xfrm>
            <a:custGeom>
              <a:avLst/>
              <a:gdLst/>
              <a:ahLst/>
              <a:cxnLst/>
              <a:rect l="l" t="t" r="r" b="b"/>
              <a:pathLst>
                <a:path w="45720" h="381000">
                  <a:moveTo>
                    <a:pt x="0" y="358139"/>
                  </a:moveTo>
                  <a:lnTo>
                    <a:pt x="11430" y="358139"/>
                  </a:lnTo>
                  <a:lnTo>
                    <a:pt x="11430" y="0"/>
                  </a:lnTo>
                  <a:lnTo>
                    <a:pt x="34290" y="0"/>
                  </a:lnTo>
                  <a:lnTo>
                    <a:pt x="34290" y="358139"/>
                  </a:lnTo>
                  <a:lnTo>
                    <a:pt x="45720" y="358139"/>
                  </a:lnTo>
                  <a:lnTo>
                    <a:pt x="22860" y="381000"/>
                  </a:lnTo>
                  <a:lnTo>
                    <a:pt x="0" y="35813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5702808" y="5580888"/>
            <a:ext cx="635635" cy="71755"/>
            <a:chOff x="5702808" y="5580888"/>
            <a:chExt cx="635635" cy="71755"/>
          </a:xfrm>
        </p:grpSpPr>
        <p:sp>
          <p:nvSpPr>
            <p:cNvPr id="40" name="object 40"/>
            <p:cNvSpPr/>
            <p:nvPr/>
          </p:nvSpPr>
          <p:spPr>
            <a:xfrm>
              <a:off x="5715762" y="5593842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20">
                  <a:moveTo>
                    <a:pt x="22860" y="0"/>
                  </a:moveTo>
                  <a:lnTo>
                    <a:pt x="0" y="22860"/>
                  </a:lnTo>
                  <a:lnTo>
                    <a:pt x="22860" y="45720"/>
                  </a:lnTo>
                  <a:lnTo>
                    <a:pt x="22860" y="34290"/>
                  </a:lnTo>
                  <a:lnTo>
                    <a:pt x="609600" y="34290"/>
                  </a:lnTo>
                  <a:lnTo>
                    <a:pt x="609600" y="11430"/>
                  </a:lnTo>
                  <a:lnTo>
                    <a:pt x="22860" y="1143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15762" y="5593842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20">
                  <a:moveTo>
                    <a:pt x="609600" y="34290"/>
                  </a:moveTo>
                  <a:lnTo>
                    <a:pt x="22860" y="34290"/>
                  </a:lnTo>
                  <a:lnTo>
                    <a:pt x="22860" y="45720"/>
                  </a:lnTo>
                  <a:lnTo>
                    <a:pt x="0" y="22860"/>
                  </a:lnTo>
                  <a:lnTo>
                    <a:pt x="22860" y="0"/>
                  </a:lnTo>
                  <a:lnTo>
                    <a:pt x="22860" y="11430"/>
                  </a:lnTo>
                  <a:lnTo>
                    <a:pt x="609600" y="11430"/>
                  </a:lnTo>
                  <a:lnTo>
                    <a:pt x="609600" y="3429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2807207" y="5550408"/>
            <a:ext cx="635635" cy="71755"/>
            <a:chOff x="2807207" y="5550408"/>
            <a:chExt cx="635635" cy="71755"/>
          </a:xfrm>
        </p:grpSpPr>
        <p:sp>
          <p:nvSpPr>
            <p:cNvPr id="43" name="object 43"/>
            <p:cNvSpPr/>
            <p:nvPr/>
          </p:nvSpPr>
          <p:spPr>
            <a:xfrm>
              <a:off x="2820161" y="5563362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20">
                  <a:moveTo>
                    <a:pt x="22860" y="0"/>
                  </a:moveTo>
                  <a:lnTo>
                    <a:pt x="0" y="22859"/>
                  </a:lnTo>
                  <a:lnTo>
                    <a:pt x="22860" y="45719"/>
                  </a:lnTo>
                  <a:lnTo>
                    <a:pt x="22860" y="34290"/>
                  </a:lnTo>
                  <a:lnTo>
                    <a:pt x="609600" y="34290"/>
                  </a:lnTo>
                  <a:lnTo>
                    <a:pt x="609600" y="11429"/>
                  </a:lnTo>
                  <a:lnTo>
                    <a:pt x="22860" y="11429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820161" y="5563362"/>
              <a:ext cx="609600" cy="45720"/>
            </a:xfrm>
            <a:custGeom>
              <a:avLst/>
              <a:gdLst/>
              <a:ahLst/>
              <a:cxnLst/>
              <a:rect l="l" t="t" r="r" b="b"/>
              <a:pathLst>
                <a:path w="609600" h="45720">
                  <a:moveTo>
                    <a:pt x="609600" y="34290"/>
                  </a:moveTo>
                  <a:lnTo>
                    <a:pt x="22860" y="34290"/>
                  </a:lnTo>
                  <a:lnTo>
                    <a:pt x="22860" y="45719"/>
                  </a:lnTo>
                  <a:lnTo>
                    <a:pt x="0" y="22859"/>
                  </a:lnTo>
                  <a:lnTo>
                    <a:pt x="22860" y="0"/>
                  </a:lnTo>
                  <a:lnTo>
                    <a:pt x="22860" y="11429"/>
                  </a:lnTo>
                  <a:lnTo>
                    <a:pt x="609600" y="11429"/>
                  </a:lnTo>
                  <a:lnTo>
                    <a:pt x="609600" y="3429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535940" y="6464909"/>
            <a:ext cx="687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/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8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/2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0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8885" y="271399"/>
            <a:ext cx="41243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Carlito"/>
                <a:cs typeface="Carlito"/>
              </a:rPr>
              <a:t>3)Self –</a:t>
            </a:r>
            <a:r>
              <a:rPr sz="4400" b="0" spc="-85" dirty="0">
                <a:latin typeface="Carlito"/>
                <a:cs typeface="Carlito"/>
              </a:rPr>
              <a:t> </a:t>
            </a:r>
            <a:r>
              <a:rPr sz="4400" b="0" spc="-5" dirty="0">
                <a:latin typeface="Carlito"/>
                <a:cs typeface="Carlito"/>
              </a:rPr>
              <a:t>sealability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1374394"/>
            <a:ext cx="7285355" cy="848994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This </a:t>
            </a:r>
            <a:r>
              <a:rPr sz="3000" spc="-20" dirty="0">
                <a:latin typeface="Carlito"/>
                <a:cs typeface="Carlito"/>
              </a:rPr>
              <a:t>test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applicable </a:t>
            </a:r>
            <a:r>
              <a:rPr sz="3000" spc="-10" dirty="0">
                <a:latin typeface="Carlito"/>
                <a:cs typeface="Carlito"/>
              </a:rPr>
              <a:t>to </a:t>
            </a:r>
            <a:r>
              <a:rPr sz="3000" spc="-5" dirty="0">
                <a:latin typeface="Carlito"/>
                <a:cs typeface="Carlito"/>
              </a:rPr>
              <a:t>closures </a:t>
            </a:r>
            <a:r>
              <a:rPr sz="3000" spc="-15" dirty="0">
                <a:latin typeface="Carlito"/>
                <a:cs typeface="Carlito"/>
              </a:rPr>
              <a:t>intended to 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0" dirty="0">
                <a:latin typeface="Carlito"/>
                <a:cs typeface="Carlito"/>
              </a:rPr>
              <a:t>used </a:t>
            </a:r>
            <a:r>
              <a:rPr sz="3000" dirty="0">
                <a:latin typeface="Carlito"/>
                <a:cs typeface="Carlito"/>
              </a:rPr>
              <a:t>with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water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2990215"/>
            <a:ext cx="13201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close </a:t>
            </a:r>
            <a:r>
              <a:rPr sz="1800" dirty="0">
                <a:latin typeface="Carlito"/>
                <a:cs typeface="Carlito"/>
              </a:rPr>
              <a:t>the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vials  </a:t>
            </a:r>
            <a:r>
              <a:rPr sz="1800" spc="-5" dirty="0">
                <a:latin typeface="Carlito"/>
                <a:cs typeface="Carlito"/>
              </a:rPr>
              <a:t>with</a:t>
            </a:r>
            <a:r>
              <a:rPr sz="1800" dirty="0">
                <a:latin typeface="Carlito"/>
                <a:cs typeface="Carlito"/>
              </a:rPr>
              <a:t> the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‘Prepared’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closures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9794" y="2707640"/>
            <a:ext cx="25736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For </a:t>
            </a:r>
            <a:r>
              <a:rPr sz="1800" dirty="0">
                <a:latin typeface="Carlito"/>
                <a:cs typeface="Carlito"/>
              </a:rPr>
              <a:t>each </a:t>
            </a:r>
            <a:r>
              <a:rPr sz="1800" spc="-10" dirty="0">
                <a:latin typeface="Carlito"/>
                <a:cs typeface="Carlito"/>
              </a:rPr>
              <a:t>closure, </a:t>
            </a:r>
            <a:r>
              <a:rPr sz="1800" spc="-5" dirty="0">
                <a:latin typeface="Carlito"/>
                <a:cs typeface="Carlito"/>
              </a:rPr>
              <a:t>use </a:t>
            </a:r>
            <a:r>
              <a:rPr sz="1800" dirty="0">
                <a:latin typeface="Carlito"/>
                <a:cs typeface="Carlito"/>
              </a:rPr>
              <a:t>a  </a:t>
            </a:r>
            <a:r>
              <a:rPr sz="1800" spc="-5" dirty="0">
                <a:latin typeface="Carlito"/>
                <a:cs typeface="Carlito"/>
              </a:rPr>
              <a:t>new hypodermic needle  with </a:t>
            </a:r>
            <a:r>
              <a:rPr sz="1800" dirty="0">
                <a:latin typeface="Carlito"/>
                <a:cs typeface="Carlito"/>
              </a:rPr>
              <a:t>an </a:t>
            </a:r>
            <a:r>
              <a:rPr sz="1800" spc="-10" dirty="0">
                <a:latin typeface="Carlito"/>
                <a:cs typeface="Carlito"/>
              </a:rPr>
              <a:t>external diameter 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0.8 mm &amp; </a:t>
            </a:r>
            <a:r>
              <a:rPr sz="1800" spc="-10" dirty="0">
                <a:latin typeface="Carlito"/>
                <a:cs typeface="Carlito"/>
              </a:rPr>
              <a:t>pierce </a:t>
            </a:r>
            <a:r>
              <a:rPr sz="1800" dirty="0">
                <a:latin typeface="Carlito"/>
                <a:cs typeface="Carlito"/>
              </a:rPr>
              <a:t>the  </a:t>
            </a:r>
            <a:r>
              <a:rPr sz="1800" spc="-10" dirty="0">
                <a:latin typeface="Carlito"/>
                <a:cs typeface="Carlito"/>
              </a:rPr>
              <a:t>closure </a:t>
            </a:r>
            <a:r>
              <a:rPr sz="1800" dirty="0">
                <a:latin typeface="Carlito"/>
                <a:cs typeface="Carlito"/>
              </a:rPr>
              <a:t>10 </a:t>
            </a:r>
            <a:r>
              <a:rPr sz="1800" spc="-5" dirty="0">
                <a:latin typeface="Carlito"/>
                <a:cs typeface="Carlito"/>
              </a:rPr>
              <a:t>times, each time  </a:t>
            </a:r>
            <a:r>
              <a:rPr sz="1800" spc="-10" dirty="0">
                <a:latin typeface="Carlito"/>
                <a:cs typeface="Carlito"/>
              </a:rPr>
              <a:t>at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5" dirty="0">
                <a:latin typeface="Carlito"/>
                <a:cs typeface="Carlito"/>
              </a:rPr>
              <a:t>different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site.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5628" y="2846323"/>
            <a:ext cx="20637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Immerse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vials  upright in </a:t>
            </a:r>
            <a:r>
              <a:rPr sz="1800" dirty="0">
                <a:latin typeface="Carlito"/>
                <a:cs typeface="Carlito"/>
              </a:rPr>
              <a:t>a 0.1% w/v  </a:t>
            </a:r>
            <a:r>
              <a:rPr sz="1800" spc="-5" dirty="0">
                <a:latin typeface="Carlito"/>
                <a:cs typeface="Carlito"/>
              </a:rPr>
              <a:t>solution of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methylene  blue </a:t>
            </a:r>
            <a:r>
              <a:rPr sz="1800" dirty="0">
                <a:latin typeface="Carlito"/>
                <a:cs typeface="Carlito"/>
              </a:rPr>
              <a:t>&amp; </a:t>
            </a:r>
            <a:r>
              <a:rPr sz="1800" spc="-10" dirty="0">
                <a:latin typeface="Carlito"/>
                <a:cs typeface="Carlito"/>
              </a:rPr>
              <a:t>reduce </a:t>
            </a:r>
            <a:r>
              <a:rPr sz="1800" dirty="0">
                <a:latin typeface="Carlito"/>
                <a:cs typeface="Carlito"/>
              </a:rPr>
              <a:t>the  </a:t>
            </a:r>
            <a:r>
              <a:rPr sz="1800" spc="-10" dirty="0">
                <a:latin typeface="Carlito"/>
                <a:cs typeface="Carlito"/>
              </a:rPr>
              <a:t>external pressure </a:t>
            </a:r>
            <a:r>
              <a:rPr sz="1800" spc="-5" dirty="0">
                <a:latin typeface="Carlito"/>
                <a:cs typeface="Carlito"/>
              </a:rPr>
              <a:t>by  </a:t>
            </a:r>
            <a:r>
              <a:rPr sz="1800" spc="-10" dirty="0">
                <a:latin typeface="Carlito"/>
                <a:cs typeface="Carlito"/>
              </a:rPr>
              <a:t>27KPa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dirty="0">
                <a:latin typeface="Carlito"/>
                <a:cs typeface="Carlito"/>
              </a:rPr>
              <a:t>10 min.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7028" y="4962220"/>
            <a:ext cx="259080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rlito"/>
                <a:cs typeface="Carlito"/>
              </a:rPr>
              <a:t>Restore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atmospheric  </a:t>
            </a:r>
            <a:r>
              <a:rPr sz="1800" spc="-10" dirty="0">
                <a:latin typeface="Carlito"/>
                <a:cs typeface="Carlito"/>
              </a:rPr>
              <a:t>pressure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leave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vials  immersed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dirty="0">
                <a:latin typeface="Carlito"/>
                <a:cs typeface="Carlito"/>
              </a:rPr>
              <a:t>30</a:t>
            </a:r>
            <a:r>
              <a:rPr sz="1800" spc="-1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minutes.</a:t>
            </a:r>
            <a:endParaRPr sz="1800">
              <a:latin typeface="Carlito"/>
              <a:cs typeface="Carlito"/>
            </a:endParaRPr>
          </a:p>
          <a:p>
            <a:pPr marL="12700" marR="35687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rlito"/>
                <a:cs typeface="Carlito"/>
              </a:rPr>
              <a:t>Rinse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outside of </a:t>
            </a:r>
            <a:r>
              <a:rPr sz="1800" dirty="0">
                <a:latin typeface="Carlito"/>
                <a:cs typeface="Carlito"/>
              </a:rPr>
              <a:t>the  </a:t>
            </a:r>
            <a:r>
              <a:rPr sz="1800" spc="-5" dirty="0">
                <a:latin typeface="Carlito"/>
                <a:cs typeface="Carlito"/>
              </a:rPr>
              <a:t>vials.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3575" y="5236209"/>
            <a:ext cx="170878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None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vials  </a:t>
            </a:r>
            <a:r>
              <a:rPr sz="1800" spc="-10" dirty="0">
                <a:latin typeface="Carlito"/>
                <a:cs typeface="Carlito"/>
              </a:rPr>
              <a:t>contains </a:t>
            </a:r>
            <a:r>
              <a:rPr sz="1800" spc="-15" dirty="0">
                <a:latin typeface="Carlito"/>
                <a:cs typeface="Carlito"/>
              </a:rPr>
              <a:t>any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trace 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0" dirty="0">
                <a:latin typeface="Carlito"/>
                <a:cs typeface="Carlito"/>
              </a:rPr>
              <a:t>coloured  solution.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92807" y="3493008"/>
            <a:ext cx="635635" cy="102235"/>
            <a:chOff x="1892807" y="3493008"/>
            <a:chExt cx="635635" cy="102235"/>
          </a:xfrm>
        </p:grpSpPr>
        <p:sp>
          <p:nvSpPr>
            <p:cNvPr id="10" name="object 10"/>
            <p:cNvSpPr/>
            <p:nvPr/>
          </p:nvSpPr>
          <p:spPr>
            <a:xfrm>
              <a:off x="1905761" y="3505962"/>
              <a:ext cx="609600" cy="76200"/>
            </a:xfrm>
            <a:custGeom>
              <a:avLst/>
              <a:gdLst/>
              <a:ahLst/>
              <a:cxnLst/>
              <a:rect l="l" t="t" r="r" b="b"/>
              <a:pathLst>
                <a:path w="609600" h="76200">
                  <a:moveTo>
                    <a:pt x="571500" y="0"/>
                  </a:moveTo>
                  <a:lnTo>
                    <a:pt x="571500" y="19050"/>
                  </a:lnTo>
                  <a:lnTo>
                    <a:pt x="0" y="19050"/>
                  </a:lnTo>
                  <a:lnTo>
                    <a:pt x="0" y="57150"/>
                  </a:lnTo>
                  <a:lnTo>
                    <a:pt x="571500" y="57150"/>
                  </a:lnTo>
                  <a:lnTo>
                    <a:pt x="571500" y="76200"/>
                  </a:lnTo>
                  <a:lnTo>
                    <a:pt x="609600" y="38100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05761" y="3505962"/>
              <a:ext cx="609600" cy="76200"/>
            </a:xfrm>
            <a:custGeom>
              <a:avLst/>
              <a:gdLst/>
              <a:ahLst/>
              <a:cxnLst/>
              <a:rect l="l" t="t" r="r" b="b"/>
              <a:pathLst>
                <a:path w="609600" h="76200">
                  <a:moveTo>
                    <a:pt x="0" y="19050"/>
                  </a:moveTo>
                  <a:lnTo>
                    <a:pt x="571500" y="19050"/>
                  </a:lnTo>
                  <a:lnTo>
                    <a:pt x="571500" y="0"/>
                  </a:lnTo>
                  <a:lnTo>
                    <a:pt x="609600" y="38100"/>
                  </a:lnTo>
                  <a:lnTo>
                    <a:pt x="571500" y="76200"/>
                  </a:lnTo>
                  <a:lnTo>
                    <a:pt x="571500" y="57150"/>
                  </a:lnTo>
                  <a:lnTo>
                    <a:pt x="0" y="57150"/>
                  </a:lnTo>
                  <a:lnTo>
                    <a:pt x="0" y="1905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5398008" y="3585971"/>
            <a:ext cx="635635" cy="102235"/>
            <a:chOff x="5398008" y="3585971"/>
            <a:chExt cx="635635" cy="102235"/>
          </a:xfrm>
        </p:grpSpPr>
        <p:sp>
          <p:nvSpPr>
            <p:cNvPr id="13" name="object 13"/>
            <p:cNvSpPr/>
            <p:nvPr/>
          </p:nvSpPr>
          <p:spPr>
            <a:xfrm>
              <a:off x="5410962" y="3598925"/>
              <a:ext cx="609600" cy="76200"/>
            </a:xfrm>
            <a:custGeom>
              <a:avLst/>
              <a:gdLst/>
              <a:ahLst/>
              <a:cxnLst/>
              <a:rect l="l" t="t" r="r" b="b"/>
              <a:pathLst>
                <a:path w="609600" h="76200">
                  <a:moveTo>
                    <a:pt x="571500" y="0"/>
                  </a:moveTo>
                  <a:lnTo>
                    <a:pt x="571500" y="19050"/>
                  </a:lnTo>
                  <a:lnTo>
                    <a:pt x="0" y="19050"/>
                  </a:lnTo>
                  <a:lnTo>
                    <a:pt x="0" y="57150"/>
                  </a:lnTo>
                  <a:lnTo>
                    <a:pt x="571500" y="57150"/>
                  </a:lnTo>
                  <a:lnTo>
                    <a:pt x="571500" y="76200"/>
                  </a:lnTo>
                  <a:lnTo>
                    <a:pt x="609600" y="38100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10962" y="3598925"/>
              <a:ext cx="609600" cy="76200"/>
            </a:xfrm>
            <a:custGeom>
              <a:avLst/>
              <a:gdLst/>
              <a:ahLst/>
              <a:cxnLst/>
              <a:rect l="l" t="t" r="r" b="b"/>
              <a:pathLst>
                <a:path w="609600" h="76200">
                  <a:moveTo>
                    <a:pt x="0" y="19050"/>
                  </a:moveTo>
                  <a:lnTo>
                    <a:pt x="571500" y="19050"/>
                  </a:lnTo>
                  <a:lnTo>
                    <a:pt x="571500" y="0"/>
                  </a:lnTo>
                  <a:lnTo>
                    <a:pt x="609600" y="38100"/>
                  </a:lnTo>
                  <a:lnTo>
                    <a:pt x="571500" y="76200"/>
                  </a:lnTo>
                  <a:lnTo>
                    <a:pt x="571500" y="57150"/>
                  </a:lnTo>
                  <a:lnTo>
                    <a:pt x="0" y="57150"/>
                  </a:lnTo>
                  <a:lnTo>
                    <a:pt x="0" y="1905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6845807" y="4559808"/>
            <a:ext cx="102235" cy="483234"/>
            <a:chOff x="6845807" y="4559808"/>
            <a:chExt cx="102235" cy="483234"/>
          </a:xfrm>
        </p:grpSpPr>
        <p:sp>
          <p:nvSpPr>
            <p:cNvPr id="16" name="object 16"/>
            <p:cNvSpPr/>
            <p:nvPr/>
          </p:nvSpPr>
          <p:spPr>
            <a:xfrm>
              <a:off x="6858761" y="4572762"/>
              <a:ext cx="76200" cy="457200"/>
            </a:xfrm>
            <a:custGeom>
              <a:avLst/>
              <a:gdLst/>
              <a:ahLst/>
              <a:cxnLst/>
              <a:rect l="l" t="t" r="r" b="b"/>
              <a:pathLst>
                <a:path w="76200" h="457200">
                  <a:moveTo>
                    <a:pt x="57150" y="0"/>
                  </a:moveTo>
                  <a:lnTo>
                    <a:pt x="19050" y="0"/>
                  </a:lnTo>
                  <a:lnTo>
                    <a:pt x="19050" y="419100"/>
                  </a:lnTo>
                  <a:lnTo>
                    <a:pt x="0" y="419100"/>
                  </a:lnTo>
                  <a:lnTo>
                    <a:pt x="38100" y="457200"/>
                  </a:lnTo>
                  <a:lnTo>
                    <a:pt x="76200" y="419100"/>
                  </a:lnTo>
                  <a:lnTo>
                    <a:pt x="57150" y="4191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58761" y="4572762"/>
              <a:ext cx="76200" cy="457200"/>
            </a:xfrm>
            <a:custGeom>
              <a:avLst/>
              <a:gdLst/>
              <a:ahLst/>
              <a:cxnLst/>
              <a:rect l="l" t="t" r="r" b="b"/>
              <a:pathLst>
                <a:path w="76200" h="457200">
                  <a:moveTo>
                    <a:pt x="0" y="419100"/>
                  </a:moveTo>
                  <a:lnTo>
                    <a:pt x="19050" y="419100"/>
                  </a:lnTo>
                  <a:lnTo>
                    <a:pt x="19050" y="0"/>
                  </a:lnTo>
                  <a:lnTo>
                    <a:pt x="57150" y="0"/>
                  </a:lnTo>
                  <a:lnTo>
                    <a:pt x="57150" y="419100"/>
                  </a:lnTo>
                  <a:lnTo>
                    <a:pt x="76200" y="419100"/>
                  </a:lnTo>
                  <a:lnTo>
                    <a:pt x="38100" y="457200"/>
                  </a:lnTo>
                  <a:lnTo>
                    <a:pt x="0" y="4191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5169408" y="5779008"/>
            <a:ext cx="635635" cy="102235"/>
            <a:chOff x="5169408" y="5779008"/>
            <a:chExt cx="635635" cy="102235"/>
          </a:xfrm>
        </p:grpSpPr>
        <p:sp>
          <p:nvSpPr>
            <p:cNvPr id="19" name="object 19"/>
            <p:cNvSpPr/>
            <p:nvPr/>
          </p:nvSpPr>
          <p:spPr>
            <a:xfrm>
              <a:off x="5182362" y="5791962"/>
              <a:ext cx="609600" cy="76200"/>
            </a:xfrm>
            <a:custGeom>
              <a:avLst/>
              <a:gdLst/>
              <a:ahLst/>
              <a:cxnLst/>
              <a:rect l="l" t="t" r="r" b="b"/>
              <a:pathLst>
                <a:path w="609600" h="76200">
                  <a:moveTo>
                    <a:pt x="38100" y="0"/>
                  </a:moveTo>
                  <a:lnTo>
                    <a:pt x="0" y="38100"/>
                  </a:lnTo>
                  <a:lnTo>
                    <a:pt x="38100" y="76200"/>
                  </a:lnTo>
                  <a:lnTo>
                    <a:pt x="38100" y="57150"/>
                  </a:lnTo>
                  <a:lnTo>
                    <a:pt x="609600" y="57150"/>
                  </a:lnTo>
                  <a:lnTo>
                    <a:pt x="609600" y="19050"/>
                  </a:lnTo>
                  <a:lnTo>
                    <a:pt x="38100" y="1905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182362" y="5791962"/>
              <a:ext cx="609600" cy="76200"/>
            </a:xfrm>
            <a:custGeom>
              <a:avLst/>
              <a:gdLst/>
              <a:ahLst/>
              <a:cxnLst/>
              <a:rect l="l" t="t" r="r" b="b"/>
              <a:pathLst>
                <a:path w="609600" h="76200">
                  <a:moveTo>
                    <a:pt x="609600" y="57150"/>
                  </a:moveTo>
                  <a:lnTo>
                    <a:pt x="38100" y="57150"/>
                  </a:lnTo>
                  <a:lnTo>
                    <a:pt x="38100" y="76200"/>
                  </a:lnTo>
                  <a:lnTo>
                    <a:pt x="0" y="38100"/>
                  </a:lnTo>
                  <a:lnTo>
                    <a:pt x="38100" y="0"/>
                  </a:lnTo>
                  <a:lnTo>
                    <a:pt x="38100" y="19050"/>
                  </a:lnTo>
                  <a:lnTo>
                    <a:pt x="609600" y="19050"/>
                  </a:lnTo>
                  <a:lnTo>
                    <a:pt x="609600" y="5715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6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6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819" y="10490"/>
            <a:ext cx="31172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latin typeface="Carlito"/>
                <a:cs typeface="Carlito"/>
              </a:rPr>
              <a:t>4</a:t>
            </a:r>
            <a:r>
              <a:rPr sz="2000" dirty="0"/>
              <a:t>) PH OF </a:t>
            </a:r>
            <a:r>
              <a:rPr sz="2000" spc="-10" dirty="0"/>
              <a:t>AQUEOUS</a:t>
            </a:r>
            <a:r>
              <a:rPr sz="2000" spc="-135" dirty="0"/>
              <a:t> </a:t>
            </a:r>
            <a:r>
              <a:rPr sz="2000" spc="-15" dirty="0"/>
              <a:t>EXTRACT: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819" y="623696"/>
            <a:ext cx="8909685" cy="4309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299720" algn="l"/>
              </a:tabLst>
            </a:pPr>
            <a:r>
              <a:rPr sz="1700" dirty="0">
                <a:latin typeface="Carlito"/>
                <a:cs typeface="Carlito"/>
              </a:rPr>
              <a:t>20ml </a:t>
            </a:r>
            <a:r>
              <a:rPr sz="1700" spc="-5" dirty="0">
                <a:latin typeface="Carlito"/>
                <a:cs typeface="Carlito"/>
              </a:rPr>
              <a:t>of </a:t>
            </a:r>
            <a:r>
              <a:rPr sz="1700" dirty="0">
                <a:latin typeface="Carlito"/>
                <a:cs typeface="Carlito"/>
              </a:rPr>
              <a:t>solution A is added with 0.1ml </a:t>
            </a:r>
            <a:r>
              <a:rPr sz="1700" spc="-10" dirty="0">
                <a:latin typeface="Carlito"/>
                <a:cs typeface="Carlito"/>
              </a:rPr>
              <a:t>bromothymol </a:t>
            </a:r>
            <a:r>
              <a:rPr sz="1700" dirty="0">
                <a:latin typeface="Carlito"/>
                <a:cs typeface="Carlito"/>
              </a:rPr>
              <a:t>blue when it is added with a </a:t>
            </a:r>
            <a:r>
              <a:rPr sz="1700" spc="-5" dirty="0">
                <a:latin typeface="Carlito"/>
                <a:cs typeface="Carlito"/>
              </a:rPr>
              <a:t>small amount</a:t>
            </a:r>
            <a:r>
              <a:rPr sz="1700" spc="-210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of  </a:t>
            </a:r>
            <a:r>
              <a:rPr sz="1700" dirty="0">
                <a:latin typeface="Carlito"/>
                <a:cs typeface="Carlito"/>
              </a:rPr>
              <a:t>0.01M NaOH which changes the </a:t>
            </a:r>
            <a:r>
              <a:rPr sz="1700" spc="-5" dirty="0">
                <a:latin typeface="Carlito"/>
                <a:cs typeface="Carlito"/>
              </a:rPr>
              <a:t>colour </a:t>
            </a:r>
            <a:r>
              <a:rPr sz="1700" spc="-10" dirty="0">
                <a:latin typeface="Carlito"/>
                <a:cs typeface="Carlito"/>
              </a:rPr>
              <a:t>from </a:t>
            </a:r>
            <a:r>
              <a:rPr sz="1700" dirty="0">
                <a:latin typeface="Carlito"/>
                <a:cs typeface="Carlito"/>
              </a:rPr>
              <a:t>blue </a:t>
            </a:r>
            <a:r>
              <a:rPr sz="1700" spc="-5" dirty="0">
                <a:latin typeface="Carlito"/>
                <a:cs typeface="Carlito"/>
              </a:rPr>
              <a:t>to </a:t>
            </a:r>
            <a:r>
              <a:rPr sz="1700" spc="-20" dirty="0">
                <a:latin typeface="Carlito"/>
                <a:cs typeface="Carlito"/>
              </a:rPr>
              <a:t>yellow. </a:t>
            </a:r>
            <a:r>
              <a:rPr sz="1700" spc="-5" dirty="0">
                <a:latin typeface="Carlito"/>
                <a:cs typeface="Carlito"/>
              </a:rPr>
              <a:t>The volume of </a:t>
            </a:r>
            <a:r>
              <a:rPr sz="1700" dirty="0">
                <a:latin typeface="Carlito"/>
                <a:cs typeface="Carlito"/>
              </a:rPr>
              <a:t>NaOH </a:t>
            </a:r>
            <a:r>
              <a:rPr sz="1700" spc="-10" dirty="0">
                <a:latin typeface="Carlito"/>
                <a:cs typeface="Carlito"/>
              </a:rPr>
              <a:t>required </a:t>
            </a:r>
            <a:r>
              <a:rPr sz="1700" dirty="0">
                <a:latin typeface="Carlito"/>
                <a:cs typeface="Carlito"/>
              </a:rPr>
              <a:t>is NMT  0.3ml and if it is done with </a:t>
            </a:r>
            <a:r>
              <a:rPr sz="1700" spc="-5" dirty="0">
                <a:latin typeface="Carlito"/>
                <a:cs typeface="Carlito"/>
              </a:rPr>
              <a:t>HCl, </a:t>
            </a:r>
            <a:r>
              <a:rPr sz="1700" dirty="0">
                <a:latin typeface="Carlito"/>
                <a:cs typeface="Carlito"/>
              </a:rPr>
              <a:t>the </a:t>
            </a:r>
            <a:r>
              <a:rPr sz="1700" spc="-5" dirty="0">
                <a:latin typeface="Carlito"/>
                <a:cs typeface="Carlito"/>
              </a:rPr>
              <a:t>volume of HCl </a:t>
            </a:r>
            <a:r>
              <a:rPr sz="1700" dirty="0">
                <a:latin typeface="Carlito"/>
                <a:cs typeface="Carlito"/>
              </a:rPr>
              <a:t>needed </a:t>
            </a:r>
            <a:r>
              <a:rPr sz="1700" spc="-5" dirty="0">
                <a:latin typeface="Carlito"/>
                <a:cs typeface="Carlito"/>
              </a:rPr>
              <a:t>should </a:t>
            </a:r>
            <a:r>
              <a:rPr sz="1700" dirty="0">
                <a:latin typeface="Carlito"/>
                <a:cs typeface="Carlito"/>
              </a:rPr>
              <a:t>NMT</a:t>
            </a:r>
            <a:r>
              <a:rPr sz="1700" spc="-17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0.8ml.</a:t>
            </a:r>
            <a:endParaRPr sz="17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700" b="1" dirty="0">
                <a:latin typeface="Carlito"/>
                <a:cs typeface="Carlito"/>
              </a:rPr>
              <a:t>5</a:t>
            </a:r>
            <a:r>
              <a:rPr sz="2000" b="1" dirty="0">
                <a:latin typeface="Carlito"/>
                <a:cs typeface="Carlito"/>
              </a:rPr>
              <a:t>) LIGHT ABSORPTION</a:t>
            </a:r>
            <a:r>
              <a:rPr sz="2000" b="1" spc="-70" dirty="0">
                <a:latin typeface="Carlito"/>
                <a:cs typeface="Carlito"/>
              </a:rPr>
              <a:t> </a:t>
            </a:r>
            <a:r>
              <a:rPr sz="2000" b="1" spc="-30" dirty="0">
                <a:latin typeface="Carlito"/>
                <a:cs typeface="Carlito"/>
              </a:rPr>
              <a:t>TEST:</a:t>
            </a:r>
            <a:endParaRPr sz="2000">
              <a:latin typeface="Carlito"/>
              <a:cs typeface="Carlito"/>
            </a:endParaRPr>
          </a:p>
          <a:p>
            <a:pPr marL="299085" marR="162560" indent="-287020">
              <a:lnSpc>
                <a:spcPct val="100000"/>
              </a:lnSpc>
              <a:spcBef>
                <a:spcPts val="25"/>
              </a:spcBef>
              <a:buFont typeface="Wingdings"/>
              <a:buChar char=""/>
              <a:tabLst>
                <a:tab pos="299720" algn="l"/>
              </a:tabLst>
            </a:pPr>
            <a:r>
              <a:rPr sz="1700" dirty="0">
                <a:latin typeface="Carlito"/>
                <a:cs typeface="Carlito"/>
              </a:rPr>
              <a:t>It </a:t>
            </a:r>
            <a:r>
              <a:rPr sz="1700" spc="-5" dirty="0">
                <a:latin typeface="Carlito"/>
                <a:cs typeface="Carlito"/>
              </a:rPr>
              <a:t>must </a:t>
            </a:r>
            <a:r>
              <a:rPr sz="1700" dirty="0">
                <a:latin typeface="Carlito"/>
                <a:cs typeface="Carlito"/>
              </a:rPr>
              <a:t>be done within </a:t>
            </a:r>
            <a:r>
              <a:rPr sz="1700" spc="-5" dirty="0">
                <a:latin typeface="Carlito"/>
                <a:cs typeface="Carlito"/>
              </a:rPr>
              <a:t>4hrs of preparing </a:t>
            </a:r>
            <a:r>
              <a:rPr sz="1700" dirty="0">
                <a:latin typeface="Carlito"/>
                <a:cs typeface="Carlito"/>
              </a:rPr>
              <a:t>solution A. It is </a:t>
            </a:r>
            <a:r>
              <a:rPr sz="1700" spc="-5" dirty="0">
                <a:latin typeface="Carlito"/>
                <a:cs typeface="Carlito"/>
              </a:rPr>
              <a:t>filtered through </a:t>
            </a:r>
            <a:r>
              <a:rPr sz="1700" dirty="0">
                <a:latin typeface="Carlito"/>
                <a:cs typeface="Carlito"/>
              </a:rPr>
              <a:t>0.5μ </a:t>
            </a:r>
            <a:r>
              <a:rPr sz="1700" spc="-5" dirty="0">
                <a:latin typeface="Carlito"/>
                <a:cs typeface="Carlito"/>
              </a:rPr>
              <a:t>filter </a:t>
            </a:r>
            <a:r>
              <a:rPr sz="1700" dirty="0">
                <a:latin typeface="Carlito"/>
                <a:cs typeface="Carlito"/>
              </a:rPr>
              <a:t>and its  </a:t>
            </a:r>
            <a:r>
              <a:rPr sz="1700" spc="-5" dirty="0">
                <a:latin typeface="Carlito"/>
                <a:cs typeface="Carlito"/>
              </a:rPr>
              <a:t>absorbance </a:t>
            </a:r>
            <a:r>
              <a:rPr sz="1700" dirty="0">
                <a:latin typeface="Carlito"/>
                <a:cs typeface="Carlito"/>
              </a:rPr>
              <a:t>is </a:t>
            </a:r>
            <a:r>
              <a:rPr sz="1700" spc="-5" dirty="0">
                <a:latin typeface="Carlito"/>
                <a:cs typeface="Carlito"/>
              </a:rPr>
              <a:t>measured </a:t>
            </a:r>
            <a:r>
              <a:rPr sz="1700" spc="-10" dirty="0">
                <a:latin typeface="Carlito"/>
                <a:cs typeface="Carlito"/>
              </a:rPr>
              <a:t>at </a:t>
            </a:r>
            <a:r>
              <a:rPr sz="1700" dirty="0">
                <a:latin typeface="Carlito"/>
                <a:cs typeface="Carlito"/>
              </a:rPr>
              <a:t>220 </a:t>
            </a:r>
            <a:r>
              <a:rPr sz="1700" spc="-5" dirty="0">
                <a:latin typeface="Carlito"/>
                <a:cs typeface="Carlito"/>
              </a:rPr>
              <a:t>to 360nm.Blank </a:t>
            </a:r>
            <a:r>
              <a:rPr sz="1700" dirty="0">
                <a:latin typeface="Carlito"/>
                <a:cs typeface="Carlito"/>
              </a:rPr>
              <a:t>is done without </a:t>
            </a:r>
            <a:r>
              <a:rPr sz="1700" spc="-5" dirty="0">
                <a:latin typeface="Carlito"/>
                <a:cs typeface="Carlito"/>
              </a:rPr>
              <a:t>closures </a:t>
            </a:r>
            <a:r>
              <a:rPr sz="1700" dirty="0">
                <a:latin typeface="Carlito"/>
                <a:cs typeface="Carlito"/>
              </a:rPr>
              <a:t>and </a:t>
            </a:r>
            <a:r>
              <a:rPr sz="1700" spc="-5" dirty="0">
                <a:latin typeface="Carlito"/>
                <a:cs typeface="Carlito"/>
              </a:rPr>
              <a:t>absorbance </a:t>
            </a:r>
            <a:r>
              <a:rPr sz="1700" dirty="0">
                <a:latin typeface="Carlito"/>
                <a:cs typeface="Carlito"/>
              </a:rPr>
              <a:t>is NMT  2.0.</a:t>
            </a:r>
            <a:endParaRPr sz="17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00" dirty="0">
                <a:latin typeface="Carlito"/>
                <a:cs typeface="Carlito"/>
              </a:rPr>
              <a:t>6) </a:t>
            </a:r>
            <a:r>
              <a:rPr sz="2000" b="1" spc="-5" dirty="0">
                <a:latin typeface="Carlito"/>
                <a:cs typeface="Carlito"/>
              </a:rPr>
              <a:t>REDUCING</a:t>
            </a:r>
            <a:r>
              <a:rPr sz="2000" b="1" spc="-20" dirty="0">
                <a:latin typeface="Carlito"/>
                <a:cs typeface="Carlito"/>
              </a:rPr>
              <a:t> SUBSTANCES:</a:t>
            </a:r>
            <a:endParaRPr sz="2000">
              <a:latin typeface="Carlito"/>
              <a:cs typeface="Carlito"/>
            </a:endParaRPr>
          </a:p>
          <a:p>
            <a:pPr marL="299085" marR="99060" indent="-287020">
              <a:lnSpc>
                <a:spcPct val="100000"/>
              </a:lnSpc>
              <a:spcBef>
                <a:spcPts val="25"/>
              </a:spcBef>
              <a:buFont typeface="Wingdings"/>
              <a:buChar char=""/>
              <a:tabLst>
                <a:tab pos="299720" algn="l"/>
              </a:tabLst>
            </a:pPr>
            <a:r>
              <a:rPr sz="1700" dirty="0">
                <a:latin typeface="Carlito"/>
                <a:cs typeface="Carlito"/>
              </a:rPr>
              <a:t>20ml </a:t>
            </a:r>
            <a:r>
              <a:rPr sz="1700" spc="-5" dirty="0">
                <a:latin typeface="Carlito"/>
                <a:cs typeface="Carlito"/>
              </a:rPr>
              <a:t>of </a:t>
            </a:r>
            <a:r>
              <a:rPr sz="1700" dirty="0">
                <a:latin typeface="Carlito"/>
                <a:cs typeface="Carlito"/>
              </a:rPr>
              <a:t>solution A is added with 1ml </a:t>
            </a:r>
            <a:r>
              <a:rPr sz="1700" spc="-5" dirty="0">
                <a:latin typeface="Carlito"/>
                <a:cs typeface="Carlito"/>
              </a:rPr>
              <a:t>of </a:t>
            </a:r>
            <a:r>
              <a:rPr sz="1700" dirty="0">
                <a:latin typeface="Carlito"/>
                <a:cs typeface="Carlito"/>
              </a:rPr>
              <a:t>1M H2SO4 and 20ml </a:t>
            </a:r>
            <a:r>
              <a:rPr sz="1700" spc="-5" dirty="0">
                <a:latin typeface="Carlito"/>
                <a:cs typeface="Carlito"/>
              </a:rPr>
              <a:t>of </a:t>
            </a:r>
            <a:r>
              <a:rPr sz="1700" dirty="0">
                <a:latin typeface="Carlito"/>
                <a:cs typeface="Carlito"/>
              </a:rPr>
              <a:t>0.002M KMnO4 and boil </a:t>
            </a:r>
            <a:r>
              <a:rPr sz="1700" spc="-15" dirty="0">
                <a:latin typeface="Carlito"/>
                <a:cs typeface="Carlito"/>
              </a:rPr>
              <a:t>for </a:t>
            </a:r>
            <a:r>
              <a:rPr sz="1700" spc="-5" dirty="0">
                <a:latin typeface="Carlito"/>
                <a:cs typeface="Carlito"/>
              </a:rPr>
              <a:t>3min  </a:t>
            </a:r>
            <a:r>
              <a:rPr sz="1700" dirty="0">
                <a:latin typeface="Carlito"/>
                <a:cs typeface="Carlito"/>
              </a:rPr>
              <a:t>then </a:t>
            </a:r>
            <a:r>
              <a:rPr sz="1700" spc="-5" dirty="0">
                <a:latin typeface="Carlito"/>
                <a:cs typeface="Carlito"/>
              </a:rPr>
              <a:t>cool </a:t>
            </a:r>
            <a:r>
              <a:rPr sz="1700" dirty="0">
                <a:latin typeface="Carlito"/>
                <a:cs typeface="Carlito"/>
              </a:rPr>
              <a:t>and add 1gm </a:t>
            </a:r>
            <a:r>
              <a:rPr sz="1700" spc="-5" dirty="0">
                <a:latin typeface="Carlito"/>
                <a:cs typeface="Carlito"/>
              </a:rPr>
              <a:t>of potassium </a:t>
            </a:r>
            <a:r>
              <a:rPr sz="1700" dirty="0">
                <a:latin typeface="Carlito"/>
                <a:cs typeface="Carlito"/>
              </a:rPr>
              <a:t>iodide which is </a:t>
            </a:r>
            <a:r>
              <a:rPr sz="1700" spc="-10" dirty="0">
                <a:latin typeface="Carlito"/>
                <a:cs typeface="Carlito"/>
              </a:rPr>
              <a:t>titrated </a:t>
            </a:r>
            <a:r>
              <a:rPr sz="1700" spc="-5" dirty="0">
                <a:latin typeface="Carlito"/>
                <a:cs typeface="Carlito"/>
              </a:rPr>
              <a:t>with </a:t>
            </a:r>
            <a:r>
              <a:rPr sz="1700" dirty="0">
                <a:latin typeface="Carlito"/>
                <a:cs typeface="Carlito"/>
              </a:rPr>
              <a:t>sodium </a:t>
            </a:r>
            <a:r>
              <a:rPr sz="1700" spc="-5" dirty="0">
                <a:latin typeface="Carlito"/>
                <a:cs typeface="Carlito"/>
              </a:rPr>
              <a:t>thio-sulphate </a:t>
            </a:r>
            <a:r>
              <a:rPr sz="1700" dirty="0">
                <a:latin typeface="Carlito"/>
                <a:cs typeface="Carlito"/>
              </a:rPr>
              <a:t>using  </a:t>
            </a:r>
            <a:r>
              <a:rPr sz="1700" spc="-10" dirty="0">
                <a:latin typeface="Carlito"/>
                <a:cs typeface="Carlito"/>
              </a:rPr>
              <a:t>starch </a:t>
            </a:r>
            <a:r>
              <a:rPr sz="1700" dirty="0">
                <a:latin typeface="Carlito"/>
                <a:cs typeface="Carlito"/>
              </a:rPr>
              <a:t>as an </a:t>
            </a:r>
            <a:r>
              <a:rPr sz="1700" spc="-25" dirty="0">
                <a:latin typeface="Carlito"/>
                <a:cs typeface="Carlito"/>
              </a:rPr>
              <a:t>indicator. </a:t>
            </a:r>
            <a:r>
              <a:rPr sz="1700" dirty="0">
                <a:latin typeface="Carlito"/>
                <a:cs typeface="Carlito"/>
              </a:rPr>
              <a:t>Blank is done and the </a:t>
            </a:r>
            <a:r>
              <a:rPr sz="1700" spc="-10" dirty="0">
                <a:latin typeface="Carlito"/>
                <a:cs typeface="Carlito"/>
              </a:rPr>
              <a:t>difference </a:t>
            </a:r>
            <a:r>
              <a:rPr sz="1700" spc="-5" dirty="0">
                <a:latin typeface="Carlito"/>
                <a:cs typeface="Carlito"/>
              </a:rPr>
              <a:t>between </a:t>
            </a:r>
            <a:r>
              <a:rPr sz="1700" spc="-10" dirty="0">
                <a:latin typeface="Carlito"/>
                <a:cs typeface="Carlito"/>
              </a:rPr>
              <a:t>titration </a:t>
            </a:r>
            <a:r>
              <a:rPr sz="1700" spc="-5" dirty="0">
                <a:latin typeface="Carlito"/>
                <a:cs typeface="Carlito"/>
              </a:rPr>
              <a:t>volumes </a:t>
            </a:r>
            <a:r>
              <a:rPr sz="1700" dirty="0">
                <a:latin typeface="Carlito"/>
                <a:cs typeface="Carlito"/>
              </a:rPr>
              <a:t>is NMT</a:t>
            </a:r>
            <a:r>
              <a:rPr sz="1700" spc="-11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0.7ml.</a:t>
            </a:r>
            <a:endParaRPr sz="17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6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latin typeface="Carlito"/>
                <a:cs typeface="Carlito"/>
              </a:rPr>
              <a:t>7) </a:t>
            </a:r>
            <a:r>
              <a:rPr sz="2000" b="1" spc="-5" dirty="0">
                <a:latin typeface="Carlito"/>
                <a:cs typeface="Carlito"/>
              </a:rPr>
              <a:t>RESIDUE </a:t>
            </a:r>
            <a:r>
              <a:rPr sz="2000" b="1" dirty="0">
                <a:latin typeface="Carlito"/>
                <a:cs typeface="Carlito"/>
              </a:rPr>
              <a:t>ON</a:t>
            </a:r>
            <a:r>
              <a:rPr sz="2000" b="1" spc="-25" dirty="0">
                <a:latin typeface="Carlito"/>
                <a:cs typeface="Carlito"/>
              </a:rPr>
              <a:t> EVAPORATION: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25"/>
              </a:spcBef>
              <a:buFont typeface="Wingdings"/>
              <a:buChar char=""/>
              <a:tabLst>
                <a:tab pos="299720" algn="l"/>
              </a:tabLst>
            </a:pPr>
            <a:r>
              <a:rPr sz="1700" dirty="0">
                <a:latin typeface="Carlito"/>
                <a:cs typeface="Carlito"/>
              </a:rPr>
              <a:t>50ml of solution A is </a:t>
            </a:r>
            <a:r>
              <a:rPr sz="1700" spc="-10" dirty="0">
                <a:latin typeface="Carlito"/>
                <a:cs typeface="Carlito"/>
              </a:rPr>
              <a:t>evaporated </a:t>
            </a:r>
            <a:r>
              <a:rPr sz="1700" spc="-5" dirty="0">
                <a:latin typeface="Carlito"/>
                <a:cs typeface="Carlito"/>
              </a:rPr>
              <a:t>to </a:t>
            </a:r>
            <a:r>
              <a:rPr sz="1700" dirty="0">
                <a:latin typeface="Carlito"/>
                <a:cs typeface="Carlito"/>
              </a:rPr>
              <a:t>dryness </a:t>
            </a:r>
            <a:r>
              <a:rPr sz="1700" spc="-5" dirty="0">
                <a:latin typeface="Carlito"/>
                <a:cs typeface="Carlito"/>
              </a:rPr>
              <a:t>at </a:t>
            </a:r>
            <a:r>
              <a:rPr sz="1700" spc="-15" dirty="0">
                <a:latin typeface="Carlito"/>
                <a:cs typeface="Carlito"/>
              </a:rPr>
              <a:t>105⁰C.Then </a:t>
            </a:r>
            <a:r>
              <a:rPr sz="1700" dirty="0">
                <a:latin typeface="Carlito"/>
                <a:cs typeface="Carlito"/>
              </a:rPr>
              <a:t>weigh the </a:t>
            </a:r>
            <a:r>
              <a:rPr sz="1700" spc="-5" dirty="0">
                <a:latin typeface="Carlito"/>
                <a:cs typeface="Carlito"/>
              </a:rPr>
              <a:t>residue </a:t>
            </a:r>
            <a:r>
              <a:rPr sz="1700" dirty="0">
                <a:latin typeface="Carlito"/>
                <a:cs typeface="Carlito"/>
              </a:rPr>
              <a:t>NMT</a:t>
            </a:r>
            <a:r>
              <a:rPr sz="1700" spc="-185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4mg.</a:t>
            </a:r>
            <a:endParaRPr sz="1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6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3207"/>
            <a:ext cx="565150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QUALITY CONTROL </a:t>
            </a:r>
            <a:r>
              <a:rPr spc="-5" dirty="0"/>
              <a:t>OF </a:t>
            </a:r>
            <a:r>
              <a:rPr spc="-10" dirty="0"/>
              <a:t>COLLAPSIBLE</a:t>
            </a:r>
            <a:r>
              <a:rPr spc="95" dirty="0"/>
              <a:t> </a:t>
            </a:r>
            <a:r>
              <a:rPr spc="-15" dirty="0"/>
              <a:t>TUBES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78509"/>
            <a:ext cx="8855710" cy="5057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rlito"/>
                <a:cs typeface="Carlito"/>
              </a:rPr>
              <a:t>1) </a:t>
            </a:r>
            <a:r>
              <a:rPr sz="2000" b="1" spc="-10" dirty="0">
                <a:latin typeface="Carlito"/>
                <a:cs typeface="Carlito"/>
              </a:rPr>
              <a:t>LEAKAGE TEST</a:t>
            </a:r>
            <a:r>
              <a:rPr sz="2000" spc="-10" dirty="0"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  <a:p>
            <a:pPr marL="299085" marR="103505" indent="-28702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ourier New"/>
                <a:cs typeface="Courier New"/>
              </a:rPr>
              <a:t>o </a:t>
            </a:r>
            <a:r>
              <a:rPr sz="1800" spc="-25" dirty="0">
                <a:latin typeface="Carlito"/>
                <a:cs typeface="Carlito"/>
              </a:rPr>
              <a:t>Water </a:t>
            </a:r>
            <a:r>
              <a:rPr sz="1800" spc="-10" dirty="0">
                <a:latin typeface="Carlito"/>
                <a:cs typeface="Carlito"/>
              </a:rPr>
              <a:t>was </a:t>
            </a:r>
            <a:r>
              <a:rPr sz="1800" spc="-5" dirty="0">
                <a:latin typeface="Carlito"/>
                <a:cs typeface="Carlito"/>
              </a:rPr>
              <a:t>filled in </a:t>
            </a:r>
            <a:r>
              <a:rPr sz="1800" dirty="0">
                <a:latin typeface="Carlito"/>
                <a:cs typeface="Carlito"/>
              </a:rPr>
              <a:t>the tube and </a:t>
            </a:r>
            <a:r>
              <a:rPr sz="1800" spc="-5" dirty="0">
                <a:latin typeface="Carlito"/>
                <a:cs typeface="Carlito"/>
              </a:rPr>
              <a:t>tightly closed. External </a:t>
            </a:r>
            <a:r>
              <a:rPr sz="1800" spc="-10" dirty="0">
                <a:latin typeface="Carlito"/>
                <a:cs typeface="Carlito"/>
              </a:rPr>
              <a:t>surface was </a:t>
            </a:r>
            <a:r>
              <a:rPr sz="1800" spc="-5" dirty="0">
                <a:latin typeface="Carlito"/>
                <a:cs typeface="Carlito"/>
              </a:rPr>
              <a:t>wiped off and </a:t>
            </a:r>
            <a:r>
              <a:rPr sz="1800" dirty="0">
                <a:latin typeface="Carlito"/>
                <a:cs typeface="Carlito"/>
              </a:rPr>
              <a:t>tube </a:t>
            </a:r>
            <a:r>
              <a:rPr sz="1800" spc="-5" dirty="0">
                <a:latin typeface="Carlito"/>
                <a:cs typeface="Carlito"/>
              </a:rPr>
              <a:t>is  </a:t>
            </a:r>
            <a:r>
              <a:rPr sz="1800" spc="-20" dirty="0">
                <a:latin typeface="Carlito"/>
                <a:cs typeface="Carlito"/>
              </a:rPr>
              <a:t>kept </a:t>
            </a:r>
            <a:r>
              <a:rPr sz="1800" spc="-10" dirty="0">
                <a:latin typeface="Carlito"/>
                <a:cs typeface="Carlito"/>
              </a:rPr>
              <a:t>inverted </a:t>
            </a:r>
            <a:r>
              <a:rPr sz="1800" spc="-5" dirty="0">
                <a:latin typeface="Carlito"/>
                <a:cs typeface="Carlito"/>
              </a:rPr>
              <a:t>on </a:t>
            </a:r>
            <a:r>
              <a:rPr sz="1800" spc="-10" dirty="0">
                <a:latin typeface="Carlito"/>
                <a:cs typeface="Carlito"/>
              </a:rPr>
              <a:t>filter </a:t>
            </a:r>
            <a:r>
              <a:rPr sz="1800" spc="-5" dirty="0">
                <a:latin typeface="Carlito"/>
                <a:cs typeface="Carlito"/>
              </a:rPr>
              <a:t>paper </a:t>
            </a:r>
            <a:r>
              <a:rPr sz="1800" spc="-10" dirty="0">
                <a:latin typeface="Carlito"/>
                <a:cs typeface="Carlito"/>
              </a:rPr>
              <a:t>at </a:t>
            </a:r>
            <a:r>
              <a:rPr sz="1800" spc="-5" dirty="0">
                <a:latin typeface="Carlito"/>
                <a:cs typeface="Carlito"/>
              </a:rPr>
              <a:t>base. </a:t>
            </a:r>
            <a:r>
              <a:rPr sz="1800" spc="-10" dirty="0">
                <a:latin typeface="Carlito"/>
                <a:cs typeface="Carlito"/>
              </a:rPr>
              <a:t>Allow to stand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20" dirty="0">
                <a:latin typeface="Carlito"/>
                <a:cs typeface="Carlito"/>
              </a:rPr>
              <a:t>1hr.Filterpaper </a:t>
            </a:r>
            <a:r>
              <a:rPr sz="1800" spc="-10" dirty="0">
                <a:latin typeface="Carlito"/>
                <a:cs typeface="Carlito"/>
              </a:rPr>
              <a:t>shows </a:t>
            </a:r>
            <a:r>
              <a:rPr sz="1800" spc="-5" dirty="0">
                <a:latin typeface="Carlito"/>
                <a:cs typeface="Carlito"/>
              </a:rPr>
              <a:t>absorption </a:t>
            </a:r>
            <a:r>
              <a:rPr sz="1800" spc="-10" dirty="0">
                <a:latin typeface="Carlito"/>
                <a:cs typeface="Carlito"/>
              </a:rPr>
              <a:t>at  </a:t>
            </a:r>
            <a:r>
              <a:rPr sz="1800" spc="-15" dirty="0">
                <a:latin typeface="Carlito"/>
                <a:cs typeface="Carlito"/>
              </a:rPr>
              <a:t>any </a:t>
            </a:r>
            <a:r>
              <a:rPr sz="1800" spc="-5" dirty="0">
                <a:latin typeface="Carlito"/>
                <a:cs typeface="Carlito"/>
              </a:rPr>
              <a:t>time during </a:t>
            </a:r>
            <a:r>
              <a:rPr sz="1800" spc="-15" dirty="0">
                <a:latin typeface="Carlito"/>
                <a:cs typeface="Carlito"/>
              </a:rPr>
              <a:t>test</a:t>
            </a:r>
            <a:r>
              <a:rPr sz="1800" spc="5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period.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ts val="2390"/>
              </a:lnSpc>
            </a:pPr>
            <a:r>
              <a:rPr sz="1800" b="1" dirty="0">
                <a:latin typeface="Carlito"/>
                <a:cs typeface="Carlito"/>
              </a:rPr>
              <a:t>2) </a:t>
            </a:r>
            <a:r>
              <a:rPr sz="2000" b="1" spc="-5" dirty="0">
                <a:latin typeface="Carlito"/>
                <a:cs typeface="Carlito"/>
              </a:rPr>
              <a:t>LACQUER </a:t>
            </a:r>
            <a:r>
              <a:rPr sz="2000" b="1" dirty="0">
                <a:latin typeface="Carlito"/>
                <a:cs typeface="Carlito"/>
              </a:rPr>
              <a:t>CURING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TEST</a:t>
            </a:r>
            <a:r>
              <a:rPr sz="2000" spc="-10" dirty="0"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354965" algn="l"/>
              </a:tabLst>
            </a:pPr>
            <a:r>
              <a:rPr sz="1800" b="1" i="1" dirty="0">
                <a:latin typeface="Carlito"/>
                <a:cs typeface="Carlito"/>
              </a:rPr>
              <a:t>A)	</a:t>
            </a:r>
            <a:r>
              <a:rPr sz="1800" b="1" i="1" spc="-10" dirty="0">
                <a:latin typeface="Carlito"/>
                <a:cs typeface="Carlito"/>
              </a:rPr>
              <a:t>Power </a:t>
            </a:r>
            <a:r>
              <a:rPr sz="1800" b="1" i="1" spc="-5" dirty="0">
                <a:latin typeface="Carlito"/>
                <a:cs typeface="Carlito"/>
              </a:rPr>
              <a:t>of</a:t>
            </a:r>
            <a:r>
              <a:rPr sz="1800" b="1" i="1" spc="25" dirty="0">
                <a:latin typeface="Carlito"/>
                <a:cs typeface="Carlito"/>
              </a:rPr>
              <a:t> </a:t>
            </a:r>
            <a:r>
              <a:rPr sz="1800" b="1" i="1" spc="-5" dirty="0">
                <a:latin typeface="Carlito"/>
                <a:cs typeface="Carlito"/>
              </a:rPr>
              <a:t>adhesion:</a:t>
            </a:r>
            <a:endParaRPr sz="1800">
              <a:latin typeface="Carlito"/>
              <a:cs typeface="Carlito"/>
            </a:endParaRPr>
          </a:p>
          <a:p>
            <a:pPr marL="299085" marR="5080" indent="-287020">
              <a:lnSpc>
                <a:spcPct val="100000"/>
              </a:lnSpc>
            </a:pPr>
            <a:r>
              <a:rPr sz="1800" dirty="0">
                <a:latin typeface="Courier New"/>
                <a:cs typeface="Courier New"/>
              </a:rPr>
              <a:t>o </a:t>
            </a:r>
            <a:r>
              <a:rPr sz="1800" spc="-30" dirty="0">
                <a:latin typeface="Carlito"/>
                <a:cs typeface="Carlito"/>
              </a:rPr>
              <a:t>Tube </a:t>
            </a:r>
            <a:r>
              <a:rPr sz="1800" spc="-10" dirty="0">
                <a:latin typeface="Carlito"/>
                <a:cs typeface="Carlito"/>
              </a:rPr>
              <a:t>was spitted </a:t>
            </a:r>
            <a:r>
              <a:rPr sz="1800" dirty="0">
                <a:latin typeface="Carlito"/>
                <a:cs typeface="Carlito"/>
              </a:rPr>
              <a:t>along the </a:t>
            </a:r>
            <a:r>
              <a:rPr sz="1800" spc="-5" dirty="0">
                <a:latin typeface="Carlito"/>
                <a:cs typeface="Carlito"/>
              </a:rPr>
              <a:t>length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flattened. Cotton </a:t>
            </a:r>
            <a:r>
              <a:rPr sz="1800" spc="-5" dirty="0">
                <a:latin typeface="Carlito"/>
                <a:cs typeface="Carlito"/>
              </a:rPr>
              <a:t>wool </a:t>
            </a:r>
            <a:r>
              <a:rPr sz="1800" spc="-15" dirty="0">
                <a:latin typeface="Carlito"/>
                <a:cs typeface="Carlito"/>
              </a:rPr>
              <a:t>soaked </a:t>
            </a:r>
            <a:r>
              <a:rPr sz="1800" dirty="0">
                <a:latin typeface="Carlito"/>
                <a:cs typeface="Carlito"/>
              </a:rPr>
              <a:t>in </a:t>
            </a:r>
            <a:r>
              <a:rPr sz="1800" spc="-10" dirty="0">
                <a:latin typeface="Carlito"/>
                <a:cs typeface="Carlito"/>
              </a:rPr>
              <a:t>acetone was </a:t>
            </a:r>
            <a:r>
              <a:rPr sz="1800" dirty="0">
                <a:latin typeface="Carlito"/>
                <a:cs typeface="Carlito"/>
              </a:rPr>
              <a:t>rubbed  </a:t>
            </a:r>
            <a:r>
              <a:rPr sz="1800" spc="-10" dirty="0">
                <a:latin typeface="Carlito"/>
                <a:cs typeface="Carlito"/>
              </a:rPr>
              <a:t>over </a:t>
            </a:r>
            <a:r>
              <a:rPr sz="1800" spc="-5" dirty="0">
                <a:latin typeface="Carlito"/>
                <a:cs typeface="Carlito"/>
              </a:rPr>
              <a:t>lacquer </a:t>
            </a:r>
            <a:r>
              <a:rPr sz="1800" spc="-10" dirty="0">
                <a:latin typeface="Carlito"/>
                <a:cs typeface="Carlito"/>
              </a:rPr>
              <a:t>surface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20min.Lacquer should not lift </a:t>
            </a:r>
            <a:r>
              <a:rPr sz="1800" spc="-10" dirty="0">
                <a:latin typeface="Carlito"/>
                <a:cs typeface="Carlito"/>
              </a:rPr>
              <a:t>from surface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5" dirty="0">
                <a:latin typeface="Carlito"/>
                <a:cs typeface="Carlito"/>
              </a:rPr>
              <a:t>cotton </a:t>
            </a:r>
            <a:r>
              <a:rPr sz="1800" spc="-10" dirty="0">
                <a:latin typeface="Carlito"/>
                <a:cs typeface="Carlito"/>
              </a:rPr>
              <a:t>wool </a:t>
            </a:r>
            <a:r>
              <a:rPr sz="1800" dirty="0">
                <a:latin typeface="Carlito"/>
                <a:cs typeface="Carlito"/>
              </a:rPr>
              <a:t>shall  </a:t>
            </a:r>
            <a:r>
              <a:rPr sz="1800" spc="-5" dirty="0">
                <a:latin typeface="Carlito"/>
                <a:cs typeface="Carlito"/>
              </a:rPr>
              <a:t>remain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colorless.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i="1" spc="-5" dirty="0">
                <a:latin typeface="Carlito"/>
                <a:cs typeface="Carlito"/>
              </a:rPr>
              <a:t>B) </a:t>
            </a:r>
            <a:r>
              <a:rPr sz="1800" b="1" i="1" spc="-10" dirty="0">
                <a:latin typeface="Carlito"/>
                <a:cs typeface="Carlito"/>
              </a:rPr>
              <a:t>Flexibility</a:t>
            </a:r>
            <a:r>
              <a:rPr sz="1800" b="1" i="1" spc="-15" dirty="0">
                <a:latin typeface="Carlito"/>
                <a:cs typeface="Carlito"/>
              </a:rPr>
              <a:t> </a:t>
            </a:r>
            <a:r>
              <a:rPr sz="1800" b="1" i="1" spc="-10" dirty="0">
                <a:latin typeface="Carlito"/>
                <a:cs typeface="Carlito"/>
              </a:rPr>
              <a:t>test: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The </a:t>
            </a:r>
            <a:r>
              <a:rPr sz="1800" dirty="0">
                <a:latin typeface="Carlito"/>
                <a:cs typeface="Carlito"/>
              </a:rPr>
              <a:t>tube </a:t>
            </a:r>
            <a:r>
              <a:rPr sz="1800" spc="-10" dirty="0">
                <a:latin typeface="Carlito"/>
                <a:cs typeface="Carlito"/>
              </a:rPr>
              <a:t>was folded </a:t>
            </a:r>
            <a:r>
              <a:rPr sz="1800" spc="-5" dirty="0">
                <a:latin typeface="Carlito"/>
                <a:cs typeface="Carlito"/>
              </a:rPr>
              <a:t>in such </a:t>
            </a:r>
            <a:r>
              <a:rPr sz="1800" dirty="0">
                <a:latin typeface="Carlito"/>
                <a:cs typeface="Carlito"/>
              </a:rPr>
              <a:t>a manner </a:t>
            </a:r>
            <a:r>
              <a:rPr sz="1800" spc="-5" dirty="0">
                <a:latin typeface="Carlito"/>
                <a:cs typeface="Carlito"/>
              </a:rPr>
              <a:t>that </a:t>
            </a:r>
            <a:r>
              <a:rPr sz="1800" spc="-10" dirty="0">
                <a:latin typeface="Carlito"/>
                <a:cs typeface="Carlito"/>
              </a:rPr>
              <a:t>internal </a:t>
            </a:r>
            <a:r>
              <a:rPr sz="1800" spc="-5" dirty="0">
                <a:latin typeface="Carlito"/>
                <a:cs typeface="Carlito"/>
              </a:rPr>
              <a:t>lacquer </a:t>
            </a:r>
            <a:r>
              <a:rPr sz="1800" spc="-10" dirty="0">
                <a:latin typeface="Carlito"/>
                <a:cs typeface="Carlito"/>
              </a:rPr>
              <a:t>surface </a:t>
            </a:r>
            <a:r>
              <a:rPr sz="1800" dirty="0">
                <a:latin typeface="Carlito"/>
                <a:cs typeface="Carlito"/>
              </a:rPr>
              <a:t>is </a:t>
            </a:r>
            <a:r>
              <a:rPr sz="1800" spc="-5" dirty="0">
                <a:latin typeface="Carlito"/>
                <a:cs typeface="Carlito"/>
              </a:rPr>
              <a:t>outside. The</a:t>
            </a:r>
            <a:r>
              <a:rPr sz="1800" spc="17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lacquer</a:t>
            </a:r>
            <a:endParaRPr sz="1800">
              <a:latin typeface="Carlito"/>
              <a:cs typeface="Carlito"/>
            </a:endParaRPr>
          </a:p>
          <a:p>
            <a:pPr marL="299085">
              <a:lnSpc>
                <a:spcPts val="2155"/>
              </a:lnSpc>
              <a:spcBef>
                <a:spcPts val="5"/>
              </a:spcBef>
            </a:pPr>
            <a:r>
              <a:rPr sz="1800" spc="-10" dirty="0">
                <a:latin typeface="Carlito"/>
                <a:cs typeface="Carlito"/>
              </a:rPr>
              <a:t>coating </a:t>
            </a:r>
            <a:r>
              <a:rPr sz="1800" spc="-5" dirty="0">
                <a:latin typeface="Carlito"/>
                <a:cs typeface="Carlito"/>
              </a:rPr>
              <a:t>should not be peeled off </a:t>
            </a:r>
            <a:r>
              <a:rPr sz="1800" dirty="0">
                <a:latin typeface="Carlito"/>
                <a:cs typeface="Carlito"/>
              </a:rPr>
              <a:t>when the </a:t>
            </a:r>
            <a:r>
              <a:rPr sz="1800" spc="-10" dirty="0">
                <a:latin typeface="Carlito"/>
                <a:cs typeface="Carlito"/>
              </a:rPr>
              <a:t>folded </a:t>
            </a:r>
            <a:r>
              <a:rPr sz="1800" spc="-5" dirty="0">
                <a:latin typeface="Carlito"/>
                <a:cs typeface="Carlito"/>
              </a:rPr>
              <a:t>position is </a:t>
            </a:r>
            <a:r>
              <a:rPr sz="1800" dirty="0">
                <a:latin typeface="Carlito"/>
                <a:cs typeface="Carlito"/>
              </a:rPr>
              <a:t>rubbed </a:t>
            </a:r>
            <a:r>
              <a:rPr sz="1800" spc="-5" dirty="0">
                <a:latin typeface="Carlito"/>
                <a:cs typeface="Carlito"/>
              </a:rPr>
              <a:t>with</a:t>
            </a:r>
            <a:r>
              <a:rPr sz="1800" spc="185" dirty="0">
                <a:latin typeface="Carlito"/>
                <a:cs typeface="Carlito"/>
              </a:rPr>
              <a:t> </a:t>
            </a:r>
            <a:r>
              <a:rPr sz="1800" spc="-25" dirty="0">
                <a:latin typeface="Carlito"/>
                <a:cs typeface="Carlito"/>
              </a:rPr>
              <a:t>finger.</a:t>
            </a:r>
            <a:endParaRPr sz="1800">
              <a:latin typeface="Carlito"/>
              <a:cs typeface="Carlito"/>
            </a:endParaRPr>
          </a:p>
          <a:p>
            <a:pPr marL="12700" marR="222250" lvl="1" indent="51435">
              <a:lnSpc>
                <a:spcPts val="2210"/>
              </a:lnSpc>
              <a:spcBef>
                <a:spcPts val="225"/>
              </a:spcBef>
              <a:buSzPct val="90000"/>
              <a:buAutoNum type="arabicParenR" startAt="3"/>
              <a:tabLst>
                <a:tab pos="317500" algn="l"/>
              </a:tabLst>
            </a:pPr>
            <a:r>
              <a:rPr sz="2000" b="1" spc="-10" dirty="0">
                <a:latin typeface="Carlito"/>
                <a:cs typeface="Carlito"/>
              </a:rPr>
              <a:t>LACQUER </a:t>
            </a:r>
            <a:r>
              <a:rPr sz="2000" b="1" spc="-25" dirty="0">
                <a:latin typeface="Carlito"/>
                <a:cs typeface="Carlito"/>
              </a:rPr>
              <a:t>COMPATIBILITY </a:t>
            </a:r>
            <a:r>
              <a:rPr sz="2000" b="1" spc="-10" dirty="0">
                <a:latin typeface="Carlito"/>
                <a:cs typeface="Carlito"/>
              </a:rPr>
              <a:t>TEST</a:t>
            </a:r>
            <a:r>
              <a:rPr sz="1800" b="1" spc="-10" dirty="0">
                <a:latin typeface="Carlito"/>
                <a:cs typeface="Carlito"/>
              </a:rPr>
              <a:t>: </a:t>
            </a:r>
            <a:r>
              <a:rPr sz="1800" dirty="0">
                <a:latin typeface="Carlito"/>
                <a:cs typeface="Carlito"/>
              </a:rPr>
              <a:t>10 tubes </a:t>
            </a:r>
            <a:r>
              <a:rPr sz="1800" spc="-10" dirty="0">
                <a:latin typeface="Carlito"/>
                <a:cs typeface="Carlito"/>
              </a:rPr>
              <a:t>are </a:t>
            </a:r>
            <a:r>
              <a:rPr sz="1800" spc="-20" dirty="0">
                <a:latin typeface="Carlito"/>
                <a:cs typeface="Carlito"/>
              </a:rPr>
              <a:t>taken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test. Product was </a:t>
            </a:r>
            <a:r>
              <a:rPr sz="1800" spc="-5" dirty="0">
                <a:latin typeface="Carlito"/>
                <a:cs typeface="Carlito"/>
              </a:rPr>
              <a:t>filled </a:t>
            </a:r>
            <a:r>
              <a:rPr sz="1800" dirty="0">
                <a:latin typeface="Carlito"/>
                <a:cs typeface="Carlito"/>
              </a:rPr>
              <a:t>and  </a:t>
            </a:r>
            <a:r>
              <a:rPr sz="1800" spc="-5" dirty="0">
                <a:latin typeface="Carlito"/>
                <a:cs typeface="Carlito"/>
              </a:rPr>
              <a:t>crimped subjected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45⁰C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45" dirty="0">
                <a:latin typeface="Carlito"/>
                <a:cs typeface="Carlito"/>
              </a:rPr>
              <a:t>72hr.Tubes </a:t>
            </a:r>
            <a:r>
              <a:rPr sz="1800" spc="-10" dirty="0">
                <a:latin typeface="Carlito"/>
                <a:cs typeface="Carlito"/>
              </a:rPr>
              <a:t>were </a:t>
            </a:r>
            <a:r>
              <a:rPr sz="1800" spc="-5" dirty="0">
                <a:latin typeface="Carlito"/>
                <a:cs typeface="Carlito"/>
              </a:rPr>
              <a:t>allowed </a:t>
            </a:r>
            <a:r>
              <a:rPr sz="1800" spc="-10" dirty="0">
                <a:latin typeface="Carlito"/>
                <a:cs typeface="Carlito"/>
              </a:rPr>
              <a:t>to cool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cut</a:t>
            </a:r>
            <a:r>
              <a:rPr sz="1800" spc="16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lengthwise.</a:t>
            </a:r>
            <a:endParaRPr sz="1800">
              <a:latin typeface="Carlito"/>
              <a:cs typeface="Carlito"/>
            </a:endParaRPr>
          </a:p>
          <a:p>
            <a:pPr marL="588010" lvl="2" indent="-262255">
              <a:lnSpc>
                <a:spcPts val="2075"/>
              </a:lnSpc>
              <a:buAutoNum type="alphaUcParenR"/>
              <a:tabLst>
                <a:tab pos="588645" algn="l"/>
              </a:tabLst>
            </a:pPr>
            <a:r>
              <a:rPr sz="1800" b="1" i="1" spc="-5" dirty="0">
                <a:latin typeface="Carlito"/>
                <a:cs typeface="Carlito"/>
              </a:rPr>
              <a:t>Product</a:t>
            </a:r>
            <a:r>
              <a:rPr sz="1800" b="1" i="1" spc="5" dirty="0">
                <a:latin typeface="Carlito"/>
                <a:cs typeface="Carlito"/>
              </a:rPr>
              <a:t> </a:t>
            </a:r>
            <a:r>
              <a:rPr sz="1800" b="1" i="1" spc="-5" dirty="0">
                <a:latin typeface="Carlito"/>
                <a:cs typeface="Carlito"/>
              </a:rPr>
              <a:t>compatibility: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1800" spc="-10" dirty="0">
                <a:latin typeface="Carlito"/>
                <a:cs typeface="Carlito"/>
              </a:rPr>
              <a:t>Content </a:t>
            </a:r>
            <a:r>
              <a:rPr sz="1800" spc="-5" dirty="0">
                <a:latin typeface="Carlito"/>
                <a:cs typeface="Carlito"/>
              </a:rPr>
              <a:t>should not show </a:t>
            </a:r>
            <a:r>
              <a:rPr sz="1800" spc="-15" dirty="0">
                <a:latin typeface="Carlito"/>
                <a:cs typeface="Carlito"/>
              </a:rPr>
              <a:t>any </a:t>
            </a:r>
            <a:r>
              <a:rPr sz="1800" spc="-10" dirty="0">
                <a:latin typeface="Carlito"/>
                <a:cs typeface="Carlito"/>
              </a:rPr>
              <a:t>discolorations </a:t>
            </a:r>
            <a:r>
              <a:rPr sz="1800" spc="-5" dirty="0">
                <a:latin typeface="Carlito"/>
                <a:cs typeface="Carlito"/>
              </a:rPr>
              <a:t>or change in </a:t>
            </a:r>
            <a:r>
              <a:rPr sz="1800" spc="-10" dirty="0">
                <a:latin typeface="Carlito"/>
                <a:cs typeface="Carlito"/>
              </a:rPr>
              <a:t>colour </a:t>
            </a:r>
            <a:r>
              <a:rPr sz="1800" spc="-5" dirty="0">
                <a:latin typeface="Carlito"/>
                <a:cs typeface="Carlito"/>
              </a:rPr>
              <a:t>or </a:t>
            </a:r>
            <a:r>
              <a:rPr sz="1800" spc="-15" dirty="0">
                <a:latin typeface="Carlito"/>
                <a:cs typeface="Carlito"/>
              </a:rPr>
              <a:t>gas</a:t>
            </a:r>
            <a:r>
              <a:rPr sz="1800" spc="1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formation.</a:t>
            </a:r>
            <a:endParaRPr sz="1800">
              <a:latin typeface="Carlito"/>
              <a:cs typeface="Carlito"/>
            </a:endParaRPr>
          </a:p>
          <a:p>
            <a:pPr marL="274320">
              <a:lnSpc>
                <a:spcPct val="100000"/>
              </a:lnSpc>
              <a:spcBef>
                <a:spcPts val="5"/>
              </a:spcBef>
            </a:pPr>
            <a:r>
              <a:rPr sz="1800" b="1" i="1" spc="-5" dirty="0">
                <a:latin typeface="Carlito"/>
                <a:cs typeface="Carlito"/>
              </a:rPr>
              <a:t>B) Lacquer</a:t>
            </a:r>
            <a:r>
              <a:rPr sz="1800" b="1" i="1" spc="10" dirty="0">
                <a:latin typeface="Carlito"/>
                <a:cs typeface="Carlito"/>
              </a:rPr>
              <a:t> </a:t>
            </a:r>
            <a:r>
              <a:rPr sz="1800" b="1" i="1" spc="-5" dirty="0">
                <a:latin typeface="Carlito"/>
                <a:cs typeface="Carlito"/>
              </a:rPr>
              <a:t>compatibility: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ourier New"/>
                <a:cs typeface="Courier New"/>
              </a:rPr>
              <a:t>o </a:t>
            </a:r>
            <a:r>
              <a:rPr sz="1800" spc="-10" dirty="0">
                <a:latin typeface="Carlito"/>
                <a:cs typeface="Carlito"/>
              </a:rPr>
              <a:t>Lifting </a:t>
            </a:r>
            <a:r>
              <a:rPr sz="1800" spc="-5" dirty="0">
                <a:latin typeface="Carlito"/>
                <a:cs typeface="Carlito"/>
              </a:rPr>
              <a:t>or peeling of lacquer is</a:t>
            </a:r>
            <a:r>
              <a:rPr sz="1800" spc="18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checked.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6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58038"/>
            <a:ext cx="50476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34205" algn="l"/>
              </a:tabLst>
            </a:pPr>
            <a:r>
              <a:rPr spc="-10" dirty="0"/>
              <a:t>Q</a:t>
            </a:r>
            <a:r>
              <a:rPr spc="-70" dirty="0"/>
              <a:t>U</a:t>
            </a:r>
            <a:r>
              <a:rPr spc="-5" dirty="0"/>
              <a:t>ALITY</a:t>
            </a:r>
            <a:r>
              <a:rPr spc="10" dirty="0"/>
              <a:t> </a:t>
            </a:r>
            <a:r>
              <a:rPr spc="-35" dirty="0"/>
              <a:t>C</a:t>
            </a:r>
            <a:r>
              <a:rPr spc="-10" dirty="0"/>
              <a:t>ONT</a:t>
            </a:r>
            <a:r>
              <a:rPr spc="-30" dirty="0"/>
              <a:t>R</a:t>
            </a:r>
            <a:r>
              <a:rPr spc="-10" dirty="0"/>
              <a:t>O</a:t>
            </a:r>
            <a:r>
              <a:rPr spc="-5" dirty="0"/>
              <a:t>L</a:t>
            </a:r>
            <a:r>
              <a:rPr spc="25" dirty="0"/>
              <a:t> </a:t>
            </a:r>
            <a:r>
              <a:rPr spc="-10" dirty="0"/>
              <a:t>O</a:t>
            </a:r>
            <a:r>
              <a:rPr spc="-5" dirty="0"/>
              <a:t>F </a:t>
            </a:r>
            <a:r>
              <a:rPr spc="-10" dirty="0"/>
              <a:t>ME</a:t>
            </a:r>
            <a:r>
              <a:rPr spc="-204" dirty="0"/>
              <a:t>T</a:t>
            </a:r>
            <a:r>
              <a:rPr spc="-5" dirty="0"/>
              <a:t>ALLIC</a:t>
            </a:r>
            <a:r>
              <a:rPr dirty="0"/>
              <a:t>	</a:t>
            </a:r>
            <a:r>
              <a:rPr spc="-10" dirty="0"/>
              <a:t>TINS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823087"/>
            <a:ext cx="8975725" cy="5117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05"/>
              </a:spcBef>
            </a:pPr>
            <a:r>
              <a:rPr sz="1800" b="1" dirty="0">
                <a:latin typeface="Carlito"/>
                <a:cs typeface="Carlito"/>
              </a:rPr>
              <a:t>1)</a:t>
            </a:r>
            <a:r>
              <a:rPr sz="1800" b="1" spc="1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DESCRIPTION: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10" dirty="0">
                <a:latin typeface="Carlito"/>
                <a:cs typeface="Carlito"/>
              </a:rPr>
              <a:t>Metallic </a:t>
            </a:r>
            <a:r>
              <a:rPr sz="1800" spc="-5" dirty="0">
                <a:latin typeface="Carlito"/>
                <a:cs typeface="Carlito"/>
              </a:rPr>
              <a:t>tins having </a:t>
            </a:r>
            <a:r>
              <a:rPr sz="1800" dirty="0">
                <a:latin typeface="Carlito"/>
                <a:cs typeface="Carlito"/>
              </a:rPr>
              <a:t>smooth inner </a:t>
            </a:r>
            <a:r>
              <a:rPr sz="1800" spc="-5" dirty="0">
                <a:latin typeface="Carlito"/>
                <a:cs typeface="Carlito"/>
              </a:rPr>
              <a:t>surface. The upper </a:t>
            </a:r>
            <a:r>
              <a:rPr sz="1800" spc="-10" dirty="0">
                <a:latin typeface="Carlito"/>
                <a:cs typeface="Carlito"/>
              </a:rPr>
              <a:t>surface </a:t>
            </a:r>
            <a:r>
              <a:rPr sz="1800" dirty="0">
                <a:latin typeface="Carlito"/>
                <a:cs typeface="Carlito"/>
              </a:rPr>
              <a:t>is sealed </a:t>
            </a:r>
            <a:r>
              <a:rPr sz="1800" spc="-10" dirty="0">
                <a:latin typeface="Carlito"/>
                <a:cs typeface="Carlito"/>
              </a:rPr>
              <a:t>consists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clip </a:t>
            </a:r>
            <a:r>
              <a:rPr sz="1800" spc="-10" dirty="0">
                <a:latin typeface="Carlito"/>
                <a:cs typeface="Carlito"/>
              </a:rPr>
              <a:t>to</a:t>
            </a:r>
            <a:r>
              <a:rPr sz="1800" spc="14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break</a:t>
            </a:r>
            <a:endParaRPr sz="1800">
              <a:latin typeface="Carlito"/>
              <a:cs typeface="Carlito"/>
            </a:endParaRPr>
          </a:p>
          <a:p>
            <a:pPr marL="299085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seal. The </a:t>
            </a:r>
            <a:r>
              <a:rPr sz="1800" spc="-10" dirty="0">
                <a:latin typeface="Carlito"/>
                <a:cs typeface="Carlito"/>
              </a:rPr>
              <a:t>lower surface </a:t>
            </a:r>
            <a:r>
              <a:rPr sz="1800" dirty="0">
                <a:latin typeface="Carlito"/>
                <a:cs typeface="Carlito"/>
              </a:rPr>
              <a:t>is</a:t>
            </a:r>
            <a:r>
              <a:rPr sz="1800" spc="3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open.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rlito"/>
                <a:cs typeface="Carlito"/>
              </a:rPr>
              <a:t>2) </a:t>
            </a:r>
            <a:r>
              <a:rPr sz="2000" b="1" spc="-5" dirty="0">
                <a:latin typeface="Carlito"/>
                <a:cs typeface="Carlito"/>
              </a:rPr>
              <a:t>DIMENSIONS:</a:t>
            </a:r>
            <a:endParaRPr sz="20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1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Height- Measure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height </a:t>
            </a:r>
            <a:r>
              <a:rPr sz="1800" dirty="0">
                <a:latin typeface="Carlito"/>
                <a:cs typeface="Carlito"/>
              </a:rPr>
              <a:t>in mm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10 </a:t>
            </a:r>
            <a:r>
              <a:rPr sz="1800" spc="-10" dirty="0">
                <a:latin typeface="Carlito"/>
                <a:cs typeface="Carlito"/>
              </a:rPr>
              <a:t>metallic </a:t>
            </a:r>
            <a:r>
              <a:rPr sz="1800" spc="-5" dirty="0">
                <a:latin typeface="Carlito"/>
                <a:cs typeface="Carlito"/>
              </a:rPr>
              <a:t>tin, individually </a:t>
            </a:r>
            <a:r>
              <a:rPr sz="1800" spc="-10" dirty="0">
                <a:latin typeface="Carlito"/>
                <a:cs typeface="Carlito"/>
              </a:rPr>
              <a:t>from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lower surface</a:t>
            </a:r>
            <a:r>
              <a:rPr sz="1800" spc="21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edge</a:t>
            </a:r>
            <a:endParaRPr sz="1800">
              <a:latin typeface="Carlito"/>
              <a:cs typeface="Carlito"/>
            </a:endParaRPr>
          </a:p>
          <a:p>
            <a:pPr marL="299085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upper rim. Limit-Specimen </a:t>
            </a:r>
            <a:r>
              <a:rPr sz="1800" spc="-10" dirty="0">
                <a:latin typeface="Carlito"/>
                <a:cs typeface="Carlito"/>
              </a:rPr>
              <a:t>metallic </a:t>
            </a:r>
            <a:r>
              <a:rPr sz="1800" spc="-5" dirty="0">
                <a:latin typeface="Carlito"/>
                <a:cs typeface="Carlito"/>
              </a:rPr>
              <a:t>tins with</a:t>
            </a:r>
            <a:r>
              <a:rPr sz="1800" spc="10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tolerance-170mm±10mm.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Carlito"/>
              <a:cs typeface="Carlito"/>
            </a:endParaRPr>
          </a:p>
          <a:p>
            <a:pPr marL="6413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Carlito"/>
                <a:cs typeface="Carlito"/>
              </a:rPr>
              <a:t>3</a:t>
            </a:r>
            <a:r>
              <a:rPr sz="2000" b="1" spc="-5" dirty="0">
                <a:latin typeface="Carlito"/>
                <a:cs typeface="Carlito"/>
              </a:rPr>
              <a:t>) DIAMETER</a:t>
            </a:r>
            <a:r>
              <a:rPr sz="1800" b="1" spc="-5" dirty="0"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Inner </a:t>
            </a:r>
            <a:r>
              <a:rPr sz="1800" spc="-10" dirty="0">
                <a:latin typeface="Carlito"/>
                <a:cs typeface="Carlito"/>
              </a:rPr>
              <a:t>diameter- </a:t>
            </a:r>
            <a:r>
              <a:rPr sz="1800" spc="-5" dirty="0">
                <a:latin typeface="Carlito"/>
                <a:cs typeface="Carlito"/>
              </a:rPr>
              <a:t>Measure</a:t>
            </a:r>
            <a:r>
              <a:rPr sz="1800" spc="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the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inner </a:t>
            </a:r>
            <a:r>
              <a:rPr sz="1800" spc="-10" dirty="0">
                <a:latin typeface="Carlito"/>
                <a:cs typeface="Carlito"/>
              </a:rPr>
              <a:t>diameter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10 </a:t>
            </a:r>
            <a:r>
              <a:rPr sz="1800" spc="-10" dirty="0">
                <a:latin typeface="Carlito"/>
                <a:cs typeface="Carlito"/>
              </a:rPr>
              <a:t>metallic </a:t>
            </a:r>
            <a:r>
              <a:rPr sz="1800" spc="-5" dirty="0">
                <a:latin typeface="Carlito"/>
                <a:cs typeface="Carlito"/>
              </a:rPr>
              <a:t>tins: Limit- </a:t>
            </a:r>
            <a:r>
              <a:rPr sz="1800" spc="-45" dirty="0">
                <a:latin typeface="Carlito"/>
                <a:cs typeface="Carlito"/>
              </a:rPr>
              <a:t>NLT</a:t>
            </a:r>
            <a:r>
              <a:rPr sz="1800" spc="1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98mm.</a:t>
            </a:r>
            <a:endParaRPr sz="18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10" dirty="0">
                <a:latin typeface="Carlito"/>
                <a:cs typeface="Carlito"/>
              </a:rPr>
              <a:t>Outer diameter: </a:t>
            </a:r>
            <a:r>
              <a:rPr sz="1800" spc="-5" dirty="0">
                <a:latin typeface="Carlito"/>
                <a:cs typeface="Carlito"/>
              </a:rPr>
              <a:t>Limit-NMT</a:t>
            </a:r>
            <a:r>
              <a:rPr sz="1800" spc="4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105mm.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har char=""/>
            </a:pP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"/>
            </a:pPr>
            <a:endParaRPr sz="1500">
              <a:latin typeface="Carlito"/>
              <a:cs typeface="Carlito"/>
            </a:endParaRPr>
          </a:p>
          <a:p>
            <a:pPr marL="64135">
              <a:lnSpc>
                <a:spcPct val="100000"/>
              </a:lnSpc>
            </a:pPr>
            <a:r>
              <a:rPr sz="1800" b="1" spc="-5" dirty="0">
                <a:latin typeface="Carlito"/>
                <a:cs typeface="Carlito"/>
              </a:rPr>
              <a:t>4</a:t>
            </a:r>
            <a:r>
              <a:rPr sz="2000" b="1" spc="-5" dirty="0">
                <a:latin typeface="Carlito"/>
                <a:cs typeface="Carlito"/>
              </a:rPr>
              <a:t>) CLEANLINESS</a:t>
            </a:r>
            <a:r>
              <a:rPr sz="2000" b="1" spc="-10" dirty="0">
                <a:latin typeface="Carlito"/>
                <a:cs typeface="Carlito"/>
              </a:rPr>
              <a:t> CHECK:</a:t>
            </a:r>
            <a:endParaRPr sz="2000">
              <a:latin typeface="Carlito"/>
              <a:cs typeface="Carlito"/>
            </a:endParaRPr>
          </a:p>
          <a:p>
            <a:pPr marL="411480" indent="-399415">
              <a:lnSpc>
                <a:spcPct val="100000"/>
              </a:lnSpc>
              <a:spcBef>
                <a:spcPts val="200"/>
              </a:spcBef>
              <a:buSzPct val="111111"/>
              <a:buFont typeface="Wingdings"/>
              <a:buChar char=""/>
              <a:tabLst>
                <a:tab pos="411480" algn="l"/>
                <a:tab pos="412115" algn="l"/>
              </a:tabLst>
            </a:pPr>
            <a:r>
              <a:rPr sz="1800" dirty="0">
                <a:latin typeface="Carlito"/>
                <a:cs typeface="Carlito"/>
              </a:rPr>
              <a:t>It </a:t>
            </a:r>
            <a:r>
              <a:rPr sz="1800" spc="-5" dirty="0">
                <a:latin typeface="Carlito"/>
                <a:cs typeface="Carlito"/>
              </a:rPr>
              <a:t>should not be </a:t>
            </a:r>
            <a:r>
              <a:rPr sz="1800" spc="-30" dirty="0">
                <a:latin typeface="Carlito"/>
                <a:cs typeface="Carlito"/>
              </a:rPr>
              <a:t>dirty, </a:t>
            </a:r>
            <a:r>
              <a:rPr sz="1800" spc="-5" dirty="0">
                <a:latin typeface="Carlito"/>
                <a:cs typeface="Carlito"/>
              </a:rPr>
              <a:t>damaged, </a:t>
            </a:r>
            <a:r>
              <a:rPr sz="1800" spc="-10" dirty="0">
                <a:latin typeface="Carlito"/>
                <a:cs typeface="Carlito"/>
              </a:rPr>
              <a:t>stained </a:t>
            </a:r>
            <a:r>
              <a:rPr sz="1800" spc="-5" dirty="0">
                <a:latin typeface="Carlito"/>
                <a:cs typeface="Carlito"/>
              </a:rPr>
              <a:t>or </a:t>
            </a:r>
            <a:r>
              <a:rPr sz="1800" spc="-10" dirty="0">
                <a:latin typeface="Carlito"/>
                <a:cs typeface="Carlito"/>
              </a:rPr>
              <a:t>consist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0" dirty="0">
                <a:latin typeface="Carlito"/>
                <a:cs typeface="Carlito"/>
              </a:rPr>
              <a:t>any foreign</a:t>
            </a:r>
            <a:r>
              <a:rPr sz="1800" spc="14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particles.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6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QUALITY CONTROL </a:t>
            </a:r>
            <a:r>
              <a:rPr spc="-5" dirty="0"/>
              <a:t>OF </a:t>
            </a:r>
            <a:r>
              <a:rPr spc="-15" dirty="0"/>
              <a:t>STRIP </a:t>
            </a:r>
            <a:r>
              <a:rPr spc="-5" dirty="0"/>
              <a:t>AND</a:t>
            </a:r>
            <a:r>
              <a:rPr spc="80" dirty="0"/>
              <a:t> </a:t>
            </a:r>
            <a:r>
              <a:rPr spc="-15" dirty="0"/>
              <a:t>BLISTERS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151" y="393903"/>
            <a:ext cx="8888730" cy="2741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10" dirty="0">
                <a:latin typeface="Carlito"/>
                <a:cs typeface="Carlito"/>
              </a:rPr>
              <a:t>Procedure:</a:t>
            </a:r>
            <a:endParaRPr sz="24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sz="2200" spc="-5" dirty="0">
                <a:latin typeface="Carlito"/>
                <a:cs typeface="Carlito"/>
              </a:rPr>
              <a:t>3/4th of </a:t>
            </a:r>
            <a:r>
              <a:rPr sz="2200" spc="-20" dirty="0">
                <a:latin typeface="Carlito"/>
                <a:cs typeface="Carlito"/>
              </a:rPr>
              <a:t>water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poured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5" dirty="0">
                <a:latin typeface="Carlito"/>
                <a:cs typeface="Carlito"/>
              </a:rPr>
              <a:t>desiccators. </a:t>
            </a:r>
            <a:r>
              <a:rPr sz="2200" spc="-10" dirty="0">
                <a:latin typeface="Carlito"/>
                <a:cs typeface="Carlito"/>
              </a:rPr>
              <a:t>The strips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5" dirty="0">
                <a:latin typeface="Carlito"/>
                <a:cs typeface="Carlito"/>
              </a:rPr>
              <a:t>blisters were </a:t>
            </a:r>
            <a:r>
              <a:rPr sz="2200" spc="-10" dirty="0">
                <a:latin typeface="Carlito"/>
                <a:cs typeface="Carlito"/>
              </a:rPr>
              <a:t>placed  </a:t>
            </a:r>
            <a:r>
              <a:rPr sz="2200" spc="-5" dirty="0">
                <a:latin typeface="Carlito"/>
                <a:cs typeface="Carlito"/>
              </a:rPr>
              <a:t>inside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desiccators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vacuum </a:t>
            </a:r>
            <a:r>
              <a:rPr sz="2200" spc="-5" dirty="0">
                <a:latin typeface="Carlito"/>
                <a:cs typeface="Carlito"/>
              </a:rPr>
              <a:t>is applied. </a:t>
            </a:r>
            <a:r>
              <a:rPr sz="2200" spc="-10" dirty="0">
                <a:latin typeface="Carlito"/>
                <a:cs typeface="Carlito"/>
              </a:rPr>
              <a:t>After sometime vacuum was  </a:t>
            </a:r>
            <a:r>
              <a:rPr sz="2200" spc="-5" dirty="0">
                <a:latin typeface="Carlito"/>
                <a:cs typeface="Carlito"/>
              </a:rPr>
              <a:t>released and </a:t>
            </a:r>
            <a:r>
              <a:rPr sz="2200" spc="-10" dirty="0">
                <a:latin typeface="Carlito"/>
                <a:cs typeface="Carlito"/>
              </a:rPr>
              <a:t>strips, </a:t>
            </a:r>
            <a:r>
              <a:rPr sz="2200" spc="-15" dirty="0">
                <a:latin typeface="Carlito"/>
                <a:cs typeface="Carlito"/>
              </a:rPr>
              <a:t>blisters were </a:t>
            </a:r>
            <a:r>
              <a:rPr sz="2200" spc="-25" dirty="0">
                <a:latin typeface="Carlito"/>
                <a:cs typeface="Carlito"/>
              </a:rPr>
              <a:t>taken </a:t>
            </a:r>
            <a:r>
              <a:rPr sz="2200" spc="-5" dirty="0">
                <a:latin typeface="Carlito"/>
                <a:cs typeface="Carlito"/>
              </a:rPr>
              <a:t>out.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20" dirty="0">
                <a:latin typeface="Carlito"/>
                <a:cs typeface="Carlito"/>
              </a:rPr>
              <a:t>water </a:t>
            </a:r>
            <a:r>
              <a:rPr sz="2200" spc="-10" dirty="0">
                <a:latin typeface="Carlito"/>
                <a:cs typeface="Carlito"/>
              </a:rPr>
              <a:t>present </a:t>
            </a:r>
            <a:r>
              <a:rPr sz="2200" spc="-15" dirty="0">
                <a:latin typeface="Carlito"/>
                <a:cs typeface="Carlito"/>
              </a:rPr>
              <a:t>over </a:t>
            </a:r>
            <a:r>
              <a:rPr sz="2200" spc="-10" dirty="0">
                <a:latin typeface="Carlito"/>
                <a:cs typeface="Carlito"/>
              </a:rPr>
              <a:t>the outer  surface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packages was </a:t>
            </a:r>
            <a:r>
              <a:rPr sz="2200" spc="-5" dirty="0">
                <a:latin typeface="Carlito"/>
                <a:cs typeface="Carlito"/>
              </a:rPr>
              <a:t>wiped </a:t>
            </a:r>
            <a:r>
              <a:rPr sz="2200" spc="-10" dirty="0">
                <a:latin typeface="Carlito"/>
                <a:cs typeface="Carlito"/>
              </a:rPr>
              <a:t>off </a:t>
            </a:r>
            <a:r>
              <a:rPr sz="2200" spc="-5" dirty="0">
                <a:latin typeface="Carlito"/>
                <a:cs typeface="Carlito"/>
              </a:rPr>
              <a:t>with tissue </a:t>
            </a:r>
            <a:r>
              <a:rPr sz="2200" spc="-45" dirty="0">
                <a:latin typeface="Carlito"/>
                <a:cs typeface="Carlito"/>
              </a:rPr>
              <a:t>paper. </a:t>
            </a: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20" dirty="0">
                <a:latin typeface="Carlito"/>
                <a:cs typeface="Carlito"/>
              </a:rPr>
              <a:t>contents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strips 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5" dirty="0">
                <a:latin typeface="Carlito"/>
                <a:cs typeface="Carlito"/>
              </a:rPr>
              <a:t>blister packages were </a:t>
            </a:r>
            <a:r>
              <a:rPr sz="2200" spc="-10" dirty="0">
                <a:latin typeface="Carlito"/>
                <a:cs typeface="Carlito"/>
              </a:rPr>
              <a:t>removed </a:t>
            </a:r>
            <a:r>
              <a:rPr sz="2200" spc="-5" dirty="0">
                <a:latin typeface="Carlito"/>
                <a:cs typeface="Carlito"/>
              </a:rPr>
              <a:t>and the </a:t>
            </a:r>
            <a:r>
              <a:rPr sz="2200" spc="-10" dirty="0">
                <a:latin typeface="Carlito"/>
                <a:cs typeface="Carlito"/>
              </a:rPr>
              <a:t>presence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moisture was  </a:t>
            </a:r>
            <a:r>
              <a:rPr sz="2200" spc="-15" dirty="0">
                <a:latin typeface="Carlito"/>
                <a:cs typeface="Carlito"/>
              </a:rPr>
              <a:t>checked. </a:t>
            </a:r>
            <a:r>
              <a:rPr sz="2200" spc="-5" dirty="0">
                <a:latin typeface="Carlito"/>
                <a:cs typeface="Carlito"/>
              </a:rPr>
              <a:t>If </a:t>
            </a:r>
            <a:r>
              <a:rPr sz="2200" spc="-10" dirty="0">
                <a:latin typeface="Carlito"/>
                <a:cs typeface="Carlito"/>
              </a:rPr>
              <a:t>there </a:t>
            </a:r>
            <a:r>
              <a:rPr sz="2200" spc="-5" dirty="0">
                <a:latin typeface="Carlito"/>
                <a:cs typeface="Carlito"/>
              </a:rPr>
              <a:t>is no </a:t>
            </a:r>
            <a:r>
              <a:rPr sz="2200" spc="-10" dirty="0">
                <a:latin typeface="Carlito"/>
                <a:cs typeface="Carlito"/>
              </a:rPr>
              <a:t>leakage,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20" dirty="0">
                <a:latin typeface="Carlito"/>
                <a:cs typeface="Carlito"/>
              </a:rPr>
              <a:t>contents </a:t>
            </a:r>
            <a:r>
              <a:rPr sz="2200" spc="-5" dirty="0">
                <a:latin typeface="Carlito"/>
                <a:cs typeface="Carlito"/>
              </a:rPr>
              <a:t>will </a:t>
            </a:r>
            <a:r>
              <a:rPr sz="2200" spc="-10" dirty="0">
                <a:latin typeface="Carlito"/>
                <a:cs typeface="Carlito"/>
              </a:rPr>
              <a:t>not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20" dirty="0">
                <a:latin typeface="Carlito"/>
                <a:cs typeface="Carlito"/>
              </a:rPr>
              <a:t>wetted. </a:t>
            </a:r>
            <a:r>
              <a:rPr sz="2200" spc="-10" dirty="0">
                <a:latin typeface="Carlito"/>
                <a:cs typeface="Carlito"/>
              </a:rPr>
              <a:t>This </a:t>
            </a:r>
            <a:r>
              <a:rPr sz="2200" spc="-15" dirty="0">
                <a:latin typeface="Carlito"/>
                <a:cs typeface="Carlito"/>
              </a:rPr>
              <a:t>indicates 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perfect </a:t>
            </a:r>
            <a:r>
              <a:rPr sz="2200" spc="-5" dirty="0">
                <a:latin typeface="Carlito"/>
                <a:cs typeface="Carlito"/>
              </a:rPr>
              <a:t>sealing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the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packages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636"/>
            <a:ext cx="8729345" cy="1324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QUALITY CONTROL </a:t>
            </a:r>
            <a:r>
              <a:rPr spc="-5" dirty="0"/>
              <a:t>OF </a:t>
            </a:r>
            <a:r>
              <a:rPr spc="-40" dirty="0"/>
              <a:t>PAPER </a:t>
            </a:r>
            <a:r>
              <a:rPr spc="-5" dirty="0"/>
              <a:t>AND</a:t>
            </a:r>
            <a:r>
              <a:rPr spc="90" dirty="0"/>
              <a:t> </a:t>
            </a:r>
            <a:r>
              <a:rPr spc="-10" dirty="0"/>
              <a:t>BOARD</a:t>
            </a: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2000" b="0" spc="-5" dirty="0">
                <a:latin typeface="Carlito"/>
                <a:cs typeface="Carlito"/>
              </a:rPr>
              <a:t>The </a:t>
            </a:r>
            <a:r>
              <a:rPr sz="2000" b="0" spc="-10" dirty="0">
                <a:latin typeface="Carlito"/>
                <a:cs typeface="Carlito"/>
              </a:rPr>
              <a:t>tests </a:t>
            </a:r>
            <a:r>
              <a:rPr sz="2000" b="0" spc="-5" dirty="0">
                <a:latin typeface="Carlito"/>
                <a:cs typeface="Carlito"/>
              </a:rPr>
              <a:t>pieces of </a:t>
            </a:r>
            <a:r>
              <a:rPr sz="2000" b="0" dirty="0">
                <a:latin typeface="Carlito"/>
                <a:cs typeface="Carlito"/>
              </a:rPr>
              <a:t>paper and </a:t>
            </a:r>
            <a:r>
              <a:rPr sz="2000" b="0" spc="-10" dirty="0">
                <a:latin typeface="Carlito"/>
                <a:cs typeface="Carlito"/>
              </a:rPr>
              <a:t>board are </a:t>
            </a:r>
            <a:r>
              <a:rPr sz="2000" b="0" spc="-5" dirty="0">
                <a:latin typeface="Carlito"/>
                <a:cs typeface="Carlito"/>
              </a:rPr>
              <a:t>conditioned </a:t>
            </a:r>
            <a:r>
              <a:rPr sz="2000" b="0" spc="-15" dirty="0">
                <a:latin typeface="Carlito"/>
                <a:cs typeface="Carlito"/>
              </a:rPr>
              <a:t>for </a:t>
            </a:r>
            <a:r>
              <a:rPr sz="2000" b="0" dirty="0">
                <a:latin typeface="Carlito"/>
                <a:cs typeface="Carlito"/>
              </a:rPr>
              <a:t>the </a:t>
            </a:r>
            <a:r>
              <a:rPr sz="2000" b="0" spc="-10" dirty="0">
                <a:latin typeface="Carlito"/>
                <a:cs typeface="Carlito"/>
              </a:rPr>
              <a:t>tests </a:t>
            </a:r>
            <a:r>
              <a:rPr sz="2000" b="0" spc="-15" dirty="0">
                <a:latin typeface="Carlito"/>
                <a:cs typeface="Carlito"/>
              </a:rPr>
              <a:t>to </a:t>
            </a:r>
            <a:r>
              <a:rPr sz="2000" b="0" spc="-5" dirty="0">
                <a:latin typeface="Carlito"/>
                <a:cs typeface="Carlito"/>
              </a:rPr>
              <a:t>be carried out in  </a:t>
            </a:r>
            <a:r>
              <a:rPr sz="2000" b="0" spc="-10" dirty="0">
                <a:latin typeface="Carlito"/>
                <a:cs typeface="Carlito"/>
              </a:rPr>
              <a:t>standard </a:t>
            </a:r>
            <a:r>
              <a:rPr sz="2000" b="0" spc="-5" dirty="0">
                <a:latin typeface="Carlito"/>
                <a:cs typeface="Carlito"/>
              </a:rPr>
              <a:t>conditions. They </a:t>
            </a:r>
            <a:r>
              <a:rPr sz="2000" b="0" spc="-10" dirty="0">
                <a:latin typeface="Carlito"/>
                <a:cs typeface="Carlito"/>
              </a:rPr>
              <a:t>are: </a:t>
            </a:r>
            <a:r>
              <a:rPr sz="2000" b="0" spc="-25" dirty="0">
                <a:latin typeface="Carlito"/>
                <a:cs typeface="Carlito"/>
              </a:rPr>
              <a:t>Temperature: </a:t>
            </a:r>
            <a:r>
              <a:rPr sz="2000" b="0" dirty="0">
                <a:latin typeface="Carlito"/>
                <a:cs typeface="Carlito"/>
              </a:rPr>
              <a:t>23⁰C±1⁰C </a:t>
            </a:r>
            <a:r>
              <a:rPr sz="2000" b="0" spc="-15" dirty="0">
                <a:latin typeface="Carlito"/>
                <a:cs typeface="Carlito"/>
              </a:rPr>
              <a:t>Relative </a:t>
            </a:r>
            <a:r>
              <a:rPr sz="2000" b="0" spc="-5" dirty="0">
                <a:latin typeface="Carlito"/>
                <a:cs typeface="Carlito"/>
              </a:rPr>
              <a:t>humidity: </a:t>
            </a:r>
            <a:r>
              <a:rPr sz="2000" b="0" dirty="0">
                <a:latin typeface="Carlito"/>
                <a:cs typeface="Carlito"/>
              </a:rPr>
              <a:t>50%±2%  </a:t>
            </a:r>
            <a:r>
              <a:rPr sz="2000" b="0" spc="-5" dirty="0">
                <a:latin typeface="Carlito"/>
                <a:cs typeface="Carlito"/>
              </a:rPr>
              <a:t>Some of </a:t>
            </a:r>
            <a:r>
              <a:rPr sz="2000" b="0" dirty="0">
                <a:latin typeface="Carlito"/>
                <a:cs typeface="Carlito"/>
              </a:rPr>
              <a:t>the </a:t>
            </a:r>
            <a:r>
              <a:rPr sz="2000" b="0" spc="-10" dirty="0">
                <a:latin typeface="Carlito"/>
                <a:cs typeface="Carlito"/>
              </a:rPr>
              <a:t>tests </a:t>
            </a:r>
            <a:r>
              <a:rPr sz="2000" b="0" spc="-15" dirty="0">
                <a:latin typeface="Carlito"/>
                <a:cs typeface="Carlito"/>
              </a:rPr>
              <a:t>to </a:t>
            </a:r>
            <a:r>
              <a:rPr sz="2000" b="0" dirty="0">
                <a:latin typeface="Carlito"/>
                <a:cs typeface="Carlito"/>
              </a:rPr>
              <a:t>be </a:t>
            </a:r>
            <a:r>
              <a:rPr sz="2000" b="0" spc="-10" dirty="0">
                <a:latin typeface="Carlito"/>
                <a:cs typeface="Carlito"/>
              </a:rPr>
              <a:t>performed</a:t>
            </a:r>
            <a:r>
              <a:rPr sz="2000" b="0" spc="15" dirty="0">
                <a:latin typeface="Carlito"/>
                <a:cs typeface="Carlito"/>
              </a:rPr>
              <a:t> </a:t>
            </a:r>
            <a:r>
              <a:rPr sz="2000" b="0" spc="-10" dirty="0">
                <a:latin typeface="Carlito"/>
                <a:cs typeface="Carlito"/>
              </a:rPr>
              <a:t>are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700783"/>
            <a:ext cx="9144000" cy="51572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6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9</a:t>
            </a:r>
            <a:r>
              <a:rPr spc="5" dirty="0"/>
              <a:t>/</a:t>
            </a:r>
            <a:r>
              <a:rPr dirty="0"/>
              <a:t>1</a:t>
            </a:r>
            <a:r>
              <a:rPr spc="5" dirty="0"/>
              <a:t>8</a:t>
            </a:r>
            <a:r>
              <a:rPr dirty="0"/>
              <a:t>/2</a:t>
            </a:r>
            <a:r>
              <a:rPr spc="5" dirty="0"/>
              <a:t>0</a:t>
            </a:r>
            <a:r>
              <a:rPr dirty="0"/>
              <a:t>16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65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78739" y="271399"/>
            <a:ext cx="8928100" cy="5743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3770" indent="-499745">
              <a:lnSpc>
                <a:spcPct val="100000"/>
              </a:lnSpc>
              <a:spcBef>
                <a:spcPts val="100"/>
              </a:spcBef>
              <a:buSzPct val="97727"/>
              <a:buFont typeface="Wingdings"/>
              <a:buChar char=""/>
              <a:tabLst>
                <a:tab pos="3494404" algn="l"/>
              </a:tabLst>
            </a:pPr>
            <a:r>
              <a:rPr sz="4400" spc="-30" dirty="0">
                <a:latin typeface="Carlito"/>
                <a:cs typeface="Carlito"/>
              </a:rPr>
              <a:t>References</a:t>
            </a:r>
            <a:endParaRPr sz="4400">
              <a:latin typeface="Carlito"/>
              <a:cs typeface="Carlito"/>
            </a:endParaRPr>
          </a:p>
          <a:p>
            <a:pPr marL="469900" marR="5080" indent="-457200">
              <a:lnSpc>
                <a:spcPct val="100000"/>
              </a:lnSpc>
              <a:spcBef>
                <a:spcPts val="3854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300" dirty="0">
                <a:latin typeface="Carlito"/>
                <a:cs typeface="Carlito"/>
              </a:rPr>
              <a:t>Indian </a:t>
            </a:r>
            <a:r>
              <a:rPr sz="2300" spc="-5" dirty="0">
                <a:latin typeface="Carlito"/>
                <a:cs typeface="Carlito"/>
              </a:rPr>
              <a:t>Pharmacopoeia, 2007, Government of </a:t>
            </a:r>
            <a:r>
              <a:rPr sz="2300" dirty="0">
                <a:latin typeface="Carlito"/>
                <a:cs typeface="Carlito"/>
              </a:rPr>
              <a:t>Indian </a:t>
            </a:r>
            <a:r>
              <a:rPr sz="2300" spc="-5" dirty="0">
                <a:latin typeface="Carlito"/>
                <a:cs typeface="Carlito"/>
              </a:rPr>
              <a:t>ministry of health 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10" dirty="0">
                <a:latin typeface="Carlito"/>
                <a:cs typeface="Carlito"/>
              </a:rPr>
              <a:t>family </a:t>
            </a:r>
            <a:r>
              <a:rPr sz="2300" spc="-15" dirty="0">
                <a:latin typeface="Carlito"/>
                <a:cs typeface="Carlito"/>
              </a:rPr>
              <a:t>welfare, </a:t>
            </a:r>
            <a:r>
              <a:rPr sz="2300" spc="-5" dirty="0">
                <a:latin typeface="Carlito"/>
                <a:cs typeface="Carlito"/>
              </a:rPr>
              <a:t>The </a:t>
            </a:r>
            <a:r>
              <a:rPr sz="2300" dirty="0">
                <a:latin typeface="Carlito"/>
                <a:cs typeface="Carlito"/>
              </a:rPr>
              <a:t>Indian </a:t>
            </a:r>
            <a:r>
              <a:rPr sz="2300" spc="-5" dirty="0">
                <a:latin typeface="Carlito"/>
                <a:cs typeface="Carlito"/>
              </a:rPr>
              <a:t>pharmacopoeia commission, </a:t>
            </a:r>
            <a:r>
              <a:rPr sz="2300" dirty="0">
                <a:latin typeface="Carlito"/>
                <a:cs typeface="Carlito"/>
              </a:rPr>
              <a:t>Ghaziabad,  </a:t>
            </a:r>
            <a:r>
              <a:rPr sz="2300" spc="-5" dirty="0">
                <a:latin typeface="Carlito"/>
                <a:cs typeface="Carlito"/>
              </a:rPr>
              <a:t>volume-1, 6.1, 6.2, </a:t>
            </a:r>
            <a:r>
              <a:rPr sz="2300" spc="-10" dirty="0">
                <a:latin typeface="Carlito"/>
                <a:cs typeface="Carlito"/>
              </a:rPr>
              <a:t>6.3, </a:t>
            </a:r>
            <a:r>
              <a:rPr sz="2300" spc="-5" dirty="0">
                <a:latin typeface="Carlito"/>
                <a:cs typeface="Carlito"/>
              </a:rPr>
              <a:t>599-609.</a:t>
            </a:r>
            <a:endParaRPr sz="2300">
              <a:latin typeface="Carlito"/>
              <a:cs typeface="Carlito"/>
            </a:endParaRPr>
          </a:p>
          <a:p>
            <a:pPr marL="469900" marR="1397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300" dirty="0">
                <a:latin typeface="Carlito"/>
                <a:cs typeface="Carlito"/>
              </a:rPr>
              <a:t>Indian </a:t>
            </a:r>
            <a:r>
              <a:rPr sz="2300" spc="-5" dirty="0">
                <a:latin typeface="Carlito"/>
                <a:cs typeface="Carlito"/>
              </a:rPr>
              <a:t>Pharmacopoeia, 1996, Government of </a:t>
            </a:r>
            <a:r>
              <a:rPr sz="2300" dirty="0">
                <a:latin typeface="Carlito"/>
                <a:cs typeface="Carlito"/>
              </a:rPr>
              <a:t>Indian </a:t>
            </a:r>
            <a:r>
              <a:rPr sz="2300" spc="-5" dirty="0">
                <a:latin typeface="Carlito"/>
                <a:cs typeface="Carlito"/>
              </a:rPr>
              <a:t>ministry of health 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10" dirty="0">
                <a:latin typeface="Carlito"/>
                <a:cs typeface="Carlito"/>
              </a:rPr>
              <a:t>family </a:t>
            </a:r>
            <a:r>
              <a:rPr sz="2300" spc="-15" dirty="0">
                <a:latin typeface="Carlito"/>
                <a:cs typeface="Carlito"/>
              </a:rPr>
              <a:t>welfare, </a:t>
            </a:r>
            <a:r>
              <a:rPr sz="2300" dirty="0">
                <a:latin typeface="Carlito"/>
                <a:cs typeface="Carlito"/>
              </a:rPr>
              <a:t>The </a:t>
            </a:r>
            <a:r>
              <a:rPr sz="2300" spc="-15" dirty="0">
                <a:latin typeface="Carlito"/>
                <a:cs typeface="Carlito"/>
              </a:rPr>
              <a:t>controller </a:t>
            </a:r>
            <a:r>
              <a:rPr sz="2300" spc="-5" dirty="0">
                <a:latin typeface="Carlito"/>
                <a:cs typeface="Carlito"/>
              </a:rPr>
              <a:t>of </a:t>
            </a:r>
            <a:r>
              <a:rPr sz="2300" spc="-10" dirty="0">
                <a:latin typeface="Carlito"/>
                <a:cs typeface="Carlito"/>
              </a:rPr>
              <a:t>publications, </a:t>
            </a:r>
            <a:r>
              <a:rPr sz="2300" spc="-5" dirty="0">
                <a:latin typeface="Carlito"/>
                <a:cs typeface="Carlito"/>
              </a:rPr>
              <a:t>Delhi, </a:t>
            </a:r>
            <a:r>
              <a:rPr sz="2300" dirty="0">
                <a:latin typeface="Carlito"/>
                <a:cs typeface="Carlito"/>
              </a:rPr>
              <a:t>volume-2,  Appendix-11,</a:t>
            </a:r>
            <a:r>
              <a:rPr sz="2300" spc="-20" dirty="0">
                <a:latin typeface="Carlito"/>
                <a:cs typeface="Carlito"/>
              </a:rPr>
              <a:t> </a:t>
            </a:r>
            <a:r>
              <a:rPr sz="2300" spc="-5" dirty="0">
                <a:latin typeface="Carlito"/>
                <a:cs typeface="Carlito"/>
              </a:rPr>
              <a:t>A-127-137.</a:t>
            </a:r>
            <a:endParaRPr sz="2300">
              <a:latin typeface="Carlito"/>
              <a:cs typeface="Carlito"/>
            </a:endParaRPr>
          </a:p>
          <a:p>
            <a:pPr marL="469900" marR="68707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300" spc="-5" dirty="0">
                <a:latin typeface="Carlito"/>
                <a:cs typeface="Carlito"/>
              </a:rPr>
              <a:t>Dean </a:t>
            </a:r>
            <a:r>
              <a:rPr sz="2300" spc="-25" dirty="0">
                <a:latin typeface="Carlito"/>
                <a:cs typeface="Carlito"/>
              </a:rPr>
              <a:t>D. </a:t>
            </a:r>
            <a:r>
              <a:rPr sz="2300" dirty="0">
                <a:latin typeface="Carlito"/>
                <a:cs typeface="Carlito"/>
              </a:rPr>
              <a:t>A., </a:t>
            </a:r>
            <a:r>
              <a:rPr sz="2300" spc="-15" dirty="0">
                <a:latin typeface="Carlito"/>
                <a:cs typeface="Carlito"/>
              </a:rPr>
              <a:t>Evans </a:t>
            </a:r>
            <a:r>
              <a:rPr sz="2300" spc="-5" dirty="0">
                <a:latin typeface="Carlito"/>
                <a:cs typeface="Carlito"/>
              </a:rPr>
              <a:t>E. </a:t>
            </a:r>
            <a:r>
              <a:rPr sz="2300" spc="5" dirty="0">
                <a:latin typeface="Carlito"/>
                <a:cs typeface="Carlito"/>
              </a:rPr>
              <a:t>R.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5" dirty="0">
                <a:latin typeface="Carlito"/>
                <a:cs typeface="Carlito"/>
              </a:rPr>
              <a:t>Hall </a:t>
            </a:r>
            <a:r>
              <a:rPr sz="2300" dirty="0">
                <a:latin typeface="Carlito"/>
                <a:cs typeface="Carlito"/>
              </a:rPr>
              <a:t>I. </a:t>
            </a:r>
            <a:r>
              <a:rPr sz="2300" spc="-5" dirty="0">
                <a:latin typeface="Carlito"/>
                <a:cs typeface="Carlito"/>
              </a:rPr>
              <a:t>H.: Pharmaceutical </a:t>
            </a:r>
            <a:r>
              <a:rPr sz="2300" spc="-10" dirty="0">
                <a:latin typeface="Carlito"/>
                <a:cs typeface="Carlito"/>
              </a:rPr>
              <a:t>Packaging  </a:t>
            </a:r>
            <a:r>
              <a:rPr sz="2300" spc="-35" dirty="0">
                <a:latin typeface="Carlito"/>
                <a:cs typeface="Carlito"/>
              </a:rPr>
              <a:t>Technology, </a:t>
            </a:r>
            <a:r>
              <a:rPr sz="2300" spc="-40" dirty="0">
                <a:latin typeface="Carlito"/>
                <a:cs typeface="Carlito"/>
              </a:rPr>
              <a:t>Taylor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10" dirty="0">
                <a:latin typeface="Carlito"/>
                <a:cs typeface="Carlito"/>
              </a:rPr>
              <a:t>Francis, </a:t>
            </a:r>
            <a:r>
              <a:rPr sz="2300" spc="-5" dirty="0">
                <a:latin typeface="Carlito"/>
                <a:cs typeface="Carlito"/>
              </a:rPr>
              <a:t>London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5" dirty="0">
                <a:latin typeface="Carlito"/>
                <a:cs typeface="Carlito"/>
              </a:rPr>
              <a:t>New </a:t>
            </a:r>
            <a:r>
              <a:rPr sz="2300" spc="-35" dirty="0">
                <a:latin typeface="Carlito"/>
                <a:cs typeface="Carlito"/>
              </a:rPr>
              <a:t>York, </a:t>
            </a:r>
            <a:r>
              <a:rPr sz="2300" spc="-20" dirty="0">
                <a:latin typeface="Carlito"/>
                <a:cs typeface="Carlito"/>
              </a:rPr>
              <a:t>First </a:t>
            </a:r>
            <a:r>
              <a:rPr sz="2300" dirty="0">
                <a:latin typeface="Carlito"/>
                <a:cs typeface="Carlito"/>
              </a:rPr>
              <a:t>Indian  </a:t>
            </a:r>
            <a:r>
              <a:rPr sz="2300" spc="-10" dirty="0">
                <a:latin typeface="Carlito"/>
                <a:cs typeface="Carlito"/>
              </a:rPr>
              <a:t>reprint, </a:t>
            </a:r>
            <a:r>
              <a:rPr sz="2300" spc="-5" dirty="0">
                <a:latin typeface="Carlito"/>
                <a:cs typeface="Carlito"/>
              </a:rPr>
              <a:t>2006, </a:t>
            </a:r>
            <a:r>
              <a:rPr sz="2300" dirty="0">
                <a:latin typeface="Carlito"/>
                <a:cs typeface="Carlito"/>
              </a:rPr>
              <a:t>5 and</a:t>
            </a:r>
            <a:r>
              <a:rPr sz="2300" spc="5" dirty="0">
                <a:latin typeface="Carlito"/>
                <a:cs typeface="Carlito"/>
              </a:rPr>
              <a:t> </a:t>
            </a:r>
            <a:r>
              <a:rPr sz="2300" spc="-5" dirty="0">
                <a:latin typeface="Carlito"/>
                <a:cs typeface="Carlito"/>
              </a:rPr>
              <a:t>73.</a:t>
            </a:r>
            <a:endParaRPr sz="2300">
              <a:latin typeface="Carlito"/>
              <a:cs typeface="Carlito"/>
            </a:endParaRPr>
          </a:p>
          <a:p>
            <a:pPr marL="469900" marR="31496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300" spc="-10" dirty="0">
                <a:latin typeface="Carlito"/>
                <a:cs typeface="Carlito"/>
              </a:rPr>
              <a:t>Carter </a:t>
            </a:r>
            <a:r>
              <a:rPr sz="2300" spc="-5" dirty="0">
                <a:latin typeface="Carlito"/>
                <a:cs typeface="Carlito"/>
              </a:rPr>
              <a:t>S.J., “Packaging”; Cooper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25" dirty="0">
                <a:latin typeface="Carlito"/>
                <a:cs typeface="Carlito"/>
              </a:rPr>
              <a:t>Gunn’s Tutorial </a:t>
            </a:r>
            <a:r>
              <a:rPr sz="2300" spc="-20" dirty="0">
                <a:latin typeface="Carlito"/>
                <a:cs typeface="Carlito"/>
              </a:rPr>
              <a:t>Pharmacy, </a:t>
            </a:r>
            <a:r>
              <a:rPr sz="2300" spc="-5" dirty="0">
                <a:latin typeface="Carlito"/>
                <a:cs typeface="Carlito"/>
              </a:rPr>
              <a:t>sixth  </a:t>
            </a:r>
            <a:r>
              <a:rPr sz="2300" dirty="0">
                <a:latin typeface="Carlito"/>
                <a:cs typeface="Carlito"/>
              </a:rPr>
              <a:t>edition, </a:t>
            </a:r>
            <a:r>
              <a:rPr sz="2300" spc="-5" dirty="0">
                <a:latin typeface="Carlito"/>
                <a:cs typeface="Carlito"/>
              </a:rPr>
              <a:t>CBS publicashers </a:t>
            </a:r>
            <a:r>
              <a:rPr sz="2300" dirty="0">
                <a:latin typeface="Carlito"/>
                <a:cs typeface="Carlito"/>
              </a:rPr>
              <a:t>and </a:t>
            </a:r>
            <a:r>
              <a:rPr sz="2300" spc="-10" dirty="0">
                <a:latin typeface="Carlito"/>
                <a:cs typeface="Carlito"/>
              </a:rPr>
              <a:t>distributors, </a:t>
            </a:r>
            <a:r>
              <a:rPr sz="2300" spc="-5" dirty="0">
                <a:latin typeface="Carlito"/>
                <a:cs typeface="Carlito"/>
              </a:rPr>
              <a:t>New Delhi, 2005, </a:t>
            </a:r>
            <a:r>
              <a:rPr sz="2300" dirty="0">
                <a:latin typeface="Carlito"/>
                <a:cs typeface="Carlito"/>
              </a:rPr>
              <a:t>133-136  and</a:t>
            </a:r>
            <a:r>
              <a:rPr sz="2300" spc="-5" dirty="0">
                <a:latin typeface="Carlito"/>
                <a:cs typeface="Carlito"/>
              </a:rPr>
              <a:t> 139-140.</a:t>
            </a:r>
            <a:endParaRPr sz="230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300" spc="-5" dirty="0">
                <a:latin typeface="Carlito"/>
                <a:cs typeface="Carlito"/>
                <a:hlinkClick r:id="rId2"/>
              </a:rPr>
              <a:t>http://en.wikipedia.org/wiki/packaging_and_labelling</a:t>
            </a:r>
            <a:endParaRPr sz="23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93903"/>
            <a:ext cx="516064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QUALITY CONTROL </a:t>
            </a:r>
            <a:r>
              <a:rPr spc="-20" dirty="0"/>
              <a:t>TESTS </a:t>
            </a:r>
            <a:r>
              <a:rPr spc="-15" dirty="0"/>
              <a:t>FOR</a:t>
            </a:r>
            <a:r>
              <a:rPr spc="95" dirty="0"/>
              <a:t> </a:t>
            </a:r>
            <a:r>
              <a:rPr spc="-15" dirty="0"/>
              <a:t>GLASSES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75462"/>
            <a:ext cx="8943975" cy="4892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AutoNum type="arabicParenR"/>
              <a:tabLst>
                <a:tab pos="355600" algn="l"/>
              </a:tabLst>
            </a:pPr>
            <a:r>
              <a:rPr sz="2300" b="1" spc="-5" dirty="0">
                <a:latin typeface="Carlito"/>
                <a:cs typeface="Carlito"/>
              </a:rPr>
              <a:t>CHEMICAL </a:t>
            </a:r>
            <a:r>
              <a:rPr sz="2300" b="1" spc="-30" dirty="0">
                <a:latin typeface="Carlito"/>
                <a:cs typeface="Carlito"/>
              </a:rPr>
              <a:t>RESISTANT </a:t>
            </a:r>
            <a:r>
              <a:rPr sz="2300" b="1" spc="-5" dirty="0">
                <a:latin typeface="Carlito"/>
                <a:cs typeface="Carlito"/>
              </a:rPr>
              <a:t>OF GLASS</a:t>
            </a:r>
            <a:r>
              <a:rPr sz="2300" b="1" spc="-20" dirty="0">
                <a:latin typeface="Carlito"/>
                <a:cs typeface="Carlito"/>
              </a:rPr>
              <a:t> </a:t>
            </a:r>
            <a:r>
              <a:rPr sz="2300" b="1" spc="-25" dirty="0">
                <a:latin typeface="Carlito"/>
                <a:cs typeface="Carlito"/>
              </a:rPr>
              <a:t>CONTAINERS</a:t>
            </a:r>
            <a:endParaRPr sz="23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Carlito"/>
              <a:buAutoNum type="arabicParenR"/>
            </a:pPr>
            <a:endParaRPr sz="1750">
              <a:latin typeface="Carlito"/>
              <a:cs typeface="Carlito"/>
            </a:endParaRPr>
          </a:p>
          <a:p>
            <a:pPr marL="12700" marR="134620" lvl="1" indent="55880">
              <a:lnSpc>
                <a:spcPct val="100000"/>
              </a:lnSpc>
              <a:buAutoNum type="alphaUcParenR"/>
              <a:tabLst>
                <a:tab pos="360680" algn="l"/>
              </a:tabLst>
            </a:pPr>
            <a:r>
              <a:rPr sz="2000" b="1" spc="-5" dirty="0">
                <a:latin typeface="Carlito"/>
                <a:cs typeface="Carlito"/>
              </a:rPr>
              <a:t>POWDERED GLASS </a:t>
            </a:r>
            <a:r>
              <a:rPr sz="2000" b="1" spc="-30" dirty="0">
                <a:latin typeface="Carlito"/>
                <a:cs typeface="Carlito"/>
              </a:rPr>
              <a:t>TEST: </a:t>
            </a:r>
            <a:r>
              <a:rPr sz="1800" dirty="0">
                <a:latin typeface="Carlito"/>
                <a:cs typeface="Carlito"/>
              </a:rPr>
              <a:t>It is </a:t>
            </a:r>
            <a:r>
              <a:rPr sz="1800" spc="-5" dirty="0">
                <a:latin typeface="Carlito"/>
                <a:cs typeface="Carlito"/>
              </a:rPr>
              <a:t>done </a:t>
            </a:r>
            <a:r>
              <a:rPr sz="1800" spc="-10" dirty="0">
                <a:latin typeface="Carlito"/>
                <a:cs typeface="Carlito"/>
              </a:rPr>
              <a:t>to estimate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amount of </a:t>
            </a:r>
            <a:r>
              <a:rPr sz="1800" spc="-10" dirty="0">
                <a:latin typeface="Carlito"/>
                <a:cs typeface="Carlito"/>
              </a:rPr>
              <a:t>alkali </a:t>
            </a:r>
            <a:r>
              <a:rPr sz="1800" dirty="0">
                <a:latin typeface="Carlito"/>
                <a:cs typeface="Carlito"/>
              </a:rPr>
              <a:t>leached </a:t>
            </a:r>
            <a:r>
              <a:rPr sz="1800" spc="-10" dirty="0">
                <a:latin typeface="Carlito"/>
                <a:cs typeface="Carlito"/>
              </a:rPr>
              <a:t>from </a:t>
            </a:r>
            <a:r>
              <a:rPr sz="1800" dirty="0">
                <a:latin typeface="Carlito"/>
                <a:cs typeface="Carlito"/>
              </a:rPr>
              <a:t>the  </a:t>
            </a:r>
            <a:r>
              <a:rPr sz="1800" spc="-10" dirty="0">
                <a:latin typeface="Carlito"/>
                <a:cs typeface="Carlito"/>
              </a:rPr>
              <a:t>powdered </a:t>
            </a:r>
            <a:r>
              <a:rPr sz="1800" dirty="0">
                <a:latin typeface="Carlito"/>
                <a:cs typeface="Carlito"/>
              </a:rPr>
              <a:t>glass </a:t>
            </a:r>
            <a:r>
              <a:rPr sz="1800" spc="-5" dirty="0">
                <a:latin typeface="Carlito"/>
                <a:cs typeface="Carlito"/>
              </a:rPr>
              <a:t>which usually happens </a:t>
            </a:r>
            <a:r>
              <a:rPr sz="1800" spc="-10" dirty="0">
                <a:latin typeface="Carlito"/>
                <a:cs typeface="Carlito"/>
              </a:rPr>
              <a:t>at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elevated temperatures. </a:t>
            </a:r>
            <a:r>
              <a:rPr sz="1800" dirty="0">
                <a:latin typeface="Carlito"/>
                <a:cs typeface="Carlito"/>
              </a:rPr>
              <a:t>When the glass </a:t>
            </a:r>
            <a:r>
              <a:rPr sz="1800" spc="-5" dirty="0">
                <a:latin typeface="Carlito"/>
                <a:cs typeface="Carlito"/>
              </a:rPr>
              <a:t>is  </a:t>
            </a:r>
            <a:r>
              <a:rPr sz="1800" spc="-10" dirty="0">
                <a:latin typeface="Carlito"/>
                <a:cs typeface="Carlito"/>
              </a:rPr>
              <a:t>powdered, </a:t>
            </a:r>
            <a:r>
              <a:rPr sz="1800" spc="-5" dirty="0">
                <a:latin typeface="Carlito"/>
                <a:cs typeface="Carlito"/>
              </a:rPr>
              <a:t>leaching of </a:t>
            </a:r>
            <a:r>
              <a:rPr sz="1800" spc="-10" dirty="0">
                <a:latin typeface="Carlito"/>
                <a:cs typeface="Carlito"/>
              </a:rPr>
              <a:t>alkali </a:t>
            </a:r>
            <a:r>
              <a:rPr sz="1800" spc="-5" dirty="0">
                <a:latin typeface="Carlito"/>
                <a:cs typeface="Carlito"/>
              </a:rPr>
              <a:t>is enhanced, which </a:t>
            </a:r>
            <a:r>
              <a:rPr sz="1800" spc="-10" dirty="0">
                <a:latin typeface="Carlito"/>
                <a:cs typeface="Carlito"/>
              </a:rPr>
              <a:t>can </a:t>
            </a:r>
            <a:r>
              <a:rPr sz="1800" spc="-5" dirty="0">
                <a:latin typeface="Carlito"/>
                <a:cs typeface="Carlito"/>
              </a:rPr>
              <a:t>be </a:t>
            </a:r>
            <a:r>
              <a:rPr sz="1800" spc="-15" dirty="0">
                <a:latin typeface="Carlito"/>
                <a:cs typeface="Carlito"/>
              </a:rPr>
              <a:t>titrated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dirty="0">
                <a:latin typeface="Carlito"/>
                <a:cs typeface="Carlito"/>
              </a:rPr>
              <a:t>0.02N </a:t>
            </a:r>
            <a:r>
              <a:rPr sz="1800" spc="-5" dirty="0">
                <a:latin typeface="Carlito"/>
                <a:cs typeface="Carlito"/>
              </a:rPr>
              <a:t>sulphuric acid using  </a:t>
            </a:r>
            <a:r>
              <a:rPr sz="1800" spc="-10" dirty="0">
                <a:latin typeface="Carlito"/>
                <a:cs typeface="Carlito"/>
              </a:rPr>
              <a:t>methyl red </a:t>
            </a:r>
            <a:r>
              <a:rPr sz="1800" dirty="0">
                <a:latin typeface="Carlito"/>
                <a:cs typeface="Carlito"/>
              </a:rPr>
              <a:t>as an</a:t>
            </a:r>
            <a:r>
              <a:rPr sz="1800" spc="4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indicator</a:t>
            </a:r>
            <a:endParaRPr sz="1800">
              <a:latin typeface="Carlito"/>
              <a:cs typeface="Carlito"/>
            </a:endParaRPr>
          </a:p>
          <a:p>
            <a:pPr marL="12700" marR="140970" indent="51435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Carlito"/>
                <a:cs typeface="Carlito"/>
              </a:rPr>
              <a:t>Step</a:t>
            </a:r>
            <a:r>
              <a:rPr sz="1800" b="1" spc="-5" dirty="0">
                <a:latin typeface="Carlito"/>
                <a:cs typeface="Carlito"/>
              </a:rPr>
              <a:t>-1</a:t>
            </a:r>
            <a:r>
              <a:rPr sz="1800" spc="-5" dirty="0">
                <a:latin typeface="Carlito"/>
                <a:cs typeface="Carlito"/>
              </a:rPr>
              <a:t>: </a:t>
            </a:r>
            <a:r>
              <a:rPr sz="1800" b="1" spc="-10" dirty="0">
                <a:latin typeface="Carlito"/>
                <a:cs typeface="Carlito"/>
              </a:rPr>
              <a:t>Preparation </a:t>
            </a:r>
            <a:r>
              <a:rPr sz="1800" b="1" dirty="0">
                <a:latin typeface="Carlito"/>
                <a:cs typeface="Carlito"/>
              </a:rPr>
              <a:t>of </a:t>
            </a:r>
            <a:r>
              <a:rPr sz="1800" b="1" spc="-5" dirty="0">
                <a:latin typeface="Carlito"/>
                <a:cs typeface="Carlito"/>
              </a:rPr>
              <a:t>glass specimen</a:t>
            </a:r>
            <a:r>
              <a:rPr sz="1800" spc="-5" dirty="0">
                <a:latin typeface="Carlito"/>
                <a:cs typeface="Carlito"/>
              </a:rPr>
              <a:t>: </a:t>
            </a:r>
            <a:r>
              <a:rPr sz="1800" spc="-15" dirty="0">
                <a:latin typeface="Carlito"/>
                <a:cs typeface="Carlito"/>
              </a:rPr>
              <a:t>Few containers </a:t>
            </a:r>
            <a:r>
              <a:rPr sz="1800" spc="-10" dirty="0">
                <a:latin typeface="Carlito"/>
                <a:cs typeface="Carlito"/>
              </a:rPr>
              <a:t>are </a:t>
            </a:r>
            <a:r>
              <a:rPr sz="1800" spc="-5" dirty="0">
                <a:latin typeface="Carlito"/>
                <a:cs typeface="Carlito"/>
              </a:rPr>
              <a:t>rinsed thoroughly with purified 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dried with </a:t>
            </a:r>
            <a:r>
              <a:rPr sz="1800" spc="-10" dirty="0">
                <a:latin typeface="Carlito"/>
                <a:cs typeface="Carlito"/>
              </a:rPr>
              <a:t>stream </a:t>
            </a:r>
            <a:r>
              <a:rPr sz="1800" spc="-5" dirty="0">
                <a:latin typeface="Carlito"/>
                <a:cs typeface="Carlito"/>
              </a:rPr>
              <a:t>of clean </a:t>
            </a:r>
            <a:r>
              <a:rPr sz="1800" spc="-50" dirty="0">
                <a:latin typeface="Carlito"/>
                <a:cs typeface="Carlito"/>
              </a:rPr>
              <a:t>air. </a:t>
            </a:r>
            <a:r>
              <a:rPr sz="1800" spc="-5" dirty="0">
                <a:latin typeface="Carlito"/>
                <a:cs typeface="Carlito"/>
              </a:rPr>
              <a:t>Grind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containers </a:t>
            </a:r>
            <a:r>
              <a:rPr sz="1800" spc="-5" dirty="0">
                <a:latin typeface="Carlito"/>
                <a:cs typeface="Carlito"/>
              </a:rPr>
              <a:t>in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mortar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fine </a:t>
            </a:r>
            <a:r>
              <a:rPr sz="1800" spc="-10" dirty="0">
                <a:latin typeface="Carlito"/>
                <a:cs typeface="Carlito"/>
              </a:rPr>
              <a:t>powder </a:t>
            </a:r>
            <a:r>
              <a:rPr sz="1800" dirty="0">
                <a:latin typeface="Carlito"/>
                <a:cs typeface="Carlito"/>
              </a:rPr>
              <a:t>and  </a:t>
            </a:r>
            <a:r>
              <a:rPr sz="1800" spc="-5" dirty="0">
                <a:latin typeface="Carlito"/>
                <a:cs typeface="Carlito"/>
              </a:rPr>
              <a:t>pass </a:t>
            </a:r>
            <a:r>
              <a:rPr sz="1800" spc="-10" dirty="0">
                <a:latin typeface="Carlito"/>
                <a:cs typeface="Carlito"/>
              </a:rPr>
              <a:t>through sieve </a:t>
            </a:r>
            <a:r>
              <a:rPr sz="1800" spc="-5" dirty="0">
                <a:latin typeface="Carlito"/>
                <a:cs typeface="Carlito"/>
              </a:rPr>
              <a:t>no.20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50.</a:t>
            </a:r>
            <a:endParaRPr sz="1800">
              <a:latin typeface="Carlito"/>
              <a:cs typeface="Carlito"/>
            </a:endParaRPr>
          </a:p>
          <a:p>
            <a:pPr marL="12700" marR="130175" algn="just">
              <a:lnSpc>
                <a:spcPct val="100000"/>
              </a:lnSpc>
            </a:pPr>
            <a:r>
              <a:rPr sz="2000" b="1" spc="-5" dirty="0">
                <a:latin typeface="Carlito"/>
                <a:cs typeface="Carlito"/>
              </a:rPr>
              <a:t>Step</a:t>
            </a:r>
            <a:r>
              <a:rPr sz="1800" b="1" spc="-5" dirty="0">
                <a:latin typeface="Carlito"/>
                <a:cs typeface="Carlito"/>
              </a:rPr>
              <a:t>-2</a:t>
            </a:r>
            <a:r>
              <a:rPr sz="1800" spc="-5" dirty="0">
                <a:latin typeface="Carlito"/>
                <a:cs typeface="Carlito"/>
              </a:rPr>
              <a:t>: </a:t>
            </a:r>
            <a:r>
              <a:rPr sz="1800" b="1" spc="-10" dirty="0">
                <a:latin typeface="Carlito"/>
                <a:cs typeface="Carlito"/>
              </a:rPr>
              <a:t>Washing </a:t>
            </a: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5" dirty="0">
                <a:latin typeface="Carlito"/>
                <a:cs typeface="Carlito"/>
              </a:rPr>
              <a:t>specimen</a:t>
            </a:r>
            <a:r>
              <a:rPr sz="1800" spc="-5" dirty="0">
                <a:latin typeface="Carlito"/>
                <a:cs typeface="Carlito"/>
              </a:rPr>
              <a:t>: </a:t>
            </a:r>
            <a:r>
              <a:rPr sz="1800" dirty="0">
                <a:latin typeface="Carlito"/>
                <a:cs typeface="Carlito"/>
              </a:rPr>
              <a:t>10gm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above specimen is </a:t>
            </a:r>
            <a:r>
              <a:rPr sz="1800" spc="-20" dirty="0">
                <a:latin typeface="Carlito"/>
                <a:cs typeface="Carlito"/>
              </a:rPr>
              <a:t>taken </a:t>
            </a:r>
            <a:r>
              <a:rPr sz="1800" spc="-10" dirty="0">
                <a:latin typeface="Carlito"/>
                <a:cs typeface="Carlito"/>
              </a:rPr>
              <a:t>into </a:t>
            </a:r>
            <a:r>
              <a:rPr sz="1800" dirty="0">
                <a:latin typeface="Carlito"/>
                <a:cs typeface="Carlito"/>
              </a:rPr>
              <a:t>250 ml </a:t>
            </a:r>
            <a:r>
              <a:rPr sz="1800" spc="-10" dirty="0">
                <a:latin typeface="Carlito"/>
                <a:cs typeface="Carlito"/>
              </a:rPr>
              <a:t>conical </a:t>
            </a:r>
            <a:r>
              <a:rPr sz="1800" spc="-5" dirty="0">
                <a:latin typeface="Carlito"/>
                <a:cs typeface="Carlito"/>
              </a:rPr>
              <a:t>flask 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wash </a:t>
            </a:r>
            <a:r>
              <a:rPr sz="1800" dirty="0">
                <a:latin typeface="Carlito"/>
                <a:cs typeface="Carlito"/>
              </a:rPr>
              <a:t>it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dirty="0">
                <a:latin typeface="Carlito"/>
                <a:cs typeface="Carlito"/>
              </a:rPr>
              <a:t>30 ml </a:t>
            </a:r>
            <a:r>
              <a:rPr sz="1800" spc="-5" dirty="0">
                <a:latin typeface="Carlito"/>
                <a:cs typeface="Carlito"/>
              </a:rPr>
              <a:t>acetone. </a:t>
            </a:r>
            <a:r>
              <a:rPr sz="1800" spc="-10" dirty="0">
                <a:latin typeface="Carlito"/>
                <a:cs typeface="Carlito"/>
              </a:rPr>
              <a:t>Repeat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washing, </a:t>
            </a:r>
            <a:r>
              <a:rPr sz="1800" spc="-10" dirty="0">
                <a:latin typeface="Carlito"/>
                <a:cs typeface="Carlito"/>
              </a:rPr>
              <a:t>decant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acetone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dried </a:t>
            </a:r>
            <a:r>
              <a:rPr sz="1800" spc="-10" dirty="0">
                <a:latin typeface="Carlito"/>
                <a:cs typeface="Carlito"/>
              </a:rPr>
              <a:t>after </a:t>
            </a:r>
            <a:r>
              <a:rPr sz="1800" spc="-5" dirty="0">
                <a:latin typeface="Carlito"/>
                <a:cs typeface="Carlito"/>
              </a:rPr>
              <a:t>which  it is used within</a:t>
            </a:r>
            <a:r>
              <a:rPr sz="1800" spc="45" dirty="0">
                <a:latin typeface="Carlito"/>
                <a:cs typeface="Carlito"/>
              </a:rPr>
              <a:t> </a:t>
            </a:r>
            <a:r>
              <a:rPr sz="1800" spc="-40" dirty="0">
                <a:latin typeface="Carlito"/>
                <a:cs typeface="Carlito"/>
              </a:rPr>
              <a:t>48hr.</a:t>
            </a:r>
            <a:endParaRPr sz="1800">
              <a:latin typeface="Carlito"/>
              <a:cs typeface="Carlito"/>
            </a:endParaRPr>
          </a:p>
          <a:p>
            <a:pPr marL="68580">
              <a:lnSpc>
                <a:spcPct val="100000"/>
              </a:lnSpc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Procedure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latin typeface="Carlito"/>
                <a:cs typeface="Carlito"/>
              </a:rPr>
              <a:t>10gm </a:t>
            </a:r>
            <a:r>
              <a:rPr sz="1800" spc="-5" dirty="0">
                <a:latin typeface="Carlito"/>
                <a:cs typeface="Carlito"/>
              </a:rPr>
              <a:t>sample </a:t>
            </a:r>
            <a:r>
              <a:rPr sz="1800" dirty="0">
                <a:latin typeface="Carlito"/>
                <a:cs typeface="Carlito"/>
              </a:rPr>
              <a:t>is added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dirty="0">
                <a:latin typeface="Carlito"/>
                <a:cs typeface="Carlito"/>
              </a:rPr>
              <a:t>50ml </a:t>
            </a:r>
            <a:r>
              <a:rPr sz="1800" spc="-5" dirty="0">
                <a:latin typeface="Carlito"/>
                <a:cs typeface="Carlito"/>
              </a:rPr>
              <a:t>of high purity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spc="-5" dirty="0">
                <a:latin typeface="Carlito"/>
                <a:cs typeface="Carlito"/>
              </a:rPr>
              <a:t>in </a:t>
            </a:r>
            <a:r>
              <a:rPr sz="1800" dirty="0">
                <a:latin typeface="Carlito"/>
                <a:cs typeface="Carlito"/>
              </a:rPr>
              <a:t>a 250ml </a:t>
            </a:r>
            <a:r>
              <a:rPr sz="1800" spc="-5" dirty="0">
                <a:latin typeface="Carlito"/>
                <a:cs typeface="Carlito"/>
              </a:rPr>
              <a:t>flask. Place it in </a:t>
            </a:r>
            <a:r>
              <a:rPr sz="1800" dirty="0">
                <a:latin typeface="Carlito"/>
                <a:cs typeface="Carlito"/>
              </a:rPr>
              <a:t>an </a:t>
            </a:r>
            <a:r>
              <a:rPr sz="1800" spc="-10" dirty="0">
                <a:latin typeface="Carlito"/>
                <a:cs typeface="Carlito"/>
              </a:rPr>
              <a:t>autoclave </a:t>
            </a:r>
            <a:r>
              <a:rPr sz="1800" dirty="0">
                <a:latin typeface="Carlito"/>
                <a:cs typeface="Carlito"/>
              </a:rPr>
              <a:t>at  121⁰C±2⁰C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10" dirty="0">
                <a:latin typeface="Carlito"/>
                <a:cs typeface="Carlito"/>
              </a:rPr>
              <a:t>30min.Cool </a:t>
            </a:r>
            <a:r>
              <a:rPr sz="1800" spc="-5" dirty="0">
                <a:latin typeface="Carlito"/>
                <a:cs typeface="Carlito"/>
              </a:rPr>
              <a:t>it under </a:t>
            </a:r>
            <a:r>
              <a:rPr sz="1800" dirty="0">
                <a:latin typeface="Carlito"/>
                <a:cs typeface="Carlito"/>
              </a:rPr>
              <a:t>running </a:t>
            </a:r>
            <a:r>
              <a:rPr sz="1800" spc="-45" dirty="0">
                <a:latin typeface="Carlito"/>
                <a:cs typeface="Carlito"/>
              </a:rPr>
              <a:t>water. </a:t>
            </a:r>
            <a:r>
              <a:rPr sz="1800" spc="-10" dirty="0">
                <a:latin typeface="Carlito"/>
                <a:cs typeface="Carlito"/>
              </a:rPr>
              <a:t>Decant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solution </a:t>
            </a:r>
            <a:r>
              <a:rPr sz="1800" spc="-10" dirty="0">
                <a:latin typeface="Carlito"/>
                <a:cs typeface="Carlito"/>
              </a:rPr>
              <a:t>into </a:t>
            </a:r>
            <a:r>
              <a:rPr sz="1800" dirty="0">
                <a:latin typeface="Carlito"/>
                <a:cs typeface="Carlito"/>
              </a:rPr>
              <a:t>another </a:t>
            </a:r>
            <a:r>
              <a:rPr sz="1800" spc="-5" dirty="0">
                <a:latin typeface="Carlito"/>
                <a:cs typeface="Carlito"/>
              </a:rPr>
              <a:t>flask, </a:t>
            </a:r>
            <a:r>
              <a:rPr sz="1800" spc="-10" dirty="0">
                <a:latin typeface="Carlito"/>
                <a:cs typeface="Carlito"/>
              </a:rPr>
              <a:t>wash  again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dirty="0">
                <a:latin typeface="Carlito"/>
                <a:cs typeface="Carlito"/>
              </a:rPr>
              <a:t>15ml </a:t>
            </a:r>
            <a:r>
              <a:rPr sz="1800" spc="-5" dirty="0">
                <a:latin typeface="Carlito"/>
                <a:cs typeface="Carlito"/>
              </a:rPr>
              <a:t>high purity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again </a:t>
            </a:r>
            <a:r>
              <a:rPr sz="1800" spc="-5" dirty="0">
                <a:latin typeface="Carlito"/>
                <a:cs typeface="Carlito"/>
              </a:rPr>
              <a:t>decant. </a:t>
            </a:r>
            <a:r>
              <a:rPr sz="1800" spc="-15" dirty="0">
                <a:latin typeface="Carlito"/>
                <a:cs typeface="Carlito"/>
              </a:rPr>
              <a:t>Titrate </a:t>
            </a:r>
            <a:r>
              <a:rPr sz="1800" spc="-5" dirty="0">
                <a:latin typeface="Carlito"/>
                <a:cs typeface="Carlito"/>
              </a:rPr>
              <a:t>immediately with </a:t>
            </a:r>
            <a:r>
              <a:rPr sz="1800" dirty="0">
                <a:latin typeface="Carlito"/>
                <a:cs typeface="Carlito"/>
              </a:rPr>
              <a:t>0.02N </a:t>
            </a:r>
            <a:r>
              <a:rPr sz="1800" spc="-5" dirty="0">
                <a:latin typeface="Carlito"/>
                <a:cs typeface="Carlito"/>
              </a:rPr>
              <a:t>sulphuric  acid using </a:t>
            </a:r>
            <a:r>
              <a:rPr sz="1800" spc="-10" dirty="0">
                <a:latin typeface="Carlito"/>
                <a:cs typeface="Carlito"/>
              </a:rPr>
              <a:t>methyl red </a:t>
            </a:r>
            <a:r>
              <a:rPr sz="1800" dirty="0">
                <a:latin typeface="Carlito"/>
                <a:cs typeface="Carlito"/>
              </a:rPr>
              <a:t>as an </a:t>
            </a:r>
            <a:r>
              <a:rPr sz="1800" spc="-10" dirty="0">
                <a:latin typeface="Carlito"/>
                <a:cs typeface="Carlito"/>
              </a:rPr>
              <a:t>indicator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5" dirty="0">
                <a:latin typeface="Carlito"/>
                <a:cs typeface="Carlito"/>
              </a:rPr>
              <a:t>record </a:t>
            </a:r>
            <a:r>
              <a:rPr sz="1800" dirty="0">
                <a:latin typeface="Carlito"/>
                <a:cs typeface="Carlito"/>
              </a:rPr>
              <a:t>the</a:t>
            </a:r>
            <a:r>
              <a:rPr sz="1800" spc="114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volume.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4246" y="6426809"/>
            <a:ext cx="636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</a:rPr>
              <a:t>Packaging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4681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808" y="34798"/>
            <a:ext cx="25120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B) </a:t>
            </a:r>
            <a:r>
              <a:rPr sz="2000" spc="-55" dirty="0"/>
              <a:t>WATER ATTACK</a:t>
            </a:r>
            <a:r>
              <a:rPr sz="2000" spc="-20" dirty="0"/>
              <a:t> </a:t>
            </a:r>
            <a:r>
              <a:rPr sz="2000" spc="-10" dirty="0"/>
              <a:t>TEST</a:t>
            </a:r>
            <a:r>
              <a:rPr sz="1800" spc="-10" dirty="0"/>
              <a:t>: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95808" y="341121"/>
            <a:ext cx="893699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14984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This </a:t>
            </a:r>
            <a:r>
              <a:rPr sz="1800" dirty="0">
                <a:latin typeface="Carlito"/>
                <a:cs typeface="Carlito"/>
              </a:rPr>
              <a:t>is </a:t>
            </a:r>
            <a:r>
              <a:rPr sz="1800" spc="-5" dirty="0">
                <a:latin typeface="Carlito"/>
                <a:cs typeface="Carlito"/>
              </a:rPr>
              <a:t>only </a:t>
            </a:r>
            <a:r>
              <a:rPr sz="1800" spc="-15" dirty="0">
                <a:latin typeface="Carlito"/>
                <a:cs typeface="Carlito"/>
              </a:rPr>
              <a:t>for treated </a:t>
            </a:r>
            <a:r>
              <a:rPr sz="1800" spc="-5" dirty="0">
                <a:latin typeface="Carlito"/>
                <a:cs typeface="Carlito"/>
              </a:rPr>
              <a:t>soda lime </a:t>
            </a:r>
            <a:r>
              <a:rPr sz="1800" dirty="0">
                <a:latin typeface="Carlito"/>
                <a:cs typeface="Carlito"/>
              </a:rPr>
              <a:t>glass </a:t>
            </a:r>
            <a:r>
              <a:rPr sz="1800" spc="-15" dirty="0">
                <a:latin typeface="Carlito"/>
                <a:cs typeface="Carlito"/>
              </a:rPr>
              <a:t>containers </a:t>
            </a:r>
            <a:r>
              <a:rPr sz="1800" spc="-5" dirty="0">
                <a:latin typeface="Carlito"/>
                <a:cs typeface="Carlito"/>
              </a:rPr>
              <a:t>under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controlled </a:t>
            </a:r>
            <a:r>
              <a:rPr sz="1800" spc="-5" dirty="0">
                <a:latin typeface="Carlito"/>
                <a:cs typeface="Carlito"/>
              </a:rPr>
              <a:t>humidity </a:t>
            </a:r>
            <a:r>
              <a:rPr sz="1800" spc="-10" dirty="0">
                <a:latin typeface="Carlito"/>
                <a:cs typeface="Carlito"/>
              </a:rPr>
              <a:t>conditions  </a:t>
            </a:r>
            <a:r>
              <a:rPr sz="1800" spc="-5" dirty="0">
                <a:latin typeface="Carlito"/>
                <a:cs typeface="Carlito"/>
              </a:rPr>
              <a:t>which </a:t>
            </a:r>
            <a:r>
              <a:rPr sz="1800" spc="-15" dirty="0">
                <a:latin typeface="Carlito"/>
                <a:cs typeface="Carlito"/>
              </a:rPr>
              <a:t>neutralize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surface alkali </a:t>
            </a:r>
            <a:r>
              <a:rPr sz="1800" dirty="0">
                <a:latin typeface="Carlito"/>
                <a:cs typeface="Carlito"/>
              </a:rPr>
              <a:t>and glass </a:t>
            </a:r>
            <a:r>
              <a:rPr sz="1800" spc="-5" dirty="0">
                <a:latin typeface="Carlito"/>
                <a:cs typeface="Carlito"/>
              </a:rPr>
              <a:t>will </a:t>
            </a:r>
            <a:r>
              <a:rPr sz="1800" spc="-10" dirty="0">
                <a:latin typeface="Carlito"/>
                <a:cs typeface="Carlito"/>
              </a:rPr>
              <a:t>become chemically more</a:t>
            </a:r>
            <a:r>
              <a:rPr sz="1800" spc="19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resistant.</a:t>
            </a:r>
            <a:endParaRPr sz="1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Principle involved </a:t>
            </a:r>
            <a:r>
              <a:rPr sz="1800" spc="-5" dirty="0">
                <a:latin typeface="Carlito"/>
                <a:cs typeface="Carlito"/>
              </a:rPr>
              <a:t>is whether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alkali </a:t>
            </a:r>
            <a:r>
              <a:rPr sz="1800" dirty="0">
                <a:latin typeface="Carlito"/>
                <a:cs typeface="Carlito"/>
              </a:rPr>
              <a:t>leached </a:t>
            </a:r>
            <a:r>
              <a:rPr sz="1800" spc="-5" dirty="0">
                <a:latin typeface="Carlito"/>
                <a:cs typeface="Carlito"/>
              </a:rPr>
              <a:t>or not </a:t>
            </a:r>
            <a:r>
              <a:rPr sz="1800" spc="-10" dirty="0">
                <a:latin typeface="Carlito"/>
                <a:cs typeface="Carlito"/>
              </a:rPr>
              <a:t>from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surface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25" dirty="0">
                <a:latin typeface="Carlito"/>
                <a:cs typeface="Carlito"/>
              </a:rPr>
              <a:t>container.  </a:t>
            </a:r>
            <a:r>
              <a:rPr sz="1800" spc="-10" dirty="0">
                <a:latin typeface="Carlito"/>
                <a:cs typeface="Carlito"/>
              </a:rPr>
              <a:t>Procedure: </a:t>
            </a:r>
            <a:r>
              <a:rPr sz="1800" spc="-5" dirty="0">
                <a:latin typeface="Carlito"/>
                <a:cs typeface="Carlito"/>
              </a:rPr>
              <a:t>Rinse thoroughly with high purity </a:t>
            </a:r>
            <a:r>
              <a:rPr sz="1800" spc="-45" dirty="0">
                <a:latin typeface="Carlito"/>
                <a:cs typeface="Carlito"/>
              </a:rPr>
              <a:t>water. </a:t>
            </a:r>
            <a:r>
              <a:rPr sz="1800" spc="-10" dirty="0">
                <a:latin typeface="Carlito"/>
                <a:cs typeface="Carlito"/>
              </a:rPr>
              <a:t>Fill </a:t>
            </a:r>
            <a:r>
              <a:rPr sz="1800" dirty="0">
                <a:latin typeface="Carlito"/>
                <a:cs typeface="Carlito"/>
              </a:rPr>
              <a:t>each </a:t>
            </a:r>
            <a:r>
              <a:rPr sz="1800" spc="-10" dirty="0">
                <a:latin typeface="Carlito"/>
                <a:cs typeface="Carlito"/>
              </a:rPr>
              <a:t>container to </a:t>
            </a:r>
            <a:r>
              <a:rPr sz="1800" spc="-5" dirty="0">
                <a:latin typeface="Carlito"/>
                <a:cs typeface="Carlito"/>
              </a:rPr>
              <a:t>90%of its </a:t>
            </a:r>
            <a:r>
              <a:rPr sz="1800" spc="-10" dirty="0">
                <a:latin typeface="Carlito"/>
                <a:cs typeface="Carlito"/>
              </a:rPr>
              <a:t>overflow  </a:t>
            </a:r>
            <a:r>
              <a:rPr sz="1800" spc="-5" dirty="0">
                <a:latin typeface="Carlito"/>
                <a:cs typeface="Carlito"/>
              </a:rPr>
              <a:t>capacity with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is </a:t>
            </a:r>
            <a:r>
              <a:rPr sz="1800" spc="-10" dirty="0">
                <a:latin typeface="Carlito"/>
                <a:cs typeface="Carlito"/>
              </a:rPr>
              <a:t>autoclaved </a:t>
            </a:r>
            <a:r>
              <a:rPr sz="1800" spc="-5" dirty="0">
                <a:latin typeface="Carlito"/>
                <a:cs typeface="Carlito"/>
              </a:rPr>
              <a:t>at </a:t>
            </a:r>
            <a:r>
              <a:rPr sz="1800" dirty="0">
                <a:latin typeface="Carlito"/>
                <a:cs typeface="Carlito"/>
              </a:rPr>
              <a:t>121⁰C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30min </a:t>
            </a:r>
            <a:r>
              <a:rPr sz="1800" dirty="0">
                <a:latin typeface="Carlito"/>
                <a:cs typeface="Carlito"/>
              </a:rPr>
              <a:t>then </a:t>
            </a:r>
            <a:r>
              <a:rPr sz="1800" spc="-5" dirty="0">
                <a:latin typeface="Carlito"/>
                <a:cs typeface="Carlito"/>
              </a:rPr>
              <a:t>it is </a:t>
            </a:r>
            <a:r>
              <a:rPr sz="1800" spc="-10" dirty="0">
                <a:latin typeface="Carlito"/>
                <a:cs typeface="Carlito"/>
              </a:rPr>
              <a:t>cooled </a:t>
            </a:r>
            <a:r>
              <a:rPr sz="1800" dirty="0">
                <a:latin typeface="Carlito"/>
                <a:cs typeface="Carlito"/>
              </a:rPr>
              <a:t>and the </a:t>
            </a:r>
            <a:r>
              <a:rPr sz="1800" spc="-5" dirty="0">
                <a:latin typeface="Carlito"/>
                <a:cs typeface="Carlito"/>
              </a:rPr>
              <a:t>liquid is  </a:t>
            </a:r>
            <a:r>
              <a:rPr sz="1800" spc="-10" dirty="0">
                <a:latin typeface="Carlito"/>
                <a:cs typeface="Carlito"/>
              </a:rPr>
              <a:t>decanted </a:t>
            </a:r>
            <a:r>
              <a:rPr sz="1800" spc="-5" dirty="0">
                <a:latin typeface="Carlito"/>
                <a:cs typeface="Carlito"/>
              </a:rPr>
              <a:t>which is </a:t>
            </a:r>
            <a:r>
              <a:rPr sz="1800" spc="-15" dirty="0">
                <a:latin typeface="Carlito"/>
                <a:cs typeface="Carlito"/>
              </a:rPr>
              <a:t>titrated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dirty="0">
                <a:latin typeface="Carlito"/>
                <a:cs typeface="Carlito"/>
              </a:rPr>
              <a:t>0.02N </a:t>
            </a:r>
            <a:r>
              <a:rPr sz="1800" spc="-5" dirty="0">
                <a:latin typeface="Carlito"/>
                <a:cs typeface="Carlito"/>
              </a:rPr>
              <a:t>sulphuric acid using </a:t>
            </a:r>
            <a:r>
              <a:rPr sz="1800" spc="-10" dirty="0">
                <a:latin typeface="Carlito"/>
                <a:cs typeface="Carlito"/>
              </a:rPr>
              <a:t>methyl red </a:t>
            </a:r>
            <a:r>
              <a:rPr sz="1800" dirty="0">
                <a:latin typeface="Carlito"/>
                <a:cs typeface="Carlito"/>
              </a:rPr>
              <a:t>as an </a:t>
            </a:r>
            <a:r>
              <a:rPr sz="1800" spc="-30" dirty="0">
                <a:latin typeface="Carlito"/>
                <a:cs typeface="Carlito"/>
              </a:rPr>
              <a:t>indicator. </a:t>
            </a:r>
            <a:r>
              <a:rPr sz="1800" spc="-5" dirty="0">
                <a:latin typeface="Carlito"/>
                <a:cs typeface="Carlito"/>
              </a:rPr>
              <a:t>The  </a:t>
            </a:r>
            <a:r>
              <a:rPr sz="1800" spc="-10" dirty="0">
                <a:latin typeface="Carlito"/>
                <a:cs typeface="Carlito"/>
              </a:rPr>
              <a:t>volume </a:t>
            </a:r>
            <a:r>
              <a:rPr sz="1800" spc="-5" dirty="0">
                <a:latin typeface="Carlito"/>
                <a:cs typeface="Carlito"/>
              </a:rPr>
              <a:t>of sulfuric acid consumed is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measure of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amount of </a:t>
            </a:r>
            <a:r>
              <a:rPr sz="1800" spc="-10" dirty="0">
                <a:latin typeface="Carlito"/>
                <a:cs typeface="Carlito"/>
              </a:rPr>
              <a:t>alkaline oxides </a:t>
            </a:r>
            <a:r>
              <a:rPr sz="1800" spc="-5" dirty="0">
                <a:latin typeface="Carlito"/>
                <a:cs typeface="Carlito"/>
              </a:rPr>
              <a:t>present in </a:t>
            </a:r>
            <a:r>
              <a:rPr sz="1800" dirty="0">
                <a:latin typeface="Carlito"/>
                <a:cs typeface="Carlito"/>
              </a:rPr>
              <a:t>the  glass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containers.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3164" y="2846577"/>
          <a:ext cx="8855709" cy="39890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6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TESTS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CONTAINER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VOL.OF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0.02N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H2SO4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4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Powdered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glass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test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25" dirty="0">
                          <a:latin typeface="Carlito"/>
                          <a:cs typeface="Carlito"/>
                        </a:rPr>
                        <a:t>Type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I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1.0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889"/>
                        </a:lnSpc>
                      </a:pPr>
                      <a:r>
                        <a:rPr sz="1800" spc="-25" dirty="0">
                          <a:latin typeface="Carlito"/>
                          <a:cs typeface="Carlito"/>
                        </a:rPr>
                        <a:t>Type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II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8.5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2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889"/>
                        </a:lnSpc>
                      </a:pPr>
                      <a:r>
                        <a:rPr sz="1800" spc="-25" dirty="0">
                          <a:latin typeface="Carlito"/>
                          <a:cs typeface="Carlito"/>
                        </a:rPr>
                        <a:t>Type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III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15.0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25" dirty="0">
                          <a:latin typeface="Carlito"/>
                          <a:cs typeface="Carlito"/>
                        </a:rPr>
                        <a:t>Water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attack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test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43510" marR="652145" indent="-52069">
                        <a:lnSpc>
                          <a:spcPct val="100000"/>
                        </a:lnSpc>
                      </a:pPr>
                      <a:r>
                        <a:rPr sz="1800" spc="-25" dirty="0">
                          <a:latin typeface="Carlito"/>
                          <a:cs typeface="Carlito"/>
                        </a:rPr>
                        <a:t>Type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II(100ml or below)  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Type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II(above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100ml)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R="63500"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Packaging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0.07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2130"/>
                        </a:lnSpc>
                        <a:spcBef>
                          <a:spcPts val="81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0.02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10287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877">
                <a:tc>
                  <a:txBody>
                    <a:bodyPr/>
                    <a:lstStyle/>
                    <a:p>
                      <a:pPr marL="368935">
                        <a:lnSpc>
                          <a:spcPts val="1120"/>
                        </a:lnSpc>
                      </a:pPr>
                      <a:r>
                        <a:rPr sz="1200" dirty="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9/18/2016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41705">
                        <a:lnSpc>
                          <a:spcPts val="1120"/>
                        </a:lnSpc>
                      </a:pPr>
                      <a:r>
                        <a:rPr sz="1200" dirty="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49122"/>
            <a:ext cx="6275070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/>
              <a:t>2) </a:t>
            </a:r>
            <a:r>
              <a:rPr sz="2300" spc="-25" dirty="0"/>
              <a:t>HYDROLYTIC RESISTANCE </a:t>
            </a:r>
            <a:r>
              <a:rPr sz="2300" spc="-5" dirty="0"/>
              <a:t>OF GLASS</a:t>
            </a:r>
            <a:r>
              <a:rPr sz="2300" spc="25" dirty="0"/>
              <a:t> </a:t>
            </a:r>
            <a:r>
              <a:rPr sz="2300" spc="-25" dirty="0"/>
              <a:t>CONTAINERS:</a:t>
            </a:r>
            <a:endParaRPr sz="2300"/>
          </a:p>
        </p:txBody>
      </p:sp>
      <p:sp>
        <p:nvSpPr>
          <p:cNvPr id="3" name="object 3"/>
          <p:cNvSpPr txBox="1"/>
          <p:nvPr/>
        </p:nvSpPr>
        <p:spPr>
          <a:xfrm>
            <a:off x="78739" y="703910"/>
            <a:ext cx="8789035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843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Rinse </a:t>
            </a:r>
            <a:r>
              <a:rPr sz="1800" dirty="0">
                <a:latin typeface="Carlito"/>
                <a:cs typeface="Carlito"/>
              </a:rPr>
              <a:t>each </a:t>
            </a:r>
            <a:r>
              <a:rPr sz="1800" spc="-10" dirty="0">
                <a:latin typeface="Carlito"/>
                <a:cs typeface="Carlito"/>
              </a:rPr>
              <a:t>container at least </a:t>
            </a:r>
            <a:r>
              <a:rPr sz="1800" spc="-5" dirty="0">
                <a:latin typeface="Carlito"/>
                <a:cs typeface="Carlito"/>
              </a:rPr>
              <a:t>3times with </a:t>
            </a:r>
            <a:r>
              <a:rPr sz="1800" spc="-10" dirty="0">
                <a:latin typeface="Carlito"/>
                <a:cs typeface="Carlito"/>
              </a:rPr>
              <a:t>CO2 free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fill with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same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spc="-5" dirty="0">
                <a:latin typeface="Carlito"/>
                <a:cs typeface="Carlito"/>
              </a:rPr>
              <a:t>their </a:t>
            </a:r>
            <a:r>
              <a:rPr sz="1800" spc="-10" dirty="0">
                <a:latin typeface="Carlito"/>
                <a:cs typeface="Carlito"/>
              </a:rPr>
              <a:t>filling  </a:t>
            </a:r>
            <a:r>
              <a:rPr sz="1800" spc="-5" dirty="0">
                <a:latin typeface="Carlito"/>
                <a:cs typeface="Carlito"/>
              </a:rPr>
              <a:t>volume. Also fill </a:t>
            </a:r>
            <a:r>
              <a:rPr sz="1800" dirty="0">
                <a:latin typeface="Carlito"/>
                <a:cs typeface="Carlito"/>
              </a:rPr>
              <a:t>&amp; </a:t>
            </a:r>
            <a:r>
              <a:rPr sz="1800" spc="-10" dirty="0">
                <a:latin typeface="Carlito"/>
                <a:cs typeface="Carlito"/>
              </a:rPr>
              <a:t>Cover </a:t>
            </a:r>
            <a:r>
              <a:rPr sz="1800" dirty="0">
                <a:latin typeface="Carlito"/>
                <a:cs typeface="Carlito"/>
              </a:rPr>
              <a:t>the vials and </a:t>
            </a:r>
            <a:r>
              <a:rPr sz="1800" spc="-10" dirty="0">
                <a:latin typeface="Carlito"/>
                <a:cs typeface="Carlito"/>
              </a:rPr>
              <a:t>bottles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5" dirty="0">
                <a:latin typeface="Carlito"/>
                <a:cs typeface="Carlito"/>
              </a:rPr>
              <a:t>keep </a:t>
            </a:r>
            <a:r>
              <a:rPr sz="1800" dirty="0">
                <a:latin typeface="Carlito"/>
                <a:cs typeface="Carlito"/>
              </a:rPr>
              <a:t>in </a:t>
            </a:r>
            <a:r>
              <a:rPr sz="1800" spc="-10" dirty="0">
                <a:latin typeface="Carlito"/>
                <a:cs typeface="Carlito"/>
              </a:rPr>
              <a:t>autoclave. </a:t>
            </a:r>
            <a:r>
              <a:rPr sz="1800" spc="-5" dirty="0">
                <a:latin typeface="Carlito"/>
                <a:cs typeface="Carlito"/>
              </a:rPr>
              <a:t>Heat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100⁰C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10min 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allow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steam to </a:t>
            </a:r>
            <a:r>
              <a:rPr sz="1800" spc="-5" dirty="0">
                <a:latin typeface="Carlito"/>
                <a:cs typeface="Carlito"/>
              </a:rPr>
              <a:t>issue </a:t>
            </a:r>
            <a:r>
              <a:rPr sz="1800" spc="-10" dirty="0">
                <a:latin typeface="Carlito"/>
                <a:cs typeface="Carlito"/>
              </a:rPr>
              <a:t>from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vent </a:t>
            </a:r>
            <a:r>
              <a:rPr sz="1800" spc="-10" dirty="0">
                <a:latin typeface="Carlito"/>
                <a:cs typeface="Carlito"/>
              </a:rPr>
              <a:t>cork. </a:t>
            </a:r>
            <a:r>
              <a:rPr sz="1800" spc="-5" dirty="0">
                <a:latin typeface="Carlito"/>
                <a:cs typeface="Carlito"/>
              </a:rPr>
              <a:t>Rise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temp from </a:t>
            </a:r>
            <a:r>
              <a:rPr sz="1800" dirty="0">
                <a:latin typeface="Carlito"/>
                <a:cs typeface="Carlito"/>
              </a:rPr>
              <a:t>100⁰C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121⁰C</a:t>
            </a:r>
            <a:r>
              <a:rPr sz="1800" spc="114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over</a:t>
            </a:r>
            <a:endParaRPr sz="1800">
              <a:latin typeface="Carlito"/>
              <a:cs typeface="Carlito"/>
            </a:endParaRPr>
          </a:p>
          <a:p>
            <a:pPr marL="12700" marR="254000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rlito"/>
                <a:cs typeface="Carlito"/>
              </a:rPr>
              <a:t>20min. </a:t>
            </a:r>
            <a:r>
              <a:rPr sz="1800" spc="-10" dirty="0">
                <a:latin typeface="Carlito"/>
                <a:cs typeface="Carlito"/>
              </a:rPr>
              <a:t>Maintain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temp at </a:t>
            </a:r>
            <a:r>
              <a:rPr sz="1800" dirty="0">
                <a:latin typeface="Carlito"/>
                <a:cs typeface="Carlito"/>
              </a:rPr>
              <a:t>121⁰C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122⁰C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60min.Lower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temp from </a:t>
            </a:r>
            <a:r>
              <a:rPr sz="1800" dirty="0">
                <a:latin typeface="Carlito"/>
                <a:cs typeface="Carlito"/>
              </a:rPr>
              <a:t>121⁰C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100C  </a:t>
            </a:r>
            <a:r>
              <a:rPr sz="1800" spc="-10" dirty="0">
                <a:latin typeface="Carlito"/>
                <a:cs typeface="Carlito"/>
              </a:rPr>
              <a:t>over </a:t>
            </a:r>
            <a:r>
              <a:rPr sz="1800" dirty="0">
                <a:latin typeface="Carlito"/>
                <a:cs typeface="Carlito"/>
              </a:rPr>
              <a:t>40min </a:t>
            </a:r>
            <a:r>
              <a:rPr sz="1800" spc="-5" dirty="0">
                <a:latin typeface="Carlito"/>
                <a:cs typeface="Carlito"/>
              </a:rPr>
              <a:t>venting </a:t>
            </a:r>
            <a:r>
              <a:rPr sz="1800" spc="-10" dirty="0">
                <a:latin typeface="Carlito"/>
                <a:cs typeface="Carlito"/>
              </a:rPr>
              <a:t>to prevent</a:t>
            </a:r>
            <a:r>
              <a:rPr sz="1800" spc="2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vacuum.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800" spc="-15" dirty="0">
                <a:latin typeface="Carlito"/>
                <a:cs typeface="Carlito"/>
              </a:rPr>
              <a:t>Remove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container from autoclave, cool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combine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liquids being </a:t>
            </a:r>
            <a:r>
              <a:rPr sz="1800" spc="-10" dirty="0">
                <a:latin typeface="Carlito"/>
                <a:cs typeface="Carlito"/>
              </a:rPr>
              <a:t>examined. </a:t>
            </a:r>
            <a:r>
              <a:rPr sz="1800" spc="-5" dirty="0">
                <a:latin typeface="Carlito"/>
                <a:cs typeface="Carlito"/>
              </a:rPr>
              <a:t>Measure 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volume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5" dirty="0">
                <a:latin typeface="Carlito"/>
                <a:cs typeface="Carlito"/>
              </a:rPr>
              <a:t>test </a:t>
            </a:r>
            <a:r>
              <a:rPr sz="1800" spc="-5" dirty="0">
                <a:latin typeface="Carlito"/>
                <a:cs typeface="Carlito"/>
              </a:rPr>
              <a:t>solution </a:t>
            </a:r>
            <a:r>
              <a:rPr sz="1800" spc="-10" dirty="0">
                <a:latin typeface="Carlito"/>
                <a:cs typeface="Carlito"/>
              </a:rPr>
              <a:t>into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conical </a:t>
            </a:r>
            <a:r>
              <a:rPr sz="1800" spc="-5" dirty="0">
                <a:latin typeface="Carlito"/>
                <a:cs typeface="Carlito"/>
              </a:rPr>
              <a:t>flask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5" dirty="0">
                <a:latin typeface="Carlito"/>
                <a:cs typeface="Carlito"/>
              </a:rPr>
              <a:t>titrate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dirty="0">
                <a:latin typeface="Carlito"/>
                <a:cs typeface="Carlito"/>
              </a:rPr>
              <a:t>0.01M </a:t>
            </a:r>
            <a:r>
              <a:rPr sz="1800" spc="-5" dirty="0">
                <a:latin typeface="Carlito"/>
                <a:cs typeface="Carlito"/>
              </a:rPr>
              <a:t>HCl using </a:t>
            </a:r>
            <a:r>
              <a:rPr sz="1800" spc="-10" dirty="0">
                <a:latin typeface="Carlito"/>
                <a:cs typeface="Carlito"/>
              </a:rPr>
              <a:t>methyl red </a:t>
            </a:r>
            <a:r>
              <a:rPr sz="1800" dirty="0">
                <a:latin typeface="Carlito"/>
                <a:cs typeface="Carlito"/>
              </a:rPr>
              <a:t>as  an </a:t>
            </a:r>
            <a:r>
              <a:rPr sz="1800" spc="-30" dirty="0">
                <a:latin typeface="Carlito"/>
                <a:cs typeface="Carlito"/>
              </a:rPr>
              <a:t>indicator. </a:t>
            </a:r>
            <a:r>
              <a:rPr sz="1800" spc="-15" dirty="0">
                <a:latin typeface="Carlito"/>
                <a:cs typeface="Carlito"/>
              </a:rPr>
              <a:t>Perform </a:t>
            </a:r>
            <a:r>
              <a:rPr sz="1800" spc="-5" dirty="0">
                <a:latin typeface="Carlito"/>
                <a:cs typeface="Carlito"/>
              </a:rPr>
              <a:t>blank with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the </a:t>
            </a:r>
            <a:r>
              <a:rPr sz="1800" spc="-10" dirty="0">
                <a:latin typeface="Carlito"/>
                <a:cs typeface="Carlito"/>
              </a:rPr>
              <a:t>difference </a:t>
            </a:r>
            <a:r>
              <a:rPr sz="1800" spc="-5" dirty="0">
                <a:latin typeface="Carlito"/>
                <a:cs typeface="Carlito"/>
              </a:rPr>
              <a:t>between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titration represents </a:t>
            </a:r>
            <a:r>
              <a:rPr sz="1800" dirty="0">
                <a:latin typeface="Carlito"/>
                <a:cs typeface="Carlito"/>
              </a:rPr>
              <a:t>the  </a:t>
            </a:r>
            <a:r>
              <a:rPr sz="1800" spc="-10" dirty="0">
                <a:latin typeface="Carlito"/>
                <a:cs typeface="Carlito"/>
              </a:rPr>
              <a:t>volume </a:t>
            </a:r>
            <a:r>
              <a:rPr sz="1800" spc="-5" dirty="0">
                <a:latin typeface="Carlito"/>
                <a:cs typeface="Carlito"/>
              </a:rPr>
              <a:t>of HCl consumed by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5" dirty="0">
                <a:latin typeface="Carlito"/>
                <a:cs typeface="Carlito"/>
              </a:rPr>
              <a:t>test</a:t>
            </a:r>
            <a:r>
              <a:rPr sz="1800" spc="6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solution.</a:t>
            </a:r>
            <a:endParaRPr sz="18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9191" y="3566667"/>
          <a:ext cx="7720965" cy="30102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901">
                <a:tc gridSpan="3">
                  <a:txBody>
                    <a:bodyPr/>
                    <a:lstStyle/>
                    <a:p>
                      <a:pPr marR="32639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TABLE</a:t>
                      </a:r>
                      <a:r>
                        <a:rPr sz="25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25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229">
                <a:tc>
                  <a:txBody>
                    <a:bodyPr/>
                    <a:lstStyle/>
                    <a:p>
                      <a:pPr marL="230504" marR="196850" indent="-24765">
                        <a:lnSpc>
                          <a:spcPts val="2150"/>
                        </a:lnSpc>
                        <a:spcBef>
                          <a:spcPts val="50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Nominal</a:t>
                      </a:r>
                      <a:r>
                        <a:rPr sz="1800" spc="-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capacity  of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container</a:t>
                      </a:r>
                      <a:r>
                        <a:rPr sz="1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(ml)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94615">
                        <a:lnSpc>
                          <a:spcPts val="2155"/>
                        </a:lnSpc>
                        <a:spcBef>
                          <a:spcPts val="420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Number of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containers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833119" marR="94615">
                        <a:lnSpc>
                          <a:spcPts val="215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used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27405" marR="299085" indent="-523240">
                        <a:lnSpc>
                          <a:spcPts val="2150"/>
                        </a:lnSpc>
                        <a:spcBef>
                          <a:spcPts val="500"/>
                        </a:spcBef>
                      </a:pPr>
                      <a:r>
                        <a:rPr sz="1800" spc="-20" dirty="0">
                          <a:latin typeface="Carlito"/>
                          <a:cs typeface="Carlito"/>
                        </a:rPr>
                        <a:t>Volume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test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solution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be  used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titration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(ml)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5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less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at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least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10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509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50.0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6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to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30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9461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at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least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5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4509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50.0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87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More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than 30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153035">
                        <a:lnSpc>
                          <a:spcPts val="103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9/18/2016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729615" marR="946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at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least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3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algn="r">
                        <a:lnSpc>
                          <a:spcPts val="1030"/>
                        </a:lnSpc>
                        <a:spcBef>
                          <a:spcPts val="285"/>
                        </a:spcBef>
                      </a:pPr>
                      <a:r>
                        <a:rPr sz="1200" spc="-20" dirty="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P</a:t>
                      </a:r>
                      <a:r>
                        <a:rPr sz="1200" dirty="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ac</a:t>
                      </a:r>
                      <a:r>
                        <a:rPr sz="1200" spc="-35" dirty="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k</a:t>
                      </a:r>
                      <a:r>
                        <a:rPr sz="1200" dirty="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agin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100.0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5250">
                        <a:lnSpc>
                          <a:spcPts val="103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888888"/>
                          </a:solidFill>
                          <a:latin typeface="Carlito"/>
                          <a:cs typeface="Carlito"/>
                        </a:rPr>
                        <a:t>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504681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4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385" y="50303"/>
            <a:ext cx="9028140" cy="6577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6464909"/>
            <a:ext cx="687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/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8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/2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0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6464909"/>
            <a:ext cx="687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/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8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/2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0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760" y="421005"/>
            <a:ext cx="18072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latin typeface="Carlito"/>
                <a:cs typeface="Carlito"/>
              </a:rPr>
              <a:t>3) </a:t>
            </a:r>
            <a:r>
              <a:rPr sz="2000" spc="-5" dirty="0"/>
              <a:t>ARSENIC</a:t>
            </a:r>
            <a:r>
              <a:rPr sz="2000" spc="-55" dirty="0"/>
              <a:t> </a:t>
            </a:r>
            <a:r>
              <a:rPr sz="2000" spc="-30" dirty="0"/>
              <a:t>TEST: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760" y="727328"/>
            <a:ext cx="8970645" cy="502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20650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This </a:t>
            </a:r>
            <a:r>
              <a:rPr sz="1800" spc="-15" dirty="0">
                <a:latin typeface="Carlito"/>
                <a:cs typeface="Carlito"/>
              </a:rPr>
              <a:t>test </a:t>
            </a:r>
            <a:r>
              <a:rPr sz="1800" spc="-5" dirty="0">
                <a:latin typeface="Carlito"/>
                <a:cs typeface="Carlito"/>
              </a:rPr>
              <a:t>is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glass </a:t>
            </a:r>
            <a:r>
              <a:rPr sz="1800" spc="-15" dirty="0">
                <a:latin typeface="Carlito"/>
                <a:cs typeface="Carlito"/>
              </a:rPr>
              <a:t>containers </a:t>
            </a:r>
            <a:r>
              <a:rPr sz="1800" spc="-10" dirty="0">
                <a:latin typeface="Carlito"/>
                <a:cs typeface="Carlito"/>
              </a:rPr>
              <a:t>intended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aqueous </a:t>
            </a:r>
            <a:r>
              <a:rPr sz="1800" spc="-10" dirty="0">
                <a:latin typeface="Carlito"/>
                <a:cs typeface="Carlito"/>
              </a:rPr>
              <a:t>parenterals. </a:t>
            </a:r>
            <a:r>
              <a:rPr sz="1800" spc="-15" dirty="0">
                <a:latin typeface="Carlito"/>
                <a:cs typeface="Carlito"/>
              </a:rPr>
              <a:t>Wash </a:t>
            </a:r>
            <a:r>
              <a:rPr sz="1800" dirty="0">
                <a:latin typeface="Carlito"/>
                <a:cs typeface="Carlito"/>
              </a:rPr>
              <a:t>the inner and </a:t>
            </a:r>
            <a:r>
              <a:rPr sz="1800" spc="-10" dirty="0">
                <a:latin typeface="Carlito"/>
                <a:cs typeface="Carlito"/>
              </a:rPr>
              <a:t>outer  surface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0" dirty="0">
                <a:latin typeface="Carlito"/>
                <a:cs typeface="Carlito"/>
              </a:rPr>
              <a:t>container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spc="-10" dirty="0">
                <a:latin typeface="Carlito"/>
                <a:cs typeface="Carlito"/>
              </a:rPr>
              <a:t>fresh distilled </a:t>
            </a:r>
            <a:r>
              <a:rPr sz="1800" spc="-15" dirty="0">
                <a:latin typeface="Carlito"/>
                <a:cs typeface="Carlito"/>
              </a:rPr>
              <a:t>water for </a:t>
            </a:r>
            <a:r>
              <a:rPr sz="1800" spc="-10" dirty="0">
                <a:latin typeface="Carlito"/>
                <a:cs typeface="Carlito"/>
              </a:rPr>
              <a:t>5min.Prep </a:t>
            </a:r>
            <a:r>
              <a:rPr sz="1800" spc="-15" dirty="0">
                <a:latin typeface="Carlito"/>
                <a:cs typeface="Carlito"/>
              </a:rPr>
              <a:t>test </a:t>
            </a:r>
            <a:r>
              <a:rPr sz="1800" dirty="0">
                <a:latin typeface="Carlito"/>
                <a:cs typeface="Carlito"/>
              </a:rPr>
              <a:t>as </a:t>
            </a:r>
            <a:r>
              <a:rPr sz="1800" spc="-5" dirty="0">
                <a:latin typeface="Carlito"/>
                <a:cs typeface="Carlito"/>
              </a:rPr>
              <a:t>described in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5" dirty="0">
                <a:latin typeface="Carlito"/>
                <a:cs typeface="Carlito"/>
              </a:rPr>
              <a:t>test for  hydrolytic </a:t>
            </a:r>
            <a:r>
              <a:rPr sz="1800" spc="-10" dirty="0">
                <a:latin typeface="Carlito"/>
                <a:cs typeface="Carlito"/>
              </a:rPr>
              <a:t>resistance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dirty="0">
                <a:latin typeface="Carlito"/>
                <a:cs typeface="Carlito"/>
              </a:rPr>
              <a:t>an </a:t>
            </a:r>
            <a:r>
              <a:rPr sz="1800" spc="-10" dirty="0">
                <a:latin typeface="Carlito"/>
                <a:cs typeface="Carlito"/>
              </a:rPr>
              <a:t>adequate </a:t>
            </a:r>
            <a:r>
              <a:rPr sz="1800" spc="-5" dirty="0">
                <a:latin typeface="Carlito"/>
                <a:cs typeface="Carlito"/>
              </a:rPr>
              <a:t>no.of samples </a:t>
            </a:r>
            <a:r>
              <a:rPr sz="1800" spc="-10" dirty="0">
                <a:latin typeface="Carlito"/>
                <a:cs typeface="Carlito"/>
              </a:rPr>
              <a:t>to produce 50ml.pipette </a:t>
            </a:r>
            <a:r>
              <a:rPr sz="1800" spc="-5" dirty="0">
                <a:latin typeface="Carlito"/>
                <a:cs typeface="Carlito"/>
              </a:rPr>
              <a:t>out </a:t>
            </a:r>
            <a:r>
              <a:rPr sz="1800" dirty="0">
                <a:latin typeface="Carlito"/>
                <a:cs typeface="Carlito"/>
              </a:rPr>
              <a:t>10ml  </a:t>
            </a:r>
            <a:r>
              <a:rPr sz="1800" spc="-5" dirty="0">
                <a:latin typeface="Carlito"/>
                <a:cs typeface="Carlito"/>
              </a:rPr>
              <a:t>solution </a:t>
            </a:r>
            <a:r>
              <a:rPr sz="1800" spc="-10" dirty="0">
                <a:latin typeface="Carlito"/>
                <a:cs typeface="Carlito"/>
              </a:rPr>
              <a:t>from </a:t>
            </a:r>
            <a:r>
              <a:rPr sz="1800" spc="-5" dirty="0">
                <a:latin typeface="Carlito"/>
                <a:cs typeface="Carlito"/>
              </a:rPr>
              <a:t>combined </a:t>
            </a:r>
            <a:r>
              <a:rPr sz="1800" spc="-10" dirty="0">
                <a:latin typeface="Carlito"/>
                <a:cs typeface="Carlito"/>
              </a:rPr>
              <a:t>contents </a:t>
            </a:r>
            <a:r>
              <a:rPr sz="1800" spc="-5" dirty="0">
                <a:latin typeface="Carlito"/>
                <a:cs typeface="Carlito"/>
              </a:rPr>
              <a:t>of all ampoules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flask. </a:t>
            </a:r>
            <a:r>
              <a:rPr sz="1800" dirty="0">
                <a:latin typeface="Carlito"/>
                <a:cs typeface="Carlito"/>
              </a:rPr>
              <a:t>Add 10ml </a:t>
            </a:r>
            <a:r>
              <a:rPr sz="1800" spc="-5" dirty="0">
                <a:latin typeface="Carlito"/>
                <a:cs typeface="Carlito"/>
              </a:rPr>
              <a:t>of HNO3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spc="-5" dirty="0">
                <a:latin typeface="Carlito"/>
                <a:cs typeface="Carlito"/>
              </a:rPr>
              <a:t>dryness  on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spc="-5" dirty="0">
                <a:latin typeface="Carlito"/>
                <a:cs typeface="Carlito"/>
              </a:rPr>
              <a:t>bath, </a:t>
            </a:r>
            <a:r>
              <a:rPr sz="1800" dirty="0">
                <a:latin typeface="Carlito"/>
                <a:cs typeface="Carlito"/>
              </a:rPr>
              <a:t>dry the </a:t>
            </a:r>
            <a:r>
              <a:rPr sz="1800" spc="-5" dirty="0">
                <a:latin typeface="Carlito"/>
                <a:cs typeface="Carlito"/>
              </a:rPr>
              <a:t>residue </a:t>
            </a:r>
            <a:r>
              <a:rPr sz="1800" dirty="0">
                <a:latin typeface="Carlito"/>
                <a:cs typeface="Carlito"/>
              </a:rPr>
              <a:t>in an </a:t>
            </a:r>
            <a:r>
              <a:rPr sz="1800" spc="-10" dirty="0">
                <a:latin typeface="Carlito"/>
                <a:cs typeface="Carlito"/>
              </a:rPr>
              <a:t>oven at </a:t>
            </a:r>
            <a:r>
              <a:rPr sz="1800" dirty="0">
                <a:latin typeface="Carlito"/>
                <a:cs typeface="Carlito"/>
              </a:rPr>
              <a:t>130⁰C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5" dirty="0">
                <a:latin typeface="Carlito"/>
                <a:cs typeface="Carlito"/>
              </a:rPr>
              <a:t>30min </a:t>
            </a:r>
            <a:r>
              <a:rPr sz="1800" spc="-10" dirty="0">
                <a:latin typeface="Carlito"/>
                <a:cs typeface="Carlito"/>
              </a:rPr>
              <a:t>cool </a:t>
            </a:r>
            <a:r>
              <a:rPr sz="1800" dirty="0">
                <a:latin typeface="Carlito"/>
                <a:cs typeface="Carlito"/>
              </a:rPr>
              <a:t>and add 10ml  </a:t>
            </a:r>
            <a:r>
              <a:rPr sz="1800" spc="-15" dirty="0">
                <a:latin typeface="Carlito"/>
                <a:cs typeface="Carlito"/>
              </a:rPr>
              <a:t>hydrogen </a:t>
            </a:r>
            <a:r>
              <a:rPr sz="1800" spc="-10" dirty="0">
                <a:latin typeface="Carlito"/>
                <a:cs typeface="Carlito"/>
              </a:rPr>
              <a:t>molybdate reagent </a:t>
            </a:r>
            <a:r>
              <a:rPr sz="1800" spc="-5" dirty="0">
                <a:latin typeface="Carlito"/>
                <a:cs typeface="Carlito"/>
              </a:rPr>
              <a:t>.Swirl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spc="-5" dirty="0">
                <a:latin typeface="Carlito"/>
                <a:cs typeface="Carlito"/>
              </a:rPr>
              <a:t>dissolve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heat under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spc="-5" dirty="0">
                <a:latin typeface="Carlito"/>
                <a:cs typeface="Carlito"/>
              </a:rPr>
              <a:t>bath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reflux </a:t>
            </a:r>
            <a:r>
              <a:rPr sz="1800" spc="-15" dirty="0">
                <a:latin typeface="Carlito"/>
                <a:cs typeface="Carlito"/>
              </a:rPr>
              <a:t>for  </a:t>
            </a:r>
            <a:r>
              <a:rPr sz="1800" dirty="0">
                <a:latin typeface="Carlito"/>
                <a:cs typeface="Carlito"/>
              </a:rPr>
              <a:t>25min. </a:t>
            </a:r>
            <a:r>
              <a:rPr sz="1800" spc="-5" dirty="0">
                <a:latin typeface="Carlito"/>
                <a:cs typeface="Carlito"/>
              </a:rPr>
              <a:t>Cool </a:t>
            </a:r>
            <a:r>
              <a:rPr sz="1800" spc="-10" dirty="0">
                <a:latin typeface="Carlito"/>
                <a:cs typeface="Carlito"/>
              </a:rPr>
              <a:t>to room </a:t>
            </a:r>
            <a:r>
              <a:rPr sz="1800" spc="-5" dirty="0">
                <a:latin typeface="Carlito"/>
                <a:cs typeface="Carlito"/>
              </a:rPr>
              <a:t>temp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determine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absorbance </a:t>
            </a:r>
            <a:r>
              <a:rPr sz="1800" spc="-10" dirty="0">
                <a:latin typeface="Carlito"/>
                <a:cs typeface="Carlito"/>
              </a:rPr>
              <a:t>at </a:t>
            </a:r>
            <a:r>
              <a:rPr sz="1800" spc="-5" dirty="0">
                <a:latin typeface="Carlito"/>
                <a:cs typeface="Carlito"/>
              </a:rPr>
              <a:t>840nm.Do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blank with </a:t>
            </a:r>
            <a:r>
              <a:rPr sz="1800" dirty="0">
                <a:latin typeface="Carlito"/>
                <a:cs typeface="Carlito"/>
              </a:rPr>
              <a:t>10ml  </a:t>
            </a:r>
            <a:r>
              <a:rPr sz="1800" spc="-15" dirty="0">
                <a:latin typeface="Carlito"/>
                <a:cs typeface="Carlito"/>
              </a:rPr>
              <a:t>hydrogen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molybdate.</a:t>
            </a:r>
            <a:endParaRPr sz="1800">
              <a:latin typeface="Carlito"/>
              <a:cs typeface="Carlito"/>
            </a:endParaRPr>
          </a:p>
          <a:p>
            <a:pPr marL="299085" marR="30480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The absorbance of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5" dirty="0">
                <a:latin typeface="Carlito"/>
                <a:cs typeface="Carlito"/>
              </a:rPr>
              <a:t>test </a:t>
            </a:r>
            <a:r>
              <a:rPr sz="1800" spc="-5" dirty="0">
                <a:latin typeface="Carlito"/>
                <a:cs typeface="Carlito"/>
              </a:rPr>
              <a:t>solution should not </a:t>
            </a:r>
            <a:r>
              <a:rPr sz="1800" spc="-15" dirty="0">
                <a:latin typeface="Carlito"/>
                <a:cs typeface="Carlito"/>
              </a:rPr>
              <a:t>exceed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absorbance </a:t>
            </a:r>
            <a:r>
              <a:rPr sz="1800" spc="-10" dirty="0">
                <a:latin typeface="Carlito"/>
                <a:cs typeface="Carlito"/>
              </a:rPr>
              <a:t>obtained </a:t>
            </a:r>
            <a:r>
              <a:rPr sz="1800" spc="-5" dirty="0">
                <a:latin typeface="Carlito"/>
                <a:cs typeface="Carlito"/>
              </a:rPr>
              <a:t>by </a:t>
            </a:r>
            <a:r>
              <a:rPr sz="1800" spc="-10" dirty="0">
                <a:latin typeface="Carlito"/>
                <a:cs typeface="Carlito"/>
              </a:rPr>
              <a:t>repeating 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determination </a:t>
            </a:r>
            <a:r>
              <a:rPr sz="1800" spc="-5" dirty="0">
                <a:latin typeface="Carlito"/>
                <a:cs typeface="Carlito"/>
              </a:rPr>
              <a:t>using </a:t>
            </a:r>
            <a:r>
              <a:rPr sz="1800" dirty="0">
                <a:latin typeface="Carlito"/>
                <a:cs typeface="Carlito"/>
              </a:rPr>
              <a:t>0.1ml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0" dirty="0">
                <a:latin typeface="Carlito"/>
                <a:cs typeface="Carlito"/>
              </a:rPr>
              <a:t>arsenic standard </a:t>
            </a:r>
            <a:r>
              <a:rPr sz="1800" spc="-5" dirty="0">
                <a:latin typeface="Carlito"/>
                <a:cs typeface="Carlito"/>
              </a:rPr>
              <a:t>solution (10ppm) in place of </a:t>
            </a:r>
            <a:r>
              <a:rPr sz="1800" spc="-15" dirty="0">
                <a:latin typeface="Carlito"/>
                <a:cs typeface="Carlito"/>
              </a:rPr>
              <a:t>test</a:t>
            </a:r>
            <a:r>
              <a:rPr sz="1800" spc="19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soln.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rlito"/>
                <a:cs typeface="Carlito"/>
              </a:rPr>
              <a:t>4) </a:t>
            </a:r>
            <a:r>
              <a:rPr sz="2000" b="1" spc="-5" dirty="0">
                <a:latin typeface="Carlito"/>
                <a:cs typeface="Carlito"/>
              </a:rPr>
              <a:t>THERMAL SHOCK</a:t>
            </a:r>
            <a:r>
              <a:rPr sz="2000" b="1" spc="-30" dirty="0">
                <a:latin typeface="Carlito"/>
                <a:cs typeface="Carlito"/>
              </a:rPr>
              <a:t> TEST:</a:t>
            </a:r>
            <a:endParaRPr sz="20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Carlito"/>
                <a:cs typeface="Carlito"/>
              </a:rPr>
              <a:t>Place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samples in upright position in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40" dirty="0">
                <a:latin typeface="Carlito"/>
                <a:cs typeface="Carlito"/>
              </a:rPr>
              <a:t>tray. </a:t>
            </a:r>
            <a:r>
              <a:rPr sz="1800" spc="-10" dirty="0">
                <a:latin typeface="Carlito"/>
                <a:cs typeface="Carlito"/>
              </a:rPr>
              <a:t>Immerse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20" dirty="0">
                <a:latin typeface="Carlito"/>
                <a:cs typeface="Carlito"/>
              </a:rPr>
              <a:t>tray </a:t>
            </a:r>
            <a:r>
              <a:rPr sz="1800" spc="-10" dirty="0">
                <a:latin typeface="Carlito"/>
                <a:cs typeface="Carlito"/>
              </a:rPr>
              <a:t>into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hot </a:t>
            </a:r>
            <a:r>
              <a:rPr sz="1800" spc="-15" dirty="0">
                <a:latin typeface="Carlito"/>
                <a:cs typeface="Carlito"/>
              </a:rPr>
              <a:t>water for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5" dirty="0">
                <a:latin typeface="Carlito"/>
                <a:cs typeface="Carlito"/>
              </a:rPr>
              <a:t>given time 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5" dirty="0">
                <a:latin typeface="Carlito"/>
                <a:cs typeface="Carlito"/>
              </a:rPr>
              <a:t>transfers </a:t>
            </a:r>
            <a:r>
              <a:rPr sz="1800" spc="-10" dirty="0">
                <a:latin typeface="Carlito"/>
                <a:cs typeface="Carlito"/>
              </a:rPr>
              <a:t>to cold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spc="-5" dirty="0">
                <a:latin typeface="Carlito"/>
                <a:cs typeface="Carlito"/>
              </a:rPr>
              <a:t>bath, </a:t>
            </a:r>
            <a:r>
              <a:rPr sz="1800" spc="-10" dirty="0">
                <a:latin typeface="Carlito"/>
                <a:cs typeface="Carlito"/>
              </a:rPr>
              <a:t>temp </a:t>
            </a:r>
            <a:r>
              <a:rPr sz="1800" spc="-5" dirty="0">
                <a:latin typeface="Carlito"/>
                <a:cs typeface="Carlito"/>
              </a:rPr>
              <a:t>of both </a:t>
            </a:r>
            <a:r>
              <a:rPr sz="1800" spc="-10" dirty="0">
                <a:latin typeface="Carlito"/>
                <a:cs typeface="Carlito"/>
              </a:rPr>
              <a:t>are </a:t>
            </a:r>
            <a:r>
              <a:rPr sz="1800" spc="-5" dirty="0">
                <a:latin typeface="Carlito"/>
                <a:cs typeface="Carlito"/>
              </a:rPr>
              <a:t>closely </a:t>
            </a:r>
            <a:r>
              <a:rPr sz="1800" spc="-10" dirty="0">
                <a:latin typeface="Carlito"/>
                <a:cs typeface="Carlito"/>
              </a:rPr>
              <a:t>controlled. Examine </a:t>
            </a:r>
            <a:r>
              <a:rPr sz="1800" spc="-15" dirty="0">
                <a:latin typeface="Carlito"/>
                <a:cs typeface="Carlito"/>
              </a:rPr>
              <a:t>cracks </a:t>
            </a:r>
            <a:r>
              <a:rPr sz="1800" spc="-5" dirty="0">
                <a:latin typeface="Carlito"/>
                <a:cs typeface="Carlito"/>
              </a:rPr>
              <a:t>or </a:t>
            </a:r>
            <a:r>
              <a:rPr sz="1800" spc="-10" dirty="0">
                <a:latin typeface="Carlito"/>
                <a:cs typeface="Carlito"/>
              </a:rPr>
              <a:t>breaks  </a:t>
            </a:r>
            <a:r>
              <a:rPr sz="1800" spc="-15" dirty="0">
                <a:latin typeface="Carlito"/>
                <a:cs typeface="Carlito"/>
              </a:rPr>
              <a:t>before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after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test. </a:t>
            </a:r>
            <a:r>
              <a:rPr sz="1800" spc="-5" dirty="0">
                <a:latin typeface="Carlito"/>
                <a:cs typeface="Carlito"/>
              </a:rPr>
              <a:t>The amount of </a:t>
            </a:r>
            <a:r>
              <a:rPr sz="1800" dirty="0">
                <a:latin typeface="Carlito"/>
                <a:cs typeface="Carlito"/>
              </a:rPr>
              <a:t>thermal </a:t>
            </a:r>
            <a:r>
              <a:rPr sz="1800" spc="-5" dirty="0">
                <a:latin typeface="Carlito"/>
                <a:cs typeface="Carlito"/>
              </a:rPr>
              <a:t>shock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bottle can withstand </a:t>
            </a:r>
            <a:r>
              <a:rPr sz="1800" spc="-5" dirty="0">
                <a:latin typeface="Carlito"/>
                <a:cs typeface="Carlito"/>
              </a:rPr>
              <a:t>depends on its  </a:t>
            </a:r>
            <a:r>
              <a:rPr sz="1800" spc="-15" dirty="0">
                <a:latin typeface="Carlito"/>
                <a:cs typeface="Carlito"/>
              </a:rPr>
              <a:t>size, </a:t>
            </a:r>
            <a:r>
              <a:rPr sz="1800" spc="-5" dirty="0">
                <a:latin typeface="Carlito"/>
                <a:cs typeface="Carlito"/>
              </a:rPr>
              <a:t>design </a:t>
            </a:r>
            <a:r>
              <a:rPr sz="1800" dirty="0">
                <a:latin typeface="Carlito"/>
                <a:cs typeface="Carlito"/>
              </a:rPr>
              <a:t>and glass </a:t>
            </a:r>
            <a:r>
              <a:rPr sz="1800" spc="-10" dirty="0">
                <a:latin typeface="Carlito"/>
                <a:cs typeface="Carlito"/>
              </a:rPr>
              <a:t>distribution. </a:t>
            </a:r>
            <a:r>
              <a:rPr sz="1800" spc="-5" dirty="0">
                <a:latin typeface="Carlito"/>
                <a:cs typeface="Carlito"/>
              </a:rPr>
              <a:t>Small </a:t>
            </a:r>
            <a:r>
              <a:rPr sz="1800" spc="-10" dirty="0">
                <a:latin typeface="Carlito"/>
                <a:cs typeface="Carlito"/>
              </a:rPr>
              <a:t>bottles withstand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temp differential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60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80⁰C and  1 </a:t>
            </a:r>
            <a:r>
              <a:rPr sz="1800" spc="-10" dirty="0">
                <a:latin typeface="Carlito"/>
                <a:cs typeface="Carlito"/>
              </a:rPr>
              <a:t>pint bottle </a:t>
            </a:r>
            <a:r>
              <a:rPr sz="1800" dirty="0">
                <a:latin typeface="Carlito"/>
                <a:cs typeface="Carlito"/>
              </a:rPr>
              <a:t>30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40⁰C.A </a:t>
            </a:r>
            <a:r>
              <a:rPr sz="1800" spc="-5" dirty="0">
                <a:latin typeface="Carlito"/>
                <a:cs typeface="Carlito"/>
              </a:rPr>
              <a:t>typical </a:t>
            </a:r>
            <a:r>
              <a:rPr sz="1800" spc="-15" dirty="0">
                <a:latin typeface="Carlito"/>
                <a:cs typeface="Carlito"/>
              </a:rPr>
              <a:t>test </a:t>
            </a:r>
            <a:r>
              <a:rPr sz="1800" spc="-5" dirty="0">
                <a:latin typeface="Carlito"/>
                <a:cs typeface="Carlito"/>
              </a:rPr>
              <a:t>uses </a:t>
            </a:r>
            <a:r>
              <a:rPr sz="1800" dirty="0">
                <a:latin typeface="Carlito"/>
                <a:cs typeface="Carlito"/>
              </a:rPr>
              <a:t>45C </a:t>
            </a:r>
            <a:r>
              <a:rPr sz="1800" spc="-10" dirty="0">
                <a:latin typeface="Carlito"/>
                <a:cs typeface="Carlito"/>
              </a:rPr>
              <a:t>temp </a:t>
            </a:r>
            <a:r>
              <a:rPr sz="1800" spc="-15" dirty="0">
                <a:latin typeface="Carlito"/>
                <a:cs typeface="Carlito"/>
              </a:rPr>
              <a:t>difference </a:t>
            </a:r>
            <a:r>
              <a:rPr sz="1800" spc="-5" dirty="0">
                <a:latin typeface="Carlito"/>
                <a:cs typeface="Carlito"/>
              </a:rPr>
              <a:t>between hot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cold</a:t>
            </a:r>
            <a:r>
              <a:rPr sz="1800" spc="200" dirty="0">
                <a:latin typeface="Carlito"/>
                <a:cs typeface="Carlito"/>
              </a:rPr>
              <a:t> </a:t>
            </a:r>
            <a:r>
              <a:rPr sz="1800" spc="-45" dirty="0">
                <a:latin typeface="Carlito"/>
                <a:cs typeface="Carlito"/>
              </a:rPr>
              <a:t>water.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6464909"/>
            <a:ext cx="687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/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8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/2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0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26186"/>
            <a:ext cx="8808720" cy="1704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latin typeface="Carlito"/>
                <a:cs typeface="Carlito"/>
              </a:rPr>
              <a:t>5) </a:t>
            </a:r>
            <a:r>
              <a:rPr sz="2000" dirty="0"/>
              <a:t>INTERNAL </a:t>
            </a:r>
            <a:r>
              <a:rPr sz="2000" spc="-5" dirty="0"/>
              <a:t>BURSTING PRESSURE</a:t>
            </a:r>
            <a:r>
              <a:rPr sz="2000" spc="-95" dirty="0"/>
              <a:t> </a:t>
            </a:r>
            <a:r>
              <a:rPr sz="2000" spc="-10" dirty="0"/>
              <a:t>TEST</a:t>
            </a:r>
            <a:r>
              <a:rPr sz="1800" spc="-10" dirty="0"/>
              <a:t>:</a:t>
            </a:r>
            <a:endParaRPr sz="1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800" b="0" spc="-5" dirty="0">
                <a:latin typeface="Carlito"/>
                <a:cs typeface="Carlito"/>
              </a:rPr>
              <a:t>The most </a:t>
            </a:r>
            <a:r>
              <a:rPr sz="1800" b="0" spc="-10" dirty="0">
                <a:latin typeface="Carlito"/>
                <a:cs typeface="Carlito"/>
              </a:rPr>
              <a:t>common instrument </a:t>
            </a:r>
            <a:r>
              <a:rPr sz="1800" b="0" spc="-5" dirty="0">
                <a:latin typeface="Carlito"/>
                <a:cs typeface="Carlito"/>
              </a:rPr>
              <a:t>used </a:t>
            </a:r>
            <a:r>
              <a:rPr sz="1800" b="0" dirty="0">
                <a:latin typeface="Carlito"/>
                <a:cs typeface="Carlito"/>
              </a:rPr>
              <a:t>is </a:t>
            </a:r>
            <a:r>
              <a:rPr sz="1800" b="0" i="1" spc="-5" dirty="0">
                <a:latin typeface="Carlito"/>
                <a:cs typeface="Carlito"/>
              </a:rPr>
              <a:t>American </a:t>
            </a:r>
            <a:r>
              <a:rPr sz="1800" b="0" i="1" spc="-10" dirty="0">
                <a:latin typeface="Carlito"/>
                <a:cs typeface="Carlito"/>
              </a:rPr>
              <a:t>glass </a:t>
            </a:r>
            <a:r>
              <a:rPr sz="1800" b="0" i="1" spc="-5" dirty="0">
                <a:latin typeface="Carlito"/>
                <a:cs typeface="Carlito"/>
              </a:rPr>
              <a:t>research increment pressure </a:t>
            </a:r>
            <a:r>
              <a:rPr sz="1800" b="0" i="1" spc="-15" dirty="0">
                <a:latin typeface="Carlito"/>
                <a:cs typeface="Carlito"/>
              </a:rPr>
              <a:t>tester </a:t>
            </a:r>
            <a:r>
              <a:rPr sz="1800" b="0" spc="-40" dirty="0">
                <a:latin typeface="Carlito"/>
                <a:cs typeface="Carlito"/>
              </a:rPr>
              <a:t>.The  </a:t>
            </a:r>
            <a:r>
              <a:rPr sz="1800" b="0" spc="-15" dirty="0">
                <a:latin typeface="Carlito"/>
                <a:cs typeface="Carlito"/>
              </a:rPr>
              <a:t>test </a:t>
            </a:r>
            <a:r>
              <a:rPr sz="1800" b="0" spc="-10" dirty="0">
                <a:latin typeface="Carlito"/>
                <a:cs typeface="Carlito"/>
              </a:rPr>
              <a:t>bottle </a:t>
            </a:r>
            <a:r>
              <a:rPr sz="1800" b="0" spc="-5" dirty="0">
                <a:latin typeface="Carlito"/>
                <a:cs typeface="Carlito"/>
              </a:rPr>
              <a:t>is filled with </a:t>
            </a:r>
            <a:r>
              <a:rPr sz="1800" b="0" spc="-15" dirty="0">
                <a:latin typeface="Carlito"/>
                <a:cs typeface="Carlito"/>
              </a:rPr>
              <a:t>water </a:t>
            </a:r>
            <a:r>
              <a:rPr sz="1800" b="0" dirty="0">
                <a:latin typeface="Carlito"/>
                <a:cs typeface="Carlito"/>
              </a:rPr>
              <a:t>and </a:t>
            </a:r>
            <a:r>
              <a:rPr sz="1800" b="0" spc="-5" dirty="0">
                <a:latin typeface="Carlito"/>
                <a:cs typeface="Carlito"/>
              </a:rPr>
              <a:t>placed inside </a:t>
            </a:r>
            <a:r>
              <a:rPr sz="1800" b="0" dirty="0">
                <a:latin typeface="Carlito"/>
                <a:cs typeface="Carlito"/>
              </a:rPr>
              <a:t>the </a:t>
            </a:r>
            <a:r>
              <a:rPr sz="1800" b="0" spc="-15" dirty="0">
                <a:latin typeface="Carlito"/>
                <a:cs typeface="Carlito"/>
              </a:rPr>
              <a:t>test </a:t>
            </a:r>
            <a:r>
              <a:rPr sz="1800" b="0" spc="-30" dirty="0">
                <a:latin typeface="Carlito"/>
                <a:cs typeface="Carlito"/>
              </a:rPr>
              <a:t>chamber. </a:t>
            </a:r>
            <a:r>
              <a:rPr sz="1800" b="0" dirty="0">
                <a:latin typeface="Carlito"/>
                <a:cs typeface="Carlito"/>
              </a:rPr>
              <a:t>A </a:t>
            </a:r>
            <a:r>
              <a:rPr sz="1800" b="0" spc="-10" dirty="0">
                <a:latin typeface="Carlito"/>
                <a:cs typeface="Carlito"/>
              </a:rPr>
              <a:t>scaling </a:t>
            </a:r>
            <a:r>
              <a:rPr sz="1800" b="0" spc="-5" dirty="0">
                <a:latin typeface="Carlito"/>
                <a:cs typeface="Carlito"/>
              </a:rPr>
              <a:t>head is applied </a:t>
            </a:r>
            <a:r>
              <a:rPr sz="1800" b="0" dirty="0">
                <a:latin typeface="Carlito"/>
                <a:cs typeface="Carlito"/>
              </a:rPr>
              <a:t>and  the </a:t>
            </a:r>
            <a:r>
              <a:rPr sz="1800" b="0" spc="-10" dirty="0">
                <a:latin typeface="Carlito"/>
                <a:cs typeface="Carlito"/>
              </a:rPr>
              <a:t>internal pressure automatically raised </a:t>
            </a:r>
            <a:r>
              <a:rPr sz="1800" b="0" spc="-5" dirty="0">
                <a:latin typeface="Carlito"/>
                <a:cs typeface="Carlito"/>
              </a:rPr>
              <a:t>by </a:t>
            </a:r>
            <a:r>
              <a:rPr sz="1800" b="0" dirty="0">
                <a:latin typeface="Carlito"/>
                <a:cs typeface="Carlito"/>
              </a:rPr>
              <a:t>a </a:t>
            </a:r>
            <a:r>
              <a:rPr sz="1800" b="0" spc="-5" dirty="0">
                <a:latin typeface="Carlito"/>
                <a:cs typeface="Carlito"/>
              </a:rPr>
              <a:t>series of </a:t>
            </a:r>
            <a:r>
              <a:rPr sz="1800" b="0" spc="-10" dirty="0">
                <a:latin typeface="Carlito"/>
                <a:cs typeface="Carlito"/>
              </a:rPr>
              <a:t>increments </a:t>
            </a:r>
            <a:r>
              <a:rPr sz="1800" b="0" dirty="0">
                <a:latin typeface="Carlito"/>
                <a:cs typeface="Carlito"/>
              </a:rPr>
              <a:t>each </a:t>
            </a:r>
            <a:r>
              <a:rPr sz="1800" b="0" spc="-5" dirty="0">
                <a:latin typeface="Carlito"/>
                <a:cs typeface="Carlito"/>
              </a:rPr>
              <a:t>of which is held </a:t>
            </a:r>
            <a:r>
              <a:rPr sz="1800" b="0" spc="-15" dirty="0">
                <a:latin typeface="Carlito"/>
                <a:cs typeface="Carlito"/>
              </a:rPr>
              <a:t>for </a:t>
            </a:r>
            <a:r>
              <a:rPr sz="1800" b="0" dirty="0">
                <a:latin typeface="Carlito"/>
                <a:cs typeface="Carlito"/>
              </a:rPr>
              <a:t>a  </a:t>
            </a:r>
            <a:r>
              <a:rPr sz="1800" b="0" spc="-5" dirty="0">
                <a:latin typeface="Carlito"/>
                <a:cs typeface="Carlito"/>
              </a:rPr>
              <a:t>set of </a:t>
            </a:r>
            <a:r>
              <a:rPr sz="1800" b="0" dirty="0">
                <a:latin typeface="Carlito"/>
                <a:cs typeface="Carlito"/>
              </a:rPr>
              <a:t>time. </a:t>
            </a:r>
            <a:r>
              <a:rPr sz="1800" b="0" spc="-5" dirty="0">
                <a:latin typeface="Carlito"/>
                <a:cs typeface="Carlito"/>
              </a:rPr>
              <a:t>The </a:t>
            </a:r>
            <a:r>
              <a:rPr sz="1800" b="0" spc="-10" dirty="0">
                <a:latin typeface="Carlito"/>
                <a:cs typeface="Carlito"/>
              </a:rPr>
              <a:t>bottle can </a:t>
            </a:r>
            <a:r>
              <a:rPr sz="1800" b="0" spc="-5" dirty="0">
                <a:latin typeface="Carlito"/>
                <a:cs typeface="Carlito"/>
              </a:rPr>
              <a:t>be </a:t>
            </a:r>
            <a:r>
              <a:rPr sz="1800" b="0" spc="-15" dirty="0">
                <a:latin typeface="Carlito"/>
                <a:cs typeface="Carlito"/>
              </a:rPr>
              <a:t>checked </a:t>
            </a:r>
            <a:r>
              <a:rPr sz="1800" b="0" spc="-10" dirty="0">
                <a:latin typeface="Carlito"/>
                <a:cs typeface="Carlito"/>
              </a:rPr>
              <a:t>to </a:t>
            </a:r>
            <a:r>
              <a:rPr sz="1800" b="0" dirty="0">
                <a:latin typeface="Carlito"/>
                <a:cs typeface="Carlito"/>
              </a:rPr>
              <a:t>a </a:t>
            </a:r>
            <a:r>
              <a:rPr sz="1800" b="0" spc="-5" dirty="0">
                <a:latin typeface="Carlito"/>
                <a:cs typeface="Carlito"/>
              </a:rPr>
              <a:t>preselected </a:t>
            </a:r>
            <a:r>
              <a:rPr sz="1800" b="0" spc="-10" dirty="0">
                <a:latin typeface="Carlito"/>
                <a:cs typeface="Carlito"/>
              </a:rPr>
              <a:t>pressure </a:t>
            </a:r>
            <a:r>
              <a:rPr sz="1800" b="0" spc="-5" dirty="0">
                <a:latin typeface="Carlito"/>
                <a:cs typeface="Carlito"/>
              </a:rPr>
              <a:t>level </a:t>
            </a:r>
            <a:r>
              <a:rPr sz="1800" b="0" dirty="0">
                <a:latin typeface="Carlito"/>
                <a:cs typeface="Carlito"/>
              </a:rPr>
              <a:t>and the </a:t>
            </a:r>
            <a:r>
              <a:rPr sz="1800" b="0" spc="-15" dirty="0">
                <a:latin typeface="Carlito"/>
                <a:cs typeface="Carlito"/>
              </a:rPr>
              <a:t>test </a:t>
            </a:r>
            <a:r>
              <a:rPr sz="1800" b="0" spc="-10" dirty="0">
                <a:latin typeface="Carlito"/>
                <a:cs typeface="Carlito"/>
              </a:rPr>
              <a:t>continues  </a:t>
            </a:r>
            <a:r>
              <a:rPr sz="1800" b="0" spc="-5" dirty="0">
                <a:latin typeface="Carlito"/>
                <a:cs typeface="Carlito"/>
              </a:rPr>
              <a:t>until </a:t>
            </a:r>
            <a:r>
              <a:rPr sz="1800" b="0" dirty="0">
                <a:latin typeface="Carlito"/>
                <a:cs typeface="Carlito"/>
              </a:rPr>
              <a:t>the </a:t>
            </a:r>
            <a:r>
              <a:rPr sz="1800" b="0" spc="-10" dirty="0">
                <a:latin typeface="Carlito"/>
                <a:cs typeface="Carlito"/>
              </a:rPr>
              <a:t>container finally</a:t>
            </a:r>
            <a:r>
              <a:rPr sz="1800" b="0" spc="40" dirty="0">
                <a:latin typeface="Carlito"/>
                <a:cs typeface="Carlito"/>
              </a:rPr>
              <a:t> </a:t>
            </a:r>
            <a:r>
              <a:rPr sz="1800" b="0" spc="-10" dirty="0">
                <a:latin typeface="Carlito"/>
                <a:cs typeface="Carlito"/>
              </a:rPr>
              <a:t>bursts.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577845"/>
            <a:ext cx="8672195" cy="1459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rlito"/>
                <a:cs typeface="Carlito"/>
              </a:rPr>
              <a:t>6) </a:t>
            </a:r>
            <a:r>
              <a:rPr sz="2000" b="1" spc="-10" dirty="0">
                <a:latin typeface="Carlito"/>
                <a:cs typeface="Carlito"/>
              </a:rPr>
              <a:t>LEAKAGE </a:t>
            </a:r>
            <a:r>
              <a:rPr sz="2000" b="1" spc="-30" dirty="0">
                <a:latin typeface="Carlito"/>
                <a:cs typeface="Carlito"/>
              </a:rPr>
              <a:t>TEST: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Drug filled </a:t>
            </a:r>
            <a:r>
              <a:rPr sz="1800" spc="-10" dirty="0">
                <a:latin typeface="Carlito"/>
                <a:cs typeface="Carlito"/>
              </a:rPr>
              <a:t>container </a:t>
            </a:r>
            <a:r>
              <a:rPr sz="1800" spc="-5" dirty="0">
                <a:latin typeface="Carlito"/>
                <a:cs typeface="Carlito"/>
              </a:rPr>
              <a:t>is placed in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container </a:t>
            </a:r>
            <a:r>
              <a:rPr sz="1800" spc="-5" dirty="0">
                <a:latin typeface="Carlito"/>
                <a:cs typeface="Carlito"/>
              </a:rPr>
              <a:t>filled with </a:t>
            </a:r>
            <a:r>
              <a:rPr sz="1800" spc="-10" dirty="0">
                <a:latin typeface="Carlito"/>
                <a:cs typeface="Carlito"/>
              </a:rPr>
              <a:t>coloured </a:t>
            </a:r>
            <a:r>
              <a:rPr sz="1800" spc="-5" dirty="0">
                <a:latin typeface="Carlito"/>
                <a:cs typeface="Carlito"/>
              </a:rPr>
              <a:t>solution (due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addition  of dye)which is </a:t>
            </a:r>
            <a:r>
              <a:rPr sz="1800" spc="-10" dirty="0">
                <a:latin typeface="Carlito"/>
                <a:cs typeface="Carlito"/>
              </a:rPr>
              <a:t>at </a:t>
            </a:r>
            <a:r>
              <a:rPr sz="1800" spc="-5" dirty="0">
                <a:latin typeface="Carlito"/>
                <a:cs typeface="Carlito"/>
              </a:rPr>
              <a:t>high </a:t>
            </a:r>
            <a:r>
              <a:rPr sz="1800" spc="-10" dirty="0">
                <a:latin typeface="Carlito"/>
                <a:cs typeface="Carlito"/>
              </a:rPr>
              <a:t>pressure compared to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pressure </a:t>
            </a:r>
            <a:r>
              <a:rPr sz="1800" spc="-5" dirty="0">
                <a:latin typeface="Carlito"/>
                <a:cs typeface="Carlito"/>
              </a:rPr>
              <a:t>inside </a:t>
            </a:r>
            <a:r>
              <a:rPr sz="1800" dirty="0">
                <a:latin typeface="Carlito"/>
                <a:cs typeface="Carlito"/>
              </a:rPr>
              <a:t>the glass </a:t>
            </a:r>
            <a:r>
              <a:rPr sz="1800" spc="-10" dirty="0">
                <a:latin typeface="Carlito"/>
                <a:cs typeface="Carlito"/>
              </a:rPr>
              <a:t>container </a:t>
            </a:r>
            <a:r>
              <a:rPr sz="1800" spc="-5" dirty="0">
                <a:latin typeface="Carlito"/>
                <a:cs typeface="Carlito"/>
              </a:rPr>
              <a:t>so that 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coloured </a:t>
            </a:r>
            <a:r>
              <a:rPr sz="1800" spc="-5" dirty="0">
                <a:latin typeface="Carlito"/>
                <a:cs typeface="Carlito"/>
              </a:rPr>
              <a:t>solution </a:t>
            </a:r>
            <a:r>
              <a:rPr sz="1800" spc="-15" dirty="0">
                <a:latin typeface="Carlito"/>
                <a:cs typeface="Carlito"/>
              </a:rPr>
              <a:t>enters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container </a:t>
            </a:r>
            <a:r>
              <a:rPr sz="1800" spc="-5" dirty="0">
                <a:latin typeface="Carlito"/>
                <a:cs typeface="Carlito"/>
              </a:rPr>
              <a:t>if </a:t>
            </a:r>
            <a:r>
              <a:rPr sz="1800" spc="-15" dirty="0">
                <a:latin typeface="Carlito"/>
                <a:cs typeface="Carlito"/>
              </a:rPr>
              <a:t>any cracks </a:t>
            </a:r>
            <a:r>
              <a:rPr sz="1800" spc="-5" dirty="0">
                <a:latin typeface="Carlito"/>
                <a:cs typeface="Carlito"/>
              </a:rPr>
              <a:t>or </a:t>
            </a:r>
            <a:r>
              <a:rPr sz="1800" spc="-15" dirty="0">
                <a:latin typeface="Carlito"/>
                <a:cs typeface="Carlito"/>
              </a:rPr>
              <a:t>any </a:t>
            </a:r>
            <a:r>
              <a:rPr sz="1800" spc="-10" dirty="0">
                <a:latin typeface="Carlito"/>
                <a:cs typeface="Carlito"/>
              </a:rPr>
              <a:t>breakage </a:t>
            </a:r>
            <a:r>
              <a:rPr sz="1800" dirty="0">
                <a:latin typeface="Carlito"/>
                <a:cs typeface="Carlito"/>
              </a:rPr>
              <a:t>is</a:t>
            </a:r>
            <a:r>
              <a:rPr sz="1800" spc="18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present.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6464909"/>
            <a:ext cx="687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/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8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/2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0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3" y="0"/>
            <a:ext cx="57588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QUALITY CONTROL </a:t>
            </a:r>
            <a:r>
              <a:rPr spc="-5" dirty="0"/>
              <a:t>OF </a:t>
            </a:r>
            <a:r>
              <a:rPr spc="-35" dirty="0"/>
              <a:t>PACKING</a:t>
            </a:r>
            <a:r>
              <a:rPr spc="30" dirty="0"/>
              <a:t> </a:t>
            </a:r>
            <a:r>
              <a:rPr spc="-30" dirty="0"/>
              <a:t>MATERIALS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163" y="644397"/>
            <a:ext cx="8756650" cy="3106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1460" indent="-239395">
              <a:lnSpc>
                <a:spcPct val="100000"/>
              </a:lnSpc>
              <a:spcBef>
                <a:spcPts val="105"/>
              </a:spcBef>
              <a:buSzPct val="90000"/>
              <a:buAutoNum type="arabicParenR"/>
              <a:tabLst>
                <a:tab pos="252095" algn="l"/>
              </a:tabLst>
            </a:pPr>
            <a:r>
              <a:rPr sz="2000" b="1" spc="-10" dirty="0">
                <a:latin typeface="Carlito"/>
                <a:cs typeface="Carlito"/>
              </a:rPr>
              <a:t>LEAKAGE</a:t>
            </a:r>
            <a:r>
              <a:rPr sz="2000" b="1" spc="-5" dirty="0">
                <a:latin typeface="Carlito"/>
                <a:cs typeface="Carlito"/>
              </a:rPr>
              <a:t> </a:t>
            </a:r>
            <a:r>
              <a:rPr sz="2000" b="1" spc="-30" dirty="0">
                <a:latin typeface="Carlito"/>
                <a:cs typeface="Carlito"/>
              </a:rPr>
              <a:t>TEST: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arenR"/>
            </a:pPr>
            <a:endParaRPr sz="1750">
              <a:latin typeface="Carlito"/>
              <a:cs typeface="Carlito"/>
            </a:endParaRPr>
          </a:p>
          <a:p>
            <a:pPr marL="12700" marR="539115" algn="just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Fill </a:t>
            </a:r>
            <a:r>
              <a:rPr sz="1800" dirty="0">
                <a:latin typeface="Carlito"/>
                <a:cs typeface="Carlito"/>
              </a:rPr>
              <a:t>10 </a:t>
            </a:r>
            <a:r>
              <a:rPr sz="1800" spc="-15" dirty="0">
                <a:latin typeface="Carlito"/>
                <a:cs typeface="Carlito"/>
              </a:rPr>
              <a:t>containers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spc="-40" dirty="0">
                <a:latin typeface="Carlito"/>
                <a:cs typeface="Carlito"/>
              </a:rPr>
              <a:t>water, </a:t>
            </a:r>
            <a:r>
              <a:rPr sz="1800" spc="-5" dirty="0">
                <a:latin typeface="Carlito"/>
                <a:cs typeface="Carlito"/>
              </a:rPr>
              <a:t>fit with </a:t>
            </a:r>
            <a:r>
              <a:rPr sz="1800" spc="-10" dirty="0">
                <a:latin typeface="Carlito"/>
                <a:cs typeface="Carlito"/>
              </a:rPr>
              <a:t>intended closures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5" dirty="0">
                <a:latin typeface="Carlito"/>
                <a:cs typeface="Carlito"/>
              </a:rPr>
              <a:t>keep </a:t>
            </a:r>
            <a:r>
              <a:rPr sz="1800" dirty="0">
                <a:latin typeface="Carlito"/>
                <a:cs typeface="Carlito"/>
              </a:rPr>
              <a:t>them </a:t>
            </a:r>
            <a:r>
              <a:rPr sz="1800" spc="-10" dirty="0">
                <a:latin typeface="Carlito"/>
                <a:cs typeface="Carlito"/>
              </a:rPr>
              <a:t>inverted </a:t>
            </a:r>
            <a:r>
              <a:rPr sz="1800" spc="-5" dirty="0">
                <a:latin typeface="Carlito"/>
                <a:cs typeface="Carlito"/>
              </a:rPr>
              <a:t>at </a:t>
            </a:r>
            <a:r>
              <a:rPr sz="1800" spc="-15" dirty="0">
                <a:latin typeface="Carlito"/>
                <a:cs typeface="Carlito"/>
              </a:rPr>
              <a:t>room  </a:t>
            </a:r>
            <a:r>
              <a:rPr sz="1800" spc="-10" dirty="0">
                <a:latin typeface="Carlito"/>
                <a:cs typeface="Carlito"/>
              </a:rPr>
              <a:t>temperature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45" dirty="0">
                <a:latin typeface="Carlito"/>
                <a:cs typeface="Carlito"/>
              </a:rPr>
              <a:t>24hr.The </a:t>
            </a:r>
            <a:r>
              <a:rPr sz="1800" spc="-15" dirty="0">
                <a:latin typeface="Carlito"/>
                <a:cs typeface="Carlito"/>
              </a:rPr>
              <a:t>test </a:t>
            </a:r>
            <a:r>
              <a:rPr sz="1800" spc="-5" dirty="0">
                <a:latin typeface="Carlito"/>
                <a:cs typeface="Carlito"/>
              </a:rPr>
              <a:t>is said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spc="-5" dirty="0">
                <a:latin typeface="Carlito"/>
                <a:cs typeface="Carlito"/>
              </a:rPr>
              <a:t>be passed if </a:t>
            </a:r>
            <a:r>
              <a:rPr sz="1800" spc="-10" dirty="0">
                <a:latin typeface="Carlito"/>
                <a:cs typeface="Carlito"/>
              </a:rPr>
              <a:t>there </a:t>
            </a:r>
            <a:r>
              <a:rPr sz="1800" spc="-5" dirty="0">
                <a:latin typeface="Carlito"/>
                <a:cs typeface="Carlito"/>
              </a:rPr>
              <a:t>is no </a:t>
            </a:r>
            <a:r>
              <a:rPr sz="1800" dirty="0">
                <a:latin typeface="Carlito"/>
                <a:cs typeface="Carlito"/>
              </a:rPr>
              <a:t>signs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0" dirty="0">
                <a:latin typeface="Carlito"/>
                <a:cs typeface="Carlito"/>
              </a:rPr>
              <a:t>leakage from any  </a:t>
            </a:r>
            <a:r>
              <a:rPr sz="1800" spc="-30" dirty="0">
                <a:latin typeface="Carlito"/>
                <a:cs typeface="Carlito"/>
              </a:rPr>
              <a:t>container.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Carlito"/>
              <a:cs typeface="Carlito"/>
            </a:endParaRPr>
          </a:p>
          <a:p>
            <a:pPr marL="276225" indent="-264160">
              <a:lnSpc>
                <a:spcPct val="100000"/>
              </a:lnSpc>
              <a:spcBef>
                <a:spcPts val="5"/>
              </a:spcBef>
              <a:buFont typeface="Carlito"/>
              <a:buAutoNum type="arabicParenR" startAt="2"/>
              <a:tabLst>
                <a:tab pos="276860" algn="l"/>
              </a:tabLst>
            </a:pPr>
            <a:r>
              <a:rPr sz="2000" b="1" dirty="0">
                <a:latin typeface="Carlito"/>
                <a:cs typeface="Carlito"/>
              </a:rPr>
              <a:t>COLLAPSIBILITY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b="1" spc="-15" dirty="0">
                <a:latin typeface="Carlito"/>
                <a:cs typeface="Carlito"/>
              </a:rPr>
              <a:t>TEST</a:t>
            </a:r>
            <a:r>
              <a:rPr sz="2000" spc="-15" dirty="0">
                <a:latin typeface="Carlito"/>
                <a:cs typeface="Carlito"/>
              </a:rPr>
              <a:t>: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This </a:t>
            </a:r>
            <a:r>
              <a:rPr sz="1800" spc="-15" dirty="0">
                <a:latin typeface="Carlito"/>
                <a:cs typeface="Carlito"/>
              </a:rPr>
              <a:t>test </a:t>
            </a:r>
            <a:r>
              <a:rPr sz="1800" spc="-5" dirty="0">
                <a:latin typeface="Carlito"/>
                <a:cs typeface="Carlito"/>
              </a:rPr>
              <a:t>is applicable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containers </a:t>
            </a:r>
            <a:r>
              <a:rPr sz="1800" spc="-5" dirty="0">
                <a:latin typeface="Carlito"/>
                <a:cs typeface="Carlito"/>
              </a:rPr>
              <a:t>which </a:t>
            </a:r>
            <a:r>
              <a:rPr sz="1800" spc="-10" dirty="0">
                <a:latin typeface="Carlito"/>
                <a:cs typeface="Carlito"/>
              </a:rPr>
              <a:t>are to </a:t>
            </a:r>
            <a:r>
              <a:rPr sz="1800" spc="-5" dirty="0">
                <a:latin typeface="Carlito"/>
                <a:cs typeface="Carlito"/>
              </a:rPr>
              <a:t>be </a:t>
            </a:r>
            <a:r>
              <a:rPr sz="1800" spc="-10" dirty="0">
                <a:latin typeface="Carlito"/>
                <a:cs typeface="Carlito"/>
              </a:rPr>
              <a:t>squeezed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10" dirty="0">
                <a:latin typeface="Carlito"/>
                <a:cs typeface="Carlito"/>
              </a:rPr>
              <a:t>removing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contents. </a:t>
            </a:r>
            <a:r>
              <a:rPr sz="1800" dirty="0">
                <a:latin typeface="Carlito"/>
                <a:cs typeface="Carlito"/>
              </a:rPr>
              <a:t>A  </a:t>
            </a:r>
            <a:r>
              <a:rPr sz="1800" spc="-10" dirty="0">
                <a:latin typeface="Carlito"/>
                <a:cs typeface="Carlito"/>
              </a:rPr>
              <a:t>container by collapsing </a:t>
            </a:r>
            <a:r>
              <a:rPr sz="1800" spc="-15" dirty="0">
                <a:latin typeface="Carlito"/>
                <a:cs typeface="Carlito"/>
              </a:rPr>
              <a:t>inward </a:t>
            </a:r>
            <a:r>
              <a:rPr sz="1800" spc="-5" dirty="0">
                <a:latin typeface="Carlito"/>
                <a:cs typeface="Carlito"/>
              </a:rPr>
              <a:t>during use, yield </a:t>
            </a:r>
            <a:r>
              <a:rPr sz="1800" spc="-10" dirty="0">
                <a:latin typeface="Carlito"/>
                <a:cs typeface="Carlito"/>
              </a:rPr>
              <a:t>at least </a:t>
            </a:r>
            <a:r>
              <a:rPr sz="1800" dirty="0">
                <a:latin typeface="Carlito"/>
                <a:cs typeface="Carlito"/>
              </a:rPr>
              <a:t>90% </a:t>
            </a:r>
            <a:r>
              <a:rPr sz="1800" spc="-5" dirty="0">
                <a:latin typeface="Carlito"/>
                <a:cs typeface="Carlito"/>
              </a:rPr>
              <a:t>of its normal </a:t>
            </a:r>
            <a:r>
              <a:rPr sz="1800" spc="-10" dirty="0">
                <a:latin typeface="Carlito"/>
                <a:cs typeface="Carlito"/>
              </a:rPr>
              <a:t>contents at the  required </a:t>
            </a:r>
            <a:r>
              <a:rPr sz="1800" spc="-25" dirty="0">
                <a:latin typeface="Carlito"/>
                <a:cs typeface="Carlito"/>
              </a:rPr>
              <a:t>rate </a:t>
            </a:r>
            <a:r>
              <a:rPr sz="1800" spc="-5" dirty="0">
                <a:latin typeface="Carlito"/>
                <a:cs typeface="Carlito"/>
              </a:rPr>
              <a:t>of flow </a:t>
            </a:r>
            <a:r>
              <a:rPr sz="1800" spc="-10" dirty="0">
                <a:latin typeface="Carlito"/>
                <a:cs typeface="Carlito"/>
              </a:rPr>
              <a:t>at </a:t>
            </a:r>
            <a:r>
              <a:rPr sz="1800" spc="-5" dirty="0">
                <a:latin typeface="Carlito"/>
                <a:cs typeface="Carlito"/>
              </a:rPr>
              <a:t>ambient</a:t>
            </a:r>
            <a:r>
              <a:rPr sz="1800" spc="8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temperature.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6464909"/>
            <a:ext cx="687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/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8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/2</a:t>
            </a:r>
            <a:r>
              <a:rPr sz="1200" spc="5" dirty="0">
                <a:solidFill>
                  <a:srgbClr val="888888"/>
                </a:solidFill>
                <a:latin typeface="Carlito"/>
                <a:cs typeface="Carlito"/>
              </a:rPr>
              <a:t>0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Packaging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36728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3</a:t>
            </a:r>
            <a:r>
              <a:rPr sz="2000" spc="-5" dirty="0"/>
              <a:t>) CLARITY OF </a:t>
            </a:r>
            <a:r>
              <a:rPr sz="2000" spc="-15" dirty="0"/>
              <a:t>AQUEOUS</a:t>
            </a:r>
            <a:r>
              <a:rPr sz="2000" spc="-75" dirty="0"/>
              <a:t> </a:t>
            </a:r>
            <a:r>
              <a:rPr sz="2000" spc="-15" dirty="0"/>
              <a:t>EXTRACT: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78739" y="281685"/>
            <a:ext cx="8917940" cy="581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71450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sz="1800" spc="-5" dirty="0">
                <a:latin typeface="Carlito"/>
                <a:cs typeface="Carlito"/>
              </a:rPr>
              <a:t>Select unlabelled, </a:t>
            </a:r>
            <a:r>
              <a:rPr sz="1800" spc="-10" dirty="0">
                <a:latin typeface="Carlito"/>
                <a:cs typeface="Carlito"/>
              </a:rPr>
              <a:t>unmarked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non laminated </a:t>
            </a:r>
            <a:r>
              <a:rPr sz="1800" spc="-10" dirty="0">
                <a:latin typeface="Carlito"/>
                <a:cs typeface="Carlito"/>
              </a:rPr>
              <a:t>portions from </a:t>
            </a:r>
            <a:r>
              <a:rPr sz="1800" spc="-5" dirty="0">
                <a:latin typeface="Carlito"/>
                <a:cs typeface="Carlito"/>
              </a:rPr>
              <a:t>suitable </a:t>
            </a:r>
            <a:r>
              <a:rPr sz="1800" spc="-10" dirty="0">
                <a:latin typeface="Carlito"/>
                <a:cs typeface="Carlito"/>
              </a:rPr>
              <a:t>containers, </a:t>
            </a:r>
            <a:r>
              <a:rPr sz="1800" spc="-20" dirty="0">
                <a:latin typeface="Carlito"/>
                <a:cs typeface="Carlito"/>
              </a:rPr>
              <a:t>taken </a:t>
            </a:r>
            <a:r>
              <a:rPr sz="1800" spc="-5" dirty="0">
                <a:latin typeface="Carlito"/>
                <a:cs typeface="Carlito"/>
              </a:rPr>
              <a:t>at  </a:t>
            </a:r>
            <a:r>
              <a:rPr sz="1800" spc="-10" dirty="0">
                <a:latin typeface="Carlito"/>
                <a:cs typeface="Carlito"/>
              </a:rPr>
              <a:t>random. </a:t>
            </a:r>
            <a:r>
              <a:rPr sz="1800" spc="-5" dirty="0">
                <a:latin typeface="Carlito"/>
                <a:cs typeface="Carlito"/>
              </a:rPr>
              <a:t>Cut </a:t>
            </a:r>
            <a:r>
              <a:rPr sz="1800" dirty="0">
                <a:latin typeface="Carlito"/>
                <a:cs typeface="Carlito"/>
              </a:rPr>
              <a:t>these </a:t>
            </a:r>
            <a:r>
              <a:rPr sz="1800" spc="-5" dirty="0">
                <a:latin typeface="Carlito"/>
                <a:cs typeface="Carlito"/>
              </a:rPr>
              <a:t>portions </a:t>
            </a:r>
            <a:r>
              <a:rPr sz="1800" spc="-10" dirty="0">
                <a:latin typeface="Carlito"/>
                <a:cs typeface="Carlito"/>
              </a:rPr>
              <a:t>into strips, </a:t>
            </a:r>
            <a:r>
              <a:rPr sz="1800" spc="-5" dirty="0">
                <a:latin typeface="Carlito"/>
                <a:cs typeface="Carlito"/>
              </a:rPr>
              <a:t>none of which has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total surface area </a:t>
            </a:r>
            <a:r>
              <a:rPr sz="1800" spc="-5" dirty="0">
                <a:latin typeface="Carlito"/>
                <a:cs typeface="Carlito"/>
              </a:rPr>
              <a:t>of  </a:t>
            </a:r>
            <a:r>
              <a:rPr sz="1800" spc="-20" dirty="0">
                <a:latin typeface="Carlito"/>
                <a:cs typeface="Carlito"/>
              </a:rPr>
              <a:t>20sq.cm.Wash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strips free from extraneous </a:t>
            </a:r>
            <a:r>
              <a:rPr sz="1800" spc="-15" dirty="0">
                <a:latin typeface="Carlito"/>
                <a:cs typeface="Carlito"/>
              </a:rPr>
              <a:t>matter </a:t>
            </a:r>
            <a:r>
              <a:rPr sz="1800" spc="-5" dirty="0">
                <a:latin typeface="Carlito"/>
                <a:cs typeface="Carlito"/>
              </a:rPr>
              <a:t>by shaking </a:t>
            </a:r>
            <a:r>
              <a:rPr sz="1800" dirty="0">
                <a:latin typeface="Carlito"/>
                <a:cs typeface="Carlito"/>
              </a:rPr>
              <a:t>them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spc="-10" dirty="0">
                <a:latin typeface="Carlito"/>
                <a:cs typeface="Carlito"/>
              </a:rPr>
              <a:t>at </a:t>
            </a:r>
            <a:r>
              <a:rPr sz="1800" spc="-5" dirty="0">
                <a:latin typeface="Carlito"/>
                <a:cs typeface="Carlito"/>
              </a:rPr>
              <a:t>least </a:t>
            </a:r>
            <a:r>
              <a:rPr sz="1800" spc="-10" dirty="0">
                <a:latin typeface="Carlito"/>
                <a:cs typeface="Carlito"/>
              </a:rPr>
              <a:t>two  </a:t>
            </a:r>
            <a:r>
              <a:rPr sz="1800" spc="-15" dirty="0">
                <a:latin typeface="Carlito"/>
                <a:cs typeface="Carlito"/>
              </a:rPr>
              <a:t>separate </a:t>
            </a:r>
            <a:r>
              <a:rPr sz="1800" spc="-5" dirty="0">
                <a:latin typeface="Carlito"/>
                <a:cs typeface="Carlito"/>
              </a:rPr>
              <a:t>portions of </a:t>
            </a:r>
            <a:r>
              <a:rPr sz="1800" spc="-10" dirty="0">
                <a:latin typeface="Carlito"/>
                <a:cs typeface="Carlito"/>
              </a:rPr>
              <a:t>distilled </a:t>
            </a:r>
            <a:r>
              <a:rPr sz="1800" spc="-15" dirty="0">
                <a:latin typeface="Carlito"/>
                <a:cs typeface="Carlito"/>
              </a:rPr>
              <a:t>water for </a:t>
            </a:r>
            <a:r>
              <a:rPr sz="1800" dirty="0">
                <a:latin typeface="Carlito"/>
                <a:cs typeface="Carlito"/>
              </a:rPr>
              <a:t>about </a:t>
            </a:r>
            <a:r>
              <a:rPr sz="1800" spc="-5" dirty="0">
                <a:latin typeface="Carlito"/>
                <a:cs typeface="Carlito"/>
              </a:rPr>
              <a:t>30sec. </a:t>
            </a:r>
            <a:r>
              <a:rPr sz="1800" dirty="0">
                <a:latin typeface="Carlito"/>
                <a:cs typeface="Carlito"/>
              </a:rPr>
              <a:t>In each </a:t>
            </a:r>
            <a:r>
              <a:rPr sz="1800" spc="-5" dirty="0">
                <a:latin typeface="Carlito"/>
                <a:cs typeface="Carlito"/>
              </a:rPr>
              <a:t>case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drain </a:t>
            </a:r>
            <a:r>
              <a:rPr sz="1800" spc="-5" dirty="0">
                <a:latin typeface="Carlito"/>
                <a:cs typeface="Carlito"/>
              </a:rPr>
              <a:t>off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5" dirty="0">
                <a:latin typeface="Carlito"/>
                <a:cs typeface="Carlito"/>
              </a:rPr>
              <a:t>water  </a:t>
            </a:r>
            <a:r>
              <a:rPr sz="1800" spc="-20" dirty="0">
                <a:latin typeface="Carlito"/>
                <a:cs typeface="Carlito"/>
              </a:rPr>
              <a:t>thoroughly.</a:t>
            </a:r>
            <a:endParaRPr sz="1800">
              <a:latin typeface="Carlito"/>
              <a:cs typeface="Carlito"/>
            </a:endParaRPr>
          </a:p>
          <a:p>
            <a:pPr marL="299085" marR="313690" indent="-287020">
              <a:lnSpc>
                <a:spcPct val="100000"/>
              </a:lnSpc>
              <a:buFont typeface="Wingdings"/>
              <a:buChar char=""/>
              <a:tabLst>
                <a:tab pos="350520" algn="l"/>
                <a:tab pos="351155" algn="l"/>
              </a:tabLst>
            </a:pPr>
            <a:r>
              <a:rPr dirty="0"/>
              <a:t>	</a:t>
            </a:r>
            <a:r>
              <a:rPr sz="1800" spc="-5" dirty="0">
                <a:latin typeface="Carlito"/>
                <a:cs typeface="Carlito"/>
              </a:rPr>
              <a:t>Thus processed </a:t>
            </a:r>
            <a:r>
              <a:rPr sz="1800" dirty="0">
                <a:latin typeface="Carlito"/>
                <a:cs typeface="Carlito"/>
              </a:rPr>
              <a:t>sample </a:t>
            </a:r>
            <a:r>
              <a:rPr sz="1800" spc="-5" dirty="0">
                <a:latin typeface="Carlito"/>
                <a:cs typeface="Carlito"/>
              </a:rPr>
              <a:t>is </a:t>
            </a:r>
            <a:r>
              <a:rPr sz="1800" spc="-20" dirty="0">
                <a:latin typeface="Carlito"/>
                <a:cs typeface="Carlito"/>
              </a:rPr>
              <a:t>taken </a:t>
            </a:r>
            <a:r>
              <a:rPr sz="1800" spc="-5" dirty="0">
                <a:latin typeface="Carlito"/>
                <a:cs typeface="Carlito"/>
              </a:rPr>
              <a:t>in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flask, </a:t>
            </a:r>
            <a:r>
              <a:rPr sz="1800" spc="-10" dirty="0">
                <a:latin typeface="Carlito"/>
                <a:cs typeface="Carlito"/>
              </a:rPr>
              <a:t>previously </a:t>
            </a:r>
            <a:r>
              <a:rPr sz="1800" spc="-5" dirty="0">
                <a:latin typeface="Carlito"/>
                <a:cs typeface="Carlito"/>
              </a:rPr>
              <a:t>cleaned with </a:t>
            </a:r>
            <a:r>
              <a:rPr sz="1800" spc="-10" dirty="0">
                <a:latin typeface="Carlito"/>
                <a:cs typeface="Carlito"/>
              </a:rPr>
              <a:t>chromic </a:t>
            </a:r>
            <a:r>
              <a:rPr sz="1800" spc="-5" dirty="0">
                <a:latin typeface="Carlito"/>
                <a:cs typeface="Carlito"/>
              </a:rPr>
              <a:t>acid  </a:t>
            </a:r>
            <a:r>
              <a:rPr sz="1800" spc="-10" dirty="0">
                <a:latin typeface="Carlito"/>
                <a:cs typeface="Carlito"/>
              </a:rPr>
              <a:t>mixtures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rinsed with </a:t>
            </a:r>
            <a:r>
              <a:rPr sz="1800" spc="-10" dirty="0">
                <a:latin typeface="Carlito"/>
                <a:cs typeface="Carlito"/>
              </a:rPr>
              <a:t>several portions </a:t>
            </a:r>
            <a:r>
              <a:rPr sz="1800" spc="-5" dirty="0">
                <a:latin typeface="Carlito"/>
                <a:cs typeface="Carlito"/>
              </a:rPr>
              <a:t>of distilled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added 250ml </a:t>
            </a:r>
            <a:r>
              <a:rPr sz="1800" spc="-10" dirty="0">
                <a:latin typeface="Carlito"/>
                <a:cs typeface="Carlito"/>
              </a:rPr>
              <a:t>dist </a:t>
            </a:r>
            <a:r>
              <a:rPr sz="1800" spc="-45" dirty="0">
                <a:latin typeface="Carlito"/>
                <a:cs typeface="Carlito"/>
              </a:rPr>
              <a:t>water.  </a:t>
            </a:r>
            <a:r>
              <a:rPr sz="1800" spc="-10" dirty="0">
                <a:latin typeface="Carlito"/>
                <a:cs typeface="Carlito"/>
              </a:rPr>
              <a:t>Cover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flask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autoclave </a:t>
            </a:r>
            <a:r>
              <a:rPr sz="1800" dirty="0">
                <a:latin typeface="Carlito"/>
                <a:cs typeface="Carlito"/>
              </a:rPr>
              <a:t>at 121⁰C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10" dirty="0">
                <a:latin typeface="Carlito"/>
                <a:cs typeface="Carlito"/>
              </a:rPr>
              <a:t>30min.Carry </a:t>
            </a:r>
            <a:r>
              <a:rPr sz="1800" spc="-5" dirty="0">
                <a:latin typeface="Carlito"/>
                <a:cs typeface="Carlito"/>
              </a:rPr>
              <a:t>out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5" dirty="0">
                <a:latin typeface="Carlito"/>
                <a:cs typeface="Carlito"/>
              </a:rPr>
              <a:t>blank </a:t>
            </a:r>
            <a:r>
              <a:rPr sz="1800" spc="-10" dirty="0">
                <a:latin typeface="Carlito"/>
                <a:cs typeface="Carlito"/>
              </a:rPr>
              <a:t>determination </a:t>
            </a:r>
            <a:r>
              <a:rPr sz="1800" spc="-5" dirty="0">
                <a:latin typeface="Carlito"/>
                <a:cs typeface="Carlito"/>
              </a:rPr>
              <a:t>using  </a:t>
            </a:r>
            <a:r>
              <a:rPr sz="1800" dirty="0">
                <a:latin typeface="Carlito"/>
                <a:cs typeface="Carlito"/>
              </a:rPr>
              <a:t>250ml </a:t>
            </a:r>
            <a:r>
              <a:rPr sz="1800" spc="-10" dirty="0">
                <a:latin typeface="Carlito"/>
                <a:cs typeface="Carlito"/>
              </a:rPr>
              <a:t>dist </a:t>
            </a:r>
            <a:r>
              <a:rPr sz="1800" spc="-45" dirty="0">
                <a:latin typeface="Carlito"/>
                <a:cs typeface="Carlito"/>
              </a:rPr>
              <a:t>water. </a:t>
            </a:r>
            <a:r>
              <a:rPr sz="1800" spc="-5" dirty="0">
                <a:latin typeface="Carlito"/>
                <a:cs typeface="Carlito"/>
              </a:rPr>
              <a:t>Cool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examine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5" dirty="0">
                <a:latin typeface="Carlito"/>
                <a:cs typeface="Carlito"/>
              </a:rPr>
              <a:t>extract, </a:t>
            </a:r>
            <a:r>
              <a:rPr sz="1800" spc="-5" dirty="0">
                <a:latin typeface="Carlito"/>
                <a:cs typeface="Carlito"/>
              </a:rPr>
              <a:t>it should be </a:t>
            </a:r>
            <a:r>
              <a:rPr sz="1800" spc="-10" dirty="0">
                <a:latin typeface="Carlito"/>
                <a:cs typeface="Carlito"/>
              </a:rPr>
              <a:t>colourless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free from  </a:t>
            </a:r>
            <a:r>
              <a:rPr sz="1800" spc="-15" dirty="0">
                <a:latin typeface="Carlito"/>
                <a:cs typeface="Carlito"/>
              </a:rPr>
              <a:t>turbidity.</a:t>
            </a:r>
            <a:endParaRPr sz="1800">
              <a:latin typeface="Carlito"/>
              <a:cs typeface="Carlito"/>
            </a:endParaRPr>
          </a:p>
          <a:p>
            <a:pPr marL="276225" indent="-264160">
              <a:lnSpc>
                <a:spcPts val="2395"/>
              </a:lnSpc>
              <a:buFont typeface="Carlito"/>
              <a:buAutoNum type="arabicParenR" startAt="4"/>
              <a:tabLst>
                <a:tab pos="276860" algn="l"/>
              </a:tabLst>
            </a:pPr>
            <a:r>
              <a:rPr sz="2000" b="1" spc="-55" dirty="0">
                <a:latin typeface="Carlito"/>
                <a:cs typeface="Carlito"/>
              </a:rPr>
              <a:t>WATER </a:t>
            </a:r>
            <a:r>
              <a:rPr sz="2000" b="1" spc="-20" dirty="0">
                <a:latin typeface="Carlito"/>
                <a:cs typeface="Carlito"/>
              </a:rPr>
              <a:t>VAPOUR</a:t>
            </a:r>
            <a:r>
              <a:rPr sz="2000" b="1" spc="1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PERMEABILITY</a:t>
            </a:r>
            <a:r>
              <a:rPr sz="1800" spc="-5" dirty="0">
                <a:latin typeface="Carlito"/>
                <a:cs typeface="Carlito"/>
              </a:rPr>
              <a:t>:</a:t>
            </a:r>
            <a:endParaRPr sz="1800">
              <a:latin typeface="Carlito"/>
              <a:cs typeface="Carlito"/>
            </a:endParaRPr>
          </a:p>
          <a:p>
            <a:pPr marL="12700" marR="20002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rlito"/>
                <a:cs typeface="Carlito"/>
              </a:rPr>
              <a:t>Fill </a:t>
            </a:r>
            <a:r>
              <a:rPr sz="1800" dirty="0">
                <a:latin typeface="Carlito"/>
                <a:cs typeface="Carlito"/>
              </a:rPr>
              <a:t>5 </a:t>
            </a:r>
            <a:r>
              <a:rPr sz="1800" spc="-15" dirty="0">
                <a:latin typeface="Carlito"/>
                <a:cs typeface="Carlito"/>
              </a:rPr>
              <a:t>containers </a:t>
            </a:r>
            <a:r>
              <a:rPr sz="1800" spc="-5" dirty="0">
                <a:latin typeface="Carlito"/>
                <a:cs typeface="Carlito"/>
              </a:rPr>
              <a:t>with normal </a:t>
            </a:r>
            <a:r>
              <a:rPr sz="1800" spc="-10" dirty="0">
                <a:latin typeface="Carlito"/>
                <a:cs typeface="Carlito"/>
              </a:rPr>
              <a:t>volume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heat seal the </a:t>
            </a:r>
            <a:r>
              <a:rPr sz="1800" spc="-10" dirty="0">
                <a:latin typeface="Carlito"/>
                <a:cs typeface="Carlito"/>
              </a:rPr>
              <a:t>bottles </a:t>
            </a:r>
            <a:r>
              <a:rPr sz="1800" spc="-5" dirty="0">
                <a:latin typeface="Carlito"/>
                <a:cs typeface="Carlito"/>
              </a:rPr>
              <a:t>with </a:t>
            </a:r>
            <a:r>
              <a:rPr sz="1800" dirty="0">
                <a:latin typeface="Carlito"/>
                <a:cs typeface="Carlito"/>
              </a:rPr>
              <a:t>an </a:t>
            </a:r>
            <a:r>
              <a:rPr sz="1800" spc="-5" dirty="0">
                <a:latin typeface="Carlito"/>
                <a:cs typeface="Carlito"/>
              </a:rPr>
              <a:t>aluminum </a:t>
            </a:r>
            <a:r>
              <a:rPr sz="1800" spc="-15" dirty="0">
                <a:latin typeface="Carlito"/>
                <a:cs typeface="Carlito"/>
              </a:rPr>
              <a:t>foil.  Weigh </a:t>
            </a:r>
            <a:r>
              <a:rPr sz="1800" spc="-10" dirty="0">
                <a:latin typeface="Carlito"/>
                <a:cs typeface="Carlito"/>
              </a:rPr>
              <a:t>accurately </a:t>
            </a:r>
            <a:r>
              <a:rPr sz="1800" dirty="0">
                <a:latin typeface="Carlito"/>
                <a:cs typeface="Carlito"/>
              </a:rPr>
              <a:t>each </a:t>
            </a:r>
            <a:r>
              <a:rPr sz="1800" spc="-10" dirty="0">
                <a:latin typeface="Carlito"/>
                <a:cs typeface="Carlito"/>
              </a:rPr>
              <a:t>container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allowed to stand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10" dirty="0">
                <a:latin typeface="Carlito"/>
                <a:cs typeface="Carlito"/>
              </a:rPr>
              <a:t>14days at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relative </a:t>
            </a:r>
            <a:r>
              <a:rPr sz="1800" spc="-5" dirty="0">
                <a:latin typeface="Carlito"/>
                <a:cs typeface="Carlito"/>
              </a:rPr>
              <a:t>humidity of  60±5% </a:t>
            </a:r>
            <a:r>
              <a:rPr sz="1800" dirty="0">
                <a:latin typeface="Carlito"/>
                <a:cs typeface="Carlito"/>
              </a:rPr>
              <a:t>and a </a:t>
            </a:r>
            <a:r>
              <a:rPr sz="1800" spc="-10" dirty="0">
                <a:latin typeface="Carlito"/>
                <a:cs typeface="Carlito"/>
              </a:rPr>
              <a:t>temperature </a:t>
            </a:r>
            <a:r>
              <a:rPr sz="1800" spc="-5" dirty="0">
                <a:latin typeface="Carlito"/>
                <a:cs typeface="Carlito"/>
              </a:rPr>
              <a:t>between </a:t>
            </a:r>
            <a:r>
              <a:rPr sz="1800" dirty="0">
                <a:latin typeface="Carlito"/>
                <a:cs typeface="Carlito"/>
              </a:rPr>
              <a:t>20 and </a:t>
            </a:r>
            <a:r>
              <a:rPr sz="1800" spc="-10" dirty="0">
                <a:latin typeface="Carlito"/>
                <a:cs typeface="Carlito"/>
              </a:rPr>
              <a:t>25⁰C.Reweigh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containers. </a:t>
            </a:r>
            <a:r>
              <a:rPr sz="1800" spc="-5" dirty="0">
                <a:latin typeface="Carlito"/>
                <a:cs typeface="Carlito"/>
              </a:rPr>
              <a:t>The loss </a:t>
            </a:r>
            <a:r>
              <a:rPr sz="1800" dirty="0">
                <a:latin typeface="Carlito"/>
                <a:cs typeface="Carlito"/>
              </a:rPr>
              <a:t>in </a:t>
            </a:r>
            <a:r>
              <a:rPr sz="1800" spc="-5" dirty="0">
                <a:latin typeface="Carlito"/>
                <a:cs typeface="Carlito"/>
              </a:rPr>
              <a:t>weight in  </a:t>
            </a:r>
            <a:r>
              <a:rPr sz="1800" dirty="0">
                <a:latin typeface="Carlito"/>
                <a:cs typeface="Carlito"/>
              </a:rPr>
              <a:t>each </a:t>
            </a:r>
            <a:r>
              <a:rPr sz="1800" spc="-10" dirty="0">
                <a:latin typeface="Carlito"/>
                <a:cs typeface="Carlito"/>
              </a:rPr>
              <a:t>container </a:t>
            </a:r>
            <a:r>
              <a:rPr sz="1800" spc="-5" dirty="0">
                <a:latin typeface="Carlito"/>
                <a:cs typeface="Carlito"/>
              </a:rPr>
              <a:t>is </a:t>
            </a:r>
            <a:r>
              <a:rPr sz="1800" dirty="0">
                <a:latin typeface="Carlito"/>
                <a:cs typeface="Carlito"/>
              </a:rPr>
              <a:t>NMT</a:t>
            </a:r>
            <a:r>
              <a:rPr sz="1800" spc="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0.2%</a:t>
            </a:r>
            <a:endParaRPr sz="1800">
              <a:latin typeface="Carlito"/>
              <a:cs typeface="Carlito"/>
            </a:endParaRPr>
          </a:p>
          <a:p>
            <a:pPr marL="251460" indent="-239395">
              <a:lnSpc>
                <a:spcPct val="100000"/>
              </a:lnSpc>
              <a:spcBef>
                <a:spcPts val="5"/>
              </a:spcBef>
              <a:buAutoNum type="arabicParenR" startAt="5"/>
              <a:tabLst>
                <a:tab pos="252095" algn="l"/>
              </a:tabLst>
            </a:pPr>
            <a:r>
              <a:rPr sz="1800" b="1" spc="-15" dirty="0">
                <a:latin typeface="Carlito"/>
                <a:cs typeface="Carlito"/>
              </a:rPr>
              <a:t>TRANSPARENCY</a:t>
            </a:r>
            <a:r>
              <a:rPr sz="1800" b="1" spc="5" dirty="0">
                <a:latin typeface="Carlito"/>
                <a:cs typeface="Carlito"/>
              </a:rPr>
              <a:t> </a:t>
            </a:r>
            <a:r>
              <a:rPr sz="1800" b="1" spc="-25" dirty="0">
                <a:latin typeface="Carlito"/>
                <a:cs typeface="Carlito"/>
              </a:rPr>
              <a:t>TEST: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i="1" spc="-10" dirty="0">
                <a:latin typeface="Carlito"/>
                <a:cs typeface="Carlito"/>
              </a:rPr>
              <a:t>Standard </a:t>
            </a:r>
            <a:r>
              <a:rPr sz="1800" b="1" i="1" spc="-5" dirty="0">
                <a:latin typeface="Carlito"/>
                <a:cs typeface="Carlito"/>
              </a:rPr>
              <a:t>suspension preparation</a:t>
            </a:r>
            <a:r>
              <a:rPr sz="1800" spc="-5" dirty="0">
                <a:latin typeface="Carlito"/>
                <a:cs typeface="Carlito"/>
              </a:rPr>
              <a:t>: </a:t>
            </a:r>
            <a:r>
              <a:rPr sz="1800" dirty="0">
                <a:latin typeface="Carlito"/>
                <a:cs typeface="Carlito"/>
              </a:rPr>
              <a:t>1gm </a:t>
            </a:r>
            <a:r>
              <a:rPr sz="1800" spc="-15" dirty="0">
                <a:latin typeface="Carlito"/>
                <a:cs typeface="Carlito"/>
              </a:rPr>
              <a:t>hydrazine </a:t>
            </a:r>
            <a:r>
              <a:rPr sz="1800" spc="-10" dirty="0">
                <a:latin typeface="Carlito"/>
                <a:cs typeface="Carlito"/>
              </a:rPr>
              <a:t>sulphate </a:t>
            </a:r>
            <a:r>
              <a:rPr sz="1800" dirty="0">
                <a:latin typeface="Carlito"/>
                <a:cs typeface="Carlito"/>
              </a:rPr>
              <a:t>in </a:t>
            </a:r>
            <a:r>
              <a:rPr sz="1800" spc="-5" dirty="0">
                <a:latin typeface="Carlito"/>
                <a:cs typeface="Carlito"/>
              </a:rPr>
              <a:t>100ml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5" dirty="0">
                <a:latin typeface="Carlito"/>
                <a:cs typeface="Carlito"/>
              </a:rPr>
              <a:t>set aside</a:t>
            </a:r>
            <a:r>
              <a:rPr sz="1800" spc="220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for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40" dirty="0">
                <a:latin typeface="Carlito"/>
                <a:cs typeface="Carlito"/>
              </a:rPr>
              <a:t>6hr.take </a:t>
            </a:r>
            <a:r>
              <a:rPr sz="1800" dirty="0">
                <a:latin typeface="Carlito"/>
                <a:cs typeface="Carlito"/>
              </a:rPr>
              <a:t>25ml </a:t>
            </a:r>
            <a:r>
              <a:rPr sz="1800" spc="-5" dirty="0">
                <a:latin typeface="Carlito"/>
                <a:cs typeface="Carlito"/>
              </a:rPr>
              <a:t>of this solution </a:t>
            </a:r>
            <a:r>
              <a:rPr sz="1800" dirty="0">
                <a:latin typeface="Carlito"/>
                <a:cs typeface="Carlito"/>
              </a:rPr>
              <a:t>and add 25ml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10%w/v </a:t>
            </a:r>
            <a:r>
              <a:rPr sz="1800" spc="-10" dirty="0">
                <a:latin typeface="Carlito"/>
                <a:cs typeface="Carlito"/>
              </a:rPr>
              <a:t>hexamine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stand </a:t>
            </a:r>
            <a:r>
              <a:rPr sz="1800" spc="-15" dirty="0">
                <a:latin typeface="Carlito"/>
                <a:cs typeface="Carlito"/>
              </a:rPr>
              <a:t>for</a:t>
            </a:r>
            <a:r>
              <a:rPr sz="1800" spc="135" dirty="0">
                <a:latin typeface="Carlito"/>
                <a:cs typeface="Carlito"/>
              </a:rPr>
              <a:t> </a:t>
            </a:r>
            <a:r>
              <a:rPr sz="1800" spc="-40" dirty="0">
                <a:latin typeface="Carlito"/>
                <a:cs typeface="Carlito"/>
              </a:rPr>
              <a:t>24hr.</a:t>
            </a:r>
            <a:endParaRPr sz="180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800" b="1" i="1" spc="-45" dirty="0">
                <a:latin typeface="Carlito"/>
                <a:cs typeface="Carlito"/>
              </a:rPr>
              <a:t>Test </a:t>
            </a:r>
            <a:r>
              <a:rPr sz="1800" b="1" i="1" spc="-5" dirty="0">
                <a:latin typeface="Carlito"/>
                <a:cs typeface="Carlito"/>
              </a:rPr>
              <a:t>solution </a:t>
            </a:r>
            <a:r>
              <a:rPr sz="1800" b="1" i="1" dirty="0">
                <a:latin typeface="Carlito"/>
                <a:cs typeface="Carlito"/>
              </a:rPr>
              <a:t>preparation: </a:t>
            </a:r>
            <a:r>
              <a:rPr sz="1800" spc="-5" dirty="0">
                <a:latin typeface="Carlito"/>
                <a:cs typeface="Carlito"/>
              </a:rPr>
              <a:t>Sample </a:t>
            </a:r>
            <a:r>
              <a:rPr sz="1800" dirty="0">
                <a:latin typeface="Carlito"/>
                <a:cs typeface="Carlito"/>
              </a:rPr>
              <a:t>is </a:t>
            </a:r>
            <a:r>
              <a:rPr sz="1800" spc="-10" dirty="0">
                <a:latin typeface="Carlito"/>
                <a:cs typeface="Carlito"/>
              </a:rPr>
              <a:t>prepared </a:t>
            </a:r>
            <a:r>
              <a:rPr sz="1800" spc="-5" dirty="0">
                <a:latin typeface="Carlito"/>
                <a:cs typeface="Carlito"/>
              </a:rPr>
              <a:t>by </a:t>
            </a:r>
            <a:r>
              <a:rPr sz="1800" spc="-10" dirty="0">
                <a:latin typeface="Carlito"/>
                <a:cs typeface="Carlito"/>
              </a:rPr>
              <a:t>16fold dilution </a:t>
            </a:r>
            <a:r>
              <a:rPr sz="1800" spc="-5" dirty="0">
                <a:latin typeface="Carlito"/>
                <a:cs typeface="Carlito"/>
              </a:rPr>
              <a:t>of </a:t>
            </a: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standard </a:t>
            </a:r>
            <a:r>
              <a:rPr sz="1800" spc="-5" dirty="0">
                <a:latin typeface="Carlito"/>
                <a:cs typeface="Carlito"/>
              </a:rPr>
              <a:t>suspension. </a:t>
            </a:r>
            <a:r>
              <a:rPr sz="1800" spc="-10" dirty="0">
                <a:latin typeface="Carlito"/>
                <a:cs typeface="Carlito"/>
              </a:rPr>
              <a:t>Fill  </a:t>
            </a:r>
            <a:r>
              <a:rPr sz="1800" dirty="0">
                <a:latin typeface="Carlito"/>
                <a:cs typeface="Carlito"/>
              </a:rPr>
              <a:t>5 </a:t>
            </a:r>
            <a:r>
              <a:rPr sz="1800" spc="-15" dirty="0">
                <a:latin typeface="Carlito"/>
                <a:cs typeface="Carlito"/>
              </a:rPr>
              <a:t>containers </a:t>
            </a:r>
            <a:r>
              <a:rPr sz="1800" spc="-5" dirty="0">
                <a:latin typeface="Carlito"/>
                <a:cs typeface="Carlito"/>
              </a:rPr>
              <a:t>cloudiness </a:t>
            </a:r>
            <a:r>
              <a:rPr sz="1800" spc="-10" dirty="0">
                <a:latin typeface="Carlito"/>
                <a:cs typeface="Carlito"/>
              </a:rPr>
              <a:t>detectable </a:t>
            </a:r>
            <a:r>
              <a:rPr sz="1800" dirty="0">
                <a:latin typeface="Carlito"/>
                <a:cs typeface="Carlito"/>
              </a:rPr>
              <a:t>when </a:t>
            </a:r>
            <a:r>
              <a:rPr sz="1800" spc="-10" dirty="0">
                <a:latin typeface="Carlito"/>
                <a:cs typeface="Carlito"/>
              </a:rPr>
              <a:t>compared to </a:t>
            </a:r>
            <a:r>
              <a:rPr sz="1800" spc="-15" dirty="0">
                <a:latin typeface="Carlito"/>
                <a:cs typeface="Carlito"/>
              </a:rPr>
              <a:t>water </a:t>
            </a:r>
            <a:r>
              <a:rPr sz="1800" spc="-5" dirty="0">
                <a:latin typeface="Carlito"/>
                <a:cs typeface="Carlito"/>
              </a:rPr>
              <a:t>filled </a:t>
            </a:r>
            <a:r>
              <a:rPr sz="1800" spc="-10" dirty="0">
                <a:latin typeface="Carlito"/>
                <a:cs typeface="Carlito"/>
              </a:rPr>
              <a:t>containers. </a:t>
            </a:r>
            <a:r>
              <a:rPr sz="1800" spc="-5" dirty="0">
                <a:latin typeface="Carlito"/>
                <a:cs typeface="Carlito"/>
              </a:rPr>
              <a:t>Absorbance </a:t>
            </a:r>
            <a:r>
              <a:rPr sz="1800" dirty="0">
                <a:latin typeface="Carlito"/>
                <a:cs typeface="Carlito"/>
              </a:rPr>
              <a:t>is  </a:t>
            </a:r>
            <a:r>
              <a:rPr sz="1800" spc="-5" dirty="0">
                <a:latin typeface="Carlito"/>
                <a:cs typeface="Carlito"/>
              </a:rPr>
              <a:t>measured at </a:t>
            </a:r>
            <a:r>
              <a:rPr sz="1800" dirty="0">
                <a:latin typeface="Carlito"/>
                <a:cs typeface="Carlito"/>
              </a:rPr>
              <a:t>640nm and the </a:t>
            </a:r>
            <a:r>
              <a:rPr sz="1800" spc="-10" dirty="0">
                <a:latin typeface="Carlito"/>
                <a:cs typeface="Carlito"/>
              </a:rPr>
              <a:t>range </a:t>
            </a:r>
            <a:r>
              <a:rPr sz="1800" dirty="0">
                <a:latin typeface="Carlito"/>
                <a:cs typeface="Carlito"/>
              </a:rPr>
              <a:t>is </a:t>
            </a:r>
            <a:r>
              <a:rPr sz="1800" spc="-5" dirty="0">
                <a:latin typeface="Carlito"/>
                <a:cs typeface="Carlito"/>
              </a:rPr>
              <a:t>within </a:t>
            </a:r>
            <a:r>
              <a:rPr sz="1800" dirty="0">
                <a:latin typeface="Carlito"/>
                <a:cs typeface="Carlito"/>
              </a:rPr>
              <a:t>0.37 and</a:t>
            </a:r>
            <a:r>
              <a:rPr sz="1800" spc="6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0.43.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2600</Words>
  <Application>Microsoft Office PowerPoint</Application>
  <PresentationFormat>On-screen Show (4:3)</PresentationFormat>
  <Paragraphs>227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Carlito</vt:lpstr>
      <vt:lpstr>Courier New</vt:lpstr>
      <vt:lpstr>Times New Roman</vt:lpstr>
      <vt:lpstr>Wingdings</vt:lpstr>
      <vt:lpstr>Office Theme</vt:lpstr>
      <vt:lpstr>TESTING OF PHARMACEUTICAL  PACKAGING MATERIALS</vt:lpstr>
      <vt:lpstr>QUALITY CONTROL TESTS FOR GLASSES</vt:lpstr>
      <vt:lpstr>B) WATER ATTACK TEST:</vt:lpstr>
      <vt:lpstr>2) HYDROLYTIC RESISTANCE OF GLASS CONTAINERS:</vt:lpstr>
      <vt:lpstr>PowerPoint Presentation</vt:lpstr>
      <vt:lpstr>3) ARSENIC TEST:</vt:lpstr>
      <vt:lpstr>5) INTERNAL BURSTING PRESSURE TEST: The most common instrument used is American glass research increment pressure tester .The  test bottle is filled with water and placed inside the test chamber. A scaling head is applied and  the internal pressure automatically raised by a series of increments each of which is held for a  set of time. The bottle can be checked to a preselected pressure level and the test continues  until the container finally bursts.</vt:lpstr>
      <vt:lpstr>QUALITY CONTROL OF PACKING MATERIALS</vt:lpstr>
      <vt:lpstr>3) CLARITY OF AQUEOUS EXTRACT:</vt:lpstr>
      <vt:lpstr>QUALITY CONTROL OF CLOSURES</vt:lpstr>
      <vt:lpstr>2) Fragmentation test</vt:lpstr>
      <vt:lpstr>3)Self – sealability</vt:lpstr>
      <vt:lpstr>4) PH OF AQUEOUS EXTRACT:</vt:lpstr>
      <vt:lpstr>QUALITY CONTROL OF COLLAPSIBLE TUBES</vt:lpstr>
      <vt:lpstr>QUALITY CONTROL OF METALLIC TINS</vt:lpstr>
      <vt:lpstr>QUALITY CONTROL OF STRIP AND BLISTERS</vt:lpstr>
      <vt:lpstr>QUALITY CONTROL OF PAPER AND BOARD The tests pieces of paper and board are conditioned for the tests to be carried out in  standard conditions. They are: Temperature: 23⁰C±1⁰C Relative humidity: 50%±2%  Some of the tests to be performed 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OF PHARMACEUTICAL  PACKAGING MATERIALS</dc:title>
  <cp:lastModifiedBy>lipsasamal90@gmail.com</cp:lastModifiedBy>
  <cp:revision>2</cp:revision>
  <dcterms:created xsi:type="dcterms:W3CDTF">2021-05-06T12:11:10Z</dcterms:created>
  <dcterms:modified xsi:type="dcterms:W3CDTF">2021-05-06T12:11:55Z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2021-05-06T00:00:00Z</vt:filetime>
  </property>
</Properties>
</file>