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70" r:id="rId4"/>
    <p:sldId id="258" r:id="rId5"/>
    <p:sldId id="265" r:id="rId6"/>
    <p:sldId id="269" r:id="rId7"/>
    <p:sldId id="259" r:id="rId8"/>
    <p:sldId id="260" r:id="rId9"/>
    <p:sldId id="271" r:id="rId10"/>
    <p:sldId id="261" r:id="rId11"/>
    <p:sldId id="262" r:id="rId12"/>
    <p:sldId id="264" r:id="rId13"/>
    <p:sldId id="266" r:id="rId14"/>
    <p:sldId id="272" r:id="rId15"/>
    <p:sldId id="273" r:id="rId16"/>
    <p:sldId id="275" r:id="rId17"/>
    <p:sldId id="274" r:id="rId18"/>
    <p:sldId id="267"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716" autoAdjust="0"/>
  </p:normalViewPr>
  <p:slideViewPr>
    <p:cSldViewPr snapToGrid="0">
      <p:cViewPr varScale="1">
        <p:scale>
          <a:sx n="50" d="100"/>
          <a:sy n="50" d="100"/>
        </p:scale>
        <p:origin x="42"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4D933D-BB80-42C6-AFE3-E590A0E5210B}" type="doc">
      <dgm:prSet loTypeId="urn:microsoft.com/office/officeart/2005/8/layout/process1" loCatId="process" qsTypeId="urn:microsoft.com/office/officeart/2005/8/quickstyle/simple3" qsCatId="simple" csTypeId="urn:microsoft.com/office/officeart/2005/8/colors/accent1_2" csCatId="accent1" phldr="1"/>
      <dgm:spPr/>
    </dgm:pt>
    <dgm:pt modelId="{D8263F2A-5DD0-440D-A302-72FFC6748FB6}">
      <dgm:prSet phldrT="[Text]"/>
      <dgm:spPr/>
      <dgm:t>
        <a:bodyPr/>
        <a:lstStyle/>
        <a:p>
          <a:r>
            <a:rPr lang="en-US" dirty="0" smtClean="0"/>
            <a:t>Sensor captures photons and converts them to electron</a:t>
          </a:r>
          <a:endParaRPr lang="en-GB" dirty="0"/>
        </a:p>
      </dgm:t>
    </dgm:pt>
    <dgm:pt modelId="{80E61712-6E0A-4C34-A186-FBA72A601777}" type="parTrans" cxnId="{AC3CC893-3D24-4D10-B8EF-01147E0A098D}">
      <dgm:prSet/>
      <dgm:spPr/>
      <dgm:t>
        <a:bodyPr/>
        <a:lstStyle/>
        <a:p>
          <a:endParaRPr lang="en-GB"/>
        </a:p>
      </dgm:t>
    </dgm:pt>
    <dgm:pt modelId="{FD5FEC74-ACB4-4687-821D-B1D81A303045}" type="sibTrans" cxnId="{AC3CC893-3D24-4D10-B8EF-01147E0A098D}">
      <dgm:prSet/>
      <dgm:spPr/>
      <dgm:t>
        <a:bodyPr/>
        <a:lstStyle/>
        <a:p>
          <a:endParaRPr lang="en-GB"/>
        </a:p>
      </dgm:t>
    </dgm:pt>
    <dgm:pt modelId="{D87235A2-F83E-4BEC-B2E4-610670D47674}">
      <dgm:prSet phldrT="[Text]"/>
      <dgm:spPr/>
      <dgm:t>
        <a:bodyPr/>
        <a:lstStyle/>
        <a:p>
          <a:r>
            <a:rPr lang="en-US" dirty="0" smtClean="0"/>
            <a:t>Build up of electron in </a:t>
          </a:r>
          <a:r>
            <a:rPr lang="en-US" dirty="0" err="1" smtClean="0"/>
            <a:t>photosite</a:t>
          </a:r>
          <a:r>
            <a:rPr lang="en-US" dirty="0" smtClean="0"/>
            <a:t> is converted to voltage</a:t>
          </a:r>
          <a:endParaRPr lang="en-GB" dirty="0"/>
        </a:p>
      </dgm:t>
    </dgm:pt>
    <dgm:pt modelId="{C0F414F2-66E5-4BAF-AD90-EA0AD0F64064}" type="parTrans" cxnId="{E4F59E0E-9257-47F2-ADFE-4F06A05B432F}">
      <dgm:prSet/>
      <dgm:spPr/>
      <dgm:t>
        <a:bodyPr/>
        <a:lstStyle/>
        <a:p>
          <a:endParaRPr lang="en-GB"/>
        </a:p>
      </dgm:t>
    </dgm:pt>
    <dgm:pt modelId="{26BF3638-7162-4E6F-8D4D-A83E8F15518B}" type="sibTrans" cxnId="{E4F59E0E-9257-47F2-ADFE-4F06A05B432F}">
      <dgm:prSet/>
      <dgm:spPr/>
      <dgm:t>
        <a:bodyPr/>
        <a:lstStyle/>
        <a:p>
          <a:endParaRPr lang="en-GB"/>
        </a:p>
      </dgm:t>
    </dgm:pt>
    <dgm:pt modelId="{1A785FA4-A2F9-4CE2-9B03-B04703E3AEBD}">
      <dgm:prSet phldrT="[Text]"/>
      <dgm:spPr/>
      <dgm:t>
        <a:bodyPr/>
        <a:lstStyle/>
        <a:p>
          <a:r>
            <a:rPr lang="en-US" dirty="0" smtClean="0"/>
            <a:t>Voltage is converted to digital data as a pixel</a:t>
          </a:r>
          <a:endParaRPr lang="en-GB" dirty="0"/>
        </a:p>
      </dgm:t>
    </dgm:pt>
    <dgm:pt modelId="{2E3495CF-74B9-40FD-A1CE-C6276B9D39CD}" type="parTrans" cxnId="{66D2ABA2-4420-401A-B195-4C3D79440EB1}">
      <dgm:prSet/>
      <dgm:spPr/>
      <dgm:t>
        <a:bodyPr/>
        <a:lstStyle/>
        <a:p>
          <a:endParaRPr lang="en-GB"/>
        </a:p>
      </dgm:t>
    </dgm:pt>
    <dgm:pt modelId="{43436E18-9AA8-47D9-9401-029BAD84EF5D}" type="sibTrans" cxnId="{66D2ABA2-4420-401A-B195-4C3D79440EB1}">
      <dgm:prSet/>
      <dgm:spPr/>
      <dgm:t>
        <a:bodyPr/>
        <a:lstStyle/>
        <a:p>
          <a:endParaRPr lang="en-GB"/>
        </a:p>
      </dgm:t>
    </dgm:pt>
    <dgm:pt modelId="{623EEE03-DE86-4CC7-BED9-C21926D92775}">
      <dgm:prSet phldrT="[Text]"/>
      <dgm:spPr/>
      <dgm:t>
        <a:bodyPr/>
        <a:lstStyle/>
        <a:p>
          <a:r>
            <a:rPr lang="en-US" dirty="0" smtClean="0"/>
            <a:t>Pixels are relayed in consecutive order and stored as an image in camera’s memory</a:t>
          </a:r>
          <a:endParaRPr lang="en-GB" dirty="0"/>
        </a:p>
      </dgm:t>
    </dgm:pt>
    <dgm:pt modelId="{F7020BB6-241A-4EA7-9212-097763FB692C}" type="parTrans" cxnId="{B26CFDEA-D839-4997-9A1F-3DDA0B2C4CE1}">
      <dgm:prSet/>
      <dgm:spPr/>
      <dgm:t>
        <a:bodyPr/>
        <a:lstStyle/>
        <a:p>
          <a:endParaRPr lang="en-GB"/>
        </a:p>
      </dgm:t>
    </dgm:pt>
    <dgm:pt modelId="{9F9ED3C1-64AC-4C90-AE0F-51712536746F}" type="sibTrans" cxnId="{B26CFDEA-D839-4997-9A1F-3DDA0B2C4CE1}">
      <dgm:prSet/>
      <dgm:spPr/>
      <dgm:t>
        <a:bodyPr/>
        <a:lstStyle/>
        <a:p>
          <a:endParaRPr lang="en-GB"/>
        </a:p>
      </dgm:t>
    </dgm:pt>
    <dgm:pt modelId="{9FFCD653-332D-45F2-811A-7F4411B85ADE}" type="pres">
      <dgm:prSet presAssocID="{614D933D-BB80-42C6-AFE3-E590A0E5210B}" presName="Name0" presStyleCnt="0">
        <dgm:presLayoutVars>
          <dgm:dir/>
          <dgm:resizeHandles val="exact"/>
        </dgm:presLayoutVars>
      </dgm:prSet>
      <dgm:spPr/>
    </dgm:pt>
    <dgm:pt modelId="{1A3E876F-B4B2-434D-9FE0-86659E8AEF63}" type="pres">
      <dgm:prSet presAssocID="{D8263F2A-5DD0-440D-A302-72FFC6748FB6}" presName="node" presStyleLbl="node1" presStyleIdx="0" presStyleCnt="4">
        <dgm:presLayoutVars>
          <dgm:bulletEnabled val="1"/>
        </dgm:presLayoutVars>
      </dgm:prSet>
      <dgm:spPr/>
      <dgm:t>
        <a:bodyPr/>
        <a:lstStyle/>
        <a:p>
          <a:endParaRPr lang="en-GB"/>
        </a:p>
      </dgm:t>
    </dgm:pt>
    <dgm:pt modelId="{351403AC-94F4-4271-9D78-4D643B81F7D7}" type="pres">
      <dgm:prSet presAssocID="{FD5FEC74-ACB4-4687-821D-B1D81A303045}" presName="sibTrans" presStyleLbl="sibTrans2D1" presStyleIdx="0" presStyleCnt="3"/>
      <dgm:spPr/>
      <dgm:t>
        <a:bodyPr/>
        <a:lstStyle/>
        <a:p>
          <a:endParaRPr lang="en-GB"/>
        </a:p>
      </dgm:t>
    </dgm:pt>
    <dgm:pt modelId="{D015AECC-59F2-4AE8-858A-FE7161FC9E4D}" type="pres">
      <dgm:prSet presAssocID="{FD5FEC74-ACB4-4687-821D-B1D81A303045}" presName="connectorText" presStyleLbl="sibTrans2D1" presStyleIdx="0" presStyleCnt="3"/>
      <dgm:spPr/>
      <dgm:t>
        <a:bodyPr/>
        <a:lstStyle/>
        <a:p>
          <a:endParaRPr lang="en-GB"/>
        </a:p>
      </dgm:t>
    </dgm:pt>
    <dgm:pt modelId="{65CC69DA-7FB7-4884-BF35-672E10560F21}" type="pres">
      <dgm:prSet presAssocID="{D87235A2-F83E-4BEC-B2E4-610670D47674}" presName="node" presStyleLbl="node1" presStyleIdx="1" presStyleCnt="4">
        <dgm:presLayoutVars>
          <dgm:bulletEnabled val="1"/>
        </dgm:presLayoutVars>
      </dgm:prSet>
      <dgm:spPr/>
      <dgm:t>
        <a:bodyPr/>
        <a:lstStyle/>
        <a:p>
          <a:endParaRPr lang="en-GB"/>
        </a:p>
      </dgm:t>
    </dgm:pt>
    <dgm:pt modelId="{8BC85B4B-4758-4C9B-99AC-0679D5BBBB64}" type="pres">
      <dgm:prSet presAssocID="{26BF3638-7162-4E6F-8D4D-A83E8F15518B}" presName="sibTrans" presStyleLbl="sibTrans2D1" presStyleIdx="1" presStyleCnt="3"/>
      <dgm:spPr/>
      <dgm:t>
        <a:bodyPr/>
        <a:lstStyle/>
        <a:p>
          <a:endParaRPr lang="en-GB"/>
        </a:p>
      </dgm:t>
    </dgm:pt>
    <dgm:pt modelId="{BA2E1ADE-45DA-42E6-8CCC-0C5CF5D526D9}" type="pres">
      <dgm:prSet presAssocID="{26BF3638-7162-4E6F-8D4D-A83E8F15518B}" presName="connectorText" presStyleLbl="sibTrans2D1" presStyleIdx="1" presStyleCnt="3"/>
      <dgm:spPr/>
      <dgm:t>
        <a:bodyPr/>
        <a:lstStyle/>
        <a:p>
          <a:endParaRPr lang="en-GB"/>
        </a:p>
      </dgm:t>
    </dgm:pt>
    <dgm:pt modelId="{7C1770AD-2463-4CE3-9D49-5BBC9F870382}" type="pres">
      <dgm:prSet presAssocID="{1A785FA4-A2F9-4CE2-9B03-B04703E3AEBD}" presName="node" presStyleLbl="node1" presStyleIdx="2" presStyleCnt="4">
        <dgm:presLayoutVars>
          <dgm:bulletEnabled val="1"/>
        </dgm:presLayoutVars>
      </dgm:prSet>
      <dgm:spPr/>
      <dgm:t>
        <a:bodyPr/>
        <a:lstStyle/>
        <a:p>
          <a:endParaRPr lang="en-GB"/>
        </a:p>
      </dgm:t>
    </dgm:pt>
    <dgm:pt modelId="{3901872A-AA8F-4B4A-B1C0-D3C2FDD52CFA}" type="pres">
      <dgm:prSet presAssocID="{43436E18-9AA8-47D9-9401-029BAD84EF5D}" presName="sibTrans" presStyleLbl="sibTrans2D1" presStyleIdx="2" presStyleCnt="3"/>
      <dgm:spPr/>
      <dgm:t>
        <a:bodyPr/>
        <a:lstStyle/>
        <a:p>
          <a:endParaRPr lang="en-GB"/>
        </a:p>
      </dgm:t>
    </dgm:pt>
    <dgm:pt modelId="{68C80E14-0605-496C-AB73-801DEBD30D11}" type="pres">
      <dgm:prSet presAssocID="{43436E18-9AA8-47D9-9401-029BAD84EF5D}" presName="connectorText" presStyleLbl="sibTrans2D1" presStyleIdx="2" presStyleCnt="3"/>
      <dgm:spPr/>
      <dgm:t>
        <a:bodyPr/>
        <a:lstStyle/>
        <a:p>
          <a:endParaRPr lang="en-GB"/>
        </a:p>
      </dgm:t>
    </dgm:pt>
    <dgm:pt modelId="{CAC7144E-261E-44AB-A098-E398A5A848DA}" type="pres">
      <dgm:prSet presAssocID="{623EEE03-DE86-4CC7-BED9-C21926D92775}" presName="node" presStyleLbl="node1" presStyleIdx="3" presStyleCnt="4">
        <dgm:presLayoutVars>
          <dgm:bulletEnabled val="1"/>
        </dgm:presLayoutVars>
      </dgm:prSet>
      <dgm:spPr/>
      <dgm:t>
        <a:bodyPr/>
        <a:lstStyle/>
        <a:p>
          <a:endParaRPr lang="en-GB"/>
        </a:p>
      </dgm:t>
    </dgm:pt>
  </dgm:ptLst>
  <dgm:cxnLst>
    <dgm:cxn modelId="{B5ABFB95-D803-45D3-9962-C0679F392CE2}" type="presOf" srcId="{26BF3638-7162-4E6F-8D4D-A83E8F15518B}" destId="{8BC85B4B-4758-4C9B-99AC-0679D5BBBB64}" srcOrd="0" destOrd="0" presId="urn:microsoft.com/office/officeart/2005/8/layout/process1"/>
    <dgm:cxn modelId="{783EB558-3B79-43F6-A660-FA4E129A7FC3}" type="presOf" srcId="{43436E18-9AA8-47D9-9401-029BAD84EF5D}" destId="{68C80E14-0605-496C-AB73-801DEBD30D11}" srcOrd="1" destOrd="0" presId="urn:microsoft.com/office/officeart/2005/8/layout/process1"/>
    <dgm:cxn modelId="{8B0BDB66-392A-4C96-8BD1-00A6BA7D629A}" type="presOf" srcId="{1A785FA4-A2F9-4CE2-9B03-B04703E3AEBD}" destId="{7C1770AD-2463-4CE3-9D49-5BBC9F870382}" srcOrd="0" destOrd="0" presId="urn:microsoft.com/office/officeart/2005/8/layout/process1"/>
    <dgm:cxn modelId="{E4F59E0E-9257-47F2-ADFE-4F06A05B432F}" srcId="{614D933D-BB80-42C6-AFE3-E590A0E5210B}" destId="{D87235A2-F83E-4BEC-B2E4-610670D47674}" srcOrd="1" destOrd="0" parTransId="{C0F414F2-66E5-4BAF-AD90-EA0AD0F64064}" sibTransId="{26BF3638-7162-4E6F-8D4D-A83E8F15518B}"/>
    <dgm:cxn modelId="{9C54FF12-325D-4567-95A9-E91AA39A2419}" type="presOf" srcId="{614D933D-BB80-42C6-AFE3-E590A0E5210B}" destId="{9FFCD653-332D-45F2-811A-7F4411B85ADE}" srcOrd="0" destOrd="0" presId="urn:microsoft.com/office/officeart/2005/8/layout/process1"/>
    <dgm:cxn modelId="{66D2ABA2-4420-401A-B195-4C3D79440EB1}" srcId="{614D933D-BB80-42C6-AFE3-E590A0E5210B}" destId="{1A785FA4-A2F9-4CE2-9B03-B04703E3AEBD}" srcOrd="2" destOrd="0" parTransId="{2E3495CF-74B9-40FD-A1CE-C6276B9D39CD}" sibTransId="{43436E18-9AA8-47D9-9401-029BAD84EF5D}"/>
    <dgm:cxn modelId="{D4B088D2-5D8E-4F74-A44D-59DC5BDBE9ED}" type="presOf" srcId="{623EEE03-DE86-4CC7-BED9-C21926D92775}" destId="{CAC7144E-261E-44AB-A098-E398A5A848DA}" srcOrd="0" destOrd="0" presId="urn:microsoft.com/office/officeart/2005/8/layout/process1"/>
    <dgm:cxn modelId="{6D3EFEFE-DB94-426A-991C-CE6CA98EE3D5}" type="presOf" srcId="{43436E18-9AA8-47D9-9401-029BAD84EF5D}" destId="{3901872A-AA8F-4B4A-B1C0-D3C2FDD52CFA}" srcOrd="0" destOrd="0" presId="urn:microsoft.com/office/officeart/2005/8/layout/process1"/>
    <dgm:cxn modelId="{9638E222-889B-4CE1-9EB0-BF6F12D29B9E}" type="presOf" srcId="{FD5FEC74-ACB4-4687-821D-B1D81A303045}" destId="{351403AC-94F4-4271-9D78-4D643B81F7D7}" srcOrd="0" destOrd="0" presId="urn:microsoft.com/office/officeart/2005/8/layout/process1"/>
    <dgm:cxn modelId="{B26CFDEA-D839-4997-9A1F-3DDA0B2C4CE1}" srcId="{614D933D-BB80-42C6-AFE3-E590A0E5210B}" destId="{623EEE03-DE86-4CC7-BED9-C21926D92775}" srcOrd="3" destOrd="0" parTransId="{F7020BB6-241A-4EA7-9212-097763FB692C}" sibTransId="{9F9ED3C1-64AC-4C90-AE0F-51712536746F}"/>
    <dgm:cxn modelId="{6DCC13FB-5123-4D29-BB99-872EE2FB4C29}" type="presOf" srcId="{D87235A2-F83E-4BEC-B2E4-610670D47674}" destId="{65CC69DA-7FB7-4884-BF35-672E10560F21}" srcOrd="0" destOrd="0" presId="urn:microsoft.com/office/officeart/2005/8/layout/process1"/>
    <dgm:cxn modelId="{A4979606-B6B2-49A5-A990-8BFA8E3B8486}" type="presOf" srcId="{FD5FEC74-ACB4-4687-821D-B1D81A303045}" destId="{D015AECC-59F2-4AE8-858A-FE7161FC9E4D}" srcOrd="1" destOrd="0" presId="urn:microsoft.com/office/officeart/2005/8/layout/process1"/>
    <dgm:cxn modelId="{AC3CC893-3D24-4D10-B8EF-01147E0A098D}" srcId="{614D933D-BB80-42C6-AFE3-E590A0E5210B}" destId="{D8263F2A-5DD0-440D-A302-72FFC6748FB6}" srcOrd="0" destOrd="0" parTransId="{80E61712-6E0A-4C34-A186-FBA72A601777}" sibTransId="{FD5FEC74-ACB4-4687-821D-B1D81A303045}"/>
    <dgm:cxn modelId="{A2947B56-29FF-45DA-8132-6C6CC46F3491}" type="presOf" srcId="{D8263F2A-5DD0-440D-A302-72FFC6748FB6}" destId="{1A3E876F-B4B2-434D-9FE0-86659E8AEF63}" srcOrd="0" destOrd="0" presId="urn:microsoft.com/office/officeart/2005/8/layout/process1"/>
    <dgm:cxn modelId="{5E761DD0-909C-4B4C-B418-053EF0B92BD7}" type="presOf" srcId="{26BF3638-7162-4E6F-8D4D-A83E8F15518B}" destId="{BA2E1ADE-45DA-42E6-8CCC-0C5CF5D526D9}" srcOrd="1" destOrd="0" presId="urn:microsoft.com/office/officeart/2005/8/layout/process1"/>
    <dgm:cxn modelId="{9E37CCEE-C229-4562-8C49-5687781DFD2F}" type="presParOf" srcId="{9FFCD653-332D-45F2-811A-7F4411B85ADE}" destId="{1A3E876F-B4B2-434D-9FE0-86659E8AEF63}" srcOrd="0" destOrd="0" presId="urn:microsoft.com/office/officeart/2005/8/layout/process1"/>
    <dgm:cxn modelId="{ADF1815B-FE80-43B1-97FF-5F62C6737447}" type="presParOf" srcId="{9FFCD653-332D-45F2-811A-7F4411B85ADE}" destId="{351403AC-94F4-4271-9D78-4D643B81F7D7}" srcOrd="1" destOrd="0" presId="urn:microsoft.com/office/officeart/2005/8/layout/process1"/>
    <dgm:cxn modelId="{7855DF84-F972-48EA-8301-CF0423BC2D76}" type="presParOf" srcId="{351403AC-94F4-4271-9D78-4D643B81F7D7}" destId="{D015AECC-59F2-4AE8-858A-FE7161FC9E4D}" srcOrd="0" destOrd="0" presId="urn:microsoft.com/office/officeart/2005/8/layout/process1"/>
    <dgm:cxn modelId="{7C99D761-0773-4021-9EC1-A1831493C14C}" type="presParOf" srcId="{9FFCD653-332D-45F2-811A-7F4411B85ADE}" destId="{65CC69DA-7FB7-4884-BF35-672E10560F21}" srcOrd="2" destOrd="0" presId="urn:microsoft.com/office/officeart/2005/8/layout/process1"/>
    <dgm:cxn modelId="{B88D64B3-DC49-4A40-A6D5-D8564D0C9DAC}" type="presParOf" srcId="{9FFCD653-332D-45F2-811A-7F4411B85ADE}" destId="{8BC85B4B-4758-4C9B-99AC-0679D5BBBB64}" srcOrd="3" destOrd="0" presId="urn:microsoft.com/office/officeart/2005/8/layout/process1"/>
    <dgm:cxn modelId="{B25F7AAA-AF67-4CC1-9447-F1182FC13C11}" type="presParOf" srcId="{8BC85B4B-4758-4C9B-99AC-0679D5BBBB64}" destId="{BA2E1ADE-45DA-42E6-8CCC-0C5CF5D526D9}" srcOrd="0" destOrd="0" presId="urn:microsoft.com/office/officeart/2005/8/layout/process1"/>
    <dgm:cxn modelId="{018C6202-F998-40A6-8213-F4003098641F}" type="presParOf" srcId="{9FFCD653-332D-45F2-811A-7F4411B85ADE}" destId="{7C1770AD-2463-4CE3-9D49-5BBC9F870382}" srcOrd="4" destOrd="0" presId="urn:microsoft.com/office/officeart/2005/8/layout/process1"/>
    <dgm:cxn modelId="{8D3F4AEF-4A51-4C77-9753-1DCEC4FD5571}" type="presParOf" srcId="{9FFCD653-332D-45F2-811A-7F4411B85ADE}" destId="{3901872A-AA8F-4B4A-B1C0-D3C2FDD52CFA}" srcOrd="5" destOrd="0" presId="urn:microsoft.com/office/officeart/2005/8/layout/process1"/>
    <dgm:cxn modelId="{29FA187D-B544-41C1-8660-3D82DF932745}" type="presParOf" srcId="{3901872A-AA8F-4B4A-B1C0-D3C2FDD52CFA}" destId="{68C80E14-0605-496C-AB73-801DEBD30D11}" srcOrd="0" destOrd="0" presId="urn:microsoft.com/office/officeart/2005/8/layout/process1"/>
    <dgm:cxn modelId="{38604AFB-75AC-45A5-A576-50F6EE8603B9}" type="presParOf" srcId="{9FFCD653-332D-45F2-811A-7F4411B85ADE}" destId="{CAC7144E-261E-44AB-A098-E398A5A848D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E876F-B4B2-434D-9FE0-86659E8AEF63}">
      <dsp:nvSpPr>
        <dsp:cNvPr id="0" name=""/>
        <dsp:cNvSpPr/>
      </dsp:nvSpPr>
      <dsp:spPr>
        <a:xfrm>
          <a:off x="4352" y="683748"/>
          <a:ext cx="1902840" cy="149960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Sensor captures photons and converts them to electron</a:t>
          </a:r>
          <a:endParaRPr lang="en-GB" sz="1800" kern="1200" dirty="0"/>
        </a:p>
      </dsp:txBody>
      <dsp:txXfrm>
        <a:off x="48274" y="727670"/>
        <a:ext cx="1814996" cy="1411757"/>
      </dsp:txXfrm>
    </dsp:sp>
    <dsp:sp modelId="{351403AC-94F4-4271-9D78-4D643B81F7D7}">
      <dsp:nvSpPr>
        <dsp:cNvPr id="0" name=""/>
        <dsp:cNvSpPr/>
      </dsp:nvSpPr>
      <dsp:spPr>
        <a:xfrm>
          <a:off x="2097476" y="1197597"/>
          <a:ext cx="403402" cy="471904"/>
        </a:xfrm>
        <a:prstGeom prst="rightArrow">
          <a:avLst>
            <a:gd name="adj1" fmla="val 60000"/>
            <a:gd name="adj2" fmla="val 50000"/>
          </a:avLst>
        </a:prstGeom>
        <a:gradFill rotWithShape="0">
          <a:gsLst>
            <a:gs pos="0">
              <a:schemeClr val="accent1">
                <a:tint val="60000"/>
                <a:hueOff val="0"/>
                <a:satOff val="0"/>
                <a:lumOff val="0"/>
                <a:alphaOff val="0"/>
                <a:tint val="70000"/>
                <a:lumMod val="110000"/>
              </a:schemeClr>
            </a:gs>
            <a:gs pos="100000">
              <a:schemeClr val="accent1">
                <a:tint val="60000"/>
                <a:hueOff val="0"/>
                <a:satOff val="0"/>
                <a:lumOff val="0"/>
                <a:alphaOff val="0"/>
                <a:tint val="82000"/>
                <a:alpha val="74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2097476" y="1291978"/>
        <a:ext cx="282381" cy="283142"/>
      </dsp:txXfrm>
    </dsp:sp>
    <dsp:sp modelId="{65CC69DA-7FB7-4884-BF35-672E10560F21}">
      <dsp:nvSpPr>
        <dsp:cNvPr id="0" name=""/>
        <dsp:cNvSpPr/>
      </dsp:nvSpPr>
      <dsp:spPr>
        <a:xfrm>
          <a:off x="2668328" y="683748"/>
          <a:ext cx="1902840" cy="149960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Build up of electron in </a:t>
          </a:r>
          <a:r>
            <a:rPr lang="en-US" sz="1800" kern="1200" dirty="0" err="1" smtClean="0"/>
            <a:t>photosite</a:t>
          </a:r>
          <a:r>
            <a:rPr lang="en-US" sz="1800" kern="1200" dirty="0" smtClean="0"/>
            <a:t> is converted to voltage</a:t>
          </a:r>
          <a:endParaRPr lang="en-GB" sz="1800" kern="1200" dirty="0"/>
        </a:p>
      </dsp:txBody>
      <dsp:txXfrm>
        <a:off x="2712250" y="727670"/>
        <a:ext cx="1814996" cy="1411757"/>
      </dsp:txXfrm>
    </dsp:sp>
    <dsp:sp modelId="{8BC85B4B-4758-4C9B-99AC-0679D5BBBB64}">
      <dsp:nvSpPr>
        <dsp:cNvPr id="0" name=""/>
        <dsp:cNvSpPr/>
      </dsp:nvSpPr>
      <dsp:spPr>
        <a:xfrm>
          <a:off x="4761452" y="1197597"/>
          <a:ext cx="403402" cy="471904"/>
        </a:xfrm>
        <a:prstGeom prst="rightArrow">
          <a:avLst>
            <a:gd name="adj1" fmla="val 60000"/>
            <a:gd name="adj2" fmla="val 50000"/>
          </a:avLst>
        </a:prstGeom>
        <a:gradFill rotWithShape="0">
          <a:gsLst>
            <a:gs pos="0">
              <a:schemeClr val="accent1">
                <a:tint val="60000"/>
                <a:hueOff val="0"/>
                <a:satOff val="0"/>
                <a:lumOff val="0"/>
                <a:alphaOff val="0"/>
                <a:tint val="70000"/>
                <a:lumMod val="110000"/>
              </a:schemeClr>
            </a:gs>
            <a:gs pos="100000">
              <a:schemeClr val="accent1">
                <a:tint val="60000"/>
                <a:hueOff val="0"/>
                <a:satOff val="0"/>
                <a:lumOff val="0"/>
                <a:alphaOff val="0"/>
                <a:tint val="82000"/>
                <a:alpha val="74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4761452" y="1291978"/>
        <a:ext cx="282381" cy="283142"/>
      </dsp:txXfrm>
    </dsp:sp>
    <dsp:sp modelId="{7C1770AD-2463-4CE3-9D49-5BBC9F870382}">
      <dsp:nvSpPr>
        <dsp:cNvPr id="0" name=""/>
        <dsp:cNvSpPr/>
      </dsp:nvSpPr>
      <dsp:spPr>
        <a:xfrm>
          <a:off x="5332304" y="683748"/>
          <a:ext cx="1902840" cy="149960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Voltage is converted to digital data as a pixel</a:t>
          </a:r>
          <a:endParaRPr lang="en-GB" sz="1800" kern="1200" dirty="0"/>
        </a:p>
      </dsp:txBody>
      <dsp:txXfrm>
        <a:off x="5376226" y="727670"/>
        <a:ext cx="1814996" cy="1411757"/>
      </dsp:txXfrm>
    </dsp:sp>
    <dsp:sp modelId="{3901872A-AA8F-4B4A-B1C0-D3C2FDD52CFA}">
      <dsp:nvSpPr>
        <dsp:cNvPr id="0" name=""/>
        <dsp:cNvSpPr/>
      </dsp:nvSpPr>
      <dsp:spPr>
        <a:xfrm>
          <a:off x="7425428" y="1197597"/>
          <a:ext cx="403402" cy="471904"/>
        </a:xfrm>
        <a:prstGeom prst="rightArrow">
          <a:avLst>
            <a:gd name="adj1" fmla="val 60000"/>
            <a:gd name="adj2" fmla="val 50000"/>
          </a:avLst>
        </a:prstGeom>
        <a:gradFill rotWithShape="0">
          <a:gsLst>
            <a:gs pos="0">
              <a:schemeClr val="accent1">
                <a:tint val="60000"/>
                <a:hueOff val="0"/>
                <a:satOff val="0"/>
                <a:lumOff val="0"/>
                <a:alphaOff val="0"/>
                <a:tint val="70000"/>
                <a:lumMod val="110000"/>
              </a:schemeClr>
            </a:gs>
            <a:gs pos="100000">
              <a:schemeClr val="accent1">
                <a:tint val="60000"/>
                <a:hueOff val="0"/>
                <a:satOff val="0"/>
                <a:lumOff val="0"/>
                <a:alphaOff val="0"/>
                <a:tint val="82000"/>
                <a:alpha val="74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7425428" y="1291978"/>
        <a:ext cx="282381" cy="283142"/>
      </dsp:txXfrm>
    </dsp:sp>
    <dsp:sp modelId="{CAC7144E-261E-44AB-A098-E398A5A848DA}">
      <dsp:nvSpPr>
        <dsp:cNvPr id="0" name=""/>
        <dsp:cNvSpPr/>
      </dsp:nvSpPr>
      <dsp:spPr>
        <a:xfrm>
          <a:off x="7996280" y="683748"/>
          <a:ext cx="1902840" cy="149960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82000"/>
                <a:alpha val="7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Pixels are relayed in consecutive order and stored as an image in camera’s memory</a:t>
          </a:r>
          <a:endParaRPr lang="en-GB" sz="1800" kern="1200" dirty="0"/>
        </a:p>
      </dsp:txBody>
      <dsp:txXfrm>
        <a:off x="8040202" y="727670"/>
        <a:ext cx="1814996" cy="14117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93117-BF58-47DC-AFC4-AC7FD8A57575}" type="datetimeFigureOut">
              <a:rPr lang="en-GB" smtClean="0"/>
              <a:t>15/09/2020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CC96A-E449-4AB8-A7C6-76A0E550C695}" type="slidenum">
              <a:rPr lang="en-GB" smtClean="0"/>
              <a:t>‹#›</a:t>
            </a:fld>
            <a:endParaRPr lang="en-GB"/>
          </a:p>
        </p:txBody>
      </p:sp>
    </p:spTree>
    <p:extLst>
      <p:ext uri="{BB962C8B-B14F-4D97-AF65-F5344CB8AC3E}">
        <p14:creationId xmlns:p14="http://schemas.microsoft.com/office/powerpoint/2010/main" val="33368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tape may be clear or frosted and is dispensed from a roll. </a:t>
            </a:r>
          </a:p>
          <a:p>
            <a:pPr marL="171450" indent="-171450">
              <a:buFont typeface="Arial" panose="020B0604020202020204" pitchFamily="34" charset="0"/>
              <a:buChar char="•"/>
            </a:pPr>
            <a:r>
              <a:rPr lang="en-GB" dirty="0" smtClean="0"/>
              <a:t>The tape should be unrolled in one continuous motion to the desired length</a:t>
            </a:r>
            <a:r>
              <a:rPr lang="en-GB" baseline="0" dirty="0" smtClean="0"/>
              <a:t> in order to avid any hesitation marks cause these marks can </a:t>
            </a:r>
            <a:r>
              <a:rPr lang="en-GB" dirty="0" smtClean="0"/>
              <a:t>obscure lifted impressions.</a:t>
            </a:r>
          </a:p>
          <a:p>
            <a:pPr marL="171450" indent="-171450">
              <a:buFont typeface="Arial" panose="020B0604020202020204" pitchFamily="34" charset="0"/>
              <a:buChar char="•"/>
            </a:pPr>
            <a:r>
              <a:rPr lang="en-GB" dirty="0" smtClean="0"/>
              <a:t>Color of the powder that is used determines the </a:t>
            </a:r>
            <a:r>
              <a:rPr lang="en-GB" dirty="0" err="1" smtClean="0"/>
              <a:t>color</a:t>
            </a:r>
            <a:r>
              <a:rPr lang="en-GB" dirty="0" smtClean="0"/>
              <a:t> of the backing on which tape is mounted. </a:t>
            </a:r>
          </a:p>
          <a:p>
            <a:pPr marL="171450" indent="-171450">
              <a:buFont typeface="Arial" panose="020B0604020202020204" pitchFamily="34" charset="0"/>
              <a:buChar char="•"/>
            </a:pPr>
            <a:r>
              <a:rPr lang="en-GB" dirty="0" smtClean="0"/>
              <a:t>When a transparent backing is used, it is up to the photographer to use an appropriately contrasting background. An advantage of using transparent tape lifters is the fact that the latent impressions on the lift will be in the proper viewing position</a:t>
            </a:r>
          </a:p>
          <a:p>
            <a:pPr marL="171450" indent="-171450" algn="just">
              <a:buFont typeface="Arial" panose="020B0604020202020204" pitchFamily="34" charset="0"/>
              <a:buChar char="•"/>
            </a:pPr>
            <a:r>
              <a:rPr lang="en-GB" dirty="0" smtClean="0"/>
              <a:t>Photographed using direct lighting or may be digitally recorded using a scanner.</a:t>
            </a:r>
          </a:p>
          <a:p>
            <a:pPr marL="171450" indent="-171450" algn="just">
              <a:buFont typeface="Arial" panose="020B0604020202020204" pitchFamily="34" charset="0"/>
              <a:buChar char="•"/>
            </a:pPr>
            <a:r>
              <a:rPr lang="en-GB" dirty="0" smtClean="0"/>
              <a:t>One can also use transmitted light for photographing the prints.</a:t>
            </a:r>
          </a:p>
          <a:p>
            <a:pPr marL="171450" indent="-171450" algn="just">
              <a:buFont typeface="Arial" panose="020B0604020202020204" pitchFamily="34" charset="0"/>
              <a:buChar char="•"/>
            </a:pPr>
            <a:r>
              <a:rPr lang="en-GB" dirty="0" smtClean="0"/>
              <a:t>Using transmitted lighting has two benefits : </a:t>
            </a:r>
          </a:p>
          <a:p>
            <a:pPr marL="628650" lvl="1" indent="-171450" algn="just">
              <a:buFont typeface="Arial" panose="020B0604020202020204" pitchFamily="34" charset="0"/>
              <a:buChar char="•"/>
            </a:pPr>
            <a:r>
              <a:rPr lang="en-GB" dirty="0" smtClean="0"/>
              <a:t>Improved contrast is achieved.</a:t>
            </a:r>
          </a:p>
          <a:p>
            <a:pPr marL="628650" lvl="1" indent="-171450" algn="just">
              <a:buFont typeface="Arial" panose="020B0604020202020204" pitchFamily="34" charset="0"/>
              <a:buChar char="•"/>
            </a:pPr>
            <a:r>
              <a:rPr lang="en-GB" dirty="0" smtClean="0"/>
              <a:t>By using transmitted lighting, the light transmits through the thinner background powder but is not transmitted through the thicker powder adhering to the latent impression</a:t>
            </a:r>
          </a:p>
          <a:p>
            <a:endParaRPr lang="en-GB" dirty="0"/>
          </a:p>
        </p:txBody>
      </p:sp>
      <p:sp>
        <p:nvSpPr>
          <p:cNvPr id="4" name="Slide Number Placeholder 3"/>
          <p:cNvSpPr>
            <a:spLocks noGrp="1"/>
          </p:cNvSpPr>
          <p:nvPr>
            <p:ph type="sldNum" sz="quarter" idx="10"/>
          </p:nvPr>
        </p:nvSpPr>
        <p:spPr/>
        <p:txBody>
          <a:bodyPr/>
          <a:lstStyle/>
          <a:p>
            <a:fld id="{A72CC96A-E449-4AB8-A7C6-76A0E550C695}" type="slidenum">
              <a:rPr lang="en-GB" smtClean="0"/>
              <a:t>14</a:t>
            </a:fld>
            <a:endParaRPr lang="en-GB"/>
          </a:p>
        </p:txBody>
      </p:sp>
    </p:spTree>
    <p:extLst>
      <p:ext uri="{BB962C8B-B14F-4D97-AF65-F5344CB8AC3E}">
        <p14:creationId xmlns:p14="http://schemas.microsoft.com/office/powerpoint/2010/main" val="3424917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Available</a:t>
            </a:r>
            <a:r>
              <a:rPr lang="en-GB" baseline="0" dirty="0" smtClean="0"/>
              <a:t> </a:t>
            </a:r>
            <a:r>
              <a:rPr lang="en-GB" dirty="0" smtClean="0"/>
              <a:t>in various sizes and contain markings that indicate the correct side for viewing.</a:t>
            </a:r>
          </a:p>
          <a:p>
            <a:pPr marL="171450" indent="-171450">
              <a:buFont typeface="Arial" panose="020B0604020202020204" pitchFamily="34" charset="0"/>
              <a:buChar char="•"/>
            </a:pPr>
            <a:r>
              <a:rPr lang="en-GB" dirty="0" smtClean="0"/>
              <a:t>Hinge lifters are available with white, black, or transparent backings.</a:t>
            </a:r>
            <a:endParaRPr lang="en-GB" dirty="0"/>
          </a:p>
        </p:txBody>
      </p:sp>
      <p:sp>
        <p:nvSpPr>
          <p:cNvPr id="4" name="Slide Number Placeholder 3"/>
          <p:cNvSpPr>
            <a:spLocks noGrp="1"/>
          </p:cNvSpPr>
          <p:nvPr>
            <p:ph type="sldNum" sz="quarter" idx="10"/>
          </p:nvPr>
        </p:nvSpPr>
        <p:spPr/>
        <p:txBody>
          <a:bodyPr/>
          <a:lstStyle/>
          <a:p>
            <a:fld id="{A72CC96A-E449-4AB8-A7C6-76A0E550C695}" type="slidenum">
              <a:rPr lang="en-GB" smtClean="0"/>
              <a:t>15</a:t>
            </a:fld>
            <a:endParaRPr lang="en-GB"/>
          </a:p>
        </p:txBody>
      </p:sp>
    </p:spTree>
    <p:extLst>
      <p:ext uri="{BB962C8B-B14F-4D97-AF65-F5344CB8AC3E}">
        <p14:creationId xmlns:p14="http://schemas.microsoft.com/office/powerpoint/2010/main" val="205329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2CC96A-E449-4AB8-A7C6-76A0E550C695}" type="slidenum">
              <a:rPr lang="en-GB" smtClean="0"/>
              <a:t>16</a:t>
            </a:fld>
            <a:endParaRPr lang="en-GB"/>
          </a:p>
        </p:txBody>
      </p:sp>
    </p:spTree>
    <p:extLst>
      <p:ext uri="{BB962C8B-B14F-4D97-AF65-F5344CB8AC3E}">
        <p14:creationId xmlns:p14="http://schemas.microsoft.com/office/powerpoint/2010/main" val="271285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Available in various sizes in black, white, or transparent.</a:t>
            </a:r>
          </a:p>
          <a:p>
            <a:pPr marL="171450" indent="-171450">
              <a:buFont typeface="Arial" panose="020B0604020202020204" pitchFamily="34" charset="0"/>
              <a:buChar char="•"/>
            </a:pPr>
            <a:r>
              <a:rPr lang="en-GB" dirty="0" smtClean="0"/>
              <a:t>Rubber sheet contains adhesive material and is applied to the powdered latent impression. Once it is removed from the surface, the clear and clean plastic covering is  reapplied.</a:t>
            </a:r>
          </a:p>
          <a:p>
            <a:pPr marL="171450" indent="-171450">
              <a:buFont typeface="Arial" panose="020B0604020202020204" pitchFamily="34" charset="0"/>
              <a:buChar char="•"/>
            </a:pPr>
            <a:r>
              <a:rPr lang="en-GB" dirty="0" smtClean="0"/>
              <a:t>Because the latent impression adheres to the rubber and is viewed through the covering, the print will be in reverse position.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Also see</a:t>
            </a:r>
            <a:r>
              <a:rPr lang="en-GB" baseline="0" dirty="0" smtClean="0"/>
              <a:t> : </a:t>
            </a:r>
            <a:r>
              <a:rPr lang="en-GB" dirty="0" smtClean="0"/>
              <a:t>http://www.waproducts.co.uk/pdf/Gel_Lifters.pdf</a:t>
            </a:r>
          </a:p>
          <a:p>
            <a:endParaRPr lang="en-GB" dirty="0"/>
          </a:p>
        </p:txBody>
      </p:sp>
      <p:sp>
        <p:nvSpPr>
          <p:cNvPr id="4" name="Slide Number Placeholder 3"/>
          <p:cNvSpPr>
            <a:spLocks noGrp="1"/>
          </p:cNvSpPr>
          <p:nvPr>
            <p:ph type="sldNum" sz="quarter" idx="10"/>
          </p:nvPr>
        </p:nvSpPr>
        <p:spPr/>
        <p:txBody>
          <a:bodyPr/>
          <a:lstStyle/>
          <a:p>
            <a:fld id="{A72CC96A-E449-4AB8-A7C6-76A0E550C695}" type="slidenum">
              <a:rPr lang="en-GB" smtClean="0"/>
              <a:t>17</a:t>
            </a:fld>
            <a:endParaRPr lang="en-GB"/>
          </a:p>
        </p:txBody>
      </p:sp>
    </p:spTree>
    <p:extLst>
      <p:ext uri="{BB962C8B-B14F-4D97-AF65-F5344CB8AC3E}">
        <p14:creationId xmlns:p14="http://schemas.microsoft.com/office/powerpoint/2010/main" val="1021172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Casting compound is mixed with hardener and </a:t>
            </a:r>
            <a:r>
              <a:rPr lang="en-GB" sz="1200" b="0" i="0" kern="1200" dirty="0" err="1" smtClean="0">
                <a:solidFill>
                  <a:schemeClr val="tx1"/>
                </a:solidFill>
                <a:effectLst/>
                <a:latin typeface="+mn-lt"/>
                <a:ea typeface="+mn-ea"/>
                <a:cs typeface="+mn-cs"/>
              </a:rPr>
              <a:t>diluant</a:t>
            </a:r>
            <a:r>
              <a:rPr lang="en-GB" sz="1200" b="0" i="0" kern="1200" dirty="0" smtClean="0">
                <a:solidFill>
                  <a:schemeClr val="tx1"/>
                </a:solidFill>
                <a:effectLst/>
                <a:latin typeface="+mn-lt"/>
                <a:ea typeface="+mn-ea"/>
                <a:cs typeface="+mn-cs"/>
              </a:rPr>
              <a:t> (if needed) and poured over the print developed with fingerprint powder. After the silicone rubber has cured, the fingerprint is lifted.</a:t>
            </a:r>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Depending on the </a:t>
            </a:r>
            <a:r>
              <a:rPr lang="en-GB" sz="1200" b="0" i="0" kern="1200" dirty="0" err="1" smtClean="0">
                <a:solidFill>
                  <a:schemeClr val="tx1"/>
                </a:solidFill>
                <a:effectLst/>
                <a:latin typeface="+mn-lt"/>
                <a:ea typeface="+mn-ea"/>
                <a:cs typeface="+mn-cs"/>
              </a:rPr>
              <a:t>color</a:t>
            </a:r>
            <a:r>
              <a:rPr lang="en-GB" sz="1200" b="0" i="0" kern="1200" dirty="0" smtClean="0">
                <a:solidFill>
                  <a:schemeClr val="tx1"/>
                </a:solidFill>
                <a:effectLst/>
                <a:latin typeface="+mn-lt"/>
                <a:ea typeface="+mn-ea"/>
                <a:cs typeface="+mn-cs"/>
              </a:rPr>
              <a:t> of the fingerprint powder that was used, white or black silicone rubber is used for contrast.</a:t>
            </a:r>
            <a:endParaRPr lang="en-GB" dirty="0"/>
          </a:p>
        </p:txBody>
      </p:sp>
      <p:sp>
        <p:nvSpPr>
          <p:cNvPr id="4" name="Slide Number Placeholder 3"/>
          <p:cNvSpPr>
            <a:spLocks noGrp="1"/>
          </p:cNvSpPr>
          <p:nvPr>
            <p:ph type="sldNum" sz="quarter" idx="10"/>
          </p:nvPr>
        </p:nvSpPr>
        <p:spPr/>
        <p:txBody>
          <a:bodyPr/>
          <a:lstStyle/>
          <a:p>
            <a:fld id="{A72CC96A-E449-4AB8-A7C6-76A0E550C695}" type="slidenum">
              <a:rPr lang="en-GB" smtClean="0"/>
              <a:t>18</a:t>
            </a:fld>
            <a:endParaRPr lang="en-GB"/>
          </a:p>
        </p:txBody>
      </p:sp>
    </p:spTree>
    <p:extLst>
      <p:ext uri="{BB962C8B-B14F-4D97-AF65-F5344CB8AC3E}">
        <p14:creationId xmlns:p14="http://schemas.microsoft.com/office/powerpoint/2010/main" val="2005798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cjrs.gov/pdffiles1/nij/225328.pdf" TargetMode="External"/><Relationship Id="rId2" Type="http://schemas.openxmlformats.org/officeDocument/2006/relationships/hyperlink" Target="http://www.bvda.com/en/gellifters" TargetMode="External"/><Relationship Id="rId1" Type="http://schemas.openxmlformats.org/officeDocument/2006/relationships/slideLayout" Target="../slideLayouts/slideLayout2.xml"/><Relationship Id="rId4" Type="http://schemas.openxmlformats.org/officeDocument/2006/relationships/hyperlink" Target="https://www.sirchie.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Preservation of developed prints</a:t>
            </a:r>
            <a:endParaRPr lang="en-GB" dirty="0"/>
          </a:p>
        </p:txBody>
      </p:sp>
      <p:sp>
        <p:nvSpPr>
          <p:cNvPr id="3" name="Subtitle 2"/>
          <p:cNvSpPr>
            <a:spLocks noGrp="1"/>
          </p:cNvSpPr>
          <p:nvPr>
            <p:ph type="subTitle" idx="1"/>
          </p:nvPr>
        </p:nvSpPr>
        <p:spPr/>
        <p:txBody>
          <a:bodyPr>
            <a:normAutofit fontScale="85000" lnSpcReduction="20000"/>
          </a:bodyPr>
          <a:lstStyle/>
          <a:p>
            <a:r>
              <a:rPr lang="en-US" dirty="0" smtClean="0"/>
              <a:t>Film photography</a:t>
            </a:r>
          </a:p>
          <a:p>
            <a:r>
              <a:rPr lang="en-US" dirty="0" smtClean="0"/>
              <a:t>Digital photography</a:t>
            </a:r>
          </a:p>
          <a:p>
            <a:r>
              <a:rPr lang="en-US" dirty="0" smtClean="0"/>
              <a:t>Print lifts</a:t>
            </a:r>
          </a:p>
          <a:p>
            <a:r>
              <a:rPr lang="en-US" dirty="0" smtClean="0"/>
              <a:t>Cast</a:t>
            </a:r>
          </a:p>
          <a:p>
            <a:endParaRPr lang="en-GB" dirty="0"/>
          </a:p>
        </p:txBody>
      </p:sp>
    </p:spTree>
    <p:extLst>
      <p:ext uri="{BB962C8B-B14F-4D97-AF65-F5344CB8AC3E}">
        <p14:creationId xmlns:p14="http://schemas.microsoft.com/office/powerpoint/2010/main" val="1576154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 of stored photograph</a:t>
            </a:r>
            <a:endParaRPr lang="en-GB" dirty="0"/>
          </a:p>
        </p:txBody>
      </p:sp>
      <p:sp>
        <p:nvSpPr>
          <p:cNvPr id="3" name="Content Placeholder 2"/>
          <p:cNvSpPr>
            <a:spLocks noGrp="1"/>
          </p:cNvSpPr>
          <p:nvPr>
            <p:ph idx="1"/>
          </p:nvPr>
        </p:nvSpPr>
        <p:spPr/>
        <p:txBody>
          <a:bodyPr>
            <a:normAutofit/>
          </a:bodyPr>
          <a:lstStyle/>
          <a:p>
            <a:r>
              <a:rPr lang="en-GB" dirty="0" smtClean="0"/>
              <a:t>Two </a:t>
            </a:r>
            <a:r>
              <a:rPr lang="en-GB" dirty="0"/>
              <a:t>main types of formats</a:t>
            </a:r>
            <a:r>
              <a:rPr lang="en-GB" dirty="0" smtClean="0"/>
              <a:t>: compressed </a:t>
            </a:r>
            <a:r>
              <a:rPr lang="en-GB" dirty="0"/>
              <a:t>and uncompressed. </a:t>
            </a:r>
            <a:endParaRPr lang="en-GB" dirty="0" smtClean="0"/>
          </a:p>
          <a:p>
            <a:pPr lvl="1"/>
            <a:r>
              <a:rPr lang="en-GB" dirty="0" smtClean="0"/>
              <a:t>Compressed : produce </a:t>
            </a:r>
            <a:r>
              <a:rPr lang="en-GB" dirty="0"/>
              <a:t>smaller image files that allow for more </a:t>
            </a:r>
            <a:r>
              <a:rPr lang="en-GB" dirty="0" smtClean="0"/>
              <a:t>storage space. Images </a:t>
            </a:r>
            <a:r>
              <a:rPr lang="en-GB" dirty="0"/>
              <a:t>are reduced in size by the </a:t>
            </a:r>
            <a:r>
              <a:rPr lang="en-GB" dirty="0" smtClean="0"/>
              <a:t>discarding or loosing </a:t>
            </a:r>
            <a:r>
              <a:rPr lang="en-GB" dirty="0"/>
              <a:t>pixel </a:t>
            </a:r>
            <a:r>
              <a:rPr lang="en-GB" dirty="0" smtClean="0"/>
              <a:t>information. Because </a:t>
            </a:r>
            <a:r>
              <a:rPr lang="en-GB" dirty="0"/>
              <a:t>of </a:t>
            </a:r>
            <a:r>
              <a:rPr lang="en-GB" dirty="0" smtClean="0"/>
              <a:t>this loss</a:t>
            </a:r>
            <a:r>
              <a:rPr lang="en-GB" dirty="0"/>
              <a:t>, compression </a:t>
            </a:r>
            <a:r>
              <a:rPr lang="en-GB" dirty="0" smtClean="0"/>
              <a:t>file </a:t>
            </a:r>
            <a:r>
              <a:rPr lang="en-GB" dirty="0"/>
              <a:t>formats are referred to as </a:t>
            </a:r>
            <a:r>
              <a:rPr lang="en-GB" dirty="0" err="1"/>
              <a:t>lossy</a:t>
            </a:r>
            <a:r>
              <a:rPr lang="en-GB" dirty="0"/>
              <a:t>. </a:t>
            </a:r>
            <a:r>
              <a:rPr lang="en-GB" dirty="0" smtClean="0"/>
              <a:t>The most </a:t>
            </a:r>
            <a:r>
              <a:rPr lang="en-GB" dirty="0"/>
              <a:t>common type of </a:t>
            </a:r>
            <a:r>
              <a:rPr lang="en-GB" dirty="0" err="1"/>
              <a:t>lossy</a:t>
            </a:r>
            <a:r>
              <a:rPr lang="en-GB" dirty="0"/>
              <a:t> compression format is </a:t>
            </a:r>
            <a:r>
              <a:rPr lang="en-GB" dirty="0" smtClean="0"/>
              <a:t>JPEG(Joint </a:t>
            </a:r>
            <a:r>
              <a:rPr lang="en-GB" dirty="0"/>
              <a:t>Photographic Experts Group</a:t>
            </a:r>
            <a:r>
              <a:rPr lang="en-GB" dirty="0" smtClean="0"/>
              <a:t>).</a:t>
            </a:r>
          </a:p>
          <a:p>
            <a:pPr lvl="1"/>
            <a:r>
              <a:rPr lang="en-GB" dirty="0" smtClean="0"/>
              <a:t>Uncompressed : Those </a:t>
            </a:r>
            <a:r>
              <a:rPr lang="en-GB" dirty="0"/>
              <a:t>in which no </a:t>
            </a:r>
            <a:r>
              <a:rPr lang="en-GB" dirty="0" smtClean="0"/>
              <a:t>pixel values </a:t>
            </a:r>
            <a:r>
              <a:rPr lang="en-GB" dirty="0"/>
              <a:t>are lost and the image can be retrieved in its </a:t>
            </a:r>
            <a:r>
              <a:rPr lang="en-GB" dirty="0" smtClean="0"/>
              <a:t>original. Uncompressed file </a:t>
            </a:r>
            <a:r>
              <a:rPr lang="en-GB" dirty="0"/>
              <a:t>formats include TIFF (tagged </a:t>
            </a:r>
            <a:r>
              <a:rPr lang="en-GB" dirty="0" smtClean="0"/>
              <a:t>information file </a:t>
            </a:r>
            <a:r>
              <a:rPr lang="en-GB" dirty="0"/>
              <a:t>format) and RAW formats (i.e., the camera’s native </a:t>
            </a:r>
            <a:r>
              <a:rPr lang="en-GB" dirty="0" smtClean="0"/>
              <a:t>or unprocessed </a:t>
            </a:r>
            <a:r>
              <a:rPr lang="en-GB" dirty="0"/>
              <a:t>file format). </a:t>
            </a:r>
            <a:endParaRPr lang="en-GB" dirty="0" smtClean="0"/>
          </a:p>
          <a:p>
            <a:pPr lvl="1"/>
            <a:r>
              <a:rPr lang="en-GB" dirty="0" smtClean="0"/>
              <a:t>Require more </a:t>
            </a:r>
            <a:r>
              <a:rPr lang="en-GB" dirty="0"/>
              <a:t>storage space. </a:t>
            </a:r>
            <a:endParaRPr lang="en-GB" dirty="0" smtClean="0"/>
          </a:p>
          <a:p>
            <a:r>
              <a:rPr lang="en-GB" dirty="0" smtClean="0"/>
              <a:t>For the purpose </a:t>
            </a:r>
            <a:r>
              <a:rPr lang="en-GB" dirty="0"/>
              <a:t>of recording friction ridge impressions, the use </a:t>
            </a:r>
            <a:r>
              <a:rPr lang="en-GB" dirty="0" smtClean="0"/>
              <a:t>of  TIFF </a:t>
            </a:r>
            <a:r>
              <a:rPr lang="en-GB" dirty="0"/>
              <a:t>or RAW images in digital photography is valuable </a:t>
            </a:r>
            <a:r>
              <a:rPr lang="en-GB" dirty="0" smtClean="0"/>
              <a:t>to ensure </a:t>
            </a:r>
            <a:r>
              <a:rPr lang="en-GB" dirty="0"/>
              <a:t>that the integrity of the evidence is preserved</a:t>
            </a:r>
          </a:p>
        </p:txBody>
      </p:sp>
    </p:spTree>
    <p:extLst>
      <p:ext uri="{BB962C8B-B14F-4D97-AF65-F5344CB8AC3E}">
        <p14:creationId xmlns:p14="http://schemas.microsoft.com/office/powerpoint/2010/main" val="4088792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u="sng" dirty="0"/>
              <a:t>National Institute of </a:t>
            </a:r>
            <a:r>
              <a:rPr lang="en-GB" u="sng" dirty="0" smtClean="0"/>
              <a:t>Standards and </a:t>
            </a:r>
            <a:r>
              <a:rPr lang="en-GB" u="sng" dirty="0"/>
              <a:t>Technology (</a:t>
            </a:r>
            <a:r>
              <a:rPr lang="en-GB" u="sng" dirty="0" smtClean="0"/>
              <a:t>NIST) </a:t>
            </a:r>
            <a:r>
              <a:rPr lang="en-GB" dirty="0" smtClean="0"/>
              <a:t>established </a:t>
            </a:r>
            <a:r>
              <a:rPr lang="en-GB" dirty="0"/>
              <a:t>that the </a:t>
            </a:r>
            <a:r>
              <a:rPr lang="en-GB" u="sng" dirty="0" smtClean="0"/>
              <a:t>minimal resolution</a:t>
            </a:r>
            <a:r>
              <a:rPr lang="en-GB" dirty="0" smtClean="0"/>
              <a:t> </a:t>
            </a:r>
            <a:r>
              <a:rPr lang="en-GB" dirty="0"/>
              <a:t>of an image taken by a digital camera </a:t>
            </a:r>
            <a:r>
              <a:rPr lang="en-GB" dirty="0" smtClean="0"/>
              <a:t>that is </a:t>
            </a:r>
            <a:r>
              <a:rPr lang="en-GB" dirty="0"/>
              <a:t>used for latent impression evidence be </a:t>
            </a:r>
            <a:r>
              <a:rPr lang="en-GB" u="sng" dirty="0"/>
              <a:t>1000 PPI</a:t>
            </a:r>
            <a:r>
              <a:rPr lang="en-GB" dirty="0"/>
              <a:t> at </a:t>
            </a:r>
            <a:r>
              <a:rPr lang="en-GB" dirty="0" smtClean="0"/>
              <a:t>1:1.</a:t>
            </a:r>
          </a:p>
          <a:p>
            <a:r>
              <a:rPr lang="en-GB" dirty="0"/>
              <a:t>Another key aspect to digital photography in relation </a:t>
            </a:r>
            <a:r>
              <a:rPr lang="en-GB" dirty="0" smtClean="0"/>
              <a:t>to the </a:t>
            </a:r>
            <a:r>
              <a:rPr lang="en-GB" dirty="0"/>
              <a:t>criminal justice community is the maintenance of </a:t>
            </a:r>
            <a:r>
              <a:rPr lang="en-GB" dirty="0" smtClean="0"/>
              <a:t>the original </a:t>
            </a:r>
            <a:r>
              <a:rPr lang="en-GB" dirty="0"/>
              <a:t>digital image. </a:t>
            </a:r>
            <a:r>
              <a:rPr lang="en-GB" u="sng" dirty="0" smtClean="0"/>
              <a:t>The </a:t>
            </a:r>
            <a:r>
              <a:rPr lang="en-GB" u="sng" dirty="0"/>
              <a:t>original image must be stored </a:t>
            </a:r>
            <a:r>
              <a:rPr lang="en-GB" u="sng" dirty="0" smtClean="0"/>
              <a:t>in an </a:t>
            </a:r>
            <a:r>
              <a:rPr lang="en-GB" u="sng" dirty="0"/>
              <a:t>unaltered state</a:t>
            </a:r>
            <a:r>
              <a:rPr lang="en-GB" dirty="0"/>
              <a:t>. </a:t>
            </a:r>
            <a:endParaRPr lang="en-GB" dirty="0" smtClean="0"/>
          </a:p>
          <a:p>
            <a:r>
              <a:rPr lang="en-GB" dirty="0" smtClean="0"/>
              <a:t>The </a:t>
            </a:r>
            <a:r>
              <a:rPr lang="en-GB" dirty="0"/>
              <a:t>original images can be stored </a:t>
            </a:r>
            <a:r>
              <a:rPr lang="en-GB" dirty="0" smtClean="0"/>
              <a:t>on the </a:t>
            </a:r>
            <a:r>
              <a:rPr lang="en-GB" dirty="0"/>
              <a:t>following media: silver-based film negative, </a:t>
            </a:r>
            <a:r>
              <a:rPr lang="en-GB" dirty="0" smtClean="0"/>
              <a:t>write-once compact </a:t>
            </a:r>
            <a:r>
              <a:rPr lang="en-GB" dirty="0"/>
              <a:t>disk-recordable (CD-R), and digital versatile </a:t>
            </a:r>
            <a:r>
              <a:rPr lang="en-GB" dirty="0" smtClean="0"/>
              <a:t>disk recordable (</a:t>
            </a:r>
            <a:r>
              <a:rPr lang="en-GB" dirty="0"/>
              <a:t>DVD-R) </a:t>
            </a:r>
            <a:r>
              <a:rPr lang="en-GB" dirty="0" smtClean="0"/>
              <a:t>.</a:t>
            </a:r>
          </a:p>
          <a:p>
            <a:r>
              <a:rPr lang="en-GB" u="sng" dirty="0" smtClean="0"/>
              <a:t>If </a:t>
            </a:r>
            <a:r>
              <a:rPr lang="en-GB" u="sng" dirty="0"/>
              <a:t>digital </a:t>
            </a:r>
            <a:r>
              <a:rPr lang="en-GB" u="sng" dirty="0" smtClean="0"/>
              <a:t>processing is </a:t>
            </a:r>
            <a:r>
              <a:rPr lang="en-GB" u="sng" dirty="0"/>
              <a:t>needed, it must be performed on a duplicate image</a:t>
            </a:r>
            <a:r>
              <a:rPr lang="en-GB" dirty="0"/>
              <a:t>.</a:t>
            </a:r>
          </a:p>
        </p:txBody>
      </p:sp>
    </p:spTree>
    <p:extLst>
      <p:ext uri="{BB962C8B-B14F-4D97-AF65-F5344CB8AC3E}">
        <p14:creationId xmlns:p14="http://schemas.microsoft.com/office/powerpoint/2010/main" val="696080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lIFTERS</a:t>
            </a:r>
            <a:r>
              <a:rPr lang="en-US" dirty="0" smtClean="0"/>
              <a:t> and casting</a:t>
            </a:r>
            <a:endParaRPr lang="en-GB" dirty="0"/>
          </a:p>
        </p:txBody>
      </p:sp>
      <p:sp>
        <p:nvSpPr>
          <p:cNvPr id="3" name="Content Placeholder 2"/>
          <p:cNvSpPr>
            <a:spLocks noGrp="1"/>
          </p:cNvSpPr>
          <p:nvPr>
            <p:ph idx="1"/>
          </p:nvPr>
        </p:nvSpPr>
        <p:spPr/>
        <p:txBody>
          <a:bodyPr>
            <a:normAutofit/>
          </a:bodyPr>
          <a:lstStyle/>
          <a:p>
            <a:r>
              <a:rPr lang="en-GB" dirty="0" smtClean="0"/>
              <a:t>Often </a:t>
            </a:r>
            <a:r>
              <a:rPr lang="en-GB" dirty="0" smtClean="0"/>
              <a:t>the evidence that needs to be processed for latent prints is too large to be removed or is immovable and must be processed in the field. </a:t>
            </a:r>
          </a:p>
          <a:p>
            <a:r>
              <a:rPr lang="en-GB" dirty="0" smtClean="0"/>
              <a:t>When </a:t>
            </a:r>
            <a:r>
              <a:rPr lang="en-GB" dirty="0"/>
              <a:t>this occurs, the </a:t>
            </a:r>
            <a:r>
              <a:rPr lang="en-GB" dirty="0" smtClean="0"/>
              <a:t>impression should </a:t>
            </a:r>
            <a:r>
              <a:rPr lang="en-GB" dirty="0"/>
              <a:t>be imaged insofar as possible before lifting </a:t>
            </a:r>
            <a:r>
              <a:rPr lang="en-GB" dirty="0" smtClean="0"/>
              <a:t>or casting </a:t>
            </a:r>
            <a:r>
              <a:rPr lang="en-GB" dirty="0"/>
              <a:t>procedures are used, to retrieve the latent </a:t>
            </a:r>
            <a:r>
              <a:rPr lang="en-GB" dirty="0" smtClean="0"/>
              <a:t>print detail</a:t>
            </a:r>
            <a:r>
              <a:rPr lang="en-GB" dirty="0"/>
              <a:t>. </a:t>
            </a:r>
            <a:endParaRPr lang="en-GB" dirty="0" smtClean="0"/>
          </a:p>
          <a:p>
            <a:r>
              <a:rPr lang="en-GB" dirty="0" smtClean="0"/>
              <a:t>The </a:t>
            </a:r>
            <a:r>
              <a:rPr lang="en-GB" dirty="0"/>
              <a:t>lift or cast can be imaged again </a:t>
            </a:r>
            <a:r>
              <a:rPr lang="en-GB" dirty="0" smtClean="0"/>
              <a:t>for additional </a:t>
            </a:r>
            <a:r>
              <a:rPr lang="en-GB" dirty="0"/>
              <a:t>preservation. </a:t>
            </a:r>
            <a:endParaRPr lang="en-GB" dirty="0" smtClean="0"/>
          </a:p>
          <a:p>
            <a:r>
              <a:rPr lang="en-GB" u="sng" dirty="0" smtClean="0"/>
              <a:t>Prints </a:t>
            </a:r>
            <a:r>
              <a:rPr lang="en-GB" u="sng" dirty="0"/>
              <a:t>lifted by the </a:t>
            </a:r>
            <a:r>
              <a:rPr lang="en-GB" u="sng" dirty="0" err="1" smtClean="0"/>
              <a:t>colored</a:t>
            </a:r>
            <a:r>
              <a:rPr lang="en-GB" u="sng" dirty="0" smtClean="0"/>
              <a:t> silicone will contain </a:t>
            </a:r>
            <a:r>
              <a:rPr lang="en-GB" u="sng" dirty="0"/>
              <a:t>a reversed image and the transparent lift would not be a reversed image because the image can be viewed as it was on the surface</a:t>
            </a:r>
            <a:r>
              <a:rPr lang="en-GB" dirty="0"/>
              <a:t>. </a:t>
            </a:r>
          </a:p>
        </p:txBody>
      </p:sp>
    </p:spTree>
    <p:extLst>
      <p:ext uri="{BB962C8B-B14F-4D97-AF65-F5344CB8AC3E}">
        <p14:creationId xmlns:p14="http://schemas.microsoft.com/office/powerpoint/2010/main" val="1917787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Fingerprint Lifters </a:t>
            </a:r>
            <a:endParaRPr lang="en-GB" dirty="0"/>
          </a:p>
        </p:txBody>
      </p:sp>
      <p:sp>
        <p:nvSpPr>
          <p:cNvPr id="3" name="Content Placeholder 2"/>
          <p:cNvSpPr>
            <a:spLocks noGrp="1"/>
          </p:cNvSpPr>
          <p:nvPr>
            <p:ph idx="1"/>
          </p:nvPr>
        </p:nvSpPr>
        <p:spPr/>
        <p:txBody>
          <a:bodyPr>
            <a:normAutofit/>
          </a:bodyPr>
          <a:lstStyle/>
          <a:p>
            <a:r>
              <a:rPr lang="en-GB" dirty="0"/>
              <a:t>Fingerprint lifters are used after the application of </a:t>
            </a:r>
            <a:r>
              <a:rPr lang="en-GB" dirty="0" smtClean="0"/>
              <a:t>fingerprint powders</a:t>
            </a:r>
            <a:r>
              <a:rPr lang="en-GB" dirty="0"/>
              <a:t>. </a:t>
            </a:r>
            <a:endParaRPr lang="en-GB" dirty="0" smtClean="0"/>
          </a:p>
          <a:p>
            <a:r>
              <a:rPr lang="en-GB" dirty="0" smtClean="0"/>
              <a:t>lift </a:t>
            </a:r>
            <a:r>
              <a:rPr lang="en-GB" dirty="0"/>
              <a:t>is usually </a:t>
            </a:r>
            <a:r>
              <a:rPr lang="en-GB" dirty="0" smtClean="0"/>
              <a:t>made with </a:t>
            </a:r>
            <a:r>
              <a:rPr lang="en-GB" dirty="0"/>
              <a:t>tape or a similar lifting material having the </a:t>
            </a:r>
            <a:r>
              <a:rPr lang="en-GB" dirty="0" smtClean="0"/>
              <a:t>correct amount </a:t>
            </a:r>
            <a:r>
              <a:rPr lang="en-GB" dirty="0"/>
              <a:t>of </a:t>
            </a:r>
            <a:r>
              <a:rPr lang="en-GB" dirty="0" smtClean="0"/>
              <a:t>adhesive.</a:t>
            </a:r>
          </a:p>
          <a:p>
            <a:r>
              <a:rPr lang="en-GB" dirty="0" smtClean="0"/>
              <a:t>Fingerprint lifters </a:t>
            </a:r>
            <a:r>
              <a:rPr lang="en-GB" dirty="0"/>
              <a:t>come in a variety of types that vary in </a:t>
            </a:r>
            <a:r>
              <a:rPr lang="en-GB" dirty="0" err="1"/>
              <a:t>color</a:t>
            </a:r>
            <a:r>
              <a:rPr lang="en-GB" dirty="0"/>
              <a:t>, size</a:t>
            </a:r>
            <a:r>
              <a:rPr lang="en-GB" dirty="0" smtClean="0"/>
              <a:t>, flexibility</a:t>
            </a:r>
            <a:r>
              <a:rPr lang="en-GB" dirty="0"/>
              <a:t>, and tackiness (stickiness).</a:t>
            </a:r>
          </a:p>
          <a:p>
            <a:r>
              <a:rPr lang="en-GB" dirty="0" smtClean="0"/>
              <a:t>Types </a:t>
            </a:r>
            <a:r>
              <a:rPr lang="en-GB" dirty="0"/>
              <a:t>of commercially </a:t>
            </a:r>
            <a:r>
              <a:rPr lang="en-GB" dirty="0" smtClean="0"/>
              <a:t>available fingerprint </a:t>
            </a:r>
            <a:r>
              <a:rPr lang="en-GB" dirty="0"/>
              <a:t>lifts: </a:t>
            </a:r>
            <a:endParaRPr lang="en-GB" dirty="0" smtClean="0"/>
          </a:p>
          <a:p>
            <a:pPr lvl="1"/>
            <a:r>
              <a:rPr lang="en-GB" dirty="0" smtClean="0"/>
              <a:t>Transparent tape lifters </a:t>
            </a:r>
          </a:p>
          <a:p>
            <a:pPr lvl="1"/>
            <a:r>
              <a:rPr lang="en-GB" dirty="0" smtClean="0"/>
              <a:t>Hinge lifters</a:t>
            </a:r>
          </a:p>
          <a:p>
            <a:pPr lvl="1"/>
            <a:r>
              <a:rPr lang="en-GB" dirty="0" smtClean="0"/>
              <a:t>Rubber-</a:t>
            </a:r>
            <a:r>
              <a:rPr lang="en-GB" dirty="0" err="1" smtClean="0"/>
              <a:t>gelatin</a:t>
            </a:r>
            <a:r>
              <a:rPr lang="en-GB" dirty="0" smtClean="0"/>
              <a:t> lifters</a:t>
            </a:r>
          </a:p>
        </p:txBody>
      </p:sp>
    </p:spTree>
    <p:extLst>
      <p:ext uri="{BB962C8B-B14F-4D97-AF65-F5344CB8AC3E}">
        <p14:creationId xmlns:p14="http://schemas.microsoft.com/office/powerpoint/2010/main" val="412150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Transparent tape lifters </a:t>
            </a:r>
          </a:p>
        </p:txBody>
      </p:sp>
      <p:sp>
        <p:nvSpPr>
          <p:cNvPr id="3" name="Content Placeholder 2"/>
          <p:cNvSpPr>
            <a:spLocks noGrp="1"/>
          </p:cNvSpPr>
          <p:nvPr>
            <p:ph sz="half" idx="1"/>
          </p:nvPr>
        </p:nvSpPr>
        <p:spPr>
          <a:xfrm>
            <a:off x="685801" y="2142067"/>
            <a:ext cx="7801375" cy="3649134"/>
          </a:xfrm>
        </p:spPr>
        <p:txBody>
          <a:bodyPr>
            <a:normAutofit/>
          </a:bodyPr>
          <a:lstStyle/>
          <a:p>
            <a:pPr algn="just"/>
            <a:r>
              <a:rPr lang="en-GB" dirty="0" smtClean="0"/>
              <a:t>Transparent tape can be used to lift latent impressions.</a:t>
            </a:r>
          </a:p>
          <a:p>
            <a:pPr algn="just"/>
            <a:r>
              <a:rPr lang="en-GB" dirty="0" smtClean="0"/>
              <a:t>Mounted on either a white or black backing card.</a:t>
            </a:r>
          </a:p>
          <a:p>
            <a:pPr algn="just"/>
            <a:r>
              <a:rPr lang="en-GB" dirty="0" smtClean="0"/>
              <a:t>Tape </a:t>
            </a:r>
            <a:r>
              <a:rPr lang="en-GB" dirty="0"/>
              <a:t>should be unrolled in one continuous motion </a:t>
            </a:r>
            <a:r>
              <a:rPr lang="en-GB" dirty="0" smtClean="0"/>
              <a:t>to avoid hesitation marks. Such </a:t>
            </a:r>
            <a:r>
              <a:rPr lang="en-GB" dirty="0"/>
              <a:t>marks may obscure lifted </a:t>
            </a:r>
            <a:r>
              <a:rPr lang="en-GB" dirty="0" smtClean="0"/>
              <a:t>impressions.</a:t>
            </a:r>
          </a:p>
          <a:p>
            <a:pPr algn="just"/>
            <a:r>
              <a:rPr lang="en-US" dirty="0" smtClean="0"/>
              <a:t>Care should be taken to avoid bubble formation.</a:t>
            </a:r>
            <a:endParaRPr lang="en-GB" dirty="0" smtClean="0"/>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0971" y="1754260"/>
            <a:ext cx="2540773" cy="4424748"/>
          </a:xfrm>
          <a:prstGeom prst="rect">
            <a:avLst/>
          </a:prstGeom>
        </p:spPr>
      </p:pic>
    </p:spTree>
    <p:extLst>
      <p:ext uri="{BB962C8B-B14F-4D97-AF65-F5344CB8AC3E}">
        <p14:creationId xmlns:p14="http://schemas.microsoft.com/office/powerpoint/2010/main" val="77694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Hinge </a:t>
            </a:r>
            <a:r>
              <a:rPr lang="en-GB" dirty="0" smtClean="0"/>
              <a:t>lifters</a:t>
            </a:r>
            <a:endParaRPr lang="en-GB" dirty="0"/>
          </a:p>
        </p:txBody>
      </p:sp>
      <p:sp>
        <p:nvSpPr>
          <p:cNvPr id="7" name="Content Placeholder 6"/>
          <p:cNvSpPr>
            <a:spLocks noGrp="1"/>
          </p:cNvSpPr>
          <p:nvPr>
            <p:ph sz="half" idx="1"/>
          </p:nvPr>
        </p:nvSpPr>
        <p:spPr>
          <a:xfrm>
            <a:off x="685802" y="2142067"/>
            <a:ext cx="7122884" cy="3649134"/>
          </a:xfrm>
        </p:spPr>
        <p:txBody>
          <a:bodyPr/>
          <a:lstStyle/>
          <a:p>
            <a:r>
              <a:rPr lang="en-GB" dirty="0" smtClean="0"/>
              <a:t>Composed of lifting tape and a backing card hinged together on one side.</a:t>
            </a:r>
          </a:p>
          <a:p>
            <a:r>
              <a:rPr lang="en-GB" dirty="0" smtClean="0"/>
              <a:t>The adhesive side of the hinge lifter is protected by a plastic cover.</a:t>
            </a:r>
          </a:p>
          <a:p>
            <a:r>
              <a:rPr lang="en-GB" dirty="0" smtClean="0"/>
              <a:t>Exposed adhesive is  placed on the developed print, lifted off the surface, and then folded back onto the hinged backer.</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0262" y="1230917"/>
            <a:ext cx="2809875" cy="5210175"/>
          </a:xfrm>
          <a:prstGeom prst="rect">
            <a:avLst/>
          </a:prstGeom>
        </p:spPr>
      </p:pic>
    </p:spTree>
    <p:extLst>
      <p:ext uri="{BB962C8B-B14F-4D97-AF65-F5344CB8AC3E}">
        <p14:creationId xmlns:p14="http://schemas.microsoft.com/office/powerpoint/2010/main" val="1231497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30830" y="1401310"/>
            <a:ext cx="3810000" cy="38100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1285" y="1401310"/>
            <a:ext cx="3810000" cy="3810000"/>
          </a:xfrm>
          <a:prstGeom prst="rect">
            <a:avLst/>
          </a:prstGeom>
        </p:spPr>
      </p:pic>
    </p:spTree>
    <p:extLst>
      <p:ext uri="{BB962C8B-B14F-4D97-AF65-F5344CB8AC3E}">
        <p14:creationId xmlns:p14="http://schemas.microsoft.com/office/powerpoint/2010/main" val="1944598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Rubber-</a:t>
            </a:r>
            <a:r>
              <a:rPr lang="en-GB" dirty="0" err="1"/>
              <a:t>gelatin</a:t>
            </a:r>
            <a:r>
              <a:rPr lang="en-GB" dirty="0"/>
              <a:t> Lifters</a:t>
            </a:r>
          </a:p>
        </p:txBody>
      </p:sp>
      <p:sp>
        <p:nvSpPr>
          <p:cNvPr id="3" name="Content Placeholder 2"/>
          <p:cNvSpPr>
            <a:spLocks noGrp="1"/>
          </p:cNvSpPr>
          <p:nvPr>
            <p:ph sz="half" idx="1"/>
          </p:nvPr>
        </p:nvSpPr>
        <p:spPr>
          <a:xfrm>
            <a:off x="685802" y="2142067"/>
            <a:ext cx="8092438" cy="3649134"/>
          </a:xfrm>
        </p:spPr>
        <p:txBody>
          <a:bodyPr/>
          <a:lstStyle/>
          <a:p>
            <a:r>
              <a:rPr lang="en-GB" dirty="0" smtClean="0"/>
              <a:t>Least tacky and most pliable. </a:t>
            </a:r>
          </a:p>
          <a:p>
            <a:r>
              <a:rPr lang="en-GB" dirty="0" smtClean="0"/>
              <a:t>Commonly chosen when a latent impression is on a surface that is considered either fragile (peeling paint from a wall) or irregularly shaped (</a:t>
            </a:r>
            <a:r>
              <a:rPr lang="en-GB" dirty="0" err="1" smtClean="0"/>
              <a:t>e.G.</a:t>
            </a:r>
            <a:r>
              <a:rPr lang="en-GB" dirty="0" smtClean="0"/>
              <a:t>, Doorknob).</a:t>
            </a:r>
          </a:p>
          <a:p>
            <a:r>
              <a:rPr lang="en-GB" dirty="0" smtClean="0"/>
              <a:t>Rubber-</a:t>
            </a:r>
            <a:r>
              <a:rPr lang="en-GB" dirty="0" err="1" smtClean="0"/>
              <a:t>gelatin</a:t>
            </a:r>
            <a:r>
              <a:rPr lang="en-GB" dirty="0" smtClean="0"/>
              <a:t> lifters include :</a:t>
            </a:r>
          </a:p>
          <a:p>
            <a:pPr lvl="1"/>
            <a:r>
              <a:rPr lang="en-GB" dirty="0" smtClean="0"/>
              <a:t>A cover sheet, </a:t>
            </a:r>
          </a:p>
          <a:p>
            <a:pPr lvl="1"/>
            <a:r>
              <a:rPr lang="en-GB" dirty="0" smtClean="0"/>
              <a:t>A low-adhesion </a:t>
            </a:r>
            <a:r>
              <a:rPr lang="en-GB" dirty="0" err="1" smtClean="0"/>
              <a:t>gelatin</a:t>
            </a:r>
            <a:r>
              <a:rPr lang="en-GB" dirty="0" smtClean="0"/>
              <a:t> layer</a:t>
            </a:r>
          </a:p>
          <a:p>
            <a:pPr lvl="1"/>
            <a:r>
              <a:rPr lang="en-GB" dirty="0" smtClean="0"/>
              <a:t>High-quality elastic sheet of rubber</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8240" y="1215586"/>
            <a:ext cx="2804159" cy="5025342"/>
          </a:xfrm>
          <a:prstGeom prst="rect">
            <a:avLst/>
          </a:prstGeom>
        </p:spPr>
      </p:pic>
    </p:spTree>
    <p:extLst>
      <p:ext uri="{BB962C8B-B14F-4D97-AF65-F5344CB8AC3E}">
        <p14:creationId xmlns:p14="http://schemas.microsoft.com/office/powerpoint/2010/main" val="2246111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Casting material</a:t>
            </a:r>
          </a:p>
        </p:txBody>
      </p:sp>
      <p:sp>
        <p:nvSpPr>
          <p:cNvPr id="3" name="Content Placeholder 2"/>
          <p:cNvSpPr>
            <a:spLocks noGrp="1"/>
          </p:cNvSpPr>
          <p:nvPr>
            <p:ph idx="1"/>
          </p:nvPr>
        </p:nvSpPr>
        <p:spPr/>
        <p:txBody>
          <a:bodyPr>
            <a:normAutofit/>
          </a:bodyPr>
          <a:lstStyle/>
          <a:p>
            <a:r>
              <a:rPr lang="en-GB" dirty="0" smtClean="0"/>
              <a:t>Advantageous </a:t>
            </a:r>
            <a:r>
              <a:rPr lang="en-GB" dirty="0"/>
              <a:t>when dealing with </a:t>
            </a:r>
            <a:r>
              <a:rPr lang="en-GB" dirty="0" smtClean="0"/>
              <a:t>patent impressions</a:t>
            </a:r>
            <a:r>
              <a:rPr lang="en-GB" dirty="0"/>
              <a:t>, powdered latent impressions on textured surfaces</a:t>
            </a:r>
            <a:r>
              <a:rPr lang="en-GB" dirty="0" smtClean="0"/>
              <a:t>, or </a:t>
            </a:r>
            <a:r>
              <a:rPr lang="en-GB" dirty="0"/>
              <a:t>when processing the friction ridges of </a:t>
            </a:r>
            <a:r>
              <a:rPr lang="en-GB" dirty="0" smtClean="0"/>
              <a:t>deceased individuals</a:t>
            </a:r>
            <a:r>
              <a:rPr lang="en-GB" dirty="0"/>
              <a:t>. </a:t>
            </a:r>
            <a:endParaRPr lang="en-GB" dirty="0" smtClean="0"/>
          </a:p>
          <a:p>
            <a:r>
              <a:rPr lang="en-GB" dirty="0" smtClean="0"/>
              <a:t>Casting materials (</a:t>
            </a:r>
            <a:r>
              <a:rPr lang="en-GB" dirty="0"/>
              <a:t>silicone </a:t>
            </a:r>
            <a:r>
              <a:rPr lang="en-GB" dirty="0" smtClean="0"/>
              <a:t>rubber) </a:t>
            </a:r>
            <a:r>
              <a:rPr lang="en-GB" dirty="0"/>
              <a:t>are available in several </a:t>
            </a:r>
            <a:r>
              <a:rPr lang="en-GB" dirty="0" err="1" smtClean="0"/>
              <a:t>colors</a:t>
            </a:r>
            <a:r>
              <a:rPr lang="en-GB" dirty="0" smtClean="0"/>
              <a:t> and </a:t>
            </a:r>
            <a:r>
              <a:rPr lang="en-GB" dirty="0"/>
              <a:t>have been manufactured to dry quickly and </a:t>
            </a:r>
            <a:r>
              <a:rPr lang="en-GB" dirty="0" smtClean="0"/>
              <a:t>release easily</a:t>
            </a:r>
            <a:r>
              <a:rPr lang="en-GB" dirty="0"/>
              <a:t>.</a:t>
            </a:r>
          </a:p>
          <a:p>
            <a:r>
              <a:rPr lang="en-GB" dirty="0"/>
              <a:t>In addition to use in photographic recording, casting </a:t>
            </a:r>
            <a:r>
              <a:rPr lang="en-GB" dirty="0" smtClean="0"/>
              <a:t>material can </a:t>
            </a:r>
            <a:r>
              <a:rPr lang="en-GB" dirty="0"/>
              <a:t>be powdered or inked and then lifted or </a:t>
            </a:r>
            <a:r>
              <a:rPr lang="en-GB" dirty="0" smtClean="0"/>
              <a:t>impressed on </a:t>
            </a:r>
            <a:r>
              <a:rPr lang="en-GB" dirty="0"/>
              <a:t>lifting sheets. </a:t>
            </a:r>
            <a:endParaRPr lang="en-GB" dirty="0" smtClean="0"/>
          </a:p>
          <a:p>
            <a:r>
              <a:rPr lang="en-GB" dirty="0" smtClean="0"/>
              <a:t>The </a:t>
            </a:r>
            <a:r>
              <a:rPr lang="en-GB" dirty="0"/>
              <a:t>resulting image will be a reverse </a:t>
            </a:r>
            <a:r>
              <a:rPr lang="en-GB" dirty="0" smtClean="0"/>
              <a:t>position image </a:t>
            </a:r>
            <a:r>
              <a:rPr lang="en-GB" dirty="0"/>
              <a:t>of the friction ridges.</a:t>
            </a:r>
          </a:p>
        </p:txBody>
      </p:sp>
    </p:spTree>
    <p:extLst>
      <p:ext uri="{BB962C8B-B14F-4D97-AF65-F5344CB8AC3E}">
        <p14:creationId xmlns:p14="http://schemas.microsoft.com/office/powerpoint/2010/main" val="3782684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0205" y="2033428"/>
            <a:ext cx="9275984" cy="2558892"/>
          </a:xfrm>
        </p:spPr>
      </p:pic>
    </p:spTree>
    <p:extLst>
      <p:ext uri="{BB962C8B-B14F-4D97-AF65-F5344CB8AC3E}">
        <p14:creationId xmlns:p14="http://schemas.microsoft.com/office/powerpoint/2010/main" val="690736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GB" b="1" dirty="0"/>
          </a:p>
        </p:txBody>
      </p:sp>
      <p:sp>
        <p:nvSpPr>
          <p:cNvPr id="3" name="Content Placeholder 2"/>
          <p:cNvSpPr>
            <a:spLocks noGrp="1"/>
          </p:cNvSpPr>
          <p:nvPr>
            <p:ph idx="1"/>
          </p:nvPr>
        </p:nvSpPr>
        <p:spPr/>
        <p:txBody>
          <a:bodyPr>
            <a:normAutofit/>
          </a:bodyPr>
          <a:lstStyle/>
          <a:p>
            <a:r>
              <a:rPr lang="en-GB" dirty="0" smtClean="0"/>
              <a:t>Preservation of all relevant friction ridge information derived from evidence is mandatory.</a:t>
            </a:r>
          </a:p>
          <a:p>
            <a:r>
              <a:rPr lang="en-GB" dirty="0" smtClean="0"/>
              <a:t>With regard to friction ridge detail, methods of preservation include :</a:t>
            </a:r>
          </a:p>
          <a:p>
            <a:pPr lvl="1"/>
            <a:r>
              <a:rPr lang="en-GB" sz="1800" dirty="0" smtClean="0"/>
              <a:t>Film photography</a:t>
            </a:r>
          </a:p>
          <a:p>
            <a:pPr lvl="1"/>
            <a:r>
              <a:rPr lang="en-GB" sz="1800" dirty="0" smtClean="0"/>
              <a:t>Digital photography</a:t>
            </a:r>
          </a:p>
          <a:p>
            <a:pPr lvl="1"/>
            <a:r>
              <a:rPr lang="en-GB" sz="1800" dirty="0" smtClean="0"/>
              <a:t>Latent print lifts</a:t>
            </a:r>
          </a:p>
          <a:p>
            <a:pPr lvl="1"/>
            <a:r>
              <a:rPr lang="en-GB" sz="1800" dirty="0" smtClean="0"/>
              <a:t>Use of casting material </a:t>
            </a:r>
            <a:endParaRPr lang="en-GB" sz="1800" dirty="0"/>
          </a:p>
        </p:txBody>
      </p:sp>
    </p:spTree>
    <p:extLst>
      <p:ext uri="{BB962C8B-B14F-4D97-AF65-F5344CB8AC3E}">
        <p14:creationId xmlns:p14="http://schemas.microsoft.com/office/powerpoint/2010/main" val="3241202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GB" dirty="0"/>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www.bvda.com/en/gellifters</a:t>
            </a:r>
            <a:endParaRPr lang="en-GB" dirty="0" smtClean="0"/>
          </a:p>
          <a:p>
            <a:r>
              <a:rPr lang="en-GB" dirty="0">
                <a:hlinkClick r:id="rId3"/>
              </a:rPr>
              <a:t>https://</a:t>
            </a:r>
            <a:r>
              <a:rPr lang="en-GB" dirty="0" smtClean="0">
                <a:hlinkClick r:id="rId3"/>
              </a:rPr>
              <a:t>www.ncjrs.gov/pdffiles1/nij/225328.pdf</a:t>
            </a:r>
            <a:endParaRPr lang="en-GB" dirty="0" smtClean="0"/>
          </a:p>
          <a:p>
            <a:r>
              <a:rPr lang="en-GB">
                <a:hlinkClick r:id="rId4"/>
              </a:rPr>
              <a:t>https://</a:t>
            </a:r>
            <a:r>
              <a:rPr lang="en-GB" smtClean="0">
                <a:hlinkClick r:id="rId4"/>
              </a:rPr>
              <a:t>www.sirchie.com</a:t>
            </a:r>
            <a:endParaRPr lang="en-GB" smtClean="0"/>
          </a:p>
          <a:p>
            <a:endParaRPr lang="en-GB"/>
          </a:p>
        </p:txBody>
      </p:sp>
    </p:spTree>
    <p:extLst>
      <p:ext uri="{BB962C8B-B14F-4D97-AF65-F5344CB8AC3E}">
        <p14:creationId xmlns:p14="http://schemas.microsoft.com/office/powerpoint/2010/main" val="1194440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CAMERA</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4056" y="2230873"/>
            <a:ext cx="4929032" cy="2734712"/>
          </a:xfrm>
        </p:spPr>
      </p:pic>
      <p:sp>
        <p:nvSpPr>
          <p:cNvPr id="5" name="TextBox 4"/>
          <p:cNvSpPr txBox="1"/>
          <p:nvPr/>
        </p:nvSpPr>
        <p:spPr>
          <a:xfrm>
            <a:off x="3674056" y="5138670"/>
            <a:ext cx="4929032" cy="646331"/>
          </a:xfrm>
          <a:prstGeom prst="rect">
            <a:avLst/>
          </a:prstGeom>
          <a:noFill/>
        </p:spPr>
        <p:txBody>
          <a:bodyPr wrap="square" rtlCol="0">
            <a:spAutoFit/>
          </a:bodyPr>
          <a:lstStyle/>
          <a:p>
            <a:r>
              <a:rPr lang="en-US" dirty="0" smtClean="0"/>
              <a:t>Basic structure of camera. Conventional Camera uses film and digital camera uses sensors.</a:t>
            </a:r>
            <a:endParaRPr lang="en-GB" dirty="0"/>
          </a:p>
        </p:txBody>
      </p:sp>
    </p:spTree>
    <p:extLst>
      <p:ext uri="{BB962C8B-B14F-4D97-AF65-F5344CB8AC3E}">
        <p14:creationId xmlns:p14="http://schemas.microsoft.com/office/powerpoint/2010/main" val="119979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Film Photography </a:t>
            </a:r>
            <a:endParaRPr lang="en-GB" dirty="0"/>
          </a:p>
        </p:txBody>
      </p:sp>
      <p:sp>
        <p:nvSpPr>
          <p:cNvPr id="3" name="Content Placeholder 2"/>
          <p:cNvSpPr>
            <a:spLocks noGrp="1"/>
          </p:cNvSpPr>
          <p:nvPr>
            <p:ph sz="half" idx="1"/>
          </p:nvPr>
        </p:nvSpPr>
        <p:spPr/>
        <p:txBody>
          <a:bodyPr>
            <a:noAutofit/>
          </a:bodyPr>
          <a:lstStyle/>
          <a:p>
            <a:r>
              <a:rPr lang="en-GB" dirty="0" smtClean="0"/>
              <a:t>Film is composed of plastic sheets, coated with an emulsion containing silver halide salts bonded by </a:t>
            </a:r>
            <a:r>
              <a:rPr lang="en-GB" dirty="0" err="1" smtClean="0"/>
              <a:t>gelatin</a:t>
            </a:r>
            <a:r>
              <a:rPr lang="en-GB" dirty="0" smtClean="0"/>
              <a:t>. </a:t>
            </a:r>
          </a:p>
          <a:p>
            <a:r>
              <a:rPr lang="en-GB" dirty="0" smtClean="0"/>
              <a:t>Grain size of  silver halide salt determines the sensitivity of the film and resolution. </a:t>
            </a:r>
          </a:p>
          <a:p>
            <a:pPr lvl="1"/>
            <a:r>
              <a:rPr lang="en-GB" sz="1800" dirty="0" smtClean="0"/>
              <a:t>Smaller grain size : slow film, requires longer exposure but produces a photograph of finer detail.</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00912" y="2460738"/>
            <a:ext cx="4995862" cy="3011791"/>
          </a:xfrm>
        </p:spPr>
      </p:pic>
    </p:spTree>
    <p:extLst>
      <p:ext uri="{BB962C8B-B14F-4D97-AF65-F5344CB8AC3E}">
        <p14:creationId xmlns:p14="http://schemas.microsoft.com/office/powerpoint/2010/main" val="62167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742" y="686755"/>
            <a:ext cx="10131425" cy="3649133"/>
          </a:xfrm>
        </p:spPr>
        <p:txBody>
          <a:bodyPr/>
          <a:lstStyle/>
          <a:p>
            <a:r>
              <a:rPr lang="en-GB" dirty="0"/>
              <a:t>When silver halide salts are exposed to  light, an invisible/ latent image is recorded on the film. </a:t>
            </a:r>
            <a:endParaRPr lang="en-GB" dirty="0" smtClean="0"/>
          </a:p>
          <a:p>
            <a:r>
              <a:rPr lang="en-GB" dirty="0" smtClean="0"/>
              <a:t>Film-developing </a:t>
            </a:r>
            <a:r>
              <a:rPr lang="en-GB" dirty="0"/>
              <a:t>chemicals are then applied to the exposed film in order to visualize the latent images. </a:t>
            </a:r>
            <a:endParaRPr lang="en-GB" dirty="0" smtClean="0"/>
          </a:p>
          <a:p>
            <a:r>
              <a:rPr lang="en-GB" dirty="0" smtClean="0"/>
              <a:t>This </a:t>
            </a:r>
            <a:r>
              <a:rPr lang="en-GB" dirty="0"/>
              <a:t>process causes the conversion of the silver halide salts to metallic silver. The metallic silver blocks the transmission of light and forms the black portion of a negative. </a:t>
            </a:r>
          </a:p>
          <a:p>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927" y="3618687"/>
            <a:ext cx="6391957" cy="2041690"/>
          </a:xfrm>
          <a:prstGeom prst="rect">
            <a:avLst/>
          </a:prstGeom>
        </p:spPr>
      </p:pic>
      <p:sp>
        <p:nvSpPr>
          <p:cNvPr id="4" name="TextBox 3"/>
          <p:cNvSpPr txBox="1"/>
          <p:nvPr/>
        </p:nvSpPr>
        <p:spPr>
          <a:xfrm>
            <a:off x="2665927" y="5859887"/>
            <a:ext cx="6658377" cy="369332"/>
          </a:xfrm>
          <a:prstGeom prst="rect">
            <a:avLst/>
          </a:prstGeom>
          <a:noFill/>
        </p:spPr>
        <p:txBody>
          <a:bodyPr wrap="square" rtlCol="0">
            <a:spAutoFit/>
          </a:bodyPr>
          <a:lstStyle/>
          <a:p>
            <a:pPr algn="ctr"/>
            <a:r>
              <a:rPr lang="en-US" dirty="0" smtClean="0"/>
              <a:t>Development Process</a:t>
            </a:r>
            <a:endParaRPr lang="en-GB" dirty="0"/>
          </a:p>
        </p:txBody>
      </p:sp>
    </p:spTree>
    <p:extLst>
      <p:ext uri="{BB962C8B-B14F-4D97-AF65-F5344CB8AC3E}">
        <p14:creationId xmlns:p14="http://schemas.microsoft.com/office/powerpoint/2010/main" val="1066063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6928" y="193182"/>
            <a:ext cx="4651214" cy="6529589"/>
          </a:xfrm>
        </p:spPr>
      </p:pic>
    </p:spTree>
    <p:extLst>
      <p:ext uri="{BB962C8B-B14F-4D97-AF65-F5344CB8AC3E}">
        <p14:creationId xmlns:p14="http://schemas.microsoft.com/office/powerpoint/2010/main" val="3005013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Digital Photography </a:t>
            </a:r>
            <a:endParaRPr lang="en-GB" dirty="0"/>
          </a:p>
        </p:txBody>
      </p:sp>
      <p:sp>
        <p:nvSpPr>
          <p:cNvPr id="3" name="Content Placeholder 2"/>
          <p:cNvSpPr>
            <a:spLocks noGrp="1"/>
          </p:cNvSpPr>
          <p:nvPr>
            <p:ph sz="half" idx="1"/>
          </p:nvPr>
        </p:nvSpPr>
        <p:spPr/>
        <p:txBody>
          <a:bodyPr>
            <a:normAutofit/>
          </a:bodyPr>
          <a:lstStyle/>
          <a:p>
            <a:pPr algn="just"/>
            <a:r>
              <a:rPr lang="en-GB" dirty="0" smtClean="0"/>
              <a:t>Digital Camera uses sensors for capturing images/photons.</a:t>
            </a:r>
          </a:p>
          <a:p>
            <a:pPr algn="just"/>
            <a:r>
              <a:rPr lang="en-GB" dirty="0" smtClean="0"/>
              <a:t>Sensor :  an array </a:t>
            </a:r>
            <a:r>
              <a:rPr lang="en-GB" dirty="0"/>
              <a:t>of photosensitive diodes called </a:t>
            </a:r>
            <a:r>
              <a:rPr lang="en-GB" dirty="0" err="1"/>
              <a:t>photosites</a:t>
            </a:r>
            <a:r>
              <a:rPr lang="en-GB" dirty="0"/>
              <a:t> that capture photons </a:t>
            </a:r>
            <a:r>
              <a:rPr lang="en-GB" dirty="0" smtClean="0"/>
              <a:t>. Two types : CCD and CMOS.</a:t>
            </a:r>
          </a:p>
          <a:p>
            <a:pPr algn="just"/>
            <a:r>
              <a:rPr lang="en-GB" dirty="0"/>
              <a:t>The sensor for the digital camera contains millions of CCD cells </a:t>
            </a:r>
            <a:r>
              <a:rPr lang="en-GB" dirty="0" smtClean="0"/>
              <a:t>on </a:t>
            </a:r>
            <a:r>
              <a:rPr lang="en-GB" dirty="0"/>
              <a:t>a grid. Each CCD records a </a:t>
            </a:r>
            <a:r>
              <a:rPr lang="en-GB" dirty="0" err="1"/>
              <a:t>color</a:t>
            </a:r>
            <a:r>
              <a:rPr lang="en-GB" dirty="0"/>
              <a:t> and a brightness (tonal) value that is stored as a series of numbers in the camera’s memory. </a:t>
            </a:r>
          </a:p>
          <a:p>
            <a:pPr algn="just"/>
            <a:endParaRPr lang="en-GB" dirty="0" smtClean="0"/>
          </a:p>
        </p:txBody>
      </p:sp>
      <p:pic>
        <p:nvPicPr>
          <p:cNvPr id="5"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21624" y="2646887"/>
            <a:ext cx="4295602" cy="2667795"/>
          </a:xfrm>
        </p:spPr>
      </p:pic>
    </p:spTree>
    <p:extLst>
      <p:ext uri="{BB962C8B-B14F-4D97-AF65-F5344CB8AC3E}">
        <p14:creationId xmlns:p14="http://schemas.microsoft.com/office/powerpoint/2010/main" val="1476307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Working of sensor</a:t>
            </a:r>
            <a:endParaRPr lang="en-GB" dirty="0"/>
          </a:p>
        </p:txBody>
      </p:sp>
      <p:sp>
        <p:nvSpPr>
          <p:cNvPr id="3" name="Content Placeholder 2"/>
          <p:cNvSpPr>
            <a:spLocks noGrp="1"/>
          </p:cNvSpPr>
          <p:nvPr>
            <p:ph idx="1"/>
          </p:nvPr>
        </p:nvSpPr>
        <p:spPr>
          <a:xfrm>
            <a:off x="956258" y="3815513"/>
            <a:ext cx="10183967" cy="2602190"/>
          </a:xfrm>
        </p:spPr>
        <p:txBody>
          <a:bodyPr>
            <a:normAutofit/>
          </a:bodyPr>
          <a:lstStyle/>
          <a:p>
            <a:pPr algn="just"/>
            <a:r>
              <a:rPr lang="en-GB" dirty="0" smtClean="0"/>
              <a:t>Generally</a:t>
            </a:r>
            <a:r>
              <a:rPr lang="en-GB" dirty="0"/>
              <a:t>, the greater the number of pixels on the CCD, the sharper the image. </a:t>
            </a:r>
          </a:p>
          <a:p>
            <a:pPr algn="just"/>
            <a:r>
              <a:rPr lang="en-GB" dirty="0" smtClean="0"/>
              <a:t>Pixel resolution : number of pixels </a:t>
            </a:r>
            <a:r>
              <a:rPr lang="en-GB" dirty="0"/>
              <a:t>in an image. For example, a 1000 x 1000 pixel </a:t>
            </a:r>
            <a:r>
              <a:rPr lang="en-GB" dirty="0" smtClean="0"/>
              <a:t>image printed </a:t>
            </a:r>
            <a:r>
              <a:rPr lang="en-GB" dirty="0"/>
              <a:t>in a one-inch square would have 1000 pixels </a:t>
            </a:r>
            <a:r>
              <a:rPr lang="en-GB" dirty="0" smtClean="0"/>
              <a:t>per inch </a:t>
            </a:r>
            <a:r>
              <a:rPr lang="en-GB" dirty="0"/>
              <a:t>(PPI).</a:t>
            </a:r>
          </a:p>
        </p:txBody>
      </p:sp>
      <p:graphicFrame>
        <p:nvGraphicFramePr>
          <p:cNvPr id="9" name="Diagram 8"/>
          <p:cNvGraphicFramePr/>
          <p:nvPr>
            <p:extLst>
              <p:ext uri="{D42A27DB-BD31-4B8C-83A1-F6EECF244321}">
                <p14:modId xmlns:p14="http://schemas.microsoft.com/office/powerpoint/2010/main" val="95262469"/>
              </p:ext>
            </p:extLst>
          </p:nvPr>
        </p:nvGraphicFramePr>
        <p:xfrm>
          <a:off x="1236752" y="1635929"/>
          <a:ext cx="9903473" cy="2867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0203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6042" y="193183"/>
            <a:ext cx="8125639" cy="6490952"/>
          </a:xfrm>
        </p:spPr>
      </p:pic>
    </p:spTree>
    <p:extLst>
      <p:ext uri="{BB962C8B-B14F-4D97-AF65-F5344CB8AC3E}">
        <p14:creationId xmlns:p14="http://schemas.microsoft.com/office/powerpoint/2010/main" val="3899399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385</TotalTime>
  <Words>1371</Words>
  <Application>Microsoft Office PowerPoint</Application>
  <PresentationFormat>Widescreen</PresentationFormat>
  <Paragraphs>103</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Celestial</vt:lpstr>
      <vt:lpstr>Preservation of developed prints</vt:lpstr>
      <vt:lpstr>Introduction</vt:lpstr>
      <vt:lpstr>STRUCTURE OF CAMERA</vt:lpstr>
      <vt:lpstr>Film Photography </vt:lpstr>
      <vt:lpstr>PowerPoint Presentation</vt:lpstr>
      <vt:lpstr>PowerPoint Presentation</vt:lpstr>
      <vt:lpstr>Digital Photography </vt:lpstr>
      <vt:lpstr>Working of sensor</vt:lpstr>
      <vt:lpstr>PowerPoint Presentation</vt:lpstr>
      <vt:lpstr>Formats of stored photograph</vt:lpstr>
      <vt:lpstr>PowerPoint Presentation</vt:lpstr>
      <vt:lpstr>lIFTERS and casting</vt:lpstr>
      <vt:lpstr>Fingerprint Lifters </vt:lpstr>
      <vt:lpstr>Transparent tape lifters </vt:lpstr>
      <vt:lpstr>Hinge lifters</vt:lpstr>
      <vt:lpstr>PowerPoint Presentation</vt:lpstr>
      <vt:lpstr>Rubber-gelatin Lifters</vt:lpstr>
      <vt:lpstr>Casting material</vt:lpstr>
      <vt:lpstr>PowerPoint Presentation</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Shruti Rajwar</dc:creator>
  <cp:lastModifiedBy>Shruti Rajwar</cp:lastModifiedBy>
  <cp:revision>28</cp:revision>
  <dcterms:created xsi:type="dcterms:W3CDTF">2020-08-28T18:04:16Z</dcterms:created>
  <dcterms:modified xsi:type="dcterms:W3CDTF">2020-09-15T09:21:53Z</dcterms:modified>
</cp:coreProperties>
</file>