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04800"/>
            <a:ext cx="9144000" cy="637540"/>
          </a:xfrm>
          <a:custGeom>
            <a:avLst/>
            <a:gdLst/>
            <a:ahLst/>
            <a:cxnLst/>
            <a:rect l="l" t="t" r="r" b="b"/>
            <a:pathLst>
              <a:path w="9144000" h="637540">
                <a:moveTo>
                  <a:pt x="9144000" y="0"/>
                </a:moveTo>
                <a:lnTo>
                  <a:pt x="0" y="0"/>
                </a:lnTo>
                <a:lnTo>
                  <a:pt x="0" y="637539"/>
                </a:lnTo>
                <a:lnTo>
                  <a:pt x="9144000" y="637539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49120" y="336550"/>
            <a:ext cx="544575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7370" y="-50800"/>
            <a:ext cx="550925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1185" y="1633220"/>
            <a:ext cx="7961629" cy="3539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2783840"/>
            <a:ext cx="79946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i="1" spc="-5" dirty="0">
                <a:latin typeface="Times New Roman"/>
                <a:cs typeface="Times New Roman"/>
              </a:rPr>
              <a:t>SCHEDULING </a:t>
            </a:r>
            <a:r>
              <a:rPr sz="4000" b="1" i="1" spc="85" dirty="0">
                <a:latin typeface="Times New Roman"/>
                <a:cs typeface="Times New Roman"/>
              </a:rPr>
              <a:t>AND</a:t>
            </a:r>
            <a:r>
              <a:rPr sz="4000" b="1" i="1" spc="-210" dirty="0">
                <a:latin typeface="Times New Roman"/>
                <a:cs typeface="Times New Roman"/>
              </a:rPr>
              <a:t> </a:t>
            </a:r>
            <a:r>
              <a:rPr sz="4000" b="1" i="1" spc="-30" dirty="0">
                <a:latin typeface="Times New Roman"/>
                <a:cs typeface="Times New Roman"/>
              </a:rPr>
              <a:t>SEQUENCING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0" marR="5080" indent="-1517650">
              <a:lnSpc>
                <a:spcPct val="100000"/>
              </a:lnSpc>
              <a:spcBef>
                <a:spcPts val="100"/>
              </a:spcBef>
            </a:pPr>
            <a:r>
              <a:rPr sz="4000" spc="110" dirty="0">
                <a:latin typeface="Times New Roman"/>
                <a:cs typeface="Times New Roman"/>
              </a:rPr>
              <a:t>Objectives </a:t>
            </a:r>
            <a:r>
              <a:rPr sz="4000" spc="30" dirty="0">
                <a:latin typeface="Times New Roman"/>
                <a:cs typeface="Times New Roman"/>
              </a:rPr>
              <a:t>of</a:t>
            </a:r>
            <a:r>
              <a:rPr sz="4000" spc="-160" dirty="0">
                <a:latin typeface="Times New Roman"/>
                <a:cs typeface="Times New Roman"/>
              </a:rPr>
              <a:t> </a:t>
            </a:r>
            <a:r>
              <a:rPr sz="4000" spc="185" dirty="0">
                <a:latin typeface="Times New Roman"/>
                <a:cs typeface="Times New Roman"/>
              </a:rPr>
              <a:t>Operations  </a:t>
            </a:r>
            <a:r>
              <a:rPr sz="4000" spc="125" dirty="0">
                <a:latin typeface="Times New Roman"/>
                <a:cs typeface="Times New Roman"/>
              </a:rPr>
              <a:t>Scheduling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71145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60" dirty="0">
                <a:latin typeface="Times New Roman"/>
                <a:cs typeface="Times New Roman"/>
              </a:rPr>
              <a:t>Maximizing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45" dirty="0">
                <a:latin typeface="Times New Roman"/>
                <a:cs typeface="Times New Roman"/>
              </a:rPr>
              <a:t>delivery </a:t>
            </a:r>
            <a:r>
              <a:rPr sz="2400" spc="100" dirty="0">
                <a:latin typeface="Times New Roman"/>
                <a:cs typeface="Times New Roman"/>
              </a:rPr>
              <a:t>performance </a:t>
            </a:r>
            <a:r>
              <a:rPr sz="2400" spc="30" dirty="0">
                <a:latin typeface="Times New Roman"/>
                <a:cs typeface="Times New Roman"/>
              </a:rPr>
              <a:t>i.e. </a:t>
            </a:r>
            <a:r>
              <a:rPr sz="2400" spc="105" dirty="0">
                <a:latin typeface="Times New Roman"/>
                <a:cs typeface="Times New Roman"/>
              </a:rPr>
              <a:t>meeting</a:t>
            </a:r>
            <a:r>
              <a:rPr sz="2400" spc="-42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  </a:t>
            </a:r>
            <a:r>
              <a:rPr sz="2400" spc="45" dirty="0">
                <a:latin typeface="Times New Roman"/>
                <a:cs typeface="Times New Roman"/>
              </a:rPr>
              <a:t>delivery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dates.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7901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806700"/>
            <a:ext cx="34975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Times New Roman"/>
                <a:cs typeface="Times New Roman"/>
              </a:rPr>
              <a:t>Minimizing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inventory.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5966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614420"/>
            <a:ext cx="45675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0" dirty="0">
                <a:latin typeface="Times New Roman"/>
                <a:cs typeface="Times New Roman"/>
              </a:rPr>
              <a:t>Reducing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05" dirty="0">
                <a:latin typeface="Times New Roman"/>
                <a:cs typeface="Times New Roman"/>
              </a:rPr>
              <a:t>manufacturing</a:t>
            </a:r>
            <a:r>
              <a:rPr sz="2400" spc="-28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4043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4422140"/>
            <a:ext cx="4436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Times New Roman"/>
                <a:cs typeface="Times New Roman"/>
              </a:rPr>
              <a:t>Minimizing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14" dirty="0">
                <a:latin typeface="Times New Roman"/>
                <a:cs typeface="Times New Roman"/>
              </a:rPr>
              <a:t>production</a:t>
            </a:r>
            <a:r>
              <a:rPr sz="2400" spc="-254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costs.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52882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5304790"/>
            <a:ext cx="3893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Times New Roman"/>
                <a:cs typeface="Times New Roman"/>
              </a:rPr>
              <a:t>Minimizing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85" dirty="0">
                <a:latin typeface="Times New Roman"/>
                <a:cs typeface="Times New Roman"/>
              </a:rPr>
              <a:t>worker</a:t>
            </a:r>
            <a:r>
              <a:rPr sz="2400" spc="-29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costs.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4359" y="254000"/>
            <a:ext cx="79463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55" dirty="0">
                <a:latin typeface="Times New Roman"/>
                <a:cs typeface="Times New Roman"/>
              </a:rPr>
              <a:t>Functions </a:t>
            </a:r>
            <a:r>
              <a:rPr sz="4000" spc="30" dirty="0">
                <a:latin typeface="Times New Roman"/>
                <a:cs typeface="Times New Roman"/>
              </a:rPr>
              <a:t>of </a:t>
            </a:r>
            <a:r>
              <a:rPr sz="4000" spc="185" dirty="0">
                <a:latin typeface="Times New Roman"/>
                <a:cs typeface="Times New Roman"/>
              </a:rPr>
              <a:t>Operations</a:t>
            </a:r>
            <a:r>
              <a:rPr sz="4000" spc="-210" dirty="0">
                <a:latin typeface="Times New Roman"/>
                <a:cs typeface="Times New Roman"/>
              </a:rPr>
              <a:t> </a:t>
            </a:r>
            <a:r>
              <a:rPr sz="4000" spc="125" dirty="0">
                <a:latin typeface="Times New Roman"/>
                <a:cs typeface="Times New Roman"/>
              </a:rPr>
              <a:t>Scheduling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363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5" dirty="0">
                <a:latin typeface="Times New Roman"/>
                <a:cs typeface="Times New Roman"/>
              </a:rPr>
              <a:t>Allocation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resources.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440940"/>
            <a:ext cx="2504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Times New Roman"/>
                <a:cs typeface="Times New Roman"/>
              </a:rPr>
              <a:t>Shop </a:t>
            </a:r>
            <a:r>
              <a:rPr sz="2400" spc="50" dirty="0">
                <a:latin typeface="Times New Roman"/>
                <a:cs typeface="Times New Roman"/>
              </a:rPr>
              <a:t>floor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control.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230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248659"/>
            <a:ext cx="74358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65" dirty="0">
                <a:latin typeface="Times New Roman"/>
                <a:cs typeface="Times New Roman"/>
              </a:rPr>
              <a:t>Making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maximum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use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plant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at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minimum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possible  cost.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4043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4422140"/>
            <a:ext cx="7098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85" dirty="0">
                <a:latin typeface="Times New Roman"/>
                <a:cs typeface="Times New Roman"/>
              </a:rPr>
              <a:t>Ensure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that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needs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manpower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are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optimum.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52120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5228590"/>
            <a:ext cx="5651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14" dirty="0">
                <a:latin typeface="Times New Roman"/>
                <a:cs typeface="Times New Roman"/>
              </a:rPr>
              <a:t>Determination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95" dirty="0">
                <a:latin typeface="Times New Roman"/>
                <a:cs typeface="Times New Roman"/>
              </a:rPr>
              <a:t>sequence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420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jobs.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4359" y="254000"/>
            <a:ext cx="79463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55" dirty="0">
                <a:latin typeface="Times New Roman"/>
                <a:cs typeface="Times New Roman"/>
              </a:rPr>
              <a:t>Functions </a:t>
            </a:r>
            <a:r>
              <a:rPr sz="4000" spc="30" dirty="0">
                <a:latin typeface="Times New Roman"/>
                <a:cs typeface="Times New Roman"/>
              </a:rPr>
              <a:t>of </a:t>
            </a:r>
            <a:r>
              <a:rPr sz="4000" spc="185" dirty="0">
                <a:latin typeface="Times New Roman"/>
                <a:cs typeface="Times New Roman"/>
              </a:rPr>
              <a:t>Operations</a:t>
            </a:r>
            <a:r>
              <a:rPr sz="4000" spc="-210" dirty="0">
                <a:latin typeface="Times New Roman"/>
                <a:cs typeface="Times New Roman"/>
              </a:rPr>
              <a:t> </a:t>
            </a:r>
            <a:r>
              <a:rPr sz="4000" spc="125" dirty="0">
                <a:latin typeface="Times New Roman"/>
                <a:cs typeface="Times New Roman"/>
              </a:rPr>
              <a:t>Scheduling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77216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25" dirty="0">
                <a:latin typeface="Times New Roman"/>
                <a:cs typeface="Times New Roman"/>
              </a:rPr>
              <a:t>Specifying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start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end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time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for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each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job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(actively  </a:t>
            </a:r>
            <a:r>
              <a:rPr sz="2400" spc="90" dirty="0">
                <a:latin typeface="Times New Roman"/>
                <a:cs typeface="Times New Roman"/>
              </a:rPr>
              <a:t>scheduled).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7901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806700"/>
            <a:ext cx="6993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85" dirty="0">
                <a:latin typeface="Times New Roman"/>
                <a:cs typeface="Times New Roman"/>
              </a:rPr>
              <a:t>Getting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quick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feedback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from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shops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regarding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50" dirty="0">
                <a:latin typeface="Times New Roman"/>
                <a:cs typeface="Times New Roman"/>
              </a:rPr>
              <a:t>delays </a:t>
            </a:r>
            <a:r>
              <a:rPr sz="2400" spc="145" dirty="0">
                <a:latin typeface="Times New Roman"/>
                <a:cs typeface="Times New Roman"/>
              </a:rPr>
              <a:t>and the </a:t>
            </a:r>
            <a:r>
              <a:rPr sz="2400" spc="65" dirty="0">
                <a:latin typeface="Times New Roman"/>
                <a:cs typeface="Times New Roman"/>
              </a:rPr>
              <a:t>various</a:t>
            </a:r>
            <a:r>
              <a:rPr sz="2400" spc="-37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interruptions.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96240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980179"/>
            <a:ext cx="73507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50" dirty="0">
                <a:latin typeface="Times New Roman"/>
                <a:cs typeface="Times New Roman"/>
              </a:rPr>
              <a:t>Possess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up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– </a:t>
            </a:r>
            <a:r>
              <a:rPr sz="2400" spc="120" dirty="0">
                <a:latin typeface="Times New Roman"/>
                <a:cs typeface="Times New Roman"/>
              </a:rPr>
              <a:t>date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information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availability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 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80" dirty="0">
                <a:latin typeface="Times New Roman"/>
                <a:cs typeface="Times New Roman"/>
              </a:rPr>
              <a:t>materials, </a:t>
            </a:r>
            <a:r>
              <a:rPr sz="2400" spc="85" dirty="0">
                <a:latin typeface="Times New Roman"/>
                <a:cs typeface="Times New Roman"/>
              </a:rPr>
              <a:t>expected </a:t>
            </a:r>
            <a:r>
              <a:rPr sz="2400" spc="45" dirty="0">
                <a:latin typeface="Times New Roman"/>
                <a:cs typeface="Times New Roman"/>
              </a:rPr>
              <a:t>delivery </a:t>
            </a:r>
            <a:r>
              <a:rPr sz="2400" spc="105" dirty="0">
                <a:latin typeface="Times New Roman"/>
                <a:cs typeface="Times New Roman"/>
              </a:rPr>
              <a:t>dates</a:t>
            </a:r>
            <a:r>
              <a:rPr sz="2400" spc="-37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135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5153659"/>
            <a:ext cx="74085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50" dirty="0">
                <a:latin typeface="Times New Roman"/>
                <a:cs typeface="Times New Roman"/>
              </a:rPr>
              <a:t>Possess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up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date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data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machine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regarding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its  </a:t>
            </a:r>
            <a:r>
              <a:rPr sz="2400" spc="95" dirty="0">
                <a:latin typeface="Times New Roman"/>
                <a:cs typeface="Times New Roman"/>
              </a:rPr>
              <a:t>breakdown, </a:t>
            </a:r>
            <a:r>
              <a:rPr sz="2400" spc="50" dirty="0">
                <a:latin typeface="Times New Roman"/>
                <a:cs typeface="Times New Roman"/>
              </a:rPr>
              <a:t>servicing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etc.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3439" y="223520"/>
            <a:ext cx="4890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75" dirty="0">
                <a:latin typeface="Times New Roman"/>
                <a:cs typeface="Times New Roman"/>
              </a:rPr>
              <a:t>Types </a:t>
            </a:r>
            <a:r>
              <a:rPr sz="4400" spc="30" dirty="0">
                <a:latin typeface="Times New Roman"/>
                <a:cs typeface="Times New Roman"/>
              </a:rPr>
              <a:t>of</a:t>
            </a:r>
            <a:r>
              <a:rPr sz="4400" spc="-114" dirty="0">
                <a:latin typeface="Times New Roman"/>
                <a:cs typeface="Times New Roman"/>
              </a:rPr>
              <a:t> </a:t>
            </a:r>
            <a:r>
              <a:rPr sz="4400" spc="135" dirty="0">
                <a:latin typeface="Times New Roman"/>
                <a:cs typeface="Times New Roman"/>
              </a:rPr>
              <a:t>Scheduling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6162040" cy="127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40" dirty="0">
                <a:latin typeface="Times New Roman"/>
                <a:cs typeface="Times New Roman"/>
              </a:rPr>
              <a:t>Types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10" dirty="0">
                <a:latin typeface="Times New Roman"/>
                <a:cs typeface="Times New Roman"/>
              </a:rPr>
              <a:t>Operations </a:t>
            </a:r>
            <a:r>
              <a:rPr sz="2400" spc="70" dirty="0">
                <a:latin typeface="Times New Roman"/>
                <a:cs typeface="Times New Roman"/>
              </a:rPr>
              <a:t>Scheduling </a:t>
            </a:r>
            <a:r>
              <a:rPr sz="2400" spc="95" dirty="0">
                <a:latin typeface="Times New Roman"/>
                <a:cs typeface="Times New Roman"/>
              </a:rPr>
              <a:t>are </a:t>
            </a:r>
            <a:r>
              <a:rPr sz="2400" spc="55" dirty="0">
                <a:latin typeface="Times New Roman"/>
                <a:cs typeface="Times New Roman"/>
              </a:rPr>
              <a:t>as</a:t>
            </a:r>
            <a:r>
              <a:rPr sz="2400" spc="-34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follows: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i="1" spc="-220" dirty="0">
                <a:latin typeface="Arial"/>
                <a:cs typeface="Arial"/>
              </a:rPr>
              <a:t>1. </a:t>
            </a:r>
            <a:r>
              <a:rPr sz="2400" b="1" i="1" spc="-5" dirty="0">
                <a:latin typeface="Arial"/>
                <a:cs typeface="Arial"/>
              </a:rPr>
              <a:t>Forward </a:t>
            </a:r>
            <a:r>
              <a:rPr sz="2400" b="1" i="1" spc="-10" dirty="0">
                <a:latin typeface="Arial"/>
                <a:cs typeface="Arial"/>
              </a:rPr>
              <a:t>operations </a:t>
            </a:r>
            <a:r>
              <a:rPr sz="2400" b="1" i="1" spc="-45" dirty="0">
                <a:latin typeface="Arial"/>
                <a:cs typeface="Arial"/>
              </a:rPr>
              <a:t>scheduling</a:t>
            </a:r>
            <a:r>
              <a:rPr sz="2400" b="1" i="1" spc="-275" dirty="0">
                <a:latin typeface="Arial"/>
                <a:cs typeface="Arial"/>
              </a:rPr>
              <a:t> </a:t>
            </a:r>
            <a:r>
              <a:rPr sz="2400" b="1" i="1" spc="-135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67659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882900"/>
            <a:ext cx="7714615" cy="24765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25" dirty="0">
                <a:latin typeface="Times New Roman"/>
                <a:cs typeface="Times New Roman"/>
              </a:rPr>
              <a:t>Classified </a:t>
            </a:r>
            <a:r>
              <a:rPr sz="2000" spc="120" dirty="0">
                <a:latin typeface="Times New Roman"/>
                <a:cs typeface="Times New Roman"/>
              </a:rPr>
              <a:t>on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50" dirty="0">
                <a:latin typeface="Times New Roman"/>
                <a:cs typeface="Times New Roman"/>
              </a:rPr>
              <a:t>basis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-34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time.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30" dirty="0">
                <a:latin typeface="Times New Roman"/>
                <a:cs typeface="Times New Roman"/>
              </a:rPr>
              <a:t>All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45" dirty="0">
                <a:latin typeface="Times New Roman"/>
                <a:cs typeface="Times New Roman"/>
              </a:rPr>
              <a:t>activities </a:t>
            </a:r>
            <a:r>
              <a:rPr sz="2000" spc="75" dirty="0">
                <a:latin typeface="Times New Roman"/>
                <a:cs typeface="Times New Roman"/>
              </a:rPr>
              <a:t>are </a:t>
            </a:r>
            <a:r>
              <a:rPr sz="2000" spc="85" dirty="0">
                <a:latin typeface="Times New Roman"/>
                <a:cs typeface="Times New Roman"/>
              </a:rPr>
              <a:t>scheduled </a:t>
            </a:r>
            <a:r>
              <a:rPr sz="2000" spc="75" dirty="0">
                <a:latin typeface="Times New Roman"/>
                <a:cs typeface="Times New Roman"/>
              </a:rPr>
              <a:t>from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105" dirty="0">
                <a:latin typeface="Times New Roman"/>
                <a:cs typeface="Times New Roman"/>
              </a:rPr>
              <a:t>date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100" dirty="0">
                <a:latin typeface="Times New Roman"/>
                <a:cs typeface="Times New Roman"/>
              </a:rPr>
              <a:t>planned </a:t>
            </a:r>
            <a:r>
              <a:rPr sz="2000" spc="90" dirty="0">
                <a:latin typeface="Times New Roman"/>
                <a:cs typeface="Times New Roman"/>
              </a:rPr>
              <a:t>order  </a:t>
            </a:r>
            <a:r>
              <a:rPr sz="2000" spc="55" dirty="0">
                <a:latin typeface="Times New Roman"/>
                <a:cs typeface="Times New Roman"/>
              </a:rPr>
              <a:t>release.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45" dirty="0">
                <a:latin typeface="Times New Roman"/>
                <a:cs typeface="Times New Roman"/>
              </a:rPr>
              <a:t>First </a:t>
            </a:r>
            <a:r>
              <a:rPr sz="2000" spc="75" dirty="0">
                <a:latin typeface="Times New Roman"/>
                <a:cs typeface="Times New Roman"/>
              </a:rPr>
              <a:t>task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50" dirty="0">
                <a:latin typeface="Times New Roman"/>
                <a:cs typeface="Times New Roman"/>
              </a:rPr>
              <a:t>job </a:t>
            </a:r>
            <a:r>
              <a:rPr sz="2000" spc="15" dirty="0">
                <a:latin typeface="Times New Roman"/>
                <a:cs typeface="Times New Roman"/>
              </a:rPr>
              <a:t>is</a:t>
            </a:r>
            <a:r>
              <a:rPr sz="2000" spc="-30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scheduled.</a:t>
            </a:r>
            <a:endParaRPr sz="20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spcBef>
                <a:spcPts val="500"/>
              </a:spcBef>
            </a:pPr>
            <a:r>
              <a:rPr sz="2000" spc="60" dirty="0">
                <a:latin typeface="Times New Roman"/>
                <a:cs typeface="Times New Roman"/>
              </a:rPr>
              <a:t>Its </a:t>
            </a:r>
            <a:r>
              <a:rPr sz="2000" spc="95" dirty="0">
                <a:latin typeface="Times New Roman"/>
                <a:cs typeface="Times New Roman"/>
              </a:rPr>
              <a:t>subsequent </a:t>
            </a:r>
            <a:r>
              <a:rPr sz="2000" spc="75" dirty="0">
                <a:latin typeface="Times New Roman"/>
                <a:cs typeface="Times New Roman"/>
              </a:rPr>
              <a:t>task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80" dirty="0">
                <a:latin typeface="Times New Roman"/>
                <a:cs typeface="Times New Roman"/>
              </a:rPr>
              <a:t>scheduled </a:t>
            </a:r>
            <a:r>
              <a:rPr sz="2000" spc="120" dirty="0">
                <a:latin typeface="Times New Roman"/>
                <a:cs typeface="Times New Roman"/>
              </a:rPr>
              <a:t>on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85" dirty="0">
                <a:latin typeface="Times New Roman"/>
                <a:cs typeface="Times New Roman"/>
              </a:rPr>
              <a:t>scheduled completion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0" dirty="0">
                <a:latin typeface="Times New Roman"/>
                <a:cs typeface="Times New Roman"/>
              </a:rPr>
              <a:t>the  </a:t>
            </a:r>
            <a:r>
              <a:rPr sz="2000" spc="45" dirty="0">
                <a:latin typeface="Times New Roman"/>
                <a:cs typeface="Times New Roman"/>
              </a:rPr>
              <a:t>first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task.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5" dirty="0">
                <a:latin typeface="Times New Roman"/>
                <a:cs typeface="Times New Roman"/>
              </a:rPr>
              <a:t>Like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this,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accordingly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all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tasks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job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are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scheduled.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909059"/>
            <a:ext cx="11493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50139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79963" y="1990711"/>
            <a:ext cx="1916934" cy="1186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3439" y="223520"/>
            <a:ext cx="48907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75" dirty="0">
                <a:latin typeface="Times New Roman"/>
                <a:cs typeface="Times New Roman"/>
              </a:rPr>
              <a:t>Types </a:t>
            </a:r>
            <a:r>
              <a:rPr sz="4400" spc="30" dirty="0">
                <a:latin typeface="Times New Roman"/>
                <a:cs typeface="Times New Roman"/>
              </a:rPr>
              <a:t>of</a:t>
            </a:r>
            <a:r>
              <a:rPr sz="4400" spc="-114" dirty="0">
                <a:latin typeface="Times New Roman"/>
                <a:cs typeface="Times New Roman"/>
              </a:rPr>
              <a:t> </a:t>
            </a:r>
            <a:r>
              <a:rPr sz="4400" spc="135" dirty="0">
                <a:latin typeface="Times New Roman"/>
                <a:cs typeface="Times New Roman"/>
              </a:rPr>
              <a:t>Scheduling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75179"/>
            <a:ext cx="52133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75" dirty="0">
                <a:latin typeface="Arial"/>
                <a:cs typeface="Arial"/>
              </a:rPr>
              <a:t>2. </a:t>
            </a:r>
            <a:r>
              <a:rPr sz="2400" b="1" i="1" spc="-30" dirty="0">
                <a:latin typeface="Arial"/>
                <a:cs typeface="Arial"/>
              </a:rPr>
              <a:t>Backward </a:t>
            </a:r>
            <a:r>
              <a:rPr sz="2400" b="1" i="1" spc="-10" dirty="0">
                <a:latin typeface="Arial"/>
                <a:cs typeface="Arial"/>
              </a:rPr>
              <a:t>operations </a:t>
            </a:r>
            <a:r>
              <a:rPr sz="2400" b="1" i="1" spc="-50" dirty="0">
                <a:latin typeface="Arial"/>
                <a:cs typeface="Arial"/>
              </a:rPr>
              <a:t>scheduling</a:t>
            </a:r>
            <a:r>
              <a:rPr sz="2400" b="1" i="1" spc="-365" dirty="0">
                <a:latin typeface="Arial"/>
                <a:cs typeface="Arial"/>
              </a:rPr>
              <a:t> </a:t>
            </a:r>
            <a:r>
              <a:rPr sz="2400" b="1" i="1" spc="-135" dirty="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311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946400"/>
            <a:ext cx="42906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Also </a:t>
            </a:r>
            <a:r>
              <a:rPr sz="2000" spc="30" dirty="0">
                <a:latin typeface="Times New Roman"/>
                <a:cs typeface="Times New Roman"/>
              </a:rPr>
              <a:t>classified </a:t>
            </a:r>
            <a:r>
              <a:rPr sz="2000" spc="120" dirty="0">
                <a:latin typeface="Times New Roman"/>
                <a:cs typeface="Times New Roman"/>
              </a:rPr>
              <a:t>on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50" dirty="0">
                <a:latin typeface="Times New Roman"/>
                <a:cs typeface="Times New Roman"/>
              </a:rPr>
              <a:t>basis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-340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time.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677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683000"/>
            <a:ext cx="73164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30" dirty="0">
                <a:latin typeface="Times New Roman"/>
                <a:cs typeface="Times New Roman"/>
              </a:rPr>
              <a:t>Activities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are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scheduled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from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date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planned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receipt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date.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4043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419600"/>
            <a:ext cx="37598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75" dirty="0">
                <a:latin typeface="Times New Roman"/>
                <a:cs typeface="Times New Roman"/>
              </a:rPr>
              <a:t>The </a:t>
            </a:r>
            <a:r>
              <a:rPr sz="2000" spc="60" dirty="0">
                <a:latin typeface="Times New Roman"/>
                <a:cs typeface="Times New Roman"/>
              </a:rPr>
              <a:t>last </a:t>
            </a:r>
            <a:r>
              <a:rPr sz="2000" spc="40" dirty="0">
                <a:latin typeface="Times New Roman"/>
                <a:cs typeface="Times New Roman"/>
              </a:rPr>
              <a:t>activity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85" dirty="0">
                <a:latin typeface="Times New Roman"/>
                <a:cs typeface="Times New Roman"/>
              </a:rPr>
              <a:t>scheduled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first.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514095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5156200"/>
            <a:ext cx="76828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60" dirty="0">
                <a:latin typeface="Times New Roman"/>
                <a:cs typeface="Times New Roman"/>
              </a:rPr>
              <a:t>Time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start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60" dirty="0">
                <a:latin typeface="Times New Roman"/>
                <a:cs typeface="Times New Roman"/>
              </a:rPr>
              <a:t>last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task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5" dirty="0">
                <a:latin typeface="Times New Roman"/>
                <a:cs typeface="Times New Roman"/>
              </a:rPr>
              <a:t>is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considered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as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time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for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start 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60" dirty="0">
                <a:latin typeface="Times New Roman"/>
                <a:cs typeface="Times New Roman"/>
              </a:rPr>
              <a:t>previous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Times New Roman"/>
                <a:cs typeface="Times New Roman"/>
              </a:rPr>
              <a:t>activity.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62356" y="2142564"/>
            <a:ext cx="2124442" cy="13626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66800"/>
          </a:xfrm>
          <a:custGeom>
            <a:avLst/>
            <a:gdLst/>
            <a:ahLst/>
            <a:cxnLst/>
            <a:rect l="l" t="t" r="r" b="b"/>
            <a:pathLst>
              <a:path w="9144000" h="1066800">
                <a:moveTo>
                  <a:pt x="9144000" y="0"/>
                </a:moveTo>
                <a:lnTo>
                  <a:pt x="0" y="0"/>
                </a:lnTo>
                <a:lnTo>
                  <a:pt x="0" y="1066800"/>
                </a:lnTo>
                <a:lnTo>
                  <a:pt x="9144000" y="10668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85900" y="185420"/>
            <a:ext cx="61658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45" dirty="0">
                <a:latin typeface="Times New Roman"/>
                <a:cs typeface="Times New Roman"/>
              </a:rPr>
              <a:t>Shop </a:t>
            </a:r>
            <a:r>
              <a:rPr sz="4400" spc="95" dirty="0">
                <a:latin typeface="Times New Roman"/>
                <a:cs typeface="Times New Roman"/>
              </a:rPr>
              <a:t>Floor </a:t>
            </a:r>
            <a:r>
              <a:rPr sz="4400" spc="165" dirty="0">
                <a:latin typeface="Times New Roman"/>
                <a:cs typeface="Times New Roman"/>
              </a:rPr>
              <a:t>Control</a:t>
            </a:r>
            <a:r>
              <a:rPr sz="4400" spc="-275" dirty="0">
                <a:latin typeface="Times New Roman"/>
                <a:cs typeface="Times New Roman"/>
              </a:rPr>
              <a:t> </a:t>
            </a:r>
            <a:r>
              <a:rPr sz="4400" spc="-15" dirty="0">
                <a:latin typeface="Times New Roman"/>
                <a:cs typeface="Times New Roman"/>
              </a:rPr>
              <a:t>(SFC)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8063230" cy="3416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</a:pPr>
            <a:r>
              <a:rPr sz="2000" spc="60" dirty="0">
                <a:latin typeface="Times New Roman"/>
                <a:cs typeface="Times New Roman"/>
              </a:rPr>
              <a:t>Schedule </a:t>
            </a:r>
            <a:r>
              <a:rPr sz="2000" spc="120" dirty="0">
                <a:latin typeface="Times New Roman"/>
                <a:cs typeface="Times New Roman"/>
              </a:rPr>
              <a:t>and </a:t>
            </a:r>
            <a:r>
              <a:rPr sz="2000" spc="105" dirty="0">
                <a:latin typeface="Times New Roman"/>
                <a:cs typeface="Times New Roman"/>
              </a:rPr>
              <a:t>monitor </a:t>
            </a:r>
            <a:r>
              <a:rPr sz="2000" spc="60" dirty="0">
                <a:latin typeface="Times New Roman"/>
                <a:cs typeface="Times New Roman"/>
              </a:rPr>
              <a:t>day-to-day </a:t>
            </a:r>
            <a:r>
              <a:rPr sz="2000" spc="50" dirty="0">
                <a:latin typeface="Times New Roman"/>
                <a:cs typeface="Times New Roman"/>
              </a:rPr>
              <a:t>job </a:t>
            </a:r>
            <a:r>
              <a:rPr sz="2000" spc="95" dirty="0">
                <a:latin typeface="Times New Roman"/>
                <a:cs typeface="Times New Roman"/>
              </a:rPr>
              <a:t>shop production </a:t>
            </a:r>
            <a:r>
              <a:rPr sz="2000" spc="-75" dirty="0">
                <a:latin typeface="Times New Roman"/>
                <a:cs typeface="Times New Roman"/>
              </a:rPr>
              <a:t>• </a:t>
            </a:r>
            <a:r>
              <a:rPr sz="2000" spc="5" dirty="0">
                <a:latin typeface="Times New Roman"/>
                <a:cs typeface="Times New Roman"/>
              </a:rPr>
              <a:t>Also </a:t>
            </a:r>
            <a:r>
              <a:rPr sz="2000" spc="50" dirty="0">
                <a:latin typeface="Times New Roman"/>
                <a:cs typeface="Times New Roman"/>
              </a:rPr>
              <a:t>called  </a:t>
            </a:r>
            <a:r>
              <a:rPr sz="2000" spc="95" dirty="0">
                <a:latin typeface="Times New Roman"/>
                <a:cs typeface="Times New Roman"/>
              </a:rPr>
              <a:t>production </a:t>
            </a:r>
            <a:r>
              <a:rPr sz="2000" spc="85" dirty="0">
                <a:latin typeface="Times New Roman"/>
                <a:cs typeface="Times New Roman"/>
              </a:rPr>
              <a:t>control  </a:t>
            </a:r>
            <a:r>
              <a:rPr sz="2000" spc="120" dirty="0">
                <a:latin typeface="Times New Roman"/>
                <a:cs typeface="Times New Roman"/>
              </a:rPr>
              <a:t>and </a:t>
            </a:r>
            <a:r>
              <a:rPr sz="2000" spc="95" dirty="0">
                <a:latin typeface="Times New Roman"/>
                <a:cs typeface="Times New Roman"/>
              </a:rPr>
              <a:t>production </a:t>
            </a:r>
            <a:r>
              <a:rPr sz="2000" spc="40" dirty="0">
                <a:latin typeface="Times New Roman"/>
                <a:cs typeface="Times New Roman"/>
              </a:rPr>
              <a:t>activity </a:t>
            </a:r>
            <a:r>
              <a:rPr sz="2000" spc="80" dirty="0">
                <a:latin typeface="Times New Roman"/>
                <a:cs typeface="Times New Roman"/>
              </a:rPr>
              <a:t>control </a:t>
            </a:r>
            <a:r>
              <a:rPr sz="2000" spc="15" dirty="0">
                <a:latin typeface="Times New Roman"/>
                <a:cs typeface="Times New Roman"/>
              </a:rPr>
              <a:t>(PAC) </a:t>
            </a:r>
            <a:r>
              <a:rPr sz="2000" spc="-75" dirty="0">
                <a:latin typeface="Times New Roman"/>
                <a:cs typeface="Times New Roman"/>
              </a:rPr>
              <a:t>•  </a:t>
            </a:r>
            <a:r>
              <a:rPr sz="2000" spc="80" dirty="0">
                <a:latin typeface="Times New Roman"/>
                <a:cs typeface="Times New Roman"/>
              </a:rPr>
              <a:t>Performed </a:t>
            </a:r>
            <a:r>
              <a:rPr sz="2000" spc="35" dirty="0">
                <a:latin typeface="Times New Roman"/>
                <a:cs typeface="Times New Roman"/>
              </a:rPr>
              <a:t>by </a:t>
            </a:r>
            <a:r>
              <a:rPr sz="2000" spc="95" dirty="0">
                <a:latin typeface="Times New Roman"/>
                <a:cs typeface="Times New Roman"/>
              </a:rPr>
              <a:t>production </a:t>
            </a:r>
            <a:r>
              <a:rPr sz="2000" spc="85" dirty="0">
                <a:latin typeface="Times New Roman"/>
                <a:cs typeface="Times New Roman"/>
              </a:rPr>
              <a:t>control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department</a:t>
            </a:r>
            <a:endParaRPr sz="2000">
              <a:latin typeface="Times New Roman"/>
              <a:cs typeface="Times New Roman"/>
            </a:endParaRPr>
          </a:p>
          <a:p>
            <a:pPr marL="219710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219710" algn="l"/>
              </a:tabLst>
            </a:pPr>
            <a:r>
              <a:rPr sz="2000" spc="50" dirty="0">
                <a:latin typeface="Times New Roman"/>
                <a:cs typeface="Times New Roman"/>
              </a:rPr>
              <a:t>Loading - </a:t>
            </a:r>
            <a:r>
              <a:rPr sz="2000" spc="70" dirty="0">
                <a:latin typeface="Times New Roman"/>
                <a:cs typeface="Times New Roman"/>
              </a:rPr>
              <a:t>check </a:t>
            </a:r>
            <a:r>
              <a:rPr sz="2000" spc="30" dirty="0">
                <a:latin typeface="Times New Roman"/>
                <a:cs typeface="Times New Roman"/>
              </a:rPr>
              <a:t>availability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70" dirty="0">
                <a:latin typeface="Times New Roman"/>
                <a:cs typeface="Times New Roman"/>
              </a:rPr>
              <a:t>material, </a:t>
            </a:r>
            <a:r>
              <a:rPr sz="2000" spc="75" dirty="0">
                <a:latin typeface="Times New Roman"/>
                <a:cs typeface="Times New Roman"/>
              </a:rPr>
              <a:t>machines, </a:t>
            </a:r>
            <a:r>
              <a:rPr sz="2000" spc="120" dirty="0">
                <a:latin typeface="Times New Roman"/>
                <a:cs typeface="Times New Roman"/>
              </a:rPr>
              <a:t>and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labor</a:t>
            </a:r>
            <a:endParaRPr sz="2000">
              <a:latin typeface="Times New Roman"/>
              <a:cs typeface="Times New Roman"/>
            </a:endParaRPr>
          </a:p>
          <a:p>
            <a:pPr marL="189230" marR="10795" indent="-189230">
              <a:lnSpc>
                <a:spcPct val="150000"/>
              </a:lnSpc>
              <a:spcBef>
                <a:spcPts val="500"/>
              </a:spcBef>
              <a:buChar char="•"/>
              <a:tabLst>
                <a:tab pos="189230" algn="l"/>
              </a:tabLst>
            </a:pPr>
            <a:r>
              <a:rPr sz="2000" spc="65" dirty="0">
                <a:latin typeface="Times New Roman"/>
                <a:cs typeface="Times New Roman"/>
              </a:rPr>
              <a:t>Sequencing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60" dirty="0">
                <a:latin typeface="Times New Roman"/>
                <a:cs typeface="Times New Roman"/>
              </a:rPr>
              <a:t>release </a:t>
            </a:r>
            <a:r>
              <a:rPr sz="2000" spc="65" dirty="0">
                <a:latin typeface="Times New Roman"/>
                <a:cs typeface="Times New Roman"/>
              </a:rPr>
              <a:t>work </a:t>
            </a:r>
            <a:r>
              <a:rPr sz="2000" spc="80" dirty="0">
                <a:latin typeface="Times New Roman"/>
                <a:cs typeface="Times New Roman"/>
              </a:rPr>
              <a:t>orders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95" dirty="0">
                <a:latin typeface="Times New Roman"/>
                <a:cs typeface="Times New Roman"/>
              </a:rPr>
              <a:t>shop </a:t>
            </a:r>
            <a:r>
              <a:rPr sz="2000" spc="120" dirty="0">
                <a:latin typeface="Times New Roman"/>
                <a:cs typeface="Times New Roman"/>
              </a:rPr>
              <a:t>and </a:t>
            </a:r>
            <a:r>
              <a:rPr sz="2000" spc="50" dirty="0">
                <a:latin typeface="Times New Roman"/>
                <a:cs typeface="Times New Roman"/>
              </a:rPr>
              <a:t>issue </a:t>
            </a:r>
            <a:r>
              <a:rPr sz="2000" spc="85" dirty="0">
                <a:latin typeface="Times New Roman"/>
                <a:cs typeface="Times New Roman"/>
              </a:rPr>
              <a:t>dispatch </a:t>
            </a:r>
            <a:r>
              <a:rPr sz="2000" spc="40" dirty="0">
                <a:latin typeface="Times New Roman"/>
                <a:cs typeface="Times New Roman"/>
              </a:rPr>
              <a:t>lists </a:t>
            </a:r>
            <a:r>
              <a:rPr sz="2000" spc="35" dirty="0">
                <a:latin typeface="Times New Roman"/>
                <a:cs typeface="Times New Roman"/>
              </a:rPr>
              <a:t>for  </a:t>
            </a:r>
            <a:r>
              <a:rPr sz="2000" spc="60" dirty="0">
                <a:latin typeface="Times New Roman"/>
                <a:cs typeface="Times New Roman"/>
              </a:rPr>
              <a:t>individual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machines</a:t>
            </a:r>
            <a:endParaRPr sz="2000">
              <a:latin typeface="Times New Roman"/>
              <a:cs typeface="Times New Roman"/>
            </a:endParaRPr>
          </a:p>
          <a:p>
            <a:pPr marL="227329" lvl="1" indent="-147955">
              <a:lnSpc>
                <a:spcPct val="100000"/>
              </a:lnSpc>
              <a:spcBef>
                <a:spcPts val="1700"/>
              </a:spcBef>
              <a:buChar char="•"/>
              <a:tabLst>
                <a:tab pos="227329" algn="l"/>
              </a:tabLst>
            </a:pPr>
            <a:r>
              <a:rPr sz="2000" spc="75" dirty="0">
                <a:latin typeface="Times New Roman"/>
                <a:cs typeface="Times New Roman"/>
              </a:rPr>
              <a:t>Monitoring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-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maintain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progress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reports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120" dirty="0">
                <a:latin typeface="Times New Roman"/>
                <a:cs typeface="Times New Roman"/>
              </a:rPr>
              <a:t>on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each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job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until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it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is </a:t>
            </a:r>
            <a:r>
              <a:rPr sz="2000" spc="85" dirty="0">
                <a:latin typeface="Times New Roman"/>
                <a:cs typeface="Times New Roman"/>
              </a:rPr>
              <a:t>complete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0300" y="223520"/>
            <a:ext cx="180149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45" dirty="0"/>
              <a:t>Loading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785620"/>
            <a:ext cx="50958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5" dirty="0">
                <a:latin typeface="Times New Roman"/>
                <a:cs typeface="Times New Roman"/>
              </a:rPr>
              <a:t>Process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55" dirty="0">
                <a:latin typeface="Times New Roman"/>
                <a:cs typeface="Times New Roman"/>
              </a:rPr>
              <a:t>assigning </a:t>
            </a:r>
            <a:r>
              <a:rPr sz="2000" spc="60" dirty="0">
                <a:latin typeface="Times New Roman"/>
                <a:cs typeface="Times New Roman"/>
              </a:rPr>
              <a:t>work </a:t>
            </a:r>
            <a:r>
              <a:rPr sz="2000" spc="110" dirty="0">
                <a:latin typeface="Times New Roman"/>
                <a:cs typeface="Times New Roman"/>
              </a:rPr>
              <a:t>to </a:t>
            </a:r>
            <a:r>
              <a:rPr sz="2000" spc="75" dirty="0">
                <a:latin typeface="Times New Roman"/>
                <a:cs typeface="Times New Roman"/>
              </a:rPr>
              <a:t>limited</a:t>
            </a:r>
            <a:r>
              <a:rPr sz="2000" spc="-29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resources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306320"/>
            <a:ext cx="6321425" cy="1308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indent="-14351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2000" spc="70" dirty="0">
                <a:latin typeface="Times New Roman"/>
                <a:cs typeface="Times New Roman"/>
              </a:rPr>
              <a:t>Perform </a:t>
            </a:r>
            <a:r>
              <a:rPr sz="2000" spc="65" dirty="0">
                <a:latin typeface="Times New Roman"/>
                <a:cs typeface="Times New Roman"/>
              </a:rPr>
              <a:t>work </a:t>
            </a:r>
            <a:r>
              <a:rPr sz="2000" spc="80" dirty="0">
                <a:latin typeface="Times New Roman"/>
                <a:cs typeface="Times New Roman"/>
              </a:rPr>
              <a:t>with </a:t>
            </a:r>
            <a:r>
              <a:rPr sz="2000" spc="105" dirty="0">
                <a:latin typeface="Times New Roman"/>
                <a:cs typeface="Times New Roman"/>
              </a:rPr>
              <a:t>most </a:t>
            </a:r>
            <a:r>
              <a:rPr sz="2000" spc="45" dirty="0">
                <a:latin typeface="Times New Roman"/>
                <a:cs typeface="Times New Roman"/>
              </a:rPr>
              <a:t>efficient</a:t>
            </a:r>
            <a:r>
              <a:rPr sz="2000" spc="-31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resources</a:t>
            </a:r>
            <a:endParaRPr sz="2000">
              <a:latin typeface="Times New Roman"/>
              <a:cs typeface="Times New Roman"/>
            </a:endParaRPr>
          </a:p>
          <a:p>
            <a:pPr marL="355600" marR="5080" lvl="1" indent="-154305">
              <a:lnSpc>
                <a:spcPct val="150000"/>
              </a:lnSpc>
              <a:spcBef>
                <a:spcPts val="500"/>
              </a:spcBef>
              <a:buFont typeface="Times New Roman"/>
              <a:buChar char="•"/>
              <a:tabLst>
                <a:tab pos="470534" algn="l"/>
                <a:tab pos="471170" algn="l"/>
                <a:tab pos="1073150" algn="l"/>
                <a:tab pos="2518410" algn="l"/>
                <a:tab pos="3568700" algn="l"/>
                <a:tab pos="3973195" algn="l"/>
                <a:tab pos="4793615" algn="l"/>
              </a:tabLst>
            </a:pPr>
            <a:r>
              <a:rPr dirty="0"/>
              <a:t>	</a:t>
            </a:r>
            <a:r>
              <a:rPr sz="2000" spc="45" dirty="0">
                <a:latin typeface="Times New Roman"/>
                <a:cs typeface="Times New Roman"/>
              </a:rPr>
              <a:t>Use	</a:t>
            </a:r>
            <a:r>
              <a:rPr sz="2000" spc="85" dirty="0">
                <a:latin typeface="Times New Roman"/>
                <a:cs typeface="Times New Roman"/>
              </a:rPr>
              <a:t>assignment	</a:t>
            </a:r>
            <a:r>
              <a:rPr sz="2000" spc="125" dirty="0">
                <a:latin typeface="Times New Roman"/>
                <a:cs typeface="Times New Roman"/>
              </a:rPr>
              <a:t>method	</a:t>
            </a:r>
            <a:r>
              <a:rPr sz="2000" spc="10" dirty="0">
                <a:latin typeface="Times New Roman"/>
                <a:cs typeface="Times New Roman"/>
              </a:rPr>
              <a:t>of	</a:t>
            </a:r>
            <a:r>
              <a:rPr sz="2000" spc="65" dirty="0">
                <a:latin typeface="Times New Roman"/>
                <a:cs typeface="Times New Roman"/>
              </a:rPr>
              <a:t>linear	</a:t>
            </a:r>
            <a:r>
              <a:rPr sz="2000" spc="90" dirty="0">
                <a:latin typeface="Times New Roman"/>
                <a:cs typeface="Times New Roman"/>
              </a:rPr>
              <a:t>programming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60" dirty="0">
                <a:latin typeface="Times New Roman"/>
                <a:cs typeface="Times New Roman"/>
              </a:rPr>
              <a:t>allocation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9729" y="2827020"/>
            <a:ext cx="157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990" algn="l"/>
              </a:tabLst>
            </a:pPr>
            <a:r>
              <a:rPr sz="2000" spc="114" dirty="0">
                <a:latin typeface="Times New Roman"/>
                <a:cs typeface="Times New Roman"/>
              </a:rPr>
              <a:t>to	</a:t>
            </a:r>
            <a:r>
              <a:rPr sz="2000" spc="100" dirty="0">
                <a:latin typeface="Times New Roman"/>
                <a:cs typeface="Times New Roman"/>
              </a:rPr>
              <a:t>determine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49929" y="261620"/>
            <a:ext cx="26409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70" dirty="0"/>
              <a:t>Sequencing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785620"/>
            <a:ext cx="7854950" cy="3973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210" indent="-143510">
              <a:lnSpc>
                <a:spcPct val="100000"/>
              </a:lnSpc>
              <a:spcBef>
                <a:spcPts val="100"/>
              </a:spcBef>
              <a:buChar char="•"/>
              <a:tabLst>
                <a:tab pos="156210" algn="l"/>
              </a:tabLst>
            </a:pPr>
            <a:r>
              <a:rPr sz="2000" spc="60" dirty="0">
                <a:latin typeface="Times New Roman"/>
                <a:cs typeface="Times New Roman"/>
              </a:rPr>
              <a:t>Prioritize </a:t>
            </a:r>
            <a:r>
              <a:rPr sz="2000" spc="45" dirty="0">
                <a:latin typeface="Times New Roman"/>
                <a:cs typeface="Times New Roman"/>
              </a:rPr>
              <a:t>jobs </a:t>
            </a:r>
            <a:r>
              <a:rPr sz="2000" spc="60" dirty="0">
                <a:latin typeface="Times New Roman"/>
                <a:cs typeface="Times New Roman"/>
              </a:rPr>
              <a:t>assigned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70" dirty="0">
                <a:latin typeface="Times New Roman"/>
                <a:cs typeface="Times New Roman"/>
              </a:rPr>
              <a:t>a</a:t>
            </a:r>
            <a:r>
              <a:rPr sz="2000" spc="-29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resource</a:t>
            </a:r>
            <a:endParaRPr sz="2000">
              <a:latin typeface="Times New Roman"/>
              <a:cs typeface="Times New Roman"/>
            </a:endParaRPr>
          </a:p>
          <a:p>
            <a:pPr marL="156210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156210" algn="l"/>
              </a:tabLst>
            </a:pPr>
            <a:r>
              <a:rPr sz="2000" spc="-20" dirty="0">
                <a:latin typeface="Times New Roman"/>
                <a:cs typeface="Times New Roman"/>
              </a:rPr>
              <a:t>If </a:t>
            </a:r>
            <a:r>
              <a:rPr sz="2000" spc="120" dirty="0">
                <a:latin typeface="Times New Roman"/>
                <a:cs typeface="Times New Roman"/>
              </a:rPr>
              <a:t>no </a:t>
            </a:r>
            <a:r>
              <a:rPr sz="2000" spc="90" dirty="0">
                <a:latin typeface="Times New Roman"/>
                <a:cs typeface="Times New Roman"/>
              </a:rPr>
              <a:t>order </a:t>
            </a:r>
            <a:r>
              <a:rPr sz="2000" spc="45" dirty="0">
                <a:latin typeface="Times New Roman"/>
                <a:cs typeface="Times New Roman"/>
              </a:rPr>
              <a:t>specified </a:t>
            </a:r>
            <a:r>
              <a:rPr sz="2000" spc="80" dirty="0">
                <a:latin typeface="Times New Roman"/>
                <a:cs typeface="Times New Roman"/>
              </a:rPr>
              <a:t>use </a:t>
            </a:r>
            <a:r>
              <a:rPr sz="2000" spc="60" dirty="0">
                <a:latin typeface="Times New Roman"/>
                <a:cs typeface="Times New Roman"/>
              </a:rPr>
              <a:t>first-come </a:t>
            </a:r>
            <a:r>
              <a:rPr sz="2000" spc="50" dirty="0">
                <a:latin typeface="Times New Roman"/>
                <a:cs typeface="Times New Roman"/>
              </a:rPr>
              <a:t>first-served</a:t>
            </a:r>
            <a:r>
              <a:rPr sz="2000" spc="-3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(FCFS)</a:t>
            </a:r>
            <a:endParaRPr sz="2000">
              <a:latin typeface="Times New Roman"/>
              <a:cs typeface="Times New Roman"/>
            </a:endParaRPr>
          </a:p>
          <a:p>
            <a:pPr marL="156210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156210" algn="l"/>
              </a:tabLst>
            </a:pPr>
            <a:r>
              <a:rPr sz="2000" spc="125" dirty="0">
                <a:latin typeface="Times New Roman"/>
                <a:cs typeface="Times New Roman"/>
              </a:rPr>
              <a:t>Other </a:t>
            </a:r>
            <a:r>
              <a:rPr sz="2000" spc="60" dirty="0">
                <a:latin typeface="Times New Roman"/>
                <a:cs typeface="Times New Roman"/>
              </a:rPr>
              <a:t>Sequencing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30" dirty="0">
                <a:latin typeface="Times New Roman"/>
                <a:cs typeface="Times New Roman"/>
              </a:rPr>
              <a:t>Rules</a:t>
            </a:r>
            <a:endParaRPr sz="2000">
              <a:latin typeface="Times New Roman"/>
              <a:cs typeface="Times New Roman"/>
            </a:endParaRPr>
          </a:p>
          <a:p>
            <a:pPr marL="219710" lvl="1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219710" algn="l"/>
              </a:tabLst>
            </a:pPr>
            <a:r>
              <a:rPr sz="2000" spc="-50" dirty="0">
                <a:latin typeface="Times New Roman"/>
                <a:cs typeface="Times New Roman"/>
              </a:rPr>
              <a:t>FCFS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55" dirty="0">
                <a:latin typeface="Times New Roman"/>
                <a:cs typeface="Times New Roman"/>
              </a:rPr>
              <a:t>first-come,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Times New Roman"/>
                <a:cs typeface="Times New Roman"/>
              </a:rPr>
              <a:t>first-served</a:t>
            </a:r>
            <a:endParaRPr sz="2000">
              <a:latin typeface="Times New Roman"/>
              <a:cs typeface="Times New Roman"/>
            </a:endParaRPr>
          </a:p>
          <a:p>
            <a:pPr marL="219710" lvl="1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219710" algn="l"/>
              </a:tabLst>
            </a:pPr>
            <a:r>
              <a:rPr sz="2000" spc="-70" dirty="0">
                <a:latin typeface="Times New Roman"/>
                <a:cs typeface="Times New Roman"/>
              </a:rPr>
              <a:t>LCFS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60" dirty="0">
                <a:latin typeface="Times New Roman"/>
                <a:cs typeface="Times New Roman"/>
              </a:rPr>
              <a:t>last </a:t>
            </a:r>
            <a:r>
              <a:rPr sz="2000" spc="70" dirty="0">
                <a:latin typeface="Times New Roman"/>
                <a:cs typeface="Times New Roman"/>
              </a:rPr>
              <a:t>come, </a:t>
            </a:r>
            <a:r>
              <a:rPr sz="2000" spc="45" dirty="0">
                <a:latin typeface="Times New Roman"/>
                <a:cs typeface="Times New Roman"/>
              </a:rPr>
              <a:t>first </a:t>
            </a:r>
            <a:r>
              <a:rPr sz="2000" spc="60" dirty="0">
                <a:latin typeface="Times New Roman"/>
                <a:cs typeface="Times New Roman"/>
              </a:rPr>
              <a:t>served </a:t>
            </a:r>
            <a:r>
              <a:rPr sz="2000" spc="-75" dirty="0">
                <a:latin typeface="Times New Roman"/>
                <a:cs typeface="Times New Roman"/>
              </a:rPr>
              <a:t>• </a:t>
            </a:r>
            <a:r>
              <a:rPr sz="2000" spc="-15" dirty="0">
                <a:latin typeface="Times New Roman"/>
                <a:cs typeface="Times New Roman"/>
              </a:rPr>
              <a:t>DDATE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60" dirty="0">
                <a:latin typeface="Times New Roman"/>
                <a:cs typeface="Times New Roman"/>
              </a:rPr>
              <a:t>earliest </a:t>
            </a:r>
            <a:r>
              <a:rPr sz="2000" spc="110" dirty="0">
                <a:latin typeface="Times New Roman"/>
                <a:cs typeface="Times New Roman"/>
              </a:rPr>
              <a:t>due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date</a:t>
            </a:r>
            <a:endParaRPr sz="2000">
              <a:latin typeface="Times New Roman"/>
              <a:cs typeface="Times New Roman"/>
            </a:endParaRPr>
          </a:p>
          <a:p>
            <a:pPr marL="156210" indent="-143510">
              <a:lnSpc>
                <a:spcPct val="100000"/>
              </a:lnSpc>
              <a:spcBef>
                <a:spcPts val="1690"/>
              </a:spcBef>
              <a:buChar char="•"/>
              <a:tabLst>
                <a:tab pos="156210" algn="l"/>
              </a:tabLst>
            </a:pPr>
            <a:r>
              <a:rPr sz="2000" spc="-20" dirty="0">
                <a:latin typeface="Times New Roman"/>
                <a:cs typeface="Times New Roman"/>
              </a:rPr>
              <a:t>CUSTPR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80" dirty="0">
                <a:latin typeface="Times New Roman"/>
                <a:cs typeface="Times New Roman"/>
              </a:rPr>
              <a:t>highest </a:t>
            </a:r>
            <a:r>
              <a:rPr sz="2000" spc="95" dirty="0">
                <a:latin typeface="Times New Roman"/>
                <a:cs typeface="Times New Roman"/>
              </a:rPr>
              <a:t>customer </a:t>
            </a:r>
            <a:r>
              <a:rPr sz="2000" spc="60" dirty="0">
                <a:latin typeface="Times New Roman"/>
                <a:cs typeface="Times New Roman"/>
              </a:rPr>
              <a:t>priority </a:t>
            </a:r>
            <a:r>
              <a:rPr sz="2000" spc="-75" dirty="0">
                <a:latin typeface="Times New Roman"/>
                <a:cs typeface="Times New Roman"/>
              </a:rPr>
              <a:t>• </a:t>
            </a:r>
            <a:r>
              <a:rPr sz="2000" spc="-15" dirty="0">
                <a:latin typeface="Times New Roman"/>
                <a:cs typeface="Times New Roman"/>
              </a:rPr>
              <a:t>SETUP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55" dirty="0">
                <a:latin typeface="Times New Roman"/>
                <a:cs typeface="Times New Roman"/>
              </a:rPr>
              <a:t>similar </a:t>
            </a:r>
            <a:r>
              <a:rPr sz="2000" spc="85" dirty="0">
                <a:latin typeface="Times New Roman"/>
                <a:cs typeface="Times New Roman"/>
              </a:rPr>
              <a:t>required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setups</a:t>
            </a:r>
            <a:endParaRPr sz="2000">
              <a:latin typeface="Times New Roman"/>
              <a:cs typeface="Times New Roman"/>
            </a:endParaRPr>
          </a:p>
          <a:p>
            <a:pPr marL="219710" lvl="1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219710" algn="l"/>
              </a:tabLst>
            </a:pPr>
            <a:r>
              <a:rPr sz="2000" spc="-95" dirty="0">
                <a:latin typeface="Times New Roman"/>
                <a:cs typeface="Times New Roman"/>
              </a:rPr>
              <a:t>SLACK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65" dirty="0">
                <a:latin typeface="Times New Roman"/>
                <a:cs typeface="Times New Roman"/>
              </a:rPr>
              <a:t>smallest </a:t>
            </a:r>
            <a:r>
              <a:rPr sz="2000" spc="40" dirty="0">
                <a:latin typeface="Times New Roman"/>
                <a:cs typeface="Times New Roman"/>
              </a:rPr>
              <a:t>slack </a:t>
            </a:r>
            <a:r>
              <a:rPr sz="2000" spc="-75" dirty="0">
                <a:latin typeface="Times New Roman"/>
                <a:cs typeface="Times New Roman"/>
              </a:rPr>
              <a:t>• </a:t>
            </a:r>
            <a:r>
              <a:rPr sz="2000" spc="-55" dirty="0">
                <a:latin typeface="Times New Roman"/>
                <a:cs typeface="Times New Roman"/>
              </a:rPr>
              <a:t>CR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65" dirty="0">
                <a:latin typeface="Times New Roman"/>
                <a:cs typeface="Times New Roman"/>
              </a:rPr>
              <a:t>smallest </a:t>
            </a:r>
            <a:r>
              <a:rPr sz="2000" spc="45" dirty="0">
                <a:latin typeface="Times New Roman"/>
                <a:cs typeface="Times New Roman"/>
              </a:rPr>
              <a:t>critical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ratio</a:t>
            </a:r>
            <a:endParaRPr sz="2000">
              <a:latin typeface="Times New Roman"/>
              <a:cs typeface="Times New Roman"/>
            </a:endParaRPr>
          </a:p>
          <a:p>
            <a:pPr marL="219710" lvl="1" indent="-143510">
              <a:lnSpc>
                <a:spcPct val="100000"/>
              </a:lnSpc>
              <a:spcBef>
                <a:spcPts val="1700"/>
              </a:spcBef>
              <a:buChar char="•"/>
              <a:tabLst>
                <a:tab pos="219710" algn="l"/>
              </a:tabLst>
            </a:pPr>
            <a:r>
              <a:rPr sz="2000" spc="-15" dirty="0">
                <a:latin typeface="Times New Roman"/>
                <a:cs typeface="Times New Roman"/>
              </a:rPr>
              <a:t>SPT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95" dirty="0">
                <a:latin typeface="Times New Roman"/>
                <a:cs typeface="Times New Roman"/>
              </a:rPr>
              <a:t>shortest </a:t>
            </a:r>
            <a:r>
              <a:rPr sz="2000" spc="60" dirty="0">
                <a:latin typeface="Times New Roman"/>
                <a:cs typeface="Times New Roman"/>
              </a:rPr>
              <a:t>processing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-75" dirty="0">
                <a:latin typeface="Times New Roman"/>
                <a:cs typeface="Times New Roman"/>
              </a:rPr>
              <a:t>• </a:t>
            </a:r>
            <a:r>
              <a:rPr sz="2000" spc="-20" dirty="0">
                <a:latin typeface="Times New Roman"/>
                <a:cs typeface="Times New Roman"/>
              </a:rPr>
              <a:t>LPT </a:t>
            </a:r>
            <a:r>
              <a:rPr sz="2000" spc="50" dirty="0">
                <a:latin typeface="Times New Roman"/>
                <a:cs typeface="Times New Roman"/>
              </a:rPr>
              <a:t>- </a:t>
            </a:r>
            <a:r>
              <a:rPr sz="2000" spc="70" dirty="0">
                <a:latin typeface="Times New Roman"/>
                <a:cs typeface="Times New Roman"/>
              </a:rPr>
              <a:t>longest </a:t>
            </a:r>
            <a:r>
              <a:rPr sz="2000" spc="60" dirty="0">
                <a:latin typeface="Times New Roman"/>
                <a:cs typeface="Times New Roman"/>
              </a:rPr>
              <a:t>processing</a:t>
            </a:r>
            <a:r>
              <a:rPr sz="2000" spc="-29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time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2400" y="261620"/>
            <a:ext cx="3752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70" dirty="0"/>
              <a:t>Sequencing</a:t>
            </a:r>
            <a:r>
              <a:rPr sz="4400" spc="-280" dirty="0"/>
              <a:t> </a:t>
            </a:r>
            <a:r>
              <a:rPr sz="4400" spc="-390" dirty="0"/>
              <a:t>Jobs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35429"/>
            <a:ext cx="8051165" cy="491744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marR="654685" indent="-342900">
              <a:lnSpc>
                <a:spcPct val="79900"/>
              </a:lnSpc>
              <a:spcBef>
                <a:spcPts val="869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25" dirty="0">
                <a:latin typeface="Arial"/>
                <a:cs typeface="Arial"/>
              </a:rPr>
              <a:t>Operations </a:t>
            </a:r>
            <a:r>
              <a:rPr sz="3200" spc="-180" dirty="0">
                <a:latin typeface="Arial"/>
                <a:cs typeface="Arial"/>
              </a:rPr>
              <a:t>schedules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50" dirty="0">
                <a:latin typeface="Arial"/>
                <a:cs typeface="Arial"/>
              </a:rPr>
              <a:t>short-term</a:t>
            </a:r>
            <a:r>
              <a:rPr sz="3200" spc="-30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plans  </a:t>
            </a:r>
            <a:r>
              <a:rPr sz="3200" spc="-165" dirty="0">
                <a:latin typeface="Arial"/>
                <a:cs typeface="Arial"/>
              </a:rPr>
              <a:t>designed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spc="-70" dirty="0">
                <a:latin typeface="Arial"/>
                <a:cs typeface="Arial"/>
              </a:rPr>
              <a:t>implement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225" dirty="0">
                <a:latin typeface="Arial"/>
                <a:cs typeface="Arial"/>
              </a:rPr>
              <a:t>sales </a:t>
            </a:r>
            <a:r>
              <a:rPr sz="3200" spc="-155" dirty="0">
                <a:latin typeface="Arial"/>
                <a:cs typeface="Arial"/>
              </a:rPr>
              <a:t>and  </a:t>
            </a:r>
            <a:r>
              <a:rPr sz="3200" spc="-95" dirty="0">
                <a:latin typeface="Arial"/>
                <a:cs typeface="Arial"/>
              </a:rPr>
              <a:t>operations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plan</a:t>
            </a:r>
            <a:endParaRPr sz="3200">
              <a:latin typeface="Arial"/>
              <a:cs typeface="Arial"/>
            </a:endParaRPr>
          </a:p>
          <a:p>
            <a:pPr marL="355600" marR="739775" indent="-342900">
              <a:lnSpc>
                <a:spcPct val="799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5" dirty="0">
                <a:latin typeface="Arial"/>
                <a:cs typeface="Arial"/>
              </a:rPr>
              <a:t>An </a:t>
            </a:r>
            <a:r>
              <a:rPr sz="3200" spc="-70" dirty="0">
                <a:latin typeface="Arial"/>
                <a:cs typeface="Arial"/>
              </a:rPr>
              <a:t>operation </a:t>
            </a:r>
            <a:r>
              <a:rPr sz="3200" spc="15" dirty="0">
                <a:latin typeface="Arial"/>
                <a:cs typeface="Arial"/>
              </a:rPr>
              <a:t>with </a:t>
            </a:r>
            <a:r>
              <a:rPr sz="3200" spc="-85" dirty="0">
                <a:latin typeface="Arial"/>
                <a:cs typeface="Arial"/>
              </a:rPr>
              <a:t>divergent </a:t>
            </a:r>
            <a:r>
              <a:rPr sz="3200" spc="-75" dirty="0">
                <a:latin typeface="Arial"/>
                <a:cs typeface="Arial"/>
              </a:rPr>
              <a:t>flows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66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often  </a:t>
            </a:r>
            <a:r>
              <a:rPr sz="3200" spc="-125" dirty="0">
                <a:latin typeface="Arial"/>
                <a:cs typeface="Arial"/>
              </a:rPr>
              <a:t>called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spc="-50" dirty="0">
                <a:latin typeface="Arial"/>
                <a:cs typeface="Arial"/>
              </a:rPr>
              <a:t>job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shop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0"/>
              </a:spcBef>
              <a:buChar char="–"/>
              <a:tabLst>
                <a:tab pos="755650" algn="l"/>
              </a:tabLst>
            </a:pPr>
            <a:r>
              <a:rPr sz="2800" spc="-85" dirty="0">
                <a:latin typeface="Arial"/>
                <a:cs typeface="Arial"/>
              </a:rPr>
              <a:t>Low-to </a:t>
            </a:r>
            <a:r>
              <a:rPr sz="2800" spc="-95" dirty="0">
                <a:latin typeface="Arial"/>
                <a:cs typeface="Arial"/>
              </a:rPr>
              <a:t>medium-volume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60" dirty="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650" algn="l"/>
              </a:tabLst>
            </a:pPr>
            <a:r>
              <a:rPr sz="2800" spc="-105" dirty="0">
                <a:latin typeface="Arial"/>
                <a:cs typeface="Arial"/>
              </a:rPr>
              <a:t>Utilizes </a:t>
            </a:r>
            <a:r>
              <a:rPr sz="2800" spc="-45" dirty="0">
                <a:latin typeface="Arial"/>
                <a:cs typeface="Arial"/>
              </a:rPr>
              <a:t>job </a:t>
            </a:r>
            <a:r>
              <a:rPr sz="2800" spc="-20" dirty="0">
                <a:latin typeface="Arial"/>
                <a:cs typeface="Arial"/>
              </a:rPr>
              <a:t>or </a:t>
            </a:r>
            <a:r>
              <a:rPr sz="2800" spc="-95" dirty="0">
                <a:latin typeface="Arial"/>
                <a:cs typeface="Arial"/>
              </a:rPr>
              <a:t>batch</a:t>
            </a:r>
            <a:r>
              <a:rPr sz="2800" spc="-450" dirty="0">
                <a:latin typeface="Arial"/>
                <a:cs typeface="Arial"/>
              </a:rPr>
              <a:t> </a:t>
            </a:r>
            <a:r>
              <a:rPr sz="2800" spc="-185" dirty="0">
                <a:latin typeface="Arial"/>
                <a:cs typeface="Arial"/>
              </a:rPr>
              <a:t>processes</a:t>
            </a:r>
            <a:endParaRPr sz="2800">
              <a:latin typeface="Arial"/>
              <a:cs typeface="Arial"/>
            </a:endParaRPr>
          </a:p>
          <a:p>
            <a:pPr marL="755650" marR="744220" lvl="1" indent="-285750">
              <a:lnSpc>
                <a:spcPts val="2690"/>
              </a:lnSpc>
              <a:spcBef>
                <a:spcPts val="670"/>
              </a:spcBef>
              <a:buChar char="–"/>
              <a:tabLst>
                <a:tab pos="755650" algn="l"/>
              </a:tabLst>
            </a:pPr>
            <a:r>
              <a:rPr sz="2800" spc="-204" dirty="0">
                <a:latin typeface="Arial"/>
                <a:cs typeface="Arial"/>
              </a:rPr>
              <a:t>The </a:t>
            </a:r>
            <a:r>
              <a:rPr sz="2800" i="1" dirty="0">
                <a:latin typeface="Arial"/>
                <a:cs typeface="Arial"/>
              </a:rPr>
              <a:t>front </a:t>
            </a:r>
            <a:r>
              <a:rPr sz="2800" i="1" spc="-75" dirty="0">
                <a:latin typeface="Arial"/>
                <a:cs typeface="Arial"/>
              </a:rPr>
              <a:t>office </a:t>
            </a:r>
            <a:r>
              <a:rPr sz="2800" spc="-55" dirty="0">
                <a:latin typeface="Arial"/>
                <a:cs typeface="Arial"/>
              </a:rPr>
              <a:t>would </a:t>
            </a:r>
            <a:r>
              <a:rPr sz="2800" spc="-135" dirty="0">
                <a:latin typeface="Arial"/>
                <a:cs typeface="Arial"/>
              </a:rPr>
              <a:t>be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85" dirty="0">
                <a:latin typeface="Arial"/>
                <a:cs typeface="Arial"/>
              </a:rPr>
              <a:t>equivalent </a:t>
            </a:r>
            <a:r>
              <a:rPr sz="2800" spc="10" dirty="0">
                <a:latin typeface="Arial"/>
                <a:cs typeface="Arial"/>
              </a:rPr>
              <a:t>for</a:t>
            </a:r>
            <a:r>
              <a:rPr sz="2800" spc="-565" dirty="0">
                <a:latin typeface="Arial"/>
                <a:cs typeface="Arial"/>
              </a:rPr>
              <a:t> </a:t>
            </a:r>
            <a:r>
              <a:rPr sz="2800" spc="-220" dirty="0">
                <a:latin typeface="Arial"/>
                <a:cs typeface="Arial"/>
              </a:rPr>
              <a:t>a  </a:t>
            </a:r>
            <a:r>
              <a:rPr sz="2800" spc="-140" dirty="0">
                <a:latin typeface="Arial"/>
                <a:cs typeface="Arial"/>
              </a:rPr>
              <a:t>service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provider</a:t>
            </a:r>
            <a:endParaRPr sz="2800">
              <a:latin typeface="Arial"/>
              <a:cs typeface="Arial"/>
            </a:endParaRPr>
          </a:p>
          <a:p>
            <a:pPr marL="755650" marR="5080" lvl="1" indent="-285750">
              <a:lnSpc>
                <a:spcPct val="79900"/>
              </a:lnSpc>
              <a:spcBef>
                <a:spcPts val="730"/>
              </a:spcBef>
              <a:buChar char="–"/>
              <a:tabLst>
                <a:tab pos="755650" algn="l"/>
              </a:tabLst>
            </a:pPr>
            <a:r>
              <a:rPr sz="2800" spc="-35" dirty="0">
                <a:latin typeface="Arial"/>
                <a:cs typeface="Arial"/>
              </a:rPr>
              <a:t>Difficult </a:t>
            </a:r>
            <a:r>
              <a:rPr sz="2800" spc="35" dirty="0">
                <a:latin typeface="Arial"/>
                <a:cs typeface="Arial"/>
              </a:rPr>
              <a:t>to </a:t>
            </a:r>
            <a:r>
              <a:rPr sz="2800" spc="-145" dirty="0">
                <a:latin typeface="Arial"/>
                <a:cs typeface="Arial"/>
              </a:rPr>
              <a:t>schedule </a:t>
            </a:r>
            <a:r>
              <a:rPr sz="2800" spc="-185" dirty="0">
                <a:latin typeface="Arial"/>
                <a:cs typeface="Arial"/>
              </a:rPr>
              <a:t>because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55" dirty="0">
                <a:latin typeface="Arial"/>
                <a:cs typeface="Arial"/>
              </a:rPr>
              <a:t>variability </a:t>
            </a:r>
            <a:r>
              <a:rPr sz="2800" spc="-40" dirty="0">
                <a:latin typeface="Arial"/>
                <a:cs typeface="Arial"/>
              </a:rPr>
              <a:t>in  </a:t>
            </a:r>
            <a:r>
              <a:rPr sz="2800" spc="-45" dirty="0">
                <a:latin typeface="Arial"/>
                <a:cs typeface="Arial"/>
              </a:rPr>
              <a:t>job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routings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and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continual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introduction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new  </a:t>
            </a:r>
            <a:r>
              <a:rPr sz="2800" spc="-114" dirty="0">
                <a:latin typeface="Arial"/>
                <a:cs typeface="Arial"/>
              </a:rPr>
              <a:t>jobs </a:t>
            </a:r>
            <a:r>
              <a:rPr sz="2800" spc="30" dirty="0">
                <a:latin typeface="Arial"/>
                <a:cs typeface="Arial"/>
              </a:rPr>
              <a:t>to </a:t>
            </a:r>
            <a:r>
              <a:rPr sz="2800" spc="-135" dirty="0">
                <a:latin typeface="Arial"/>
                <a:cs typeface="Arial"/>
              </a:rPr>
              <a:t>be</a:t>
            </a:r>
            <a:r>
              <a:rPr sz="2800" spc="-355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processed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2400" y="223520"/>
            <a:ext cx="3752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70" dirty="0"/>
              <a:t>Sequencing</a:t>
            </a:r>
            <a:r>
              <a:rPr sz="4400" spc="-280" dirty="0"/>
              <a:t> </a:t>
            </a:r>
            <a:r>
              <a:rPr sz="4400" spc="-390" dirty="0"/>
              <a:t>Jobs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116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1633220"/>
            <a:ext cx="71843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195" dirty="0">
                <a:latin typeface="Arial"/>
                <a:cs typeface="Arial"/>
              </a:rPr>
              <a:t>An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operation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with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line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flow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is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often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called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a  </a:t>
            </a:r>
            <a:r>
              <a:rPr sz="3200" spc="-10" dirty="0">
                <a:latin typeface="Arial"/>
                <a:cs typeface="Arial"/>
              </a:rPr>
              <a:t>flow</a:t>
            </a:r>
            <a:r>
              <a:rPr sz="3200" spc="-165" dirty="0">
                <a:latin typeface="Arial"/>
                <a:cs typeface="Arial"/>
              </a:rPr>
              <a:t> shop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2589529"/>
            <a:ext cx="223520" cy="156972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339" y="2607309"/>
            <a:ext cx="7093584" cy="2940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7285">
              <a:lnSpc>
                <a:spcPct val="120800"/>
              </a:lnSpc>
              <a:spcBef>
                <a:spcPts val="100"/>
              </a:spcBef>
            </a:pPr>
            <a:r>
              <a:rPr sz="2800" spc="-70" dirty="0">
                <a:latin typeface="Arial"/>
                <a:cs typeface="Arial"/>
              </a:rPr>
              <a:t>Medium- </a:t>
            </a:r>
            <a:r>
              <a:rPr sz="2800" spc="35" dirty="0">
                <a:latin typeface="Arial"/>
                <a:cs typeface="Arial"/>
              </a:rPr>
              <a:t>to </a:t>
            </a:r>
            <a:r>
              <a:rPr sz="2800" spc="-100" dirty="0">
                <a:latin typeface="Arial"/>
                <a:cs typeface="Arial"/>
              </a:rPr>
              <a:t>high-volume </a:t>
            </a:r>
            <a:r>
              <a:rPr sz="2800" spc="-60" dirty="0">
                <a:latin typeface="Arial"/>
                <a:cs typeface="Arial"/>
              </a:rPr>
              <a:t>production  </a:t>
            </a:r>
            <a:r>
              <a:rPr sz="2800" spc="-105" dirty="0">
                <a:latin typeface="Arial"/>
                <a:cs typeface="Arial"/>
              </a:rPr>
              <a:t>Utilizes </a:t>
            </a:r>
            <a:r>
              <a:rPr sz="2800" spc="-60" dirty="0">
                <a:latin typeface="Arial"/>
                <a:cs typeface="Arial"/>
              </a:rPr>
              <a:t>line </a:t>
            </a:r>
            <a:r>
              <a:rPr sz="2800" spc="-20" dirty="0">
                <a:latin typeface="Arial"/>
                <a:cs typeface="Arial"/>
              </a:rPr>
              <a:t>or </a:t>
            </a:r>
            <a:r>
              <a:rPr sz="2800" spc="-95" dirty="0">
                <a:latin typeface="Arial"/>
                <a:cs typeface="Arial"/>
              </a:rPr>
              <a:t>continuous </a:t>
            </a:r>
            <a:r>
              <a:rPr sz="2800" spc="-5" dirty="0">
                <a:latin typeface="Arial"/>
                <a:cs typeface="Arial"/>
              </a:rPr>
              <a:t>flow</a:t>
            </a:r>
            <a:r>
              <a:rPr sz="2800" spc="-475" dirty="0">
                <a:latin typeface="Arial"/>
                <a:cs typeface="Arial"/>
              </a:rPr>
              <a:t> </a:t>
            </a:r>
            <a:r>
              <a:rPr sz="2800" spc="-185" dirty="0">
                <a:latin typeface="Arial"/>
                <a:cs typeface="Arial"/>
              </a:rPr>
              <a:t>processes</a:t>
            </a:r>
            <a:endParaRPr sz="2800">
              <a:latin typeface="Arial"/>
              <a:cs typeface="Arial"/>
            </a:endParaRPr>
          </a:p>
          <a:p>
            <a:pPr marL="12700" marR="569595">
              <a:lnSpc>
                <a:spcPct val="100000"/>
              </a:lnSpc>
              <a:spcBef>
                <a:spcPts val="700"/>
              </a:spcBef>
            </a:pPr>
            <a:r>
              <a:rPr sz="2800" spc="-204" dirty="0">
                <a:latin typeface="Arial"/>
                <a:cs typeface="Arial"/>
              </a:rPr>
              <a:t>The </a:t>
            </a:r>
            <a:r>
              <a:rPr sz="2800" i="1" spc="-110" dirty="0">
                <a:latin typeface="Trebuchet MS"/>
                <a:cs typeface="Trebuchet MS"/>
              </a:rPr>
              <a:t>back </a:t>
            </a:r>
            <a:r>
              <a:rPr sz="2800" i="1" spc="-190" dirty="0">
                <a:latin typeface="Trebuchet MS"/>
                <a:cs typeface="Trebuchet MS"/>
              </a:rPr>
              <a:t>office </a:t>
            </a:r>
            <a:r>
              <a:rPr sz="2800" spc="-60" dirty="0">
                <a:latin typeface="Arial"/>
                <a:cs typeface="Arial"/>
              </a:rPr>
              <a:t>would </a:t>
            </a:r>
            <a:r>
              <a:rPr sz="2800" spc="-135" dirty="0">
                <a:latin typeface="Arial"/>
                <a:cs typeface="Arial"/>
              </a:rPr>
              <a:t>be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85" dirty="0">
                <a:latin typeface="Arial"/>
                <a:cs typeface="Arial"/>
              </a:rPr>
              <a:t>equivalent </a:t>
            </a:r>
            <a:r>
              <a:rPr sz="2800" spc="10" dirty="0">
                <a:latin typeface="Arial"/>
                <a:cs typeface="Arial"/>
              </a:rPr>
              <a:t>for</a:t>
            </a:r>
            <a:r>
              <a:rPr sz="2800" spc="-459" dirty="0">
                <a:latin typeface="Arial"/>
                <a:cs typeface="Arial"/>
              </a:rPr>
              <a:t> </a:t>
            </a:r>
            <a:r>
              <a:rPr sz="2800" spc="-220" dirty="0">
                <a:latin typeface="Arial"/>
                <a:cs typeface="Arial"/>
              </a:rPr>
              <a:t>a  </a:t>
            </a:r>
            <a:r>
              <a:rPr sz="2800" spc="-140" dirty="0">
                <a:latin typeface="Arial"/>
                <a:cs typeface="Arial"/>
              </a:rPr>
              <a:t>service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provider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90"/>
              </a:spcBef>
            </a:pPr>
            <a:r>
              <a:rPr sz="2800" spc="-265" dirty="0">
                <a:latin typeface="Arial"/>
                <a:cs typeface="Arial"/>
              </a:rPr>
              <a:t>Tasks </a:t>
            </a:r>
            <a:r>
              <a:rPr sz="2800" spc="-114" dirty="0">
                <a:latin typeface="Arial"/>
                <a:cs typeface="Arial"/>
              </a:rPr>
              <a:t>are </a:t>
            </a:r>
            <a:r>
              <a:rPr sz="2800" spc="-135" dirty="0">
                <a:latin typeface="Arial"/>
                <a:cs typeface="Arial"/>
              </a:rPr>
              <a:t>easier </a:t>
            </a:r>
            <a:r>
              <a:rPr sz="2800" spc="35" dirty="0">
                <a:latin typeface="Arial"/>
                <a:cs typeface="Arial"/>
              </a:rPr>
              <a:t>to </a:t>
            </a:r>
            <a:r>
              <a:rPr sz="2800" spc="-145" dirty="0">
                <a:latin typeface="Arial"/>
                <a:cs typeface="Arial"/>
              </a:rPr>
              <a:t>schedule </a:t>
            </a:r>
            <a:r>
              <a:rPr sz="2800" spc="-185" dirty="0">
                <a:latin typeface="Arial"/>
                <a:cs typeface="Arial"/>
              </a:rPr>
              <a:t>because </a:t>
            </a:r>
            <a:r>
              <a:rPr sz="2800" spc="-40" dirty="0">
                <a:latin typeface="Arial"/>
                <a:cs typeface="Arial"/>
              </a:rPr>
              <a:t>the </a:t>
            </a:r>
            <a:r>
              <a:rPr sz="2800" spc="-114" dirty="0">
                <a:latin typeface="Arial"/>
                <a:cs typeface="Arial"/>
              </a:rPr>
              <a:t>jobs  </a:t>
            </a:r>
            <a:r>
              <a:rPr sz="2800" spc="-155" dirty="0">
                <a:latin typeface="Arial"/>
                <a:cs typeface="Arial"/>
              </a:rPr>
              <a:t>have </a:t>
            </a:r>
            <a:r>
              <a:rPr sz="2800" spc="-220" dirty="0">
                <a:latin typeface="Arial"/>
                <a:cs typeface="Arial"/>
              </a:rPr>
              <a:t>a </a:t>
            </a:r>
            <a:r>
              <a:rPr sz="2800" spc="-114" dirty="0">
                <a:latin typeface="Arial"/>
                <a:cs typeface="Arial"/>
              </a:rPr>
              <a:t>common </a:t>
            </a:r>
            <a:r>
              <a:rPr sz="2800" spc="-10" dirty="0">
                <a:latin typeface="Arial"/>
                <a:cs typeface="Arial"/>
              </a:rPr>
              <a:t>flow </a:t>
            </a:r>
            <a:r>
              <a:rPr sz="2800" spc="-35" dirty="0">
                <a:latin typeface="Arial"/>
                <a:cs typeface="Arial"/>
              </a:rPr>
              <a:t>pattern </a:t>
            </a:r>
            <a:r>
              <a:rPr sz="2800" spc="-60" dirty="0">
                <a:latin typeface="Arial"/>
                <a:cs typeface="Arial"/>
              </a:rPr>
              <a:t>through </a:t>
            </a:r>
            <a:r>
              <a:rPr sz="2800" spc="-40" dirty="0">
                <a:latin typeface="Arial"/>
                <a:cs typeface="Arial"/>
              </a:rPr>
              <a:t>the</a:t>
            </a:r>
            <a:r>
              <a:rPr sz="2800" spc="-455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4649470"/>
            <a:ext cx="2235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–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1829" y="223520"/>
            <a:ext cx="27184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35" dirty="0">
                <a:latin typeface="Times New Roman"/>
                <a:cs typeface="Times New Roman"/>
              </a:rPr>
              <a:t>Scheduling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1399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BF4F4C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001520"/>
            <a:ext cx="71748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-25" dirty="0">
                <a:solidFill>
                  <a:srgbClr val="BF4F4C"/>
                </a:solidFill>
                <a:latin typeface="Arial"/>
                <a:cs typeface="Arial"/>
              </a:rPr>
              <a:t>Scheduling</a:t>
            </a:r>
            <a:r>
              <a:rPr sz="2000" spc="-25" dirty="0">
                <a:latin typeface="Times New Roman"/>
                <a:cs typeface="Times New Roman"/>
              </a:rPr>
              <a:t>: </a:t>
            </a:r>
            <a:r>
              <a:rPr sz="2000" spc="75" dirty="0">
                <a:latin typeface="Times New Roman"/>
                <a:cs typeface="Times New Roman"/>
              </a:rPr>
              <a:t>The </a:t>
            </a:r>
            <a:r>
              <a:rPr sz="2000" spc="60" dirty="0">
                <a:latin typeface="Times New Roman"/>
                <a:cs typeface="Times New Roman"/>
              </a:rPr>
              <a:t>allocation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70" dirty="0">
                <a:latin typeface="Times New Roman"/>
                <a:cs typeface="Times New Roman"/>
              </a:rPr>
              <a:t>resources </a:t>
            </a:r>
            <a:r>
              <a:rPr sz="2000" spc="50" dirty="0">
                <a:latin typeface="Times New Roman"/>
                <a:cs typeface="Times New Roman"/>
              </a:rPr>
              <a:t>over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114" dirty="0">
                <a:latin typeface="Times New Roman"/>
                <a:cs typeface="Times New Roman"/>
              </a:rPr>
              <a:t>to</a:t>
            </a:r>
            <a:r>
              <a:rPr sz="2000" spc="-28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accomplish  </a:t>
            </a:r>
            <a:r>
              <a:rPr sz="2000" spc="30" dirty="0">
                <a:latin typeface="Times New Roman"/>
                <a:cs typeface="Times New Roman"/>
              </a:rPr>
              <a:t>specific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Times New Roman"/>
                <a:cs typeface="Times New Roman"/>
              </a:rPr>
              <a:t>tasks.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178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BF4F4C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979420"/>
            <a:ext cx="743330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35" dirty="0">
                <a:solidFill>
                  <a:srgbClr val="BF4F4C"/>
                </a:solidFill>
                <a:latin typeface="Arial"/>
                <a:cs typeface="Arial"/>
              </a:rPr>
              <a:t>Demand </a:t>
            </a:r>
            <a:r>
              <a:rPr sz="2000" b="1" spc="-20" dirty="0">
                <a:solidFill>
                  <a:srgbClr val="BF4F4C"/>
                </a:solidFill>
                <a:latin typeface="Arial"/>
                <a:cs typeface="Arial"/>
              </a:rPr>
              <a:t>scheduling</a:t>
            </a:r>
            <a:r>
              <a:rPr sz="2000" spc="-20" dirty="0">
                <a:latin typeface="Times New Roman"/>
                <a:cs typeface="Times New Roman"/>
              </a:rPr>
              <a:t>: </a:t>
            </a:r>
            <a:r>
              <a:rPr sz="2000" spc="-100" dirty="0">
                <a:latin typeface="Times New Roman"/>
                <a:cs typeface="Times New Roman"/>
              </a:rPr>
              <a:t>A </a:t>
            </a:r>
            <a:r>
              <a:rPr sz="2000" spc="70" dirty="0">
                <a:latin typeface="Times New Roman"/>
                <a:cs typeface="Times New Roman"/>
              </a:rPr>
              <a:t>type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75" dirty="0">
                <a:latin typeface="Times New Roman"/>
                <a:cs typeface="Times New Roman"/>
              </a:rPr>
              <a:t>scheduling </a:t>
            </a:r>
            <a:r>
              <a:rPr sz="2000" spc="65" dirty="0">
                <a:latin typeface="Times New Roman"/>
                <a:cs typeface="Times New Roman"/>
              </a:rPr>
              <a:t>whereby </a:t>
            </a:r>
            <a:r>
              <a:rPr sz="2000" spc="85" dirty="0">
                <a:latin typeface="Times New Roman"/>
                <a:cs typeface="Times New Roman"/>
              </a:rPr>
              <a:t>customers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are  </a:t>
            </a:r>
            <a:r>
              <a:rPr sz="2000" spc="60" dirty="0">
                <a:latin typeface="Times New Roman"/>
                <a:cs typeface="Times New Roman"/>
              </a:rPr>
              <a:t>assigned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definite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time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Times New Roman"/>
                <a:cs typeface="Times New Roman"/>
              </a:rPr>
              <a:t>for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order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fulfillment.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9447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BF4F4C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957320"/>
            <a:ext cx="755840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15" dirty="0">
                <a:solidFill>
                  <a:srgbClr val="BF4F4C"/>
                </a:solidFill>
                <a:latin typeface="Arial"/>
                <a:cs typeface="Arial"/>
              </a:rPr>
              <a:t>Workforce </a:t>
            </a:r>
            <a:r>
              <a:rPr sz="2000" b="1" spc="-20" dirty="0">
                <a:solidFill>
                  <a:srgbClr val="BF4F4C"/>
                </a:solidFill>
                <a:latin typeface="Arial"/>
                <a:cs typeface="Arial"/>
              </a:rPr>
              <a:t>scheduling</a:t>
            </a:r>
            <a:r>
              <a:rPr sz="2000" spc="-20" dirty="0">
                <a:latin typeface="Times New Roman"/>
                <a:cs typeface="Times New Roman"/>
              </a:rPr>
              <a:t>: </a:t>
            </a:r>
            <a:r>
              <a:rPr sz="2000" spc="-100" dirty="0">
                <a:latin typeface="Times New Roman"/>
                <a:cs typeface="Times New Roman"/>
              </a:rPr>
              <a:t>A </a:t>
            </a:r>
            <a:r>
              <a:rPr sz="2000" spc="70" dirty="0">
                <a:latin typeface="Times New Roman"/>
                <a:cs typeface="Times New Roman"/>
              </a:rPr>
              <a:t>type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75" dirty="0">
                <a:latin typeface="Times New Roman"/>
                <a:cs typeface="Times New Roman"/>
              </a:rPr>
              <a:t>scheduling </a:t>
            </a:r>
            <a:r>
              <a:rPr sz="2000" spc="130" dirty="0">
                <a:latin typeface="Times New Roman"/>
                <a:cs typeface="Times New Roman"/>
              </a:rPr>
              <a:t>that </a:t>
            </a:r>
            <a:r>
              <a:rPr sz="2000" spc="95" dirty="0">
                <a:latin typeface="Times New Roman"/>
                <a:cs typeface="Times New Roman"/>
              </a:rPr>
              <a:t>determines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when  </a:t>
            </a:r>
            <a:r>
              <a:rPr sz="2000" spc="60" dirty="0">
                <a:latin typeface="Times New Roman"/>
                <a:cs typeface="Times New Roman"/>
              </a:rPr>
              <a:t>employees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work.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072379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BF4F4C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4935220"/>
            <a:ext cx="709104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BF4F4C"/>
                </a:solidFill>
                <a:latin typeface="Arial"/>
                <a:cs typeface="Arial"/>
              </a:rPr>
              <a:t>Operations </a:t>
            </a:r>
            <a:r>
              <a:rPr sz="2000" b="1" spc="-20" dirty="0">
                <a:solidFill>
                  <a:srgbClr val="BF4F4C"/>
                </a:solidFill>
                <a:latin typeface="Arial"/>
                <a:cs typeface="Arial"/>
              </a:rPr>
              <a:t>scheduling</a:t>
            </a:r>
            <a:r>
              <a:rPr sz="2000" spc="-20" dirty="0">
                <a:latin typeface="Times New Roman"/>
                <a:cs typeface="Times New Roman"/>
              </a:rPr>
              <a:t>: </a:t>
            </a:r>
            <a:r>
              <a:rPr sz="2000" spc="-100" dirty="0">
                <a:latin typeface="Times New Roman"/>
                <a:cs typeface="Times New Roman"/>
              </a:rPr>
              <a:t>A </a:t>
            </a:r>
            <a:r>
              <a:rPr sz="2000" spc="70" dirty="0">
                <a:latin typeface="Times New Roman"/>
                <a:cs typeface="Times New Roman"/>
              </a:rPr>
              <a:t>type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75" dirty="0">
                <a:latin typeface="Times New Roman"/>
                <a:cs typeface="Times New Roman"/>
              </a:rPr>
              <a:t>scheduling </a:t>
            </a:r>
            <a:r>
              <a:rPr sz="2000" spc="85" dirty="0">
                <a:latin typeface="Times New Roman"/>
                <a:cs typeface="Times New Roman"/>
              </a:rPr>
              <a:t>in </a:t>
            </a:r>
            <a:r>
              <a:rPr sz="2000" spc="70" dirty="0">
                <a:latin typeface="Times New Roman"/>
                <a:cs typeface="Times New Roman"/>
              </a:rPr>
              <a:t>which </a:t>
            </a:r>
            <a:r>
              <a:rPr sz="2000" spc="45" dirty="0">
                <a:latin typeface="Times New Roman"/>
                <a:cs typeface="Times New Roman"/>
              </a:rPr>
              <a:t>jobs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are  </a:t>
            </a:r>
            <a:r>
              <a:rPr sz="2000" spc="60" dirty="0">
                <a:latin typeface="Times New Roman"/>
                <a:cs typeface="Times New Roman"/>
              </a:rPr>
              <a:t>assigned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75" dirty="0">
                <a:latin typeface="Times New Roman"/>
                <a:cs typeface="Times New Roman"/>
              </a:rPr>
              <a:t>workstations </a:t>
            </a:r>
            <a:r>
              <a:rPr sz="2000" spc="85" dirty="0">
                <a:latin typeface="Times New Roman"/>
                <a:cs typeface="Times New Roman"/>
              </a:rPr>
              <a:t>or </a:t>
            </a:r>
            <a:r>
              <a:rPr sz="2000" spc="60" dirty="0">
                <a:latin typeface="Times New Roman"/>
                <a:cs typeface="Times New Roman"/>
              </a:rPr>
              <a:t>employees </a:t>
            </a:r>
            <a:r>
              <a:rPr sz="2000" spc="75" dirty="0">
                <a:latin typeface="Times New Roman"/>
                <a:cs typeface="Times New Roman"/>
              </a:rPr>
              <a:t>are </a:t>
            </a:r>
            <a:r>
              <a:rPr sz="2000" spc="60" dirty="0">
                <a:latin typeface="Times New Roman"/>
                <a:cs typeface="Times New Roman"/>
              </a:rPr>
              <a:t>assigned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45" dirty="0">
                <a:latin typeface="Times New Roman"/>
                <a:cs typeface="Times New Roman"/>
              </a:rPr>
              <a:t>jobs </a:t>
            </a:r>
            <a:r>
              <a:rPr sz="2000" spc="35" dirty="0">
                <a:latin typeface="Times New Roman"/>
                <a:cs typeface="Times New Roman"/>
              </a:rPr>
              <a:t>for  </a:t>
            </a:r>
            <a:r>
              <a:rPr sz="2000" spc="45" dirty="0">
                <a:latin typeface="Times New Roman"/>
                <a:cs typeface="Times New Roman"/>
              </a:rPr>
              <a:t>specified </a:t>
            </a:r>
            <a:r>
              <a:rPr sz="2000" spc="100" dirty="0">
                <a:latin typeface="Times New Roman"/>
                <a:cs typeface="Times New Roman"/>
              </a:rPr>
              <a:t>time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periods.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269" y="6299200"/>
            <a:ext cx="5393690" cy="52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375"/>
              </a:lnSpc>
              <a:spcBef>
                <a:spcPts val="100"/>
              </a:spcBef>
            </a:pP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Copyr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F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ig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i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h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g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t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u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©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re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20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J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1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.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0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1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P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–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ea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D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rso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ia</a:t>
            </a:r>
            <a:r>
              <a:rPr sz="1800" spc="-382" baseline="25462" dirty="0">
                <a:solidFill>
                  <a:srgbClr val="888888"/>
                </a:solidFill>
                <a:latin typeface="Arial"/>
                <a:cs typeface="Arial"/>
              </a:rPr>
              <a:t>n</a:t>
            </a:r>
            <a:r>
              <a:rPr sz="1400" b="1" spc="-254" dirty="0">
                <a:solidFill>
                  <a:srgbClr val="1E487C"/>
                </a:solidFill>
                <a:latin typeface="Arial"/>
                <a:cs typeface="Arial"/>
              </a:rPr>
              <a:t>gram </a:t>
            </a:r>
            <a:r>
              <a:rPr sz="1400" b="1" spc="-5" dirty="0">
                <a:solidFill>
                  <a:srgbClr val="1E487C"/>
                </a:solidFill>
                <a:latin typeface="Arial"/>
                <a:cs typeface="Arial"/>
              </a:rPr>
              <a:t>of </a:t>
            </a:r>
            <a:r>
              <a:rPr sz="1400" b="1" dirty="0">
                <a:solidFill>
                  <a:srgbClr val="1E487C"/>
                </a:solidFill>
                <a:latin typeface="Arial"/>
                <a:cs typeface="Arial"/>
              </a:rPr>
              <a:t>a </a:t>
            </a:r>
            <a:r>
              <a:rPr sz="1400" b="1" spc="-5" dirty="0">
                <a:solidFill>
                  <a:srgbClr val="1E487C"/>
                </a:solidFill>
                <a:latin typeface="Arial"/>
                <a:cs typeface="Arial"/>
              </a:rPr>
              <a:t>Manufacturing Job Shop</a:t>
            </a:r>
            <a:r>
              <a:rPr sz="1400" b="1" spc="105" dirty="0">
                <a:solidFill>
                  <a:srgbClr val="1E487C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E487C"/>
                </a:solidFill>
                <a:latin typeface="Arial"/>
                <a:cs typeface="Arial"/>
              </a:rPr>
              <a:t>Process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135"/>
              </a:lnSpc>
            </a:pP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</a:t>
            </a:r>
            <a:r>
              <a:rPr sz="1200" spc="-8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11059" y="2517139"/>
            <a:ext cx="638810" cy="2414270"/>
          </a:xfrm>
          <a:custGeom>
            <a:avLst/>
            <a:gdLst/>
            <a:ahLst/>
            <a:cxnLst/>
            <a:rect l="l" t="t" r="r" b="b"/>
            <a:pathLst>
              <a:path w="638809" h="2414270">
                <a:moveTo>
                  <a:pt x="320040" y="2414270"/>
                </a:moveTo>
                <a:lnTo>
                  <a:pt x="0" y="2414270"/>
                </a:lnTo>
                <a:lnTo>
                  <a:pt x="0" y="0"/>
                </a:lnTo>
                <a:lnTo>
                  <a:pt x="638810" y="0"/>
                </a:lnTo>
                <a:lnTo>
                  <a:pt x="638810" y="2414270"/>
                </a:lnTo>
                <a:lnTo>
                  <a:pt x="320040" y="2414270"/>
                </a:lnTo>
                <a:close/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55562" y="2807181"/>
            <a:ext cx="224154" cy="18262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b="1" spc="-5" dirty="0">
                <a:latin typeface="Arial"/>
                <a:cs typeface="Arial"/>
              </a:rPr>
              <a:t>Shipping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Department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61830" y="3431600"/>
            <a:ext cx="177679" cy="17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1830" y="3835460"/>
            <a:ext cx="177679" cy="177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61830" y="4239320"/>
            <a:ext cx="177679" cy="177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61830" y="2625150"/>
            <a:ext cx="177679" cy="1789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1830" y="3029010"/>
            <a:ext cx="177679" cy="1776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61830" y="4641910"/>
            <a:ext cx="177679" cy="177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60450" y="2522220"/>
            <a:ext cx="660400" cy="2399030"/>
          </a:xfrm>
          <a:prstGeom prst="rect">
            <a:avLst/>
          </a:prstGeom>
          <a:ln w="38097">
            <a:solidFill>
              <a:srgbClr val="000000"/>
            </a:solidFill>
          </a:ln>
        </p:spPr>
        <p:txBody>
          <a:bodyPr vert="vert270" wrap="square" lIns="0" tIns="120650" rIns="0" bIns="0" rtlCol="0">
            <a:spAutoFit/>
          </a:bodyPr>
          <a:lstStyle/>
          <a:p>
            <a:pPr marL="598805">
              <a:lnSpc>
                <a:spcPct val="100000"/>
              </a:lnSpc>
              <a:spcBef>
                <a:spcPts val="950"/>
              </a:spcBef>
            </a:pPr>
            <a:r>
              <a:rPr sz="1400" b="1" dirty="0">
                <a:latin typeface="Arial"/>
                <a:cs typeface="Arial"/>
              </a:rPr>
              <a:t>Raw</a:t>
            </a:r>
            <a:r>
              <a:rPr sz="1400" b="1" spc="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Materials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873240" y="5824280"/>
            <a:ext cx="201930" cy="435609"/>
            <a:chOff x="6873240" y="5824280"/>
            <a:chExt cx="201930" cy="435609"/>
          </a:xfrm>
        </p:grpSpPr>
        <p:sp>
          <p:nvSpPr>
            <p:cNvPr id="13" name="object 13"/>
            <p:cNvSpPr/>
            <p:nvPr/>
          </p:nvSpPr>
          <p:spPr>
            <a:xfrm>
              <a:off x="6873240" y="6093459"/>
              <a:ext cx="201930" cy="166370"/>
            </a:xfrm>
            <a:custGeom>
              <a:avLst/>
              <a:gdLst/>
              <a:ahLst/>
              <a:cxnLst/>
              <a:rect l="l" t="t" r="r" b="b"/>
              <a:pathLst>
                <a:path w="201929" h="166370">
                  <a:moveTo>
                    <a:pt x="201929" y="0"/>
                  </a:moveTo>
                  <a:lnTo>
                    <a:pt x="0" y="0"/>
                  </a:lnTo>
                  <a:lnTo>
                    <a:pt x="0" y="166369"/>
                  </a:lnTo>
                  <a:lnTo>
                    <a:pt x="201929" y="166369"/>
                  </a:lnTo>
                  <a:close/>
                </a:path>
              </a:pathLst>
            </a:custGeom>
            <a:solidFill>
              <a:srgbClr val="C55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84730" y="5824280"/>
              <a:ext cx="177679" cy="1776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854190" y="5403850"/>
            <a:ext cx="1548130" cy="8928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1" spc="-10" dirty="0">
                <a:latin typeface="Arial"/>
                <a:cs typeface="Arial"/>
              </a:rPr>
              <a:t>Legend:</a:t>
            </a:r>
            <a:endParaRPr sz="1400">
              <a:latin typeface="Arial"/>
              <a:cs typeface="Arial"/>
            </a:endParaRPr>
          </a:p>
          <a:p>
            <a:pPr marL="338455" marR="5080" indent="-2540">
              <a:lnSpc>
                <a:spcPct val="123200"/>
              </a:lnSpc>
              <a:spcBef>
                <a:spcPts val="310"/>
              </a:spcBef>
            </a:pPr>
            <a:r>
              <a:rPr sz="1400" b="1" dirty="0">
                <a:latin typeface="Arial"/>
                <a:cs typeface="Arial"/>
              </a:rPr>
              <a:t>Batch </a:t>
            </a:r>
            <a:r>
              <a:rPr sz="1400" b="1" spc="-5" dirty="0">
                <a:latin typeface="Arial"/>
                <a:cs typeface="Arial"/>
              </a:rPr>
              <a:t>of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parts  Workstation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0" y="0"/>
            <a:ext cx="9144000" cy="6240780"/>
            <a:chOff x="0" y="0"/>
            <a:chExt cx="9144000" cy="6240780"/>
          </a:xfrm>
        </p:grpSpPr>
        <p:sp>
          <p:nvSpPr>
            <p:cNvPr id="17" name="object 17"/>
            <p:cNvSpPr/>
            <p:nvPr/>
          </p:nvSpPr>
          <p:spPr>
            <a:xfrm>
              <a:off x="2054920" y="1972370"/>
              <a:ext cx="178949" cy="17894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54310" y="1972370"/>
              <a:ext cx="177679" cy="17894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55530" y="1248410"/>
              <a:ext cx="5678049" cy="499237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0"/>
              <a:ext cx="9144000" cy="1219200"/>
            </a:xfrm>
            <a:custGeom>
              <a:avLst/>
              <a:gdLst/>
              <a:ahLst/>
              <a:cxnLst/>
              <a:rect l="l" t="t" r="r" b="b"/>
              <a:pathLst>
                <a:path w="9144000" h="1219200">
                  <a:moveTo>
                    <a:pt x="9144000" y="0"/>
                  </a:moveTo>
                  <a:lnTo>
                    <a:pt x="0" y="0"/>
                  </a:lnTo>
                  <a:lnTo>
                    <a:pt x="0" y="1219200"/>
                  </a:lnTo>
                  <a:lnTo>
                    <a:pt x="9144000" y="1219200"/>
                  </a:lnTo>
                  <a:close/>
                </a:path>
              </a:pathLst>
            </a:custGeom>
            <a:solidFill>
              <a:srgbClr val="163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167889" y="261620"/>
            <a:ext cx="47980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55" dirty="0"/>
              <a:t>Job </a:t>
            </a:r>
            <a:r>
              <a:rPr sz="4400" spc="-330" dirty="0"/>
              <a:t>Shop</a:t>
            </a:r>
            <a:r>
              <a:rPr sz="4400" spc="-170" dirty="0"/>
              <a:t> </a:t>
            </a:r>
            <a:r>
              <a:rPr sz="4400" spc="-270" dirty="0"/>
              <a:t>Sequencing</a:t>
            </a:r>
            <a:endParaRPr sz="4400"/>
          </a:p>
        </p:txBody>
      </p:sp>
    </p:spTree>
  </p:cSld>
  <p:clrMapOvr>
    <a:masterClrMapping/>
  </p:clrMapOvr>
  <p:transition>
    <p:wipe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3439" y="1304290"/>
            <a:ext cx="5311140" cy="179070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Arial"/>
                <a:cs typeface="Arial"/>
              </a:rPr>
              <a:t>First-come, </a:t>
            </a:r>
            <a:r>
              <a:rPr sz="3200" spc="-90" dirty="0">
                <a:latin typeface="Arial"/>
                <a:cs typeface="Arial"/>
              </a:rPr>
              <a:t>first-served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(FCFS)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latin typeface="Arial"/>
                <a:cs typeface="Arial"/>
              </a:rPr>
              <a:t>Earliest </a:t>
            </a:r>
            <a:r>
              <a:rPr sz="3200" spc="-135" dirty="0">
                <a:latin typeface="Arial"/>
                <a:cs typeface="Arial"/>
              </a:rPr>
              <a:t>due </a:t>
            </a:r>
            <a:r>
              <a:rPr sz="3200" spc="-95" dirty="0">
                <a:latin typeface="Arial"/>
                <a:cs typeface="Arial"/>
              </a:rPr>
              <a:t>date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295" dirty="0">
                <a:latin typeface="Arial"/>
                <a:cs typeface="Arial"/>
              </a:rPr>
              <a:t>(EDD)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Arial"/>
                <a:cs typeface="Arial"/>
              </a:rPr>
              <a:t>Critical </a:t>
            </a:r>
            <a:r>
              <a:rPr sz="3200" spc="-25" dirty="0">
                <a:latin typeface="Arial"/>
                <a:cs typeface="Arial"/>
              </a:rPr>
              <a:t>ratio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spc="-345" dirty="0">
                <a:latin typeface="Arial"/>
                <a:cs typeface="Arial"/>
              </a:rPr>
              <a:t>(CR)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4000" y="0"/>
                </a:moveTo>
                <a:lnTo>
                  <a:pt x="0" y="0"/>
                </a:lnTo>
                <a:lnTo>
                  <a:pt x="0" y="1143000"/>
                </a:lnTo>
                <a:lnTo>
                  <a:pt x="9144000" y="11430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5129" y="223520"/>
            <a:ext cx="57823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75" dirty="0"/>
              <a:t>Priority </a:t>
            </a:r>
            <a:r>
              <a:rPr sz="4400" spc="-270" dirty="0"/>
              <a:t>Sequencing</a:t>
            </a:r>
            <a:r>
              <a:rPr sz="4400" spc="-400" dirty="0"/>
              <a:t> </a:t>
            </a:r>
            <a:r>
              <a:rPr sz="4400" spc="-335" dirty="0"/>
              <a:t>Rules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1216660" y="4325620"/>
            <a:ext cx="215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605" dirty="0">
                <a:solidFill>
                  <a:srgbClr val="B10018"/>
                </a:solidFill>
                <a:latin typeface="OpenSymbol"/>
                <a:cs typeface="OpenSymbol"/>
              </a:rPr>
              <a:t>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2260" y="4306570"/>
            <a:ext cx="6036945" cy="168148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46990">
              <a:lnSpc>
                <a:spcPts val="2160"/>
              </a:lnSpc>
              <a:spcBef>
                <a:spcPts val="370"/>
              </a:spcBef>
            </a:pP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ratio less </a:t>
            </a:r>
            <a:r>
              <a:rPr sz="2000" b="1" dirty="0">
                <a:latin typeface="Arial"/>
                <a:cs typeface="Arial"/>
              </a:rPr>
              <a:t>than </a:t>
            </a:r>
            <a:r>
              <a:rPr sz="2000" b="1" spc="-5" dirty="0">
                <a:latin typeface="Arial"/>
                <a:cs typeface="Arial"/>
              </a:rPr>
              <a:t>1.0 implies that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job is behind  schedule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000"/>
              </a:spcBef>
            </a:pP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ratio </a:t>
            </a:r>
            <a:r>
              <a:rPr sz="2000" b="1" dirty="0">
                <a:latin typeface="Arial"/>
                <a:cs typeface="Arial"/>
              </a:rPr>
              <a:t>greater </a:t>
            </a:r>
            <a:r>
              <a:rPr sz="2000" b="1" spc="-5" dirty="0">
                <a:latin typeface="Arial"/>
                <a:cs typeface="Arial"/>
              </a:rPr>
              <a:t>than 1.0 implies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job is </a:t>
            </a:r>
            <a:r>
              <a:rPr sz="2000" b="1" dirty="0">
                <a:latin typeface="Arial"/>
                <a:cs typeface="Arial"/>
              </a:rPr>
              <a:t>ahead </a:t>
            </a:r>
            <a:r>
              <a:rPr sz="2000" b="1" spc="-5" dirty="0">
                <a:latin typeface="Arial"/>
                <a:cs typeface="Arial"/>
              </a:rPr>
              <a:t>of  schedule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000" b="1" spc="-5" dirty="0">
                <a:latin typeface="Arial"/>
                <a:cs typeface="Arial"/>
              </a:rPr>
              <a:t>The job </a:t>
            </a:r>
            <a:r>
              <a:rPr sz="2000" b="1" spc="10" dirty="0">
                <a:latin typeface="Arial"/>
                <a:cs typeface="Arial"/>
              </a:rPr>
              <a:t>with </a:t>
            </a:r>
            <a:r>
              <a:rPr sz="2000" b="1" spc="-5" dirty="0">
                <a:latin typeface="Arial"/>
                <a:cs typeface="Arial"/>
              </a:rPr>
              <a:t>the </a:t>
            </a:r>
            <a:r>
              <a:rPr sz="2000" b="1" spc="5" dirty="0">
                <a:latin typeface="Arial"/>
                <a:cs typeface="Arial"/>
              </a:rPr>
              <a:t>lowest </a:t>
            </a:r>
            <a:r>
              <a:rPr sz="2000" b="1" dirty="0">
                <a:latin typeface="Arial"/>
                <a:cs typeface="Arial"/>
              </a:rPr>
              <a:t>CR </a:t>
            </a:r>
            <a:r>
              <a:rPr sz="2000" b="1" spc="-5" dirty="0">
                <a:latin typeface="Arial"/>
                <a:cs typeface="Arial"/>
              </a:rPr>
              <a:t>is scheduled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next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6660" y="5001259"/>
            <a:ext cx="215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605" dirty="0">
                <a:solidFill>
                  <a:srgbClr val="B10018"/>
                </a:solidFill>
                <a:latin typeface="OpenSymbol"/>
                <a:cs typeface="OpenSymbol"/>
              </a:rPr>
              <a:t>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6660" y="5676900"/>
            <a:ext cx="215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605" dirty="0">
                <a:solidFill>
                  <a:srgbClr val="B10018"/>
                </a:solidFill>
                <a:latin typeface="OpenSymbol"/>
                <a:cs typeface="OpenSymbol"/>
              </a:rPr>
              <a:t>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0300" y="3439159"/>
            <a:ext cx="727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CR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32479" y="3199129"/>
            <a:ext cx="39160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(Due date) </a:t>
            </a:r>
            <a:r>
              <a:rPr sz="2400" b="1" dirty="0">
                <a:latin typeface="Arial"/>
                <a:cs typeface="Arial"/>
              </a:rPr>
              <a:t>– </a:t>
            </a:r>
            <a:r>
              <a:rPr sz="2400" b="1" spc="-10" dirty="0">
                <a:latin typeface="Arial"/>
                <a:cs typeface="Arial"/>
              </a:rPr>
              <a:t>(Today’s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date)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2009" y="3638550"/>
            <a:ext cx="3816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Total </a:t>
            </a:r>
            <a:r>
              <a:rPr sz="2400" b="1" spc="-5" dirty="0">
                <a:latin typeface="Arial"/>
                <a:cs typeface="Arial"/>
              </a:rPr>
              <a:t>shop </a:t>
            </a:r>
            <a:r>
              <a:rPr sz="2400" b="1" dirty="0">
                <a:latin typeface="Arial"/>
                <a:cs typeface="Arial"/>
              </a:rPr>
              <a:t>time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remaining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77870" y="3632200"/>
            <a:ext cx="4025900" cy="0"/>
          </a:xfrm>
          <a:custGeom>
            <a:avLst/>
            <a:gdLst/>
            <a:ahLst/>
            <a:cxnLst/>
            <a:rect l="l" t="t" r="r" b="b"/>
            <a:pathLst>
              <a:path w="4025900">
                <a:moveTo>
                  <a:pt x="0" y="0"/>
                </a:moveTo>
                <a:lnTo>
                  <a:pt x="40259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3439" y="1304290"/>
            <a:ext cx="6651625" cy="120142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Arial"/>
                <a:cs typeface="Arial"/>
              </a:rPr>
              <a:t>Shortest </a:t>
            </a:r>
            <a:r>
              <a:rPr sz="3200" spc="-165" dirty="0">
                <a:latin typeface="Arial"/>
                <a:cs typeface="Arial"/>
              </a:rPr>
              <a:t>processing </a:t>
            </a:r>
            <a:r>
              <a:rPr sz="3200" spc="-30" dirty="0">
                <a:latin typeface="Arial"/>
                <a:cs typeface="Arial"/>
              </a:rPr>
              <a:t>time</a:t>
            </a:r>
            <a:r>
              <a:rPr sz="3200" spc="-240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(SPT)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60" dirty="0">
                <a:latin typeface="Arial"/>
                <a:cs typeface="Arial"/>
              </a:rPr>
              <a:t>Slack </a:t>
            </a:r>
            <a:r>
              <a:rPr sz="3200" spc="-80" dirty="0">
                <a:latin typeface="Arial"/>
                <a:cs typeface="Arial"/>
              </a:rPr>
              <a:t>per </a:t>
            </a:r>
            <a:r>
              <a:rPr sz="3200" spc="-110" dirty="0">
                <a:latin typeface="Arial"/>
                <a:cs typeface="Arial"/>
              </a:rPr>
              <a:t>remaining </a:t>
            </a:r>
            <a:r>
              <a:rPr sz="3200" spc="-95" dirty="0">
                <a:latin typeface="Arial"/>
                <a:cs typeface="Arial"/>
              </a:rPr>
              <a:t>operations</a:t>
            </a:r>
            <a:r>
              <a:rPr sz="3200" spc="-27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(S/RO)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75129" y="261620"/>
            <a:ext cx="57823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75" dirty="0"/>
              <a:t>Priority </a:t>
            </a:r>
            <a:r>
              <a:rPr sz="4400" spc="-270" dirty="0"/>
              <a:t>Sequencing</a:t>
            </a:r>
            <a:r>
              <a:rPr sz="4400" spc="-400" dirty="0"/>
              <a:t> </a:t>
            </a:r>
            <a:r>
              <a:rPr sz="4400" spc="-335" dirty="0"/>
              <a:t>Rules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1216660" y="4880609"/>
            <a:ext cx="215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605" dirty="0">
                <a:solidFill>
                  <a:srgbClr val="B10018"/>
                </a:solidFill>
                <a:latin typeface="OpenSymbol"/>
                <a:cs typeface="OpenSymbol"/>
              </a:rPr>
              <a:t></a:t>
            </a:r>
            <a:endParaRPr sz="15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2260" y="4862829"/>
            <a:ext cx="57270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The job </a:t>
            </a:r>
            <a:r>
              <a:rPr sz="2000" b="1" spc="10" dirty="0">
                <a:latin typeface="Arial"/>
                <a:cs typeface="Arial"/>
              </a:rPr>
              <a:t>with </a:t>
            </a:r>
            <a:r>
              <a:rPr sz="2000" b="1" spc="-5" dirty="0">
                <a:latin typeface="Arial"/>
                <a:cs typeface="Arial"/>
              </a:rPr>
              <a:t>the </a:t>
            </a:r>
            <a:r>
              <a:rPr sz="2000" b="1" spc="5" dirty="0">
                <a:latin typeface="Arial"/>
                <a:cs typeface="Arial"/>
              </a:rPr>
              <a:t>lowest </a:t>
            </a:r>
            <a:r>
              <a:rPr sz="2000" b="1" spc="-5" dirty="0">
                <a:latin typeface="Arial"/>
                <a:cs typeface="Arial"/>
              </a:rPr>
              <a:t>S/RO is scheduled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next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8730" y="3578859"/>
            <a:ext cx="103314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S/RO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1920" y="2842259"/>
            <a:ext cx="245999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7310" marR="55880" indent="-16510">
              <a:lnSpc>
                <a:spcPts val="2590"/>
              </a:lnSpc>
              <a:spcBef>
                <a:spcPts val="425"/>
              </a:spcBef>
              <a:tabLst>
                <a:tab pos="907415" algn="l"/>
                <a:tab pos="1249045" algn="l"/>
                <a:tab pos="1509395" algn="l"/>
              </a:tabLst>
            </a:pPr>
            <a:r>
              <a:rPr sz="2400" b="1" spc="-5" dirty="0">
                <a:latin typeface="Arial"/>
                <a:cs typeface="Arial"/>
              </a:rPr>
              <a:t>D</a:t>
            </a:r>
            <a:r>
              <a:rPr sz="2400" b="1" spc="-10" dirty="0">
                <a:latin typeface="Arial"/>
                <a:cs typeface="Arial"/>
              </a:rPr>
              <a:t>u</a:t>
            </a:r>
            <a:r>
              <a:rPr sz="2400" b="1" dirty="0">
                <a:latin typeface="Arial"/>
                <a:cs typeface="Arial"/>
              </a:rPr>
              <a:t>e		</a:t>
            </a:r>
            <a:r>
              <a:rPr sz="2400" b="1" spc="-10" dirty="0">
                <a:latin typeface="Arial"/>
                <a:cs typeface="Arial"/>
              </a:rPr>
              <a:t>Tod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b="1" spc="-25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’s  </a:t>
            </a:r>
            <a:r>
              <a:rPr sz="2400" b="1" spc="-5" dirty="0">
                <a:latin typeface="Arial"/>
                <a:cs typeface="Arial"/>
              </a:rPr>
              <a:t>date	</a:t>
            </a:r>
            <a:r>
              <a:rPr sz="3600" b="1" baseline="26620" dirty="0">
                <a:latin typeface="Arial"/>
                <a:cs typeface="Arial"/>
              </a:rPr>
              <a:t>–		</a:t>
            </a:r>
            <a:r>
              <a:rPr sz="2400" b="1" spc="-5" dirty="0">
                <a:latin typeface="Arial"/>
                <a:cs typeface="Arial"/>
              </a:rPr>
              <a:t>date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65070" y="3771900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600" y="0"/>
                </a:lnTo>
              </a:path>
            </a:pathLst>
          </a:custGeom>
          <a:ln w="283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15559" y="2842259"/>
            <a:ext cx="259461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75310" marR="30480" indent="-537845">
              <a:lnSpc>
                <a:spcPts val="2590"/>
              </a:lnSpc>
              <a:spcBef>
                <a:spcPts val="425"/>
              </a:spcBef>
              <a:tabLst>
                <a:tab pos="387350" algn="l"/>
              </a:tabLst>
            </a:pPr>
            <a:r>
              <a:rPr sz="3600" b="1" baseline="-33564" dirty="0">
                <a:latin typeface="Arial"/>
                <a:cs typeface="Arial"/>
              </a:rPr>
              <a:t>–	</a:t>
            </a:r>
            <a:r>
              <a:rPr sz="3600" b="1" baseline="-60185" dirty="0">
                <a:latin typeface="Arial"/>
                <a:cs typeface="Arial"/>
              </a:rPr>
              <a:t>ti </a:t>
            </a:r>
            <a:r>
              <a:rPr sz="2400" b="1" spc="-10" dirty="0">
                <a:latin typeface="Arial"/>
                <a:cs typeface="Arial"/>
              </a:rPr>
              <a:t>Total </a:t>
            </a:r>
            <a:r>
              <a:rPr sz="2400" b="1" spc="-5" dirty="0">
                <a:latin typeface="Arial"/>
                <a:cs typeface="Arial"/>
              </a:rPr>
              <a:t>shop  me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remaining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1160" y="3832859"/>
            <a:ext cx="4730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Number </a:t>
            </a:r>
            <a:r>
              <a:rPr sz="2400" b="1" dirty="0">
                <a:latin typeface="Arial"/>
                <a:cs typeface="Arial"/>
              </a:rPr>
              <a:t>of </a:t>
            </a:r>
            <a:r>
              <a:rPr sz="2400" b="1" spc="-5" dirty="0">
                <a:latin typeface="Arial"/>
                <a:cs typeface="Arial"/>
              </a:rPr>
              <a:t>operations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remaining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16200" y="2806700"/>
            <a:ext cx="138430" cy="812800"/>
          </a:xfrm>
          <a:custGeom>
            <a:avLst/>
            <a:gdLst/>
            <a:ahLst/>
            <a:cxnLst/>
            <a:rect l="l" t="t" r="r" b="b"/>
            <a:pathLst>
              <a:path w="138430" h="812800">
                <a:moveTo>
                  <a:pt x="138430" y="0"/>
                </a:moveTo>
                <a:lnTo>
                  <a:pt x="97698" y="7813"/>
                </a:lnTo>
                <a:lnTo>
                  <a:pt x="60076" y="28976"/>
                </a:lnTo>
                <a:lnTo>
                  <a:pt x="28976" y="60076"/>
                </a:lnTo>
                <a:lnTo>
                  <a:pt x="7813" y="97698"/>
                </a:lnTo>
                <a:lnTo>
                  <a:pt x="0" y="138429"/>
                </a:lnTo>
                <a:lnTo>
                  <a:pt x="0" y="674370"/>
                </a:lnTo>
                <a:lnTo>
                  <a:pt x="7813" y="715101"/>
                </a:lnTo>
                <a:lnTo>
                  <a:pt x="28976" y="752723"/>
                </a:lnTo>
                <a:lnTo>
                  <a:pt x="60076" y="783823"/>
                </a:lnTo>
                <a:lnTo>
                  <a:pt x="97698" y="804986"/>
                </a:lnTo>
                <a:lnTo>
                  <a:pt x="138430" y="812800"/>
                </a:lnTo>
              </a:path>
              <a:path w="138430" h="812800">
                <a:moveTo>
                  <a:pt x="0" y="0"/>
                </a:moveTo>
                <a:lnTo>
                  <a:pt x="0" y="0"/>
                </a:lnTo>
              </a:path>
              <a:path w="138430" h="812800"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41900" y="2806700"/>
            <a:ext cx="139700" cy="812800"/>
          </a:xfrm>
          <a:custGeom>
            <a:avLst/>
            <a:gdLst/>
            <a:ahLst/>
            <a:cxnLst/>
            <a:rect l="l" t="t" r="r" b="b"/>
            <a:pathLst>
              <a:path w="139700" h="812800">
                <a:moveTo>
                  <a:pt x="139700" y="812800"/>
                </a:moveTo>
                <a:lnTo>
                  <a:pt x="139700" y="812800"/>
                </a:lnTo>
              </a:path>
              <a:path w="139700" h="812800">
                <a:moveTo>
                  <a:pt x="0" y="812800"/>
                </a:moveTo>
                <a:lnTo>
                  <a:pt x="41351" y="804986"/>
                </a:lnTo>
                <a:lnTo>
                  <a:pt x="79349" y="783823"/>
                </a:lnTo>
                <a:lnTo>
                  <a:pt x="110642" y="752723"/>
                </a:lnTo>
                <a:lnTo>
                  <a:pt x="131876" y="715101"/>
                </a:lnTo>
                <a:lnTo>
                  <a:pt x="139700" y="674370"/>
                </a:lnTo>
                <a:lnTo>
                  <a:pt x="139700" y="138429"/>
                </a:lnTo>
                <a:lnTo>
                  <a:pt x="131876" y="97698"/>
                </a:lnTo>
                <a:lnTo>
                  <a:pt x="110642" y="60076"/>
                </a:lnTo>
                <a:lnTo>
                  <a:pt x="79349" y="28976"/>
                </a:lnTo>
                <a:lnTo>
                  <a:pt x="41351" y="7813"/>
                </a:lnTo>
                <a:lnTo>
                  <a:pt x="0" y="0"/>
                </a:lnTo>
              </a:path>
              <a:path w="139700" h="812800">
                <a:moveTo>
                  <a:pt x="139700" y="812800"/>
                </a:moveTo>
                <a:lnTo>
                  <a:pt x="139700" y="8128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3439" y="1303020"/>
            <a:ext cx="7527290" cy="26657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Arial"/>
                <a:cs typeface="Arial"/>
              </a:rPr>
              <a:t>Single-dimension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rules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latin typeface="Arial"/>
                <a:cs typeface="Arial"/>
              </a:rPr>
              <a:t>A </a:t>
            </a:r>
            <a:r>
              <a:rPr sz="3200" spc="-85" dirty="0">
                <a:latin typeface="Arial"/>
                <a:cs typeface="Arial"/>
              </a:rPr>
              <a:t>job’s </a:t>
            </a:r>
            <a:r>
              <a:rPr sz="3200" spc="-10" dirty="0">
                <a:latin typeface="Arial"/>
                <a:cs typeface="Arial"/>
              </a:rPr>
              <a:t>priority </a:t>
            </a:r>
            <a:r>
              <a:rPr sz="3200" spc="-155" dirty="0">
                <a:latin typeface="Arial"/>
                <a:cs typeface="Arial"/>
              </a:rPr>
              <a:t>assignment </a:t>
            </a:r>
            <a:r>
              <a:rPr sz="3200" spc="-200" dirty="0">
                <a:latin typeface="Arial"/>
                <a:cs typeface="Arial"/>
              </a:rPr>
              <a:t>based </a:t>
            </a:r>
            <a:r>
              <a:rPr sz="3200" spc="-85" dirty="0">
                <a:latin typeface="Arial"/>
                <a:cs typeface="Arial"/>
              </a:rPr>
              <a:t>only </a:t>
            </a:r>
            <a:r>
              <a:rPr sz="3200" spc="-105" dirty="0">
                <a:latin typeface="Arial"/>
                <a:cs typeface="Arial"/>
              </a:rPr>
              <a:t>on  </a:t>
            </a:r>
            <a:r>
              <a:rPr sz="3200" spc="-40" dirty="0">
                <a:latin typeface="Arial"/>
                <a:cs typeface="Arial"/>
              </a:rPr>
              <a:t>information </a:t>
            </a:r>
            <a:r>
              <a:rPr sz="3200" spc="-65" dirty="0">
                <a:latin typeface="Arial"/>
                <a:cs typeface="Arial"/>
              </a:rPr>
              <a:t>waiting </a:t>
            </a:r>
            <a:r>
              <a:rPr sz="3200" spc="10" dirty="0">
                <a:latin typeface="Arial"/>
                <a:cs typeface="Arial"/>
              </a:rPr>
              <a:t>for </a:t>
            </a:r>
            <a:r>
              <a:rPr sz="3200" spc="-165" dirty="0">
                <a:latin typeface="Arial"/>
                <a:cs typeface="Arial"/>
              </a:rPr>
              <a:t>processing </a:t>
            </a:r>
            <a:r>
              <a:rPr sz="3200" spc="-35" dirty="0">
                <a:latin typeface="Arial"/>
                <a:cs typeface="Arial"/>
              </a:rPr>
              <a:t>at </a:t>
            </a:r>
            <a:r>
              <a:rPr sz="3200" spc="-45" dirty="0">
                <a:latin typeface="Arial"/>
                <a:cs typeface="Arial"/>
              </a:rPr>
              <a:t>the  </a:t>
            </a:r>
            <a:r>
              <a:rPr sz="3200" spc="-75" dirty="0">
                <a:latin typeface="Arial"/>
                <a:cs typeface="Arial"/>
              </a:rPr>
              <a:t>individual </a:t>
            </a:r>
            <a:r>
              <a:rPr sz="3200" spc="-65" dirty="0">
                <a:latin typeface="Arial"/>
                <a:cs typeface="Arial"/>
              </a:rPr>
              <a:t>workstation </a:t>
            </a:r>
            <a:r>
              <a:rPr sz="3200" spc="-140" dirty="0">
                <a:latin typeface="Arial"/>
                <a:cs typeface="Arial"/>
              </a:rPr>
              <a:t>(e.g., </a:t>
            </a:r>
            <a:r>
              <a:rPr sz="3200" spc="-470" dirty="0">
                <a:latin typeface="Arial"/>
                <a:cs typeface="Arial"/>
              </a:rPr>
              <a:t>FCFS, </a:t>
            </a:r>
            <a:r>
              <a:rPr sz="3200" spc="-345" dirty="0">
                <a:latin typeface="Arial"/>
                <a:cs typeface="Arial"/>
              </a:rPr>
              <a:t>EDD, </a:t>
            </a:r>
            <a:r>
              <a:rPr sz="3200" spc="-150" dirty="0">
                <a:latin typeface="Arial"/>
                <a:cs typeface="Arial"/>
              </a:rPr>
              <a:t>and  </a:t>
            </a:r>
            <a:r>
              <a:rPr sz="3200" spc="-415" dirty="0">
                <a:latin typeface="Arial"/>
                <a:cs typeface="Arial"/>
              </a:rPr>
              <a:t>SPT)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39519" y="261620"/>
            <a:ext cx="66541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70" dirty="0"/>
              <a:t>Sequencing </a:t>
            </a:r>
            <a:r>
              <a:rPr sz="4400" spc="-305" dirty="0"/>
              <a:t>One</a:t>
            </a:r>
            <a:r>
              <a:rPr sz="4400" spc="-204" dirty="0"/>
              <a:t> </a:t>
            </a:r>
            <a:r>
              <a:rPr sz="4400" spc="-100" dirty="0"/>
              <a:t>Workstation</a:t>
            </a:r>
            <a:endParaRPr sz="4400"/>
          </a:p>
        </p:txBody>
      </p:sp>
    </p:spTree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625600" y="261620"/>
            <a:ext cx="5883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10" dirty="0"/>
              <a:t>Multiple-Dimension</a:t>
            </a:r>
            <a:r>
              <a:rPr sz="4400" spc="-290" dirty="0"/>
              <a:t> </a:t>
            </a:r>
            <a:r>
              <a:rPr sz="4400" spc="-330" dirty="0"/>
              <a:t>Rules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814069" y="1404620"/>
            <a:ext cx="7672070" cy="4075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467359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94335" algn="l"/>
                <a:tab pos="394970" algn="l"/>
              </a:tabLst>
            </a:pPr>
            <a:r>
              <a:rPr sz="2400" spc="-18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priority </a:t>
            </a:r>
            <a:r>
              <a:rPr sz="2400" spc="-90" dirty="0">
                <a:latin typeface="Arial"/>
                <a:cs typeface="Arial"/>
              </a:rPr>
              <a:t>rules </a:t>
            </a:r>
            <a:r>
              <a:rPr sz="2400" spc="-445" dirty="0">
                <a:latin typeface="Arial"/>
                <a:cs typeface="Arial"/>
              </a:rPr>
              <a:t>CR </a:t>
            </a:r>
            <a:r>
              <a:rPr sz="2400" spc="-110" dirty="0">
                <a:latin typeface="Arial"/>
                <a:cs typeface="Arial"/>
              </a:rPr>
              <a:t>and </a:t>
            </a:r>
            <a:r>
              <a:rPr sz="2400" spc="-245" dirty="0">
                <a:latin typeface="Arial"/>
                <a:cs typeface="Arial"/>
              </a:rPr>
              <a:t>S/RO </a:t>
            </a:r>
            <a:r>
              <a:rPr sz="2400" spc="-55" dirty="0">
                <a:latin typeface="Arial"/>
                <a:cs typeface="Arial"/>
              </a:rPr>
              <a:t>incorporate </a:t>
            </a:r>
            <a:r>
              <a:rPr sz="2400" spc="-30" dirty="0">
                <a:latin typeface="Arial"/>
                <a:cs typeface="Arial"/>
              </a:rPr>
              <a:t>information  </a:t>
            </a:r>
            <a:r>
              <a:rPr sz="2400" spc="-55" dirty="0">
                <a:latin typeface="Arial"/>
                <a:cs typeface="Arial"/>
              </a:rPr>
              <a:t>about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80" dirty="0">
                <a:latin typeface="Arial"/>
                <a:cs typeface="Arial"/>
              </a:rPr>
              <a:t>remaining</a:t>
            </a:r>
            <a:r>
              <a:rPr sz="2400" spc="-32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workstations</a:t>
            </a:r>
            <a:endParaRPr sz="2400">
              <a:latin typeface="Arial"/>
              <a:cs typeface="Arial"/>
            </a:endParaRPr>
          </a:p>
          <a:p>
            <a:pPr marL="393700" marR="568325" indent="-342900">
              <a:lnSpc>
                <a:spcPts val="2590"/>
              </a:lnSpc>
              <a:spcBef>
                <a:spcPts val="635"/>
              </a:spcBef>
            </a:pPr>
            <a:r>
              <a:rPr sz="3600" spc="6255" baseline="5787" dirty="0">
                <a:solidFill>
                  <a:srgbClr val="B10018"/>
                </a:solidFill>
                <a:latin typeface="OpenSymbol"/>
                <a:cs typeface="OpenSymbol"/>
              </a:rPr>
              <a:t></a:t>
            </a:r>
            <a:r>
              <a:rPr sz="3600" spc="-1357" baseline="5787" dirty="0">
                <a:solidFill>
                  <a:srgbClr val="B10018"/>
                </a:solidFill>
                <a:latin typeface="OpenSymbol"/>
                <a:cs typeface="OpenSymbol"/>
              </a:rPr>
              <a:t> </a:t>
            </a:r>
            <a:r>
              <a:rPr sz="2400" b="1" spc="-5" dirty="0">
                <a:latin typeface="Arial"/>
                <a:cs typeface="Arial"/>
              </a:rPr>
              <a:t>S/RO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better than EDD </a:t>
            </a:r>
            <a:r>
              <a:rPr sz="2400" b="1" spc="5" dirty="0">
                <a:latin typeface="Arial"/>
                <a:cs typeface="Arial"/>
              </a:rPr>
              <a:t>with </a:t>
            </a:r>
            <a:r>
              <a:rPr sz="2400" b="1" spc="-10" dirty="0">
                <a:latin typeface="Arial"/>
                <a:cs typeface="Arial"/>
              </a:rPr>
              <a:t>respect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195" dirty="0">
                <a:latin typeface="Arial"/>
                <a:cs typeface="Arial"/>
              </a:rPr>
              <a:t>the  </a:t>
            </a:r>
            <a:r>
              <a:rPr sz="2400" b="1" spc="-5" dirty="0">
                <a:latin typeface="Arial"/>
                <a:cs typeface="Arial"/>
              </a:rPr>
              <a:t>percentage of jobs </a:t>
            </a:r>
            <a:r>
              <a:rPr sz="2400" b="1" spc="-10" dirty="0">
                <a:latin typeface="Arial"/>
                <a:cs typeface="Arial"/>
              </a:rPr>
              <a:t>past </a:t>
            </a:r>
            <a:r>
              <a:rPr sz="2400" b="1" spc="-5" dirty="0">
                <a:latin typeface="Arial"/>
                <a:cs typeface="Arial"/>
              </a:rPr>
              <a:t>due but usually </a:t>
            </a:r>
            <a:r>
              <a:rPr sz="2400" b="1" dirty="0">
                <a:latin typeface="Arial"/>
                <a:cs typeface="Arial"/>
              </a:rPr>
              <a:t>worse  </a:t>
            </a:r>
            <a:r>
              <a:rPr sz="2400" b="1" spc="-5" dirty="0">
                <a:latin typeface="Arial"/>
                <a:cs typeface="Arial"/>
              </a:rPr>
              <a:t>than SPT </a:t>
            </a:r>
            <a:r>
              <a:rPr sz="2400" b="1" spc="-10" dirty="0">
                <a:latin typeface="Arial"/>
                <a:cs typeface="Arial"/>
              </a:rPr>
              <a:t>and EDD </a:t>
            </a:r>
            <a:r>
              <a:rPr sz="2400" b="1" spc="5" dirty="0">
                <a:latin typeface="Arial"/>
                <a:cs typeface="Arial"/>
              </a:rPr>
              <a:t>with </a:t>
            </a:r>
            <a:r>
              <a:rPr sz="2400" b="1" spc="-10" dirty="0">
                <a:latin typeface="Arial"/>
                <a:cs typeface="Arial"/>
              </a:rPr>
              <a:t>respect </a:t>
            </a:r>
            <a:r>
              <a:rPr sz="2400" b="1" dirty="0">
                <a:latin typeface="Arial"/>
                <a:cs typeface="Arial"/>
              </a:rPr>
              <a:t>to </a:t>
            </a:r>
            <a:r>
              <a:rPr sz="2400" b="1" spc="-10" dirty="0">
                <a:latin typeface="Arial"/>
                <a:cs typeface="Arial"/>
              </a:rPr>
              <a:t>average </a:t>
            </a:r>
            <a:r>
              <a:rPr sz="2400" b="1" dirty="0">
                <a:latin typeface="Arial"/>
                <a:cs typeface="Arial"/>
              </a:rPr>
              <a:t>job  flow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times</a:t>
            </a:r>
            <a:endParaRPr sz="2400">
              <a:latin typeface="Arial"/>
              <a:cs typeface="Arial"/>
            </a:endParaRPr>
          </a:p>
          <a:p>
            <a:pPr marL="393700" marR="43180" indent="-342900">
              <a:lnSpc>
                <a:spcPts val="2590"/>
              </a:lnSpc>
              <a:spcBef>
                <a:spcPts val="1240"/>
              </a:spcBef>
            </a:pPr>
            <a:r>
              <a:rPr sz="3600" spc="6255" baseline="5787" dirty="0">
                <a:solidFill>
                  <a:srgbClr val="B10018"/>
                </a:solidFill>
                <a:latin typeface="OpenSymbol"/>
                <a:cs typeface="OpenSymbol"/>
              </a:rPr>
              <a:t></a:t>
            </a:r>
            <a:r>
              <a:rPr sz="3600" spc="-1380" baseline="5787" dirty="0">
                <a:solidFill>
                  <a:srgbClr val="B10018"/>
                </a:solidFill>
                <a:latin typeface="OpenSymbol"/>
                <a:cs typeface="OpenSymbol"/>
              </a:rPr>
              <a:t> </a:t>
            </a:r>
            <a:r>
              <a:rPr sz="2400" b="1" spc="-5" dirty="0">
                <a:latin typeface="Arial"/>
                <a:cs typeface="Arial"/>
              </a:rPr>
              <a:t>CR results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longer </a:t>
            </a:r>
            <a:r>
              <a:rPr sz="2400" b="1" dirty="0">
                <a:latin typeface="Arial"/>
                <a:cs typeface="Arial"/>
              </a:rPr>
              <a:t>job </a:t>
            </a:r>
            <a:r>
              <a:rPr sz="2400" b="1" spc="-5" dirty="0">
                <a:latin typeface="Arial"/>
                <a:cs typeface="Arial"/>
              </a:rPr>
              <a:t>flow </a:t>
            </a:r>
            <a:r>
              <a:rPr sz="2400" b="1" dirty="0">
                <a:latin typeface="Arial"/>
                <a:cs typeface="Arial"/>
              </a:rPr>
              <a:t>times </a:t>
            </a:r>
            <a:r>
              <a:rPr sz="2400" b="1" spc="-5" dirty="0">
                <a:latin typeface="Arial"/>
                <a:cs typeface="Arial"/>
              </a:rPr>
              <a:t>than </a:t>
            </a:r>
            <a:r>
              <a:rPr sz="2400" b="1" spc="-10" dirty="0">
                <a:latin typeface="Arial"/>
                <a:cs typeface="Arial"/>
              </a:rPr>
              <a:t>SPT,  </a:t>
            </a:r>
            <a:r>
              <a:rPr sz="2400" b="1" spc="-894" dirty="0">
                <a:latin typeface="Arial"/>
                <a:cs typeface="Arial"/>
              </a:rPr>
              <a:t>but</a:t>
            </a:r>
            <a:r>
              <a:rPr sz="2400" b="1" spc="-5" dirty="0">
                <a:latin typeface="Arial"/>
                <a:cs typeface="Arial"/>
              </a:rPr>
              <a:t> CR also results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less variance </a:t>
            </a:r>
            <a:r>
              <a:rPr sz="2400" b="1" spc="5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the  distribution of </a:t>
            </a:r>
            <a:r>
              <a:rPr sz="2400" b="1" spc="-10" dirty="0">
                <a:latin typeface="Arial"/>
                <a:cs typeface="Arial"/>
              </a:rPr>
              <a:t>past </a:t>
            </a:r>
            <a:r>
              <a:rPr sz="2400" b="1" spc="-5" dirty="0">
                <a:latin typeface="Arial"/>
                <a:cs typeface="Arial"/>
              </a:rPr>
              <a:t>due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hours</a:t>
            </a:r>
            <a:endParaRPr sz="2400">
              <a:latin typeface="Arial"/>
              <a:cs typeface="Arial"/>
            </a:endParaRPr>
          </a:p>
          <a:p>
            <a:pPr marL="393700" marR="156210" indent="-342900">
              <a:lnSpc>
                <a:spcPts val="2590"/>
              </a:lnSpc>
              <a:spcBef>
                <a:spcPts val="980"/>
              </a:spcBef>
            </a:pPr>
            <a:r>
              <a:rPr sz="3600" spc="6255" baseline="5787" dirty="0">
                <a:solidFill>
                  <a:srgbClr val="B10018"/>
                </a:solidFill>
                <a:latin typeface="OpenSymbol"/>
                <a:cs typeface="OpenSymbol"/>
              </a:rPr>
              <a:t></a:t>
            </a:r>
            <a:r>
              <a:rPr sz="3600" spc="-1447" baseline="5787" dirty="0">
                <a:solidFill>
                  <a:srgbClr val="B10018"/>
                </a:solidFill>
                <a:latin typeface="OpenSymbol"/>
                <a:cs typeface="OpenSymbol"/>
              </a:rPr>
              <a:t> </a:t>
            </a:r>
            <a:r>
              <a:rPr sz="2400" b="1" spc="-5" dirty="0">
                <a:latin typeface="Arial"/>
                <a:cs typeface="Arial"/>
              </a:rPr>
              <a:t>No choice </a:t>
            </a:r>
            <a:r>
              <a:rPr sz="2400" b="1" dirty="0">
                <a:latin typeface="Arial"/>
                <a:cs typeface="Arial"/>
              </a:rPr>
              <a:t>is </a:t>
            </a:r>
            <a:r>
              <a:rPr sz="2400" b="1" spc="-5" dirty="0">
                <a:latin typeface="Arial"/>
                <a:cs typeface="Arial"/>
              </a:rPr>
              <a:t>clearly best; each rule should </a:t>
            </a:r>
            <a:r>
              <a:rPr sz="2400" b="1" dirty="0">
                <a:latin typeface="Arial"/>
                <a:cs typeface="Arial"/>
              </a:rPr>
              <a:t>be  </a:t>
            </a:r>
            <a:r>
              <a:rPr sz="2400" b="1" spc="-5" dirty="0">
                <a:latin typeface="Arial"/>
                <a:cs typeface="Arial"/>
              </a:rPr>
              <a:t>tested </a:t>
            </a:r>
            <a:r>
              <a:rPr sz="2400" b="1" dirty="0">
                <a:latin typeface="Arial"/>
                <a:cs typeface="Arial"/>
              </a:rPr>
              <a:t>in </a:t>
            </a:r>
            <a:r>
              <a:rPr sz="2400" b="1" spc="-5" dirty="0">
                <a:latin typeface="Arial"/>
                <a:cs typeface="Arial"/>
              </a:rPr>
              <a:t>the </a:t>
            </a:r>
            <a:r>
              <a:rPr sz="2400" b="1" spc="-10" dirty="0">
                <a:latin typeface="Arial"/>
                <a:cs typeface="Arial"/>
              </a:rPr>
              <a:t>environment </a:t>
            </a:r>
            <a:r>
              <a:rPr sz="2400" b="1" dirty="0">
                <a:latin typeface="Arial"/>
                <a:cs typeface="Arial"/>
              </a:rPr>
              <a:t>for which </a:t>
            </a:r>
            <a:r>
              <a:rPr sz="2400" b="1" spc="5" dirty="0">
                <a:latin typeface="Arial"/>
                <a:cs typeface="Arial"/>
              </a:rPr>
              <a:t>it </a:t>
            </a:r>
            <a:r>
              <a:rPr sz="2400" b="1" dirty="0">
                <a:latin typeface="Arial"/>
                <a:cs typeface="Arial"/>
              </a:rPr>
              <a:t>is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intended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16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0220" marR="5080">
              <a:lnSpc>
                <a:spcPct val="100000"/>
              </a:lnSpc>
              <a:spcBef>
                <a:spcPts val="100"/>
              </a:spcBef>
            </a:pPr>
            <a:r>
              <a:rPr sz="3200" spc="-70" dirty="0"/>
              <a:t>Identifying </a:t>
            </a:r>
            <a:r>
              <a:rPr sz="3200" spc="-40" dirty="0"/>
              <a:t>the </a:t>
            </a:r>
            <a:r>
              <a:rPr sz="3200" spc="-120" dirty="0"/>
              <a:t>best </a:t>
            </a:r>
            <a:r>
              <a:rPr sz="3200" spc="-10" dirty="0"/>
              <a:t>priority </a:t>
            </a:r>
            <a:r>
              <a:rPr sz="3200" spc="-60" dirty="0"/>
              <a:t>rule </a:t>
            </a:r>
            <a:r>
              <a:rPr sz="3200" spc="40" dirty="0"/>
              <a:t>to </a:t>
            </a:r>
            <a:r>
              <a:rPr sz="3200" spc="-215" dirty="0"/>
              <a:t>use </a:t>
            </a:r>
            <a:r>
              <a:rPr sz="3200" spc="-35" dirty="0"/>
              <a:t>at </a:t>
            </a:r>
            <a:r>
              <a:rPr sz="3200" spc="-250" dirty="0"/>
              <a:t>a  </a:t>
            </a:r>
            <a:r>
              <a:rPr sz="3200" spc="-70" dirty="0"/>
              <a:t>particular operation </a:t>
            </a:r>
            <a:r>
              <a:rPr sz="3200" spc="-40" dirty="0"/>
              <a:t>in </a:t>
            </a:r>
            <a:r>
              <a:rPr sz="3200" spc="-250" dirty="0"/>
              <a:t>a </a:t>
            </a:r>
            <a:r>
              <a:rPr sz="3200" spc="-185" dirty="0"/>
              <a:t>process </a:t>
            </a:r>
            <a:r>
              <a:rPr sz="3200" spc="-165" dirty="0"/>
              <a:t>is </a:t>
            </a:r>
            <a:r>
              <a:rPr sz="3200" spc="-250" dirty="0"/>
              <a:t>a</a:t>
            </a:r>
            <a:r>
              <a:rPr sz="3200" spc="-400" dirty="0"/>
              <a:t> </a:t>
            </a:r>
            <a:r>
              <a:rPr sz="3200" spc="-140" dirty="0"/>
              <a:t>complex  </a:t>
            </a:r>
            <a:r>
              <a:rPr sz="3200" spc="-80" dirty="0"/>
              <a:t>problem </a:t>
            </a:r>
            <a:r>
              <a:rPr sz="3200" spc="-204" dirty="0"/>
              <a:t>because </a:t>
            </a:r>
            <a:r>
              <a:rPr sz="3200" spc="-40" dirty="0"/>
              <a:t>the </a:t>
            </a:r>
            <a:r>
              <a:rPr sz="3200" spc="-10" dirty="0"/>
              <a:t>output </a:t>
            </a:r>
            <a:r>
              <a:rPr sz="3200" spc="-20" dirty="0"/>
              <a:t>from </a:t>
            </a:r>
            <a:r>
              <a:rPr sz="3200" spc="-135" dirty="0"/>
              <a:t>one  </a:t>
            </a:r>
            <a:r>
              <a:rPr sz="3200" spc="-70" dirty="0"/>
              <a:t>operation </a:t>
            </a:r>
            <a:r>
              <a:rPr sz="3200" spc="-185" dirty="0"/>
              <a:t>becomes </a:t>
            </a:r>
            <a:r>
              <a:rPr sz="3200" spc="-40" dirty="0"/>
              <a:t>the </a:t>
            </a:r>
            <a:r>
              <a:rPr sz="3200" spc="-25" dirty="0"/>
              <a:t>input </a:t>
            </a:r>
            <a:r>
              <a:rPr sz="3200" spc="40" dirty="0"/>
              <a:t>to</a:t>
            </a:r>
            <a:r>
              <a:rPr sz="3200" spc="-565" dirty="0"/>
              <a:t> </a:t>
            </a:r>
            <a:r>
              <a:rPr sz="3200" spc="-75" dirty="0"/>
              <a:t>another</a:t>
            </a:r>
            <a:endParaRPr sz="3200"/>
          </a:p>
          <a:p>
            <a:pPr marL="490220" marR="184785">
              <a:lnSpc>
                <a:spcPct val="100000"/>
              </a:lnSpc>
              <a:spcBef>
                <a:spcPts val="790"/>
              </a:spcBef>
            </a:pPr>
            <a:r>
              <a:rPr sz="3200" spc="-125" dirty="0"/>
              <a:t>Computer </a:t>
            </a:r>
            <a:r>
              <a:rPr sz="3200" spc="-80" dirty="0"/>
              <a:t>simulation </a:t>
            </a:r>
            <a:r>
              <a:rPr sz="3200" spc="-140" dirty="0"/>
              <a:t>models </a:t>
            </a:r>
            <a:r>
              <a:rPr sz="3200" spc="-135" dirty="0"/>
              <a:t>are </a:t>
            </a:r>
            <a:r>
              <a:rPr sz="3200" spc="-70" dirty="0"/>
              <a:t>effective  </a:t>
            </a:r>
            <a:r>
              <a:rPr sz="3200" spc="-75" dirty="0"/>
              <a:t>tools </a:t>
            </a:r>
            <a:r>
              <a:rPr sz="3200" spc="40" dirty="0"/>
              <a:t>to</a:t>
            </a:r>
            <a:r>
              <a:rPr sz="3200" spc="-635" dirty="0"/>
              <a:t> </a:t>
            </a:r>
            <a:r>
              <a:rPr sz="3200" spc="-75" dirty="0"/>
              <a:t>determine </a:t>
            </a:r>
            <a:r>
              <a:rPr sz="3200" spc="-95" dirty="0"/>
              <a:t>which </a:t>
            </a:r>
            <a:r>
              <a:rPr sz="3200" spc="-10" dirty="0"/>
              <a:t>priority </a:t>
            </a:r>
            <a:r>
              <a:rPr sz="3200" spc="-120" dirty="0"/>
              <a:t>rules </a:t>
            </a:r>
            <a:r>
              <a:rPr sz="3200" spc="-55" dirty="0"/>
              <a:t>work  </a:t>
            </a:r>
            <a:r>
              <a:rPr sz="3200" spc="-120" dirty="0"/>
              <a:t>best </a:t>
            </a:r>
            <a:r>
              <a:rPr sz="3200" spc="-40" dirty="0"/>
              <a:t>in </a:t>
            </a:r>
            <a:r>
              <a:rPr sz="3200" spc="-250" dirty="0"/>
              <a:t>a </a:t>
            </a:r>
            <a:r>
              <a:rPr sz="3200" spc="-140" dirty="0"/>
              <a:t>given</a:t>
            </a:r>
            <a:r>
              <a:rPr sz="3200" spc="-290" dirty="0"/>
              <a:t> </a:t>
            </a:r>
            <a:r>
              <a:rPr sz="3200" spc="-60" dirty="0"/>
              <a:t>situation</a:t>
            </a:r>
            <a:endParaRPr sz="3200"/>
          </a:p>
        </p:txBody>
      </p:sp>
      <p:sp>
        <p:nvSpPr>
          <p:cNvPr id="5" name="object 5"/>
          <p:cNvSpPr txBox="1"/>
          <p:nvPr/>
        </p:nvSpPr>
        <p:spPr>
          <a:xfrm>
            <a:off x="535940" y="366267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15489" y="261620"/>
            <a:ext cx="51041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/>
              <a:t>Multiple</a:t>
            </a:r>
            <a:r>
              <a:rPr sz="4400" spc="-285" dirty="0"/>
              <a:t> </a:t>
            </a:r>
            <a:r>
              <a:rPr sz="4400" spc="-130" dirty="0"/>
              <a:t>Workstations</a:t>
            </a:r>
            <a:endParaRPr sz="4400"/>
          </a:p>
        </p:txBody>
      </p:sp>
    </p:spTree>
  </p:cSld>
  <p:clrMapOvr>
    <a:masterClrMapping/>
  </p:clrMapOvr>
  <p:transition>
    <p:wipe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marR="23876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In </a:t>
            </a:r>
            <a:r>
              <a:rPr spc="-70" dirty="0"/>
              <a:t>single-workstation </a:t>
            </a:r>
            <a:r>
              <a:rPr spc="-110" dirty="0"/>
              <a:t>scheduling, </a:t>
            </a:r>
            <a:r>
              <a:rPr spc="-30" dirty="0"/>
              <a:t>the </a:t>
            </a:r>
            <a:r>
              <a:rPr spc="-145" dirty="0"/>
              <a:t>makespan </a:t>
            </a:r>
            <a:r>
              <a:rPr spc="-125" dirty="0"/>
              <a:t>is </a:t>
            </a:r>
            <a:r>
              <a:rPr spc="-30" dirty="0"/>
              <a:t>the</a:t>
            </a:r>
            <a:r>
              <a:rPr spc="-320" dirty="0"/>
              <a:t> </a:t>
            </a:r>
            <a:r>
              <a:rPr spc="-170" dirty="0"/>
              <a:t>same  </a:t>
            </a:r>
            <a:r>
              <a:rPr spc="-120" dirty="0"/>
              <a:t>regardless </a:t>
            </a:r>
            <a:r>
              <a:rPr spc="-10" dirty="0"/>
              <a:t>of </a:t>
            </a:r>
            <a:r>
              <a:rPr spc="-30" dirty="0"/>
              <a:t>the </a:t>
            </a:r>
            <a:r>
              <a:rPr spc="-5" dirty="0"/>
              <a:t>priority </a:t>
            </a:r>
            <a:r>
              <a:rPr spc="-45" dirty="0"/>
              <a:t>rule</a:t>
            </a:r>
            <a:r>
              <a:rPr spc="-500" dirty="0"/>
              <a:t> </a:t>
            </a:r>
            <a:r>
              <a:rPr spc="-140" dirty="0"/>
              <a:t>chosen</a:t>
            </a:r>
          </a:p>
          <a:p>
            <a:pPr marL="312420" marR="5080">
              <a:lnSpc>
                <a:spcPct val="100000"/>
              </a:lnSpc>
              <a:spcBef>
                <a:spcPts val="600"/>
              </a:spcBef>
            </a:pPr>
            <a:r>
              <a:rPr spc="-75" dirty="0"/>
              <a:t>In</a:t>
            </a:r>
            <a:r>
              <a:rPr spc="-130" dirty="0"/>
              <a:t> </a:t>
            </a:r>
            <a:r>
              <a:rPr spc="-30" dirty="0"/>
              <a:t>the</a:t>
            </a:r>
            <a:r>
              <a:rPr spc="-120" dirty="0"/>
              <a:t> </a:t>
            </a:r>
            <a:r>
              <a:rPr spc="-110" dirty="0"/>
              <a:t>scheduling</a:t>
            </a:r>
            <a:r>
              <a:rPr spc="-130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10" dirty="0"/>
              <a:t>two</a:t>
            </a:r>
            <a:r>
              <a:rPr spc="-130" dirty="0"/>
              <a:t> </a:t>
            </a:r>
            <a:r>
              <a:rPr spc="-25" dirty="0"/>
              <a:t>or</a:t>
            </a:r>
            <a:r>
              <a:rPr spc="-130" dirty="0"/>
              <a:t> </a:t>
            </a:r>
            <a:r>
              <a:rPr spc="-70" dirty="0"/>
              <a:t>more</a:t>
            </a:r>
            <a:r>
              <a:rPr spc="-120" dirty="0"/>
              <a:t> </a:t>
            </a:r>
            <a:r>
              <a:rPr spc="-65" dirty="0"/>
              <a:t>workstations</a:t>
            </a:r>
            <a:r>
              <a:rPr spc="-135" dirty="0"/>
              <a:t> </a:t>
            </a:r>
            <a:r>
              <a:rPr spc="-30" dirty="0"/>
              <a:t>in</a:t>
            </a:r>
            <a:r>
              <a:rPr spc="-135" dirty="0"/>
              <a:t> </a:t>
            </a:r>
            <a:r>
              <a:rPr spc="-190" dirty="0"/>
              <a:t>a</a:t>
            </a:r>
            <a:r>
              <a:rPr spc="-125" dirty="0"/>
              <a:t> </a:t>
            </a:r>
            <a:r>
              <a:rPr spc="-10" dirty="0"/>
              <a:t>flow</a:t>
            </a:r>
            <a:r>
              <a:rPr spc="-120" dirty="0"/>
              <a:t> shop,  </a:t>
            </a:r>
            <a:r>
              <a:rPr spc="-30" dirty="0"/>
              <a:t>the </a:t>
            </a:r>
            <a:r>
              <a:rPr spc="-145" dirty="0"/>
              <a:t>makespan </a:t>
            </a:r>
            <a:r>
              <a:rPr spc="-110" dirty="0"/>
              <a:t>varies </a:t>
            </a:r>
            <a:r>
              <a:rPr spc="-105" dirty="0"/>
              <a:t>according </a:t>
            </a:r>
            <a:r>
              <a:rPr spc="30" dirty="0"/>
              <a:t>to </a:t>
            </a:r>
            <a:r>
              <a:rPr spc="-30" dirty="0"/>
              <a:t>the</a:t>
            </a:r>
            <a:r>
              <a:rPr spc="-420" dirty="0"/>
              <a:t> </a:t>
            </a:r>
            <a:r>
              <a:rPr spc="-140" dirty="0"/>
              <a:t>sequence chosen</a:t>
            </a:r>
          </a:p>
          <a:p>
            <a:pPr marL="312420" marR="462280">
              <a:lnSpc>
                <a:spcPct val="100000"/>
              </a:lnSpc>
              <a:spcBef>
                <a:spcPts val="600"/>
              </a:spcBef>
            </a:pPr>
            <a:r>
              <a:rPr spc="-75" dirty="0"/>
              <a:t>Determining </a:t>
            </a:r>
            <a:r>
              <a:rPr spc="-190" dirty="0"/>
              <a:t>a </a:t>
            </a:r>
            <a:r>
              <a:rPr spc="-50" dirty="0"/>
              <a:t>production </a:t>
            </a:r>
            <a:r>
              <a:rPr spc="-140" dirty="0"/>
              <a:t>sequence </a:t>
            </a:r>
            <a:r>
              <a:rPr spc="5" dirty="0"/>
              <a:t>for </a:t>
            </a:r>
            <a:r>
              <a:rPr spc="-190" dirty="0"/>
              <a:t>a </a:t>
            </a:r>
            <a:r>
              <a:rPr spc="-85" dirty="0"/>
              <a:t>group </a:t>
            </a:r>
            <a:r>
              <a:rPr spc="-10" dirty="0"/>
              <a:t>of </a:t>
            </a:r>
            <a:r>
              <a:rPr spc="-100" dirty="0"/>
              <a:t>jobs</a:t>
            </a:r>
            <a:r>
              <a:rPr spc="-395" dirty="0"/>
              <a:t> </a:t>
            </a:r>
            <a:r>
              <a:rPr spc="30" dirty="0"/>
              <a:t>to  </a:t>
            </a:r>
            <a:r>
              <a:rPr spc="-80" dirty="0"/>
              <a:t>minimize </a:t>
            </a:r>
            <a:r>
              <a:rPr spc="-30" dirty="0"/>
              <a:t>the </a:t>
            </a:r>
            <a:r>
              <a:rPr spc="-145" dirty="0"/>
              <a:t>makespan </a:t>
            </a:r>
            <a:r>
              <a:rPr spc="-180" dirty="0"/>
              <a:t>has </a:t>
            </a:r>
            <a:r>
              <a:rPr spc="15" dirty="0"/>
              <a:t>two</a:t>
            </a:r>
            <a:r>
              <a:rPr spc="-215" dirty="0"/>
              <a:t> </a:t>
            </a:r>
            <a:r>
              <a:rPr spc="-130" dirty="0"/>
              <a:t>advantages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2308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0610" y="3964940"/>
            <a:ext cx="167005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–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7639" y="3980179"/>
            <a:ext cx="5868670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150" dirty="0">
                <a:latin typeface="Arial"/>
                <a:cs typeface="Arial"/>
              </a:rPr>
              <a:t>The </a:t>
            </a:r>
            <a:r>
              <a:rPr sz="2000" spc="-70" dirty="0">
                <a:latin typeface="Arial"/>
                <a:cs typeface="Arial"/>
              </a:rPr>
              <a:t>group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80" dirty="0">
                <a:latin typeface="Arial"/>
                <a:cs typeface="Arial"/>
              </a:rPr>
              <a:t>jobs </a:t>
            </a:r>
            <a:r>
              <a:rPr sz="2000" spc="-110" dirty="0">
                <a:latin typeface="Arial"/>
                <a:cs typeface="Arial"/>
              </a:rPr>
              <a:t>is </a:t>
            </a:r>
            <a:r>
              <a:rPr sz="2000" spc="-60" dirty="0">
                <a:latin typeface="Arial"/>
                <a:cs typeface="Arial"/>
              </a:rPr>
              <a:t>completed </a:t>
            </a:r>
            <a:r>
              <a:rPr sz="2000" spc="-30" dirty="0">
                <a:latin typeface="Arial"/>
                <a:cs typeface="Arial"/>
              </a:rPr>
              <a:t>in </a:t>
            </a:r>
            <a:r>
              <a:rPr sz="2000" spc="-45" dirty="0">
                <a:latin typeface="Arial"/>
                <a:cs typeface="Arial"/>
              </a:rPr>
              <a:t>minimum</a:t>
            </a:r>
            <a:r>
              <a:rPr sz="2000" spc="-31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150" dirty="0">
                <a:latin typeface="Arial"/>
                <a:cs typeface="Arial"/>
              </a:rPr>
              <a:t>The </a:t>
            </a:r>
            <a:r>
              <a:rPr sz="2000" spc="-30" dirty="0">
                <a:latin typeface="Arial"/>
                <a:cs typeface="Arial"/>
              </a:rPr>
              <a:t>utilization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25" dirty="0">
                <a:latin typeface="Arial"/>
                <a:cs typeface="Arial"/>
              </a:rPr>
              <a:t>the </a:t>
            </a:r>
            <a:r>
              <a:rPr sz="2000" spc="-30" dirty="0">
                <a:latin typeface="Arial"/>
                <a:cs typeface="Arial"/>
              </a:rPr>
              <a:t>two-station </a:t>
            </a:r>
            <a:r>
              <a:rPr sz="2000" spc="-5" dirty="0">
                <a:latin typeface="Arial"/>
                <a:cs typeface="Arial"/>
              </a:rPr>
              <a:t>flow</a:t>
            </a:r>
            <a:r>
              <a:rPr sz="2000" spc="-340" dirty="0">
                <a:latin typeface="Arial"/>
                <a:cs typeface="Arial"/>
              </a:rPr>
              <a:t> </a:t>
            </a:r>
            <a:r>
              <a:rPr sz="2000" spc="-105" dirty="0">
                <a:latin typeface="Arial"/>
                <a:cs typeface="Arial"/>
              </a:rPr>
              <a:t>shop </a:t>
            </a:r>
            <a:r>
              <a:rPr sz="2000" spc="-110" dirty="0">
                <a:latin typeface="Arial"/>
                <a:cs typeface="Arial"/>
              </a:rPr>
              <a:t>is </a:t>
            </a:r>
            <a:r>
              <a:rPr sz="2000" spc="-90" dirty="0">
                <a:latin typeface="Arial"/>
                <a:cs typeface="Arial"/>
              </a:rPr>
              <a:t>maximized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1038860"/>
          </a:xfrm>
          <a:custGeom>
            <a:avLst/>
            <a:gdLst/>
            <a:ahLst/>
            <a:cxnLst/>
            <a:rect l="l" t="t" r="r" b="b"/>
            <a:pathLst>
              <a:path w="9144000" h="1038860">
                <a:moveTo>
                  <a:pt x="9144000" y="0"/>
                </a:moveTo>
                <a:lnTo>
                  <a:pt x="0" y="0"/>
                </a:lnTo>
                <a:lnTo>
                  <a:pt x="0" y="1038860"/>
                </a:lnTo>
                <a:lnTo>
                  <a:pt x="9144000" y="103886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48309" y="171450"/>
            <a:ext cx="82327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40" dirty="0"/>
              <a:t>Scheduling </a:t>
            </a:r>
            <a:r>
              <a:rPr sz="4400" spc="-340" dirty="0"/>
              <a:t>a </a:t>
            </a:r>
            <a:r>
              <a:rPr sz="4400" spc="-170" dirty="0"/>
              <a:t>Two-Station </a:t>
            </a:r>
            <a:r>
              <a:rPr sz="4400" spc="-204" dirty="0"/>
              <a:t>Flow</a:t>
            </a:r>
            <a:r>
              <a:rPr sz="4400" spc="-200" dirty="0"/>
              <a:t> </a:t>
            </a:r>
            <a:r>
              <a:rPr sz="4400" spc="-330" dirty="0"/>
              <a:t>Shop</a:t>
            </a:r>
            <a:endParaRPr sz="4400"/>
          </a:p>
        </p:txBody>
      </p:sp>
    </p:spTree>
  </p:cSld>
  <p:clrMapOvr>
    <a:masterClrMapping/>
  </p:clrMapOvr>
  <p:transition>
    <p:wipe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49680"/>
          </a:xfrm>
          <a:custGeom>
            <a:avLst/>
            <a:gdLst/>
            <a:ahLst/>
            <a:cxnLst/>
            <a:rect l="l" t="t" r="r" b="b"/>
            <a:pathLst>
              <a:path w="9144000" h="1249680">
                <a:moveTo>
                  <a:pt x="9144000" y="0"/>
                </a:moveTo>
                <a:lnTo>
                  <a:pt x="0" y="0"/>
                </a:lnTo>
                <a:lnTo>
                  <a:pt x="0" y="1249679"/>
                </a:lnTo>
                <a:lnTo>
                  <a:pt x="9144000" y="1249679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676275" marR="5080" indent="23876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Scheduling </a:t>
            </a:r>
            <a:r>
              <a:rPr spc="-325" dirty="0"/>
              <a:t>Jobs </a:t>
            </a:r>
            <a:r>
              <a:rPr spc="15" dirty="0"/>
              <a:t>for  </a:t>
            </a:r>
            <a:r>
              <a:rPr spc="-15" dirty="0"/>
              <a:t>Multiple</a:t>
            </a:r>
            <a:r>
              <a:rPr spc="-240" dirty="0"/>
              <a:t> </a:t>
            </a:r>
            <a:r>
              <a:rPr spc="-110" dirty="0"/>
              <a:t>Workstations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2590" y="12839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490" y="1301750"/>
            <a:ext cx="8038465" cy="5083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latin typeface="Arial"/>
                <a:cs typeface="Arial"/>
              </a:rPr>
              <a:t>Priority </a:t>
            </a:r>
            <a:r>
              <a:rPr sz="2400" spc="-125" dirty="0">
                <a:latin typeface="Arial"/>
                <a:cs typeface="Arial"/>
              </a:rPr>
              <a:t>sequencing </a:t>
            </a:r>
            <a:r>
              <a:rPr sz="2400" spc="-90" dirty="0">
                <a:latin typeface="Arial"/>
                <a:cs typeface="Arial"/>
              </a:rPr>
              <a:t>rules </a:t>
            </a:r>
            <a:r>
              <a:rPr sz="2400" spc="-150" dirty="0">
                <a:latin typeface="Arial"/>
                <a:cs typeface="Arial"/>
              </a:rPr>
              <a:t>can </a:t>
            </a:r>
            <a:r>
              <a:rPr sz="2400" spc="-110" dirty="0">
                <a:latin typeface="Arial"/>
                <a:cs typeface="Arial"/>
              </a:rPr>
              <a:t>be </a:t>
            </a:r>
            <a:r>
              <a:rPr sz="2400" spc="-140" dirty="0">
                <a:latin typeface="Arial"/>
                <a:cs typeface="Arial"/>
              </a:rPr>
              <a:t>used </a:t>
            </a:r>
            <a:r>
              <a:rPr sz="2400" spc="30" dirty="0">
                <a:latin typeface="Arial"/>
                <a:cs typeface="Arial"/>
              </a:rPr>
              <a:t>to </a:t>
            </a:r>
            <a:r>
              <a:rPr sz="2400" spc="-120" dirty="0">
                <a:latin typeface="Arial"/>
                <a:cs typeface="Arial"/>
              </a:rPr>
              <a:t>schedule </a:t>
            </a:r>
            <a:r>
              <a:rPr sz="2400" spc="-70" dirty="0">
                <a:latin typeface="Arial"/>
                <a:cs typeface="Arial"/>
              </a:rPr>
              <a:t>more </a:t>
            </a:r>
            <a:r>
              <a:rPr sz="2400" spc="-55" dirty="0">
                <a:latin typeface="Arial"/>
                <a:cs typeface="Arial"/>
              </a:rPr>
              <a:t>than</a:t>
            </a:r>
            <a:r>
              <a:rPr sz="2400" spc="-445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one  </a:t>
            </a:r>
            <a:r>
              <a:rPr sz="2400" spc="-55" dirty="0">
                <a:latin typeface="Arial"/>
                <a:cs typeface="Arial"/>
              </a:rPr>
              <a:t>operation. </a:t>
            </a:r>
            <a:r>
              <a:rPr sz="2400" spc="-220" dirty="0">
                <a:solidFill>
                  <a:srgbClr val="BF4F4C"/>
                </a:solidFill>
                <a:latin typeface="Arial"/>
                <a:cs typeface="Arial"/>
              </a:rPr>
              <a:t>Each </a:t>
            </a:r>
            <a:r>
              <a:rPr sz="2400" spc="-55" dirty="0">
                <a:solidFill>
                  <a:srgbClr val="BF4F4C"/>
                </a:solidFill>
                <a:latin typeface="Arial"/>
                <a:cs typeface="Arial"/>
              </a:rPr>
              <a:t>operation </a:t>
            </a:r>
            <a:r>
              <a:rPr sz="2400" spc="-120" dirty="0">
                <a:solidFill>
                  <a:srgbClr val="BF4F4C"/>
                </a:solidFill>
                <a:latin typeface="Arial"/>
                <a:cs typeface="Arial"/>
              </a:rPr>
              <a:t>is </a:t>
            </a:r>
            <a:r>
              <a:rPr sz="2400" spc="-35" dirty="0">
                <a:solidFill>
                  <a:srgbClr val="BF4F4C"/>
                </a:solidFill>
                <a:latin typeface="Arial"/>
                <a:cs typeface="Arial"/>
              </a:rPr>
              <a:t>treated</a:t>
            </a:r>
            <a:r>
              <a:rPr sz="2400" spc="-204" dirty="0">
                <a:solidFill>
                  <a:srgbClr val="BF4F4C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BF4F4C"/>
                </a:solidFill>
                <a:latin typeface="Arial"/>
                <a:cs typeface="Arial"/>
              </a:rPr>
              <a:t>independently</a:t>
            </a:r>
            <a:r>
              <a:rPr sz="2400" spc="-6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158750" algn="just">
              <a:lnSpc>
                <a:spcPct val="100000"/>
              </a:lnSpc>
              <a:spcBef>
                <a:spcPts val="600"/>
              </a:spcBef>
            </a:pPr>
            <a:r>
              <a:rPr sz="2400" spc="-50" dirty="0">
                <a:latin typeface="Arial"/>
                <a:cs typeface="Arial"/>
              </a:rPr>
              <a:t>Identifying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best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priority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rule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use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particular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operation  </a:t>
            </a:r>
            <a:r>
              <a:rPr sz="2400" spc="-35" dirty="0">
                <a:latin typeface="Arial"/>
                <a:cs typeface="Arial"/>
              </a:rPr>
              <a:t>in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140" dirty="0">
                <a:latin typeface="Arial"/>
                <a:cs typeface="Arial"/>
              </a:rPr>
              <a:t>process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105" dirty="0">
                <a:latin typeface="Arial"/>
                <a:cs typeface="Arial"/>
              </a:rPr>
              <a:t>complex </a:t>
            </a:r>
            <a:r>
              <a:rPr sz="2400" spc="-60" dirty="0">
                <a:latin typeface="Arial"/>
                <a:cs typeface="Arial"/>
              </a:rPr>
              <a:t>problem </a:t>
            </a:r>
            <a:r>
              <a:rPr sz="2400" spc="-155" dirty="0">
                <a:latin typeface="Arial"/>
                <a:cs typeface="Arial"/>
              </a:rPr>
              <a:t>because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0" dirty="0">
                <a:latin typeface="Arial"/>
                <a:cs typeface="Arial"/>
              </a:rPr>
              <a:t>output </a:t>
            </a:r>
            <a:r>
              <a:rPr sz="2400" spc="-15" dirty="0">
                <a:latin typeface="Arial"/>
                <a:cs typeface="Arial"/>
              </a:rPr>
              <a:t>from</a:t>
            </a:r>
            <a:r>
              <a:rPr sz="2400" spc="-40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one  </a:t>
            </a:r>
            <a:r>
              <a:rPr sz="2400" spc="-140" dirty="0">
                <a:latin typeface="Arial"/>
                <a:cs typeface="Arial"/>
              </a:rPr>
              <a:t>process becomes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20" dirty="0">
                <a:latin typeface="Arial"/>
                <a:cs typeface="Arial"/>
              </a:rPr>
              <a:t>input </a:t>
            </a:r>
            <a:r>
              <a:rPr sz="2400" spc="5" dirty="0">
                <a:latin typeface="Arial"/>
                <a:cs typeface="Arial"/>
              </a:rPr>
              <a:t>for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another.</a:t>
            </a:r>
            <a:endParaRPr sz="2400">
              <a:latin typeface="Arial"/>
              <a:cs typeface="Arial"/>
            </a:endParaRPr>
          </a:p>
          <a:p>
            <a:pPr marL="12700" marR="427355" algn="just">
              <a:lnSpc>
                <a:spcPct val="100000"/>
              </a:lnSpc>
              <a:spcBef>
                <a:spcPts val="590"/>
              </a:spcBef>
            </a:pPr>
            <a:r>
              <a:rPr sz="2400" spc="-95" dirty="0">
                <a:solidFill>
                  <a:srgbClr val="BF4F4C"/>
                </a:solidFill>
                <a:latin typeface="Arial"/>
                <a:cs typeface="Arial"/>
              </a:rPr>
              <a:t>Computer </a:t>
            </a:r>
            <a:r>
              <a:rPr sz="2400" spc="-60" dirty="0">
                <a:solidFill>
                  <a:srgbClr val="BF4F4C"/>
                </a:solidFill>
                <a:latin typeface="Arial"/>
                <a:cs typeface="Arial"/>
              </a:rPr>
              <a:t>simulation </a:t>
            </a:r>
            <a:r>
              <a:rPr sz="2400" spc="-105" dirty="0">
                <a:solidFill>
                  <a:srgbClr val="BF4F4C"/>
                </a:solidFill>
                <a:latin typeface="Arial"/>
                <a:cs typeface="Arial"/>
              </a:rPr>
              <a:t>models </a:t>
            </a:r>
            <a:r>
              <a:rPr sz="2400" spc="-100" dirty="0">
                <a:latin typeface="Arial"/>
                <a:cs typeface="Arial"/>
              </a:rPr>
              <a:t>are </a:t>
            </a:r>
            <a:r>
              <a:rPr sz="2400" spc="-55" dirty="0">
                <a:latin typeface="Arial"/>
                <a:cs typeface="Arial"/>
              </a:rPr>
              <a:t>effective tools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determine  </a:t>
            </a:r>
            <a:r>
              <a:rPr sz="2400" spc="-70" dirty="0">
                <a:latin typeface="Arial"/>
                <a:cs typeface="Arial"/>
              </a:rPr>
              <a:t>which </a:t>
            </a:r>
            <a:r>
              <a:rPr sz="2400" spc="-5" dirty="0">
                <a:latin typeface="Arial"/>
                <a:cs typeface="Arial"/>
              </a:rPr>
              <a:t>priority </a:t>
            </a:r>
            <a:r>
              <a:rPr sz="2400" spc="-90" dirty="0">
                <a:latin typeface="Arial"/>
                <a:cs typeface="Arial"/>
              </a:rPr>
              <a:t>rules </a:t>
            </a:r>
            <a:r>
              <a:rPr sz="2400" spc="-45" dirty="0">
                <a:latin typeface="Arial"/>
                <a:cs typeface="Arial"/>
              </a:rPr>
              <a:t>work </a:t>
            </a:r>
            <a:r>
              <a:rPr sz="2400" spc="-90" dirty="0">
                <a:latin typeface="Arial"/>
                <a:cs typeface="Arial"/>
              </a:rPr>
              <a:t>best </a:t>
            </a:r>
            <a:r>
              <a:rPr sz="2400" spc="-35" dirty="0">
                <a:latin typeface="Arial"/>
                <a:cs typeface="Arial"/>
              </a:rPr>
              <a:t>in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110" dirty="0">
                <a:latin typeface="Arial"/>
                <a:cs typeface="Arial"/>
              </a:rPr>
              <a:t>given</a:t>
            </a:r>
            <a:r>
              <a:rPr sz="2400" spc="-50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situation.</a:t>
            </a:r>
            <a:endParaRPr sz="2400">
              <a:latin typeface="Arial"/>
              <a:cs typeface="Arial"/>
            </a:endParaRPr>
          </a:p>
          <a:p>
            <a:pPr marL="12700" marR="123825" algn="just">
              <a:lnSpc>
                <a:spcPct val="100000"/>
              </a:lnSpc>
              <a:spcBef>
                <a:spcPts val="600"/>
              </a:spcBef>
            </a:pPr>
            <a:r>
              <a:rPr sz="2400" spc="-110" dirty="0">
                <a:latin typeface="Arial"/>
                <a:cs typeface="Arial"/>
              </a:rPr>
              <a:t>When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50" dirty="0">
                <a:latin typeface="Arial"/>
                <a:cs typeface="Arial"/>
              </a:rPr>
              <a:t>workstation </a:t>
            </a:r>
            <a:r>
              <a:rPr sz="2400" spc="-140" dirty="0">
                <a:latin typeface="Arial"/>
                <a:cs typeface="Arial"/>
              </a:rPr>
              <a:t>becomes </a:t>
            </a:r>
            <a:r>
              <a:rPr sz="2400" spc="-55" dirty="0">
                <a:latin typeface="Arial"/>
                <a:cs typeface="Arial"/>
              </a:rPr>
              <a:t>idle,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priority </a:t>
            </a:r>
            <a:r>
              <a:rPr sz="2400" spc="-45" dirty="0">
                <a:latin typeface="Arial"/>
                <a:cs typeface="Arial"/>
              </a:rPr>
              <a:t>rule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75" dirty="0">
                <a:latin typeface="Arial"/>
                <a:cs typeface="Arial"/>
              </a:rPr>
              <a:t>applied</a:t>
            </a:r>
            <a:r>
              <a:rPr sz="2400" spc="-495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 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jobs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waiting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for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operation,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job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with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highest  </a:t>
            </a:r>
            <a:r>
              <a:rPr sz="2400" spc="-5" dirty="0">
                <a:latin typeface="Arial"/>
                <a:cs typeface="Arial"/>
              </a:rPr>
              <a:t>priority </a:t>
            </a: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selected.</a:t>
            </a:r>
            <a:endParaRPr sz="2400">
              <a:latin typeface="Arial"/>
              <a:cs typeface="Arial"/>
            </a:endParaRPr>
          </a:p>
          <a:p>
            <a:pPr marL="12700" marR="474345">
              <a:lnSpc>
                <a:spcPct val="100000"/>
              </a:lnSpc>
              <a:spcBef>
                <a:spcPts val="600"/>
              </a:spcBef>
            </a:pPr>
            <a:r>
              <a:rPr sz="2400" spc="-110" dirty="0">
                <a:latin typeface="Arial"/>
                <a:cs typeface="Arial"/>
              </a:rPr>
              <a:t>When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operation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is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finished,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job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is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-100" dirty="0">
                <a:latin typeface="Arial"/>
                <a:cs typeface="Arial"/>
              </a:rPr>
              <a:t>moved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the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next  </a:t>
            </a:r>
            <a:r>
              <a:rPr sz="2400" spc="-50" dirty="0">
                <a:latin typeface="Arial"/>
                <a:cs typeface="Arial"/>
              </a:rPr>
              <a:t>operation </a:t>
            </a:r>
            <a:r>
              <a:rPr sz="2400" spc="-35" dirty="0">
                <a:latin typeface="Arial"/>
                <a:cs typeface="Arial"/>
              </a:rPr>
              <a:t>in </a:t>
            </a:r>
            <a:r>
              <a:rPr sz="2400" spc="-40" dirty="0">
                <a:latin typeface="Arial"/>
                <a:cs typeface="Arial"/>
              </a:rPr>
              <a:t>its </a:t>
            </a:r>
            <a:r>
              <a:rPr sz="2400" spc="-45" dirty="0">
                <a:latin typeface="Arial"/>
                <a:cs typeface="Arial"/>
              </a:rPr>
              <a:t>routing, </a:t>
            </a:r>
            <a:r>
              <a:rPr sz="2400" spc="-70" dirty="0">
                <a:latin typeface="Arial"/>
                <a:cs typeface="Arial"/>
              </a:rPr>
              <a:t>where </a:t>
            </a:r>
            <a:r>
              <a:rPr sz="2400" spc="70" dirty="0">
                <a:latin typeface="Arial"/>
                <a:cs typeface="Arial"/>
              </a:rPr>
              <a:t>it </a:t>
            </a:r>
            <a:r>
              <a:rPr sz="2400" spc="-65" dirty="0">
                <a:latin typeface="Arial"/>
                <a:cs typeface="Arial"/>
              </a:rPr>
              <a:t>waits </a:t>
            </a:r>
            <a:r>
              <a:rPr sz="2400" dirty="0">
                <a:latin typeface="Arial"/>
                <a:cs typeface="Arial"/>
              </a:rPr>
              <a:t>until </a:t>
            </a:r>
            <a:r>
              <a:rPr sz="2400" spc="70" dirty="0">
                <a:latin typeface="Arial"/>
                <a:cs typeface="Arial"/>
              </a:rPr>
              <a:t>it </a:t>
            </a:r>
            <a:r>
              <a:rPr sz="2400" spc="-130" dirty="0">
                <a:latin typeface="Arial"/>
                <a:cs typeface="Arial"/>
              </a:rPr>
              <a:t>again </a:t>
            </a:r>
            <a:r>
              <a:rPr sz="2400" spc="-180" dirty="0">
                <a:latin typeface="Arial"/>
                <a:cs typeface="Arial"/>
              </a:rPr>
              <a:t>has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90" dirty="0">
                <a:latin typeface="Arial"/>
                <a:cs typeface="Arial"/>
              </a:rPr>
              <a:t>highest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priority.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590" y="20916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590" y="32651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BF4F4C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590" y="407289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590" y="524637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8210" y="261620"/>
            <a:ext cx="47631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40" dirty="0"/>
              <a:t>Scheduling</a:t>
            </a:r>
            <a:r>
              <a:rPr sz="4400" spc="-290" dirty="0"/>
              <a:t> </a:t>
            </a:r>
            <a:r>
              <a:rPr sz="4400" spc="-215" dirty="0"/>
              <a:t>Problems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31620"/>
            <a:ext cx="4872990" cy="23812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25" dirty="0">
                <a:latin typeface="Arial"/>
                <a:cs typeface="Arial"/>
              </a:rPr>
              <a:t>One </a:t>
            </a:r>
            <a:r>
              <a:rPr sz="3200" spc="-135" dirty="0">
                <a:latin typeface="Arial"/>
                <a:cs typeface="Arial"/>
              </a:rPr>
              <a:t>machine, </a:t>
            </a:r>
            <a:r>
              <a:rPr sz="3200" spc="-160" dirty="0">
                <a:latin typeface="Arial"/>
                <a:cs typeface="Arial"/>
              </a:rPr>
              <a:t>many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jobs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5" dirty="0">
                <a:latin typeface="Arial"/>
                <a:cs typeface="Arial"/>
              </a:rPr>
              <a:t>Two </a:t>
            </a:r>
            <a:r>
              <a:rPr sz="3200" spc="-160" dirty="0">
                <a:latin typeface="Arial"/>
                <a:cs typeface="Arial"/>
              </a:rPr>
              <a:t>machines, </a:t>
            </a:r>
            <a:r>
              <a:rPr sz="3200" spc="-155" dirty="0">
                <a:latin typeface="Arial"/>
                <a:cs typeface="Arial"/>
              </a:rPr>
              <a:t>many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jobs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Arial"/>
                <a:cs typeface="Arial"/>
              </a:rPr>
              <a:t>Three </a:t>
            </a:r>
            <a:r>
              <a:rPr sz="3200" spc="-165" dirty="0">
                <a:latin typeface="Arial"/>
                <a:cs typeface="Arial"/>
              </a:rPr>
              <a:t>machines, </a:t>
            </a:r>
            <a:r>
              <a:rPr sz="3200" spc="-155" dirty="0">
                <a:latin typeface="Arial"/>
                <a:cs typeface="Arial"/>
              </a:rPr>
              <a:t>many</a:t>
            </a:r>
            <a:r>
              <a:rPr sz="3200" spc="-215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jobs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4" dirty="0">
                <a:latin typeface="Arial"/>
                <a:cs typeface="Arial"/>
              </a:rPr>
              <a:t>Many </a:t>
            </a:r>
            <a:r>
              <a:rPr sz="3200" spc="-160" dirty="0">
                <a:latin typeface="Arial"/>
                <a:cs typeface="Arial"/>
              </a:rPr>
              <a:t>machines, </a:t>
            </a:r>
            <a:r>
              <a:rPr sz="3200" spc="-155" dirty="0">
                <a:latin typeface="Arial"/>
                <a:cs typeface="Arial"/>
              </a:rPr>
              <a:t>many</a:t>
            </a:r>
            <a:r>
              <a:rPr sz="3200" spc="-31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jobs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261620"/>
            <a:ext cx="56292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05" dirty="0"/>
              <a:t>One </a:t>
            </a:r>
            <a:r>
              <a:rPr sz="4400" spc="-185" dirty="0"/>
              <a:t>machine, </a:t>
            </a:r>
            <a:r>
              <a:rPr sz="4400" spc="-210" dirty="0"/>
              <a:t>many</a:t>
            </a:r>
            <a:r>
              <a:rPr sz="4400" spc="-270" dirty="0"/>
              <a:t> </a:t>
            </a:r>
            <a:r>
              <a:rPr sz="4400" spc="-170" dirty="0"/>
              <a:t>jobs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31620"/>
            <a:ext cx="6699250" cy="17932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10" dirty="0">
                <a:latin typeface="Arial"/>
                <a:cs typeface="Arial"/>
              </a:rPr>
              <a:t>Total </a:t>
            </a:r>
            <a:r>
              <a:rPr sz="3200" spc="-30" dirty="0">
                <a:latin typeface="Arial"/>
                <a:cs typeface="Arial"/>
              </a:rPr>
              <a:t>time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90" dirty="0">
                <a:latin typeface="Arial"/>
                <a:cs typeface="Arial"/>
              </a:rPr>
              <a:t>independent </a:t>
            </a:r>
            <a:r>
              <a:rPr sz="3200" spc="-5" dirty="0">
                <a:latin typeface="Arial"/>
                <a:cs typeface="Arial"/>
              </a:rPr>
              <a:t>of</a:t>
            </a:r>
            <a:r>
              <a:rPr sz="3200" spc="-535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sequence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15" dirty="0">
                <a:latin typeface="Arial"/>
                <a:cs typeface="Arial"/>
              </a:rPr>
              <a:t>SPT </a:t>
            </a:r>
            <a:r>
              <a:rPr sz="3200" spc="-130" dirty="0">
                <a:latin typeface="Arial"/>
                <a:cs typeface="Arial"/>
              </a:rPr>
              <a:t>minimizes </a:t>
            </a:r>
            <a:r>
              <a:rPr sz="3200" spc="-180" dirty="0">
                <a:latin typeface="Arial"/>
                <a:cs typeface="Arial"/>
              </a:rPr>
              <a:t>average </a:t>
            </a:r>
            <a:r>
              <a:rPr sz="3200" spc="-10" dirty="0">
                <a:latin typeface="Arial"/>
                <a:cs typeface="Arial"/>
              </a:rPr>
              <a:t>flow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time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Examples- </a:t>
            </a:r>
            <a:r>
              <a:rPr sz="3200" spc="-80" dirty="0">
                <a:latin typeface="Arial"/>
                <a:cs typeface="Arial"/>
              </a:rPr>
              <a:t>Mumbai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airport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4820" y="223520"/>
            <a:ext cx="31292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20" dirty="0">
                <a:latin typeface="Times New Roman"/>
                <a:cs typeface="Times New Roman"/>
              </a:rPr>
              <a:t>Introduction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720965" cy="382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b="1" i="1" spc="150" dirty="0">
                <a:latin typeface="Times New Roman"/>
                <a:cs typeface="Times New Roman"/>
              </a:rPr>
              <a:t>Operations </a:t>
            </a:r>
            <a:r>
              <a:rPr sz="2000" b="1" i="1" spc="114" dirty="0">
                <a:latin typeface="Times New Roman"/>
                <a:cs typeface="Times New Roman"/>
              </a:rPr>
              <a:t>scheduling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45" dirty="0">
                <a:latin typeface="Times New Roman"/>
                <a:cs typeface="Times New Roman"/>
              </a:rPr>
              <a:t>critical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50" dirty="0">
                <a:latin typeface="Times New Roman"/>
                <a:cs typeface="Times New Roman"/>
              </a:rPr>
              <a:t>success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14" dirty="0">
                <a:latin typeface="Times New Roman"/>
                <a:cs typeface="Times New Roman"/>
              </a:rPr>
              <a:t>an </a:t>
            </a:r>
            <a:r>
              <a:rPr sz="2000" spc="65" dirty="0">
                <a:latin typeface="Times New Roman"/>
                <a:cs typeface="Times New Roman"/>
              </a:rPr>
              <a:t>organization;  </a:t>
            </a:r>
            <a:r>
              <a:rPr sz="2000" spc="55" dirty="0">
                <a:latin typeface="Times New Roman"/>
                <a:cs typeface="Times New Roman"/>
              </a:rPr>
              <a:t>however, </a:t>
            </a:r>
            <a:r>
              <a:rPr sz="2000" spc="75" dirty="0">
                <a:latin typeface="Times New Roman"/>
                <a:cs typeface="Times New Roman"/>
              </a:rPr>
              <a:t>it </a:t>
            </a:r>
            <a:r>
              <a:rPr sz="2000" spc="85" dirty="0">
                <a:latin typeface="Times New Roman"/>
                <a:cs typeface="Times New Roman"/>
              </a:rPr>
              <a:t>can be </a:t>
            </a:r>
            <a:r>
              <a:rPr sz="2000" spc="70" dirty="0">
                <a:latin typeface="Times New Roman"/>
                <a:cs typeface="Times New Roman"/>
              </a:rPr>
              <a:t>a </a:t>
            </a:r>
            <a:r>
              <a:rPr sz="2000" spc="20" dirty="0">
                <a:latin typeface="Times New Roman"/>
                <a:cs typeface="Times New Roman"/>
              </a:rPr>
              <a:t>very </a:t>
            </a:r>
            <a:r>
              <a:rPr sz="2000" spc="75" dirty="0">
                <a:latin typeface="Times New Roman"/>
                <a:cs typeface="Times New Roman"/>
              </a:rPr>
              <a:t>complicated </a:t>
            </a:r>
            <a:r>
              <a:rPr sz="2000" spc="60" dirty="0">
                <a:latin typeface="Times New Roman"/>
                <a:cs typeface="Times New Roman"/>
              </a:rPr>
              <a:t>task. </a:t>
            </a:r>
            <a:r>
              <a:rPr sz="2000" spc="15" dirty="0">
                <a:latin typeface="Times New Roman"/>
                <a:cs typeface="Times New Roman"/>
              </a:rPr>
              <a:t>Effective </a:t>
            </a:r>
            <a:r>
              <a:rPr sz="2000" spc="70" dirty="0">
                <a:latin typeface="Times New Roman"/>
                <a:cs typeface="Times New Roman"/>
              </a:rPr>
              <a:t>schedules </a:t>
            </a:r>
            <a:r>
              <a:rPr sz="2000" spc="75" dirty="0">
                <a:latin typeface="Times New Roman"/>
                <a:cs typeface="Times New Roman"/>
              </a:rPr>
              <a:t>are  </a:t>
            </a:r>
            <a:r>
              <a:rPr sz="2000" spc="105" dirty="0">
                <a:latin typeface="Times New Roman"/>
                <a:cs typeface="Times New Roman"/>
              </a:rPr>
              <a:t>needed </a:t>
            </a:r>
            <a:r>
              <a:rPr sz="2000" spc="114" dirty="0">
                <a:latin typeface="Times New Roman"/>
                <a:cs typeface="Times New Roman"/>
              </a:rPr>
              <a:t>to meet </a:t>
            </a:r>
            <a:r>
              <a:rPr sz="2000" spc="85" dirty="0">
                <a:latin typeface="Times New Roman"/>
                <a:cs typeface="Times New Roman"/>
              </a:rPr>
              <a:t>promised </a:t>
            </a:r>
            <a:r>
              <a:rPr sz="2000" spc="95" dirty="0">
                <a:latin typeface="Times New Roman"/>
                <a:cs typeface="Times New Roman"/>
              </a:rPr>
              <a:t>customer </a:t>
            </a:r>
            <a:r>
              <a:rPr sz="2000" spc="35" dirty="0">
                <a:latin typeface="Times New Roman"/>
                <a:cs typeface="Times New Roman"/>
              </a:rPr>
              <a:t>delivery</a:t>
            </a:r>
            <a:r>
              <a:rPr sz="2000" spc="570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dates </a:t>
            </a:r>
            <a:r>
              <a:rPr sz="2000" spc="85" dirty="0">
                <a:latin typeface="Times New Roman"/>
                <a:cs typeface="Times New Roman"/>
              </a:rPr>
              <a:t>or </a:t>
            </a:r>
            <a:r>
              <a:rPr sz="2000" spc="70" dirty="0">
                <a:latin typeface="Times New Roman"/>
                <a:cs typeface="Times New Roman"/>
              </a:rPr>
              <a:t>inventory  targets.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75" dirty="0">
                <a:latin typeface="Times New Roman"/>
                <a:cs typeface="Times New Roman"/>
              </a:rPr>
              <a:t>It </a:t>
            </a:r>
            <a:r>
              <a:rPr sz="2000" spc="45" dirty="0">
                <a:latin typeface="Times New Roman"/>
                <a:cs typeface="Times New Roman"/>
              </a:rPr>
              <a:t>covers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35" dirty="0">
                <a:latin typeface="Times New Roman"/>
                <a:cs typeface="Times New Roman"/>
              </a:rPr>
              <a:t>following </a:t>
            </a:r>
            <a:r>
              <a:rPr sz="2000" spc="65" dirty="0">
                <a:latin typeface="Times New Roman"/>
                <a:cs typeface="Times New Roman"/>
              </a:rPr>
              <a:t>areas </a:t>
            </a:r>
            <a:r>
              <a:rPr sz="2000" spc="80" dirty="0">
                <a:latin typeface="Times New Roman"/>
                <a:cs typeface="Times New Roman"/>
              </a:rPr>
              <a:t>in</a:t>
            </a:r>
            <a:r>
              <a:rPr sz="2000" spc="-35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particular:</a:t>
            </a:r>
            <a:endParaRPr sz="2000">
              <a:latin typeface="Times New Roman"/>
              <a:cs typeface="Times New Roman"/>
            </a:endParaRPr>
          </a:p>
          <a:p>
            <a:pPr marL="729615" indent="-146050">
              <a:lnSpc>
                <a:spcPct val="100000"/>
              </a:lnSpc>
              <a:spcBef>
                <a:spcPts val="500"/>
              </a:spcBef>
              <a:buChar char="-"/>
              <a:tabLst>
                <a:tab pos="730250" algn="l"/>
              </a:tabLst>
            </a:pPr>
            <a:r>
              <a:rPr sz="2000" i="1" spc="45" dirty="0">
                <a:latin typeface="Times New Roman"/>
                <a:cs typeface="Times New Roman"/>
              </a:rPr>
              <a:t>assign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job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100" dirty="0">
                <a:latin typeface="Times New Roman"/>
                <a:cs typeface="Times New Roman"/>
              </a:rPr>
              <a:t>to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25" dirty="0">
                <a:latin typeface="Times New Roman"/>
                <a:cs typeface="Times New Roman"/>
              </a:rPr>
              <a:t>a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30" dirty="0">
                <a:latin typeface="Times New Roman"/>
                <a:cs typeface="Times New Roman"/>
              </a:rPr>
              <a:t>particular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0" dirty="0">
                <a:latin typeface="Times New Roman"/>
                <a:cs typeface="Times New Roman"/>
              </a:rPr>
              <a:t>work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75" dirty="0">
                <a:latin typeface="Times New Roman"/>
                <a:cs typeface="Times New Roman"/>
              </a:rPr>
              <a:t>center/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65" dirty="0">
                <a:latin typeface="Times New Roman"/>
                <a:cs typeface="Times New Roman"/>
              </a:rPr>
              <a:t>machine</a:t>
            </a:r>
            <a:endParaRPr sz="2000">
              <a:latin typeface="Times New Roman"/>
              <a:cs typeface="Times New Roman"/>
            </a:endParaRPr>
          </a:p>
          <a:p>
            <a:pPr marL="729615" indent="-146050">
              <a:lnSpc>
                <a:spcPct val="100000"/>
              </a:lnSpc>
              <a:spcBef>
                <a:spcPts val="500"/>
              </a:spcBef>
              <a:buChar char="-"/>
              <a:tabLst>
                <a:tab pos="730250" algn="l"/>
              </a:tabLst>
            </a:pPr>
            <a:r>
              <a:rPr sz="2000" i="1" spc="90" dirty="0">
                <a:latin typeface="Times New Roman"/>
                <a:cs typeface="Times New Roman"/>
              </a:rPr>
              <a:t>time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Times New Roman"/>
                <a:cs typeface="Times New Roman"/>
              </a:rPr>
              <a:t>of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75" dirty="0">
                <a:latin typeface="Times New Roman"/>
                <a:cs typeface="Times New Roman"/>
              </a:rPr>
              <a:t>assignment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Times New Roman"/>
                <a:cs typeface="Times New Roman"/>
              </a:rPr>
              <a:t>of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job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55" dirty="0">
                <a:latin typeface="Times New Roman"/>
                <a:cs typeface="Times New Roman"/>
              </a:rPr>
              <a:t>and</a:t>
            </a:r>
            <a:r>
              <a:rPr sz="2000" i="1" spc="-20" dirty="0">
                <a:latin typeface="Times New Roman"/>
                <a:cs typeface="Times New Roman"/>
              </a:rPr>
              <a:t> </a:t>
            </a:r>
            <a:r>
              <a:rPr sz="2000" i="1" spc="60" dirty="0">
                <a:latin typeface="Times New Roman"/>
                <a:cs typeface="Times New Roman"/>
              </a:rPr>
              <a:t>completion</a:t>
            </a:r>
            <a:endParaRPr sz="2000">
              <a:latin typeface="Times New Roman"/>
              <a:cs typeface="Times New Roman"/>
            </a:endParaRPr>
          </a:p>
          <a:p>
            <a:pPr marL="729615" indent="-146050">
              <a:lnSpc>
                <a:spcPct val="100000"/>
              </a:lnSpc>
              <a:spcBef>
                <a:spcPts val="500"/>
              </a:spcBef>
              <a:buChar char="-"/>
              <a:tabLst>
                <a:tab pos="730250" algn="l"/>
              </a:tabLst>
            </a:pPr>
            <a:r>
              <a:rPr sz="2000" i="1" spc="35" dirty="0">
                <a:latin typeface="Times New Roman"/>
                <a:cs typeface="Times New Roman"/>
              </a:rPr>
              <a:t>allocation </a:t>
            </a:r>
            <a:r>
              <a:rPr sz="2000" i="1" spc="40" dirty="0">
                <a:latin typeface="Times New Roman"/>
                <a:cs typeface="Times New Roman"/>
              </a:rPr>
              <a:t>of </a:t>
            </a:r>
            <a:r>
              <a:rPr sz="2000" i="1" spc="30" dirty="0">
                <a:latin typeface="Times New Roman"/>
                <a:cs typeface="Times New Roman"/>
              </a:rPr>
              <a:t>resources </a:t>
            </a:r>
            <a:r>
              <a:rPr sz="2000" i="1" spc="20" dirty="0">
                <a:latin typeface="Times New Roman"/>
                <a:cs typeface="Times New Roman"/>
              </a:rPr>
              <a:t>like </a:t>
            </a:r>
            <a:r>
              <a:rPr sz="2000" i="1" spc="60" dirty="0">
                <a:latin typeface="Times New Roman"/>
                <a:cs typeface="Times New Roman"/>
              </a:rPr>
              <a:t>manpower </a:t>
            </a:r>
            <a:r>
              <a:rPr sz="2000" i="1" spc="55" dirty="0">
                <a:latin typeface="Times New Roman"/>
                <a:cs typeface="Times New Roman"/>
              </a:rPr>
              <a:t>and</a:t>
            </a:r>
            <a:r>
              <a:rPr sz="2000" i="1" spc="-355" dirty="0">
                <a:latin typeface="Times New Roman"/>
                <a:cs typeface="Times New Roman"/>
              </a:rPr>
              <a:t> </a:t>
            </a:r>
            <a:r>
              <a:rPr sz="2000" i="1" spc="50" dirty="0">
                <a:latin typeface="Times New Roman"/>
                <a:cs typeface="Times New Roman"/>
              </a:rPr>
              <a:t>materials</a:t>
            </a:r>
            <a:endParaRPr sz="2000">
              <a:latin typeface="Times New Roman"/>
              <a:cs typeface="Times New Roman"/>
            </a:endParaRPr>
          </a:p>
          <a:p>
            <a:pPr marL="729615" indent="-146050">
              <a:lnSpc>
                <a:spcPct val="100000"/>
              </a:lnSpc>
              <a:spcBef>
                <a:spcPts val="500"/>
              </a:spcBef>
              <a:buChar char="-"/>
              <a:tabLst>
                <a:tab pos="730250" algn="l"/>
              </a:tabLst>
            </a:pPr>
            <a:r>
              <a:rPr sz="2000" i="1" spc="90" dirty="0">
                <a:latin typeface="Times New Roman"/>
                <a:cs typeface="Times New Roman"/>
              </a:rPr>
              <a:t>time </a:t>
            </a:r>
            <a:r>
              <a:rPr sz="2000" i="1" spc="40" dirty="0">
                <a:latin typeface="Times New Roman"/>
                <a:cs typeface="Times New Roman"/>
              </a:rPr>
              <a:t>sequence of</a:t>
            </a:r>
            <a:r>
              <a:rPr sz="2000" i="1" spc="-229" dirty="0">
                <a:latin typeface="Times New Roman"/>
                <a:cs typeface="Times New Roman"/>
              </a:rPr>
              <a:t> </a:t>
            </a:r>
            <a:r>
              <a:rPr sz="2000" i="1" spc="45" dirty="0">
                <a:latin typeface="Times New Roman"/>
                <a:cs typeface="Times New Roman"/>
              </a:rPr>
              <a:t>operations</a:t>
            </a:r>
            <a:endParaRPr sz="2000">
              <a:latin typeface="Times New Roman"/>
              <a:cs typeface="Times New Roman"/>
            </a:endParaRPr>
          </a:p>
          <a:p>
            <a:pPr marL="729615" indent="-146050">
              <a:lnSpc>
                <a:spcPct val="100000"/>
              </a:lnSpc>
              <a:spcBef>
                <a:spcPts val="500"/>
              </a:spcBef>
              <a:buChar char="-"/>
              <a:tabLst>
                <a:tab pos="730250" algn="l"/>
              </a:tabLst>
            </a:pPr>
            <a:r>
              <a:rPr sz="2000" i="1" spc="35" dirty="0">
                <a:latin typeface="Times New Roman"/>
                <a:cs typeface="Times New Roman"/>
              </a:rPr>
              <a:t>feedback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55" dirty="0">
                <a:latin typeface="Times New Roman"/>
                <a:cs typeface="Times New Roman"/>
              </a:rPr>
              <a:t>and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50" dirty="0">
                <a:latin typeface="Times New Roman"/>
                <a:cs typeface="Times New Roman"/>
              </a:rPr>
              <a:t>control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70" dirty="0">
                <a:latin typeface="Times New Roman"/>
                <a:cs typeface="Times New Roman"/>
              </a:rPr>
              <a:t>function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100" dirty="0">
                <a:latin typeface="Times New Roman"/>
                <a:cs typeface="Times New Roman"/>
              </a:rPr>
              <a:t>to</a:t>
            </a:r>
            <a:r>
              <a:rPr sz="2000" i="1" spc="-30" dirty="0">
                <a:latin typeface="Times New Roman"/>
                <a:cs typeface="Times New Roman"/>
              </a:rPr>
              <a:t> </a:t>
            </a:r>
            <a:r>
              <a:rPr sz="2000" i="1" spc="80" dirty="0">
                <a:latin typeface="Times New Roman"/>
                <a:cs typeface="Times New Roman"/>
              </a:rPr>
              <a:t>take</a:t>
            </a:r>
            <a:r>
              <a:rPr sz="2000" i="1" spc="-40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care</a:t>
            </a:r>
            <a:r>
              <a:rPr sz="2000" i="1" spc="-2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Times New Roman"/>
                <a:cs typeface="Times New Roman"/>
              </a:rPr>
              <a:t>of</a:t>
            </a:r>
            <a:r>
              <a:rPr sz="2000" i="1" spc="-35" dirty="0">
                <a:latin typeface="Times New Roman"/>
                <a:cs typeface="Times New Roman"/>
              </a:rPr>
              <a:t> </a:t>
            </a:r>
            <a:r>
              <a:rPr sz="2000" i="1" spc="40" dirty="0">
                <a:latin typeface="Times New Roman"/>
                <a:cs typeface="Times New Roman"/>
              </a:rPr>
              <a:t>deviations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0679" y="261620"/>
            <a:ext cx="58743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40" dirty="0"/>
              <a:t>Two </a:t>
            </a:r>
            <a:r>
              <a:rPr sz="4400" spc="-215" dirty="0"/>
              <a:t>machines, many</a:t>
            </a:r>
            <a:r>
              <a:rPr sz="4400" spc="-300" dirty="0"/>
              <a:t> </a:t>
            </a:r>
            <a:r>
              <a:rPr sz="4400" spc="-170" dirty="0"/>
              <a:t>jobs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33220"/>
            <a:ext cx="7909559" cy="217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6070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latin typeface="Arial"/>
                <a:cs typeface="Arial"/>
              </a:rPr>
              <a:t>All </a:t>
            </a:r>
            <a:r>
              <a:rPr sz="3200" spc="-290" dirty="0">
                <a:latin typeface="Arial"/>
                <a:cs typeface="Arial"/>
              </a:rPr>
              <a:t>Jobs </a:t>
            </a:r>
            <a:r>
              <a:rPr sz="3200" spc="-20" dirty="0">
                <a:latin typeface="Arial"/>
                <a:cs typeface="Arial"/>
              </a:rPr>
              <a:t>follow </a:t>
            </a:r>
            <a:r>
              <a:rPr sz="3200" spc="-229" dirty="0">
                <a:latin typeface="Arial"/>
                <a:cs typeface="Arial"/>
              </a:rPr>
              <a:t>same </a:t>
            </a:r>
            <a:r>
              <a:rPr sz="3200" spc="-185" dirty="0">
                <a:latin typeface="Arial"/>
                <a:cs typeface="Arial"/>
              </a:rPr>
              <a:t>sequence </a:t>
            </a:r>
            <a:r>
              <a:rPr sz="3200" spc="-190" dirty="0">
                <a:latin typeface="Arial"/>
                <a:cs typeface="Arial"/>
              </a:rPr>
              <a:t>– </a:t>
            </a:r>
            <a:r>
              <a:rPr sz="3200" spc="-200" dirty="0">
                <a:latin typeface="Arial"/>
                <a:cs typeface="Arial"/>
              </a:rPr>
              <a:t>Johnson’s  </a:t>
            </a:r>
            <a:r>
              <a:rPr sz="3200" spc="-215" dirty="0">
                <a:latin typeface="Arial"/>
                <a:cs typeface="Arial"/>
              </a:rPr>
              <a:t>Rule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90" dirty="0">
                <a:latin typeface="Arial"/>
                <a:cs typeface="Arial"/>
              </a:rPr>
              <a:t>Jobs </a:t>
            </a:r>
            <a:r>
              <a:rPr sz="3200" spc="-175" dirty="0">
                <a:latin typeface="Arial"/>
                <a:cs typeface="Arial"/>
              </a:rPr>
              <a:t>have </a:t>
            </a:r>
            <a:r>
              <a:rPr sz="3200" spc="-20" dirty="0">
                <a:latin typeface="Arial"/>
                <a:cs typeface="Arial"/>
              </a:rPr>
              <a:t>different </a:t>
            </a:r>
            <a:r>
              <a:rPr sz="3200" spc="-185" dirty="0">
                <a:latin typeface="Arial"/>
                <a:cs typeface="Arial"/>
              </a:rPr>
              <a:t>sequence </a:t>
            </a:r>
            <a:r>
              <a:rPr sz="3200" spc="-190" dirty="0">
                <a:latin typeface="Arial"/>
                <a:cs typeface="Arial"/>
              </a:rPr>
              <a:t>– </a:t>
            </a:r>
            <a:r>
              <a:rPr sz="3200" spc="-229" dirty="0">
                <a:latin typeface="Arial"/>
                <a:cs typeface="Arial"/>
              </a:rPr>
              <a:t>Jackson’s</a:t>
            </a:r>
            <a:r>
              <a:rPr sz="3200" spc="-204" dirty="0">
                <a:latin typeface="Arial"/>
                <a:cs typeface="Arial"/>
              </a:rPr>
              <a:t> </a:t>
            </a:r>
            <a:r>
              <a:rPr sz="3200" spc="-215" dirty="0">
                <a:latin typeface="Arial"/>
                <a:cs typeface="Arial"/>
              </a:rPr>
              <a:t>Rule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90" dirty="0">
                <a:latin typeface="Arial"/>
                <a:cs typeface="Arial"/>
              </a:rPr>
              <a:t>Johnson’s </a:t>
            </a:r>
            <a:r>
              <a:rPr sz="3200" spc="-160" dirty="0">
                <a:latin typeface="Arial"/>
                <a:cs typeface="Arial"/>
              </a:rPr>
              <a:t>3 </a:t>
            </a:r>
            <a:r>
              <a:rPr sz="3200" spc="-145" dirty="0">
                <a:latin typeface="Arial"/>
                <a:cs typeface="Arial"/>
              </a:rPr>
              <a:t>machine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rule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669" y="6252209"/>
            <a:ext cx="1779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Copyright </a:t>
            </a:r>
            <a:r>
              <a:rPr sz="1200" spc="114" dirty="0">
                <a:solidFill>
                  <a:srgbClr val="888888"/>
                </a:solidFill>
                <a:latin typeface="Arial"/>
                <a:cs typeface="Arial"/>
              </a:rPr>
              <a:t>© 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2010 </a:t>
            </a:r>
            <a:r>
              <a:rPr sz="1200" spc="-80" dirty="0">
                <a:solidFill>
                  <a:srgbClr val="888888"/>
                </a:solidFill>
                <a:latin typeface="Arial"/>
                <a:cs typeface="Arial"/>
              </a:rPr>
              <a:t>Pearson  </a:t>
            </a:r>
            <a:r>
              <a:rPr sz="1200" spc="-55" dirty="0">
                <a:solidFill>
                  <a:srgbClr val="888888"/>
                </a:solidFill>
                <a:latin typeface="Arial"/>
                <a:cs typeface="Arial"/>
              </a:rPr>
              <a:t>Education, Inc. Publishing </a:t>
            </a:r>
            <a:r>
              <a:rPr sz="1200" spc="-114" dirty="0">
                <a:solidFill>
                  <a:srgbClr val="888888"/>
                </a:solidFill>
                <a:latin typeface="Arial"/>
                <a:cs typeface="Arial"/>
              </a:rPr>
              <a:t>as 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Prentice</a:t>
            </a:r>
            <a:r>
              <a:rPr sz="1200" spc="-6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888888"/>
                </a:solidFill>
                <a:latin typeface="Arial"/>
                <a:cs typeface="Arial"/>
              </a:rPr>
              <a:t>Hall.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79089" y="261620"/>
            <a:ext cx="33801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54" dirty="0"/>
              <a:t>Johnson’s</a:t>
            </a:r>
            <a:r>
              <a:rPr sz="4400" spc="-310" dirty="0"/>
              <a:t> </a:t>
            </a:r>
            <a:r>
              <a:rPr sz="4400" spc="-295" dirty="0"/>
              <a:t>Rule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853439" y="13868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3960" y="1404620"/>
            <a:ext cx="7291705" cy="424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" marR="214629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latin typeface="Arial"/>
                <a:cs typeface="Arial"/>
              </a:rPr>
              <a:t>Minimizes </a:t>
            </a:r>
            <a:r>
              <a:rPr sz="2400" spc="-145" dirty="0">
                <a:latin typeface="Arial"/>
                <a:cs typeface="Arial"/>
              </a:rPr>
              <a:t>makespan </a:t>
            </a:r>
            <a:r>
              <a:rPr sz="2400" spc="-80" dirty="0">
                <a:latin typeface="Arial"/>
                <a:cs typeface="Arial"/>
              </a:rPr>
              <a:t>when </a:t>
            </a:r>
            <a:r>
              <a:rPr sz="2400" spc="-110" dirty="0">
                <a:latin typeface="Arial"/>
                <a:cs typeface="Arial"/>
              </a:rPr>
              <a:t>scheduling </a:t>
            </a:r>
            <a:r>
              <a:rPr sz="2400" spc="-190" dirty="0">
                <a:latin typeface="Arial"/>
                <a:cs typeface="Arial"/>
              </a:rPr>
              <a:t>a </a:t>
            </a:r>
            <a:r>
              <a:rPr sz="2400" spc="-85" dirty="0">
                <a:latin typeface="Arial"/>
                <a:cs typeface="Arial"/>
              </a:rPr>
              <a:t>group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0" dirty="0">
                <a:latin typeface="Arial"/>
                <a:cs typeface="Arial"/>
              </a:rPr>
              <a:t>jobs</a:t>
            </a:r>
            <a:r>
              <a:rPr sz="2400" spc="-30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on  </a:t>
            </a:r>
            <a:r>
              <a:rPr sz="2400" spc="15" dirty="0">
                <a:latin typeface="Arial"/>
                <a:cs typeface="Arial"/>
              </a:rPr>
              <a:t>two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workstations</a:t>
            </a:r>
            <a:endParaRPr sz="2400">
              <a:latin typeface="Arial"/>
              <a:cs typeface="Arial"/>
            </a:endParaRPr>
          </a:p>
          <a:p>
            <a:pPr marL="12700" marR="303530">
              <a:lnSpc>
                <a:spcPts val="2160"/>
              </a:lnSpc>
              <a:spcBef>
                <a:spcPts val="1760"/>
              </a:spcBef>
            </a:pPr>
            <a:r>
              <a:rPr sz="2000" b="1" dirty="0">
                <a:solidFill>
                  <a:srgbClr val="B10018"/>
                </a:solidFill>
                <a:latin typeface="Arial"/>
                <a:cs typeface="Arial"/>
              </a:rPr>
              <a:t>Step </a:t>
            </a:r>
            <a:r>
              <a:rPr sz="2000" b="1" spc="-5" dirty="0">
                <a:solidFill>
                  <a:srgbClr val="B10018"/>
                </a:solidFill>
                <a:latin typeface="Arial"/>
                <a:cs typeface="Arial"/>
              </a:rPr>
              <a:t>1: </a:t>
            </a:r>
            <a:r>
              <a:rPr sz="2000" b="1" spc="-5" dirty="0">
                <a:latin typeface="Arial"/>
                <a:cs typeface="Arial"/>
              </a:rPr>
              <a:t>Scan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processing time at each </a:t>
            </a:r>
            <a:r>
              <a:rPr sz="2000" b="1" spc="5" dirty="0">
                <a:latin typeface="Arial"/>
                <a:cs typeface="Arial"/>
              </a:rPr>
              <a:t>workstation </a:t>
            </a:r>
            <a:r>
              <a:rPr sz="2000" b="1" dirty="0">
                <a:latin typeface="Arial"/>
                <a:cs typeface="Arial"/>
              </a:rPr>
              <a:t>and  </a:t>
            </a:r>
            <a:r>
              <a:rPr sz="2000" b="1" spc="-5" dirty="0">
                <a:latin typeface="Arial"/>
                <a:cs typeface="Arial"/>
              </a:rPr>
              <a:t>find </a:t>
            </a:r>
            <a:r>
              <a:rPr sz="2000" b="1" dirty="0">
                <a:latin typeface="Arial"/>
                <a:cs typeface="Arial"/>
              </a:rPr>
              <a:t>the shortest </a:t>
            </a:r>
            <a:r>
              <a:rPr sz="2000" b="1" spc="-5" dirty="0">
                <a:latin typeface="Arial"/>
                <a:cs typeface="Arial"/>
              </a:rPr>
              <a:t>processing time among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jobs </a:t>
            </a:r>
            <a:r>
              <a:rPr sz="2000" b="1" dirty="0">
                <a:latin typeface="Arial"/>
                <a:cs typeface="Arial"/>
              </a:rPr>
              <a:t>not </a:t>
            </a:r>
            <a:r>
              <a:rPr sz="2000" b="1" spc="-10" dirty="0">
                <a:latin typeface="Arial"/>
                <a:cs typeface="Arial"/>
              </a:rPr>
              <a:t>yet  </a:t>
            </a:r>
            <a:r>
              <a:rPr sz="2000" b="1" spc="-5" dirty="0">
                <a:latin typeface="Arial"/>
                <a:cs typeface="Arial"/>
              </a:rPr>
              <a:t>scheduled. If </a:t>
            </a:r>
            <a:r>
              <a:rPr sz="2000" b="1" spc="20" dirty="0">
                <a:latin typeface="Arial"/>
                <a:cs typeface="Arial"/>
              </a:rPr>
              <a:t>two </a:t>
            </a:r>
            <a:r>
              <a:rPr sz="2000" b="1" dirty="0">
                <a:latin typeface="Arial"/>
                <a:cs typeface="Arial"/>
              </a:rPr>
              <a:t>or </a:t>
            </a:r>
            <a:r>
              <a:rPr sz="2000" b="1" spc="-5" dirty="0">
                <a:latin typeface="Arial"/>
                <a:cs typeface="Arial"/>
              </a:rPr>
              <a:t>more </a:t>
            </a:r>
            <a:r>
              <a:rPr sz="2000" b="1" dirty="0">
                <a:latin typeface="Arial"/>
                <a:cs typeface="Arial"/>
              </a:rPr>
              <a:t>jobs are </a:t>
            </a:r>
            <a:r>
              <a:rPr sz="2000" b="1" spc="-5" dirty="0">
                <a:latin typeface="Arial"/>
                <a:cs typeface="Arial"/>
              </a:rPr>
              <a:t>tied, </a:t>
            </a:r>
            <a:r>
              <a:rPr sz="2000" b="1" dirty="0">
                <a:latin typeface="Arial"/>
                <a:cs typeface="Arial"/>
              </a:rPr>
              <a:t>choose </a:t>
            </a:r>
            <a:r>
              <a:rPr sz="2000" b="1" spc="-5" dirty="0">
                <a:latin typeface="Arial"/>
                <a:cs typeface="Arial"/>
              </a:rPr>
              <a:t>one job  arbitrarily.</a:t>
            </a:r>
            <a:endParaRPr sz="2000">
              <a:latin typeface="Arial"/>
              <a:cs typeface="Arial"/>
            </a:endParaRPr>
          </a:p>
          <a:p>
            <a:pPr marL="12700" marR="132715" algn="just">
              <a:lnSpc>
                <a:spcPts val="2160"/>
              </a:lnSpc>
              <a:spcBef>
                <a:spcPts val="1000"/>
              </a:spcBef>
            </a:pPr>
            <a:r>
              <a:rPr sz="2000" b="1" dirty="0">
                <a:solidFill>
                  <a:srgbClr val="B10018"/>
                </a:solidFill>
                <a:latin typeface="Arial"/>
                <a:cs typeface="Arial"/>
              </a:rPr>
              <a:t>Step </a:t>
            </a:r>
            <a:r>
              <a:rPr sz="2000" b="1" spc="-5" dirty="0">
                <a:solidFill>
                  <a:srgbClr val="B10018"/>
                </a:solidFill>
                <a:latin typeface="Arial"/>
                <a:cs typeface="Arial"/>
              </a:rPr>
              <a:t>2: </a:t>
            </a:r>
            <a:r>
              <a:rPr sz="2000" b="1" spc="-5" dirty="0">
                <a:latin typeface="Arial"/>
                <a:cs typeface="Arial"/>
              </a:rPr>
              <a:t>If the </a:t>
            </a:r>
            <a:r>
              <a:rPr sz="2000" b="1" dirty="0">
                <a:latin typeface="Arial"/>
                <a:cs typeface="Arial"/>
              </a:rPr>
              <a:t>shortest </a:t>
            </a:r>
            <a:r>
              <a:rPr sz="2000" b="1" spc="-5" dirty="0">
                <a:latin typeface="Arial"/>
                <a:cs typeface="Arial"/>
              </a:rPr>
              <a:t>processing time is </a:t>
            </a:r>
            <a:r>
              <a:rPr sz="2000" b="1" dirty="0">
                <a:latin typeface="Arial"/>
                <a:cs typeface="Arial"/>
              </a:rPr>
              <a:t>on </a:t>
            </a:r>
            <a:r>
              <a:rPr sz="2000" b="1" spc="5" dirty="0">
                <a:latin typeface="Arial"/>
                <a:cs typeface="Arial"/>
              </a:rPr>
              <a:t>workstation </a:t>
            </a:r>
            <a:r>
              <a:rPr sz="2000" b="1" dirty="0">
                <a:latin typeface="Arial"/>
                <a:cs typeface="Arial"/>
              </a:rPr>
              <a:t>1,  </a:t>
            </a:r>
            <a:r>
              <a:rPr sz="2000" b="1" spc="-5" dirty="0">
                <a:latin typeface="Arial"/>
                <a:cs typeface="Arial"/>
              </a:rPr>
              <a:t>schedule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corresponding job as early as possible. If the  </a:t>
            </a:r>
            <a:r>
              <a:rPr sz="2000" b="1" dirty="0">
                <a:latin typeface="Arial"/>
                <a:cs typeface="Arial"/>
              </a:rPr>
              <a:t>shortest </a:t>
            </a:r>
            <a:r>
              <a:rPr sz="2000" b="1" spc="-5" dirty="0">
                <a:latin typeface="Arial"/>
                <a:cs typeface="Arial"/>
              </a:rPr>
              <a:t>processing time </a:t>
            </a:r>
            <a:r>
              <a:rPr sz="2000" b="1" dirty="0">
                <a:latin typeface="Arial"/>
                <a:cs typeface="Arial"/>
              </a:rPr>
              <a:t>is on workstation 2, schedule the  </a:t>
            </a:r>
            <a:r>
              <a:rPr sz="2000" b="1" spc="-5" dirty="0">
                <a:latin typeface="Arial"/>
                <a:cs typeface="Arial"/>
              </a:rPr>
              <a:t>corresponding job </a:t>
            </a:r>
            <a:r>
              <a:rPr sz="2000" b="1" dirty="0">
                <a:latin typeface="Arial"/>
                <a:cs typeface="Arial"/>
              </a:rPr>
              <a:t>as </a:t>
            </a:r>
            <a:r>
              <a:rPr sz="2000" b="1" spc="-5" dirty="0">
                <a:latin typeface="Arial"/>
                <a:cs typeface="Arial"/>
              </a:rPr>
              <a:t>late as possible.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000"/>
              </a:spcBef>
              <a:tabLst>
                <a:tab pos="1889760" algn="l"/>
              </a:tabLst>
            </a:pPr>
            <a:r>
              <a:rPr sz="2000" b="1" dirty="0">
                <a:solidFill>
                  <a:srgbClr val="B10018"/>
                </a:solidFill>
                <a:latin typeface="Arial"/>
                <a:cs typeface="Arial"/>
              </a:rPr>
              <a:t>Step </a:t>
            </a:r>
            <a:r>
              <a:rPr sz="2000" b="1" spc="-5" dirty="0">
                <a:solidFill>
                  <a:srgbClr val="B10018"/>
                </a:solidFill>
                <a:latin typeface="Arial"/>
                <a:cs typeface="Arial"/>
              </a:rPr>
              <a:t>3: </a:t>
            </a:r>
            <a:r>
              <a:rPr sz="2000" b="1" spc="-5" dirty="0">
                <a:latin typeface="Arial"/>
                <a:cs typeface="Arial"/>
              </a:rPr>
              <a:t>Eliminate the last job scheduled </a:t>
            </a:r>
            <a:r>
              <a:rPr sz="2000" b="1" dirty="0">
                <a:latin typeface="Arial"/>
                <a:cs typeface="Arial"/>
              </a:rPr>
              <a:t>from </a:t>
            </a:r>
            <a:r>
              <a:rPr sz="2000" b="1" spc="-5" dirty="0">
                <a:latin typeface="Arial"/>
                <a:cs typeface="Arial"/>
              </a:rPr>
              <a:t>further  consideration.	</a:t>
            </a:r>
            <a:r>
              <a:rPr sz="2000" b="1" dirty="0">
                <a:latin typeface="Arial"/>
                <a:cs typeface="Arial"/>
              </a:rPr>
              <a:t>Repeat </a:t>
            </a:r>
            <a:r>
              <a:rPr sz="2000" b="1" spc="-5" dirty="0">
                <a:latin typeface="Arial"/>
                <a:cs typeface="Arial"/>
              </a:rPr>
              <a:t>steps </a:t>
            </a:r>
            <a:r>
              <a:rPr sz="2000" b="1" dirty="0">
                <a:latin typeface="Arial"/>
                <a:cs typeface="Arial"/>
              </a:rPr>
              <a:t>1 and 2 until </a:t>
            </a:r>
            <a:r>
              <a:rPr sz="2000" b="1" spc="-5" dirty="0">
                <a:latin typeface="Arial"/>
                <a:cs typeface="Arial"/>
              </a:rPr>
              <a:t>all jobs </a:t>
            </a:r>
            <a:r>
              <a:rPr sz="2000" b="1" spc="-10" dirty="0">
                <a:latin typeface="Arial"/>
                <a:cs typeface="Arial"/>
              </a:rPr>
              <a:t>have </a:t>
            </a:r>
            <a:r>
              <a:rPr sz="2000" b="1" spc="-5" dirty="0">
                <a:latin typeface="Arial"/>
                <a:cs typeface="Arial"/>
              </a:rPr>
              <a:t>been  scheduled.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04800"/>
            <a:ext cx="9144000" cy="637540"/>
          </a:xfrm>
          <a:custGeom>
            <a:avLst/>
            <a:gdLst/>
            <a:ahLst/>
            <a:cxnLst/>
            <a:rect l="l" t="t" r="r" b="b"/>
            <a:pathLst>
              <a:path w="9144000" h="637540">
                <a:moveTo>
                  <a:pt x="9144000" y="0"/>
                </a:moveTo>
                <a:lnTo>
                  <a:pt x="0" y="0"/>
                </a:lnTo>
                <a:lnTo>
                  <a:pt x="0" y="637539"/>
                </a:lnTo>
                <a:lnTo>
                  <a:pt x="9144000" y="637539"/>
                </a:lnTo>
                <a:close/>
              </a:path>
            </a:pathLst>
          </a:custGeom>
          <a:solidFill>
            <a:srgbClr val="163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7900" y="336550"/>
            <a:ext cx="4645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Arial"/>
                <a:cs typeface="Arial"/>
              </a:rPr>
              <a:t>Gantt </a:t>
            </a:r>
            <a:r>
              <a:rPr b="1" spc="-5" dirty="0">
                <a:latin typeface="Arial"/>
                <a:cs typeface="Arial"/>
              </a:rPr>
              <a:t>Progress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Chart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64540" y="3328352"/>
            <a:ext cx="7762875" cy="3206115"/>
            <a:chOff x="764540" y="3328352"/>
            <a:chExt cx="7762875" cy="3206115"/>
          </a:xfrm>
        </p:grpSpPr>
        <p:sp>
          <p:nvSpPr>
            <p:cNvPr id="5" name="object 5"/>
            <p:cNvSpPr/>
            <p:nvPr/>
          </p:nvSpPr>
          <p:spPr>
            <a:xfrm>
              <a:off x="795020" y="3328669"/>
              <a:ext cx="7731759" cy="633730"/>
            </a:xfrm>
            <a:custGeom>
              <a:avLst/>
              <a:gdLst/>
              <a:ahLst/>
              <a:cxnLst/>
              <a:rect l="l" t="t" r="r" b="b"/>
              <a:pathLst>
                <a:path w="7731759" h="633729">
                  <a:moveTo>
                    <a:pt x="7731760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633730"/>
                  </a:lnTo>
                  <a:lnTo>
                    <a:pt x="7731760" y="633730"/>
                  </a:lnTo>
                  <a:lnTo>
                    <a:pt x="7731760" y="6350"/>
                  </a:lnTo>
                  <a:lnTo>
                    <a:pt x="7731760" y="0"/>
                  </a:lnTo>
                  <a:close/>
                </a:path>
              </a:pathLst>
            </a:custGeom>
            <a:solidFill>
              <a:srgbClr val="FFDD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4540" y="3335020"/>
              <a:ext cx="7735570" cy="3199130"/>
            </a:xfrm>
            <a:custGeom>
              <a:avLst/>
              <a:gdLst/>
              <a:ahLst/>
              <a:cxnLst/>
              <a:rect l="l" t="t" r="r" b="b"/>
              <a:pathLst>
                <a:path w="7735570" h="3199129">
                  <a:moveTo>
                    <a:pt x="7735569" y="0"/>
                  </a:moveTo>
                  <a:lnTo>
                    <a:pt x="0" y="0"/>
                  </a:lnTo>
                  <a:lnTo>
                    <a:pt x="0" y="3199129"/>
                  </a:lnTo>
                  <a:lnTo>
                    <a:pt x="7735569" y="3199129"/>
                  </a:lnTo>
                  <a:close/>
                </a:path>
              </a:pathLst>
            </a:custGeom>
            <a:solidFill>
              <a:srgbClr val="FFEE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05180" y="3341370"/>
              <a:ext cx="7708900" cy="3180080"/>
            </a:xfrm>
            <a:custGeom>
              <a:avLst/>
              <a:gdLst/>
              <a:ahLst/>
              <a:cxnLst/>
              <a:rect l="l" t="t" r="r" b="b"/>
              <a:pathLst>
                <a:path w="7708900" h="3180079">
                  <a:moveTo>
                    <a:pt x="1247139" y="0"/>
                  </a:moveTo>
                  <a:lnTo>
                    <a:pt x="1247139" y="3180079"/>
                  </a:lnTo>
                </a:path>
                <a:path w="7708900" h="3180079">
                  <a:moveTo>
                    <a:pt x="0" y="1482089"/>
                  </a:moveTo>
                  <a:lnTo>
                    <a:pt x="7708900" y="148208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84859" y="4823459"/>
            <a:ext cx="1267460" cy="85471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850">
              <a:latin typeface="Times New Roman"/>
              <a:cs typeface="Times New Roman"/>
            </a:endParaRPr>
          </a:p>
          <a:p>
            <a:pPr marL="111125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Plymouth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859" y="3963670"/>
            <a:ext cx="1267460" cy="85979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marL="377825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Ford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4859" y="5678170"/>
            <a:ext cx="1267460" cy="86614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219075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Pontiac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5180" y="3963670"/>
            <a:ext cx="7711440" cy="0"/>
          </a:xfrm>
          <a:custGeom>
            <a:avLst/>
            <a:gdLst/>
            <a:ahLst/>
            <a:cxnLst/>
            <a:rect l="l" t="t" r="r" b="b"/>
            <a:pathLst>
              <a:path w="7711440">
                <a:moveTo>
                  <a:pt x="0" y="0"/>
                </a:moveTo>
                <a:lnTo>
                  <a:pt x="7711440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84859" y="3340100"/>
            <a:ext cx="126746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latin typeface="Arial"/>
                <a:cs typeface="Arial"/>
              </a:rPr>
              <a:t>Job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94150" y="3340100"/>
            <a:ext cx="64643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latin typeface="Arial"/>
                <a:cs typeface="Arial"/>
              </a:rPr>
              <a:t>4/20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88279" y="3340100"/>
            <a:ext cx="64897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10" dirty="0">
                <a:latin typeface="Arial"/>
                <a:cs typeface="Arial"/>
              </a:rPr>
              <a:t>4/22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37250" y="3340100"/>
            <a:ext cx="64643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180"/>
              </a:spcBef>
            </a:pPr>
            <a:r>
              <a:rPr sz="1800" b="1" spc="-10" dirty="0">
                <a:latin typeface="Arial"/>
                <a:cs typeface="Arial"/>
              </a:rPr>
              <a:t>4/23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83680" y="3340100"/>
            <a:ext cx="64770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10" dirty="0">
                <a:latin typeface="Arial"/>
                <a:cs typeface="Arial"/>
              </a:rPr>
              <a:t>4/24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31380" y="3340100"/>
            <a:ext cx="64770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latin typeface="Arial"/>
                <a:cs typeface="Arial"/>
              </a:rPr>
              <a:t>4/25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79080" y="3340100"/>
            <a:ext cx="61214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10" dirty="0">
                <a:latin typeface="Arial"/>
                <a:cs typeface="Arial"/>
              </a:rPr>
              <a:t>4/26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40579" y="3340100"/>
            <a:ext cx="647700" cy="62357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10" dirty="0">
                <a:latin typeface="Arial"/>
                <a:cs typeface="Arial"/>
              </a:rPr>
              <a:t>4/21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52320" y="3340100"/>
            <a:ext cx="64770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latin typeface="Arial"/>
                <a:cs typeface="Arial"/>
              </a:rPr>
              <a:t>4/17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00020" y="3340100"/>
            <a:ext cx="64770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latin typeface="Arial"/>
                <a:cs typeface="Arial"/>
              </a:rPr>
              <a:t>4/18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47720" y="3340100"/>
            <a:ext cx="646430" cy="623570"/>
          </a:xfrm>
          <a:prstGeom prst="rect">
            <a:avLst/>
          </a:prstGeom>
          <a:solidFill>
            <a:srgbClr val="FFEECD"/>
          </a:solidFill>
          <a:ln w="25518">
            <a:solidFill>
              <a:srgbClr val="000000"/>
            </a:solidFill>
          </a:ln>
        </p:spPr>
        <p:txBody>
          <a:bodyPr vert="horz" wrap="square" lIns="0" tIns="14986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80"/>
              </a:spcBef>
            </a:pPr>
            <a:r>
              <a:rPr sz="1800" b="1" spc="-5" dirty="0">
                <a:latin typeface="Arial"/>
                <a:cs typeface="Arial"/>
              </a:rPr>
              <a:t>4/19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772100" y="2869566"/>
            <a:ext cx="7756525" cy="3688079"/>
            <a:chOff x="772100" y="2869566"/>
            <a:chExt cx="7756525" cy="3688079"/>
          </a:xfrm>
        </p:grpSpPr>
        <p:sp>
          <p:nvSpPr>
            <p:cNvPr id="24" name="object 24"/>
            <p:cNvSpPr/>
            <p:nvPr/>
          </p:nvSpPr>
          <p:spPr>
            <a:xfrm>
              <a:off x="784859" y="3340099"/>
              <a:ext cx="7733030" cy="3204210"/>
            </a:xfrm>
            <a:custGeom>
              <a:avLst/>
              <a:gdLst/>
              <a:ahLst/>
              <a:cxnLst/>
              <a:rect l="l" t="t" r="r" b="b"/>
              <a:pathLst>
                <a:path w="7733030" h="3204209">
                  <a:moveTo>
                    <a:pt x="3865879" y="3204210"/>
                  </a:moveTo>
                  <a:lnTo>
                    <a:pt x="0" y="3204210"/>
                  </a:lnTo>
                  <a:lnTo>
                    <a:pt x="0" y="0"/>
                  </a:lnTo>
                  <a:lnTo>
                    <a:pt x="7730490" y="0"/>
                  </a:lnTo>
                  <a:lnTo>
                    <a:pt x="7730490" y="3204210"/>
                  </a:lnTo>
                  <a:lnTo>
                    <a:pt x="3865879" y="3204210"/>
                  </a:lnTo>
                  <a:close/>
                </a:path>
                <a:path w="7733030" h="3204209">
                  <a:moveTo>
                    <a:pt x="25400" y="2338070"/>
                  </a:moveTo>
                  <a:lnTo>
                    <a:pt x="7733030" y="233807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00020" y="3341369"/>
              <a:ext cx="0" cy="3180080"/>
            </a:xfrm>
            <a:custGeom>
              <a:avLst/>
              <a:gdLst/>
              <a:ahLst/>
              <a:cxnLst/>
              <a:rect l="l" t="t" r="r" b="b"/>
              <a:pathLst>
                <a:path h="3180079">
                  <a:moveTo>
                    <a:pt x="0" y="1230629"/>
                  </a:moveTo>
                  <a:lnTo>
                    <a:pt x="0" y="3180079"/>
                  </a:lnTo>
                </a:path>
                <a:path h="3180079">
                  <a:moveTo>
                    <a:pt x="0" y="0"/>
                  </a:moveTo>
                  <a:lnTo>
                    <a:pt x="0" y="83819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47720" y="3340099"/>
              <a:ext cx="2589530" cy="3182620"/>
            </a:xfrm>
            <a:custGeom>
              <a:avLst/>
              <a:gdLst/>
              <a:ahLst/>
              <a:cxnLst/>
              <a:rect l="l" t="t" r="r" b="b"/>
              <a:pathLst>
                <a:path w="2589529" h="3182620">
                  <a:moveTo>
                    <a:pt x="0" y="2931160"/>
                  </a:moveTo>
                  <a:lnTo>
                    <a:pt x="0" y="3182620"/>
                  </a:lnTo>
                </a:path>
                <a:path w="2589529" h="3182620">
                  <a:moveTo>
                    <a:pt x="0" y="1270"/>
                  </a:moveTo>
                  <a:lnTo>
                    <a:pt x="0" y="2538730"/>
                  </a:lnTo>
                </a:path>
                <a:path w="2589529" h="3182620">
                  <a:moveTo>
                    <a:pt x="646429" y="2931160"/>
                  </a:moveTo>
                  <a:lnTo>
                    <a:pt x="646429" y="3181350"/>
                  </a:lnTo>
                </a:path>
                <a:path w="2589529" h="3182620">
                  <a:moveTo>
                    <a:pt x="646429" y="2062480"/>
                  </a:moveTo>
                  <a:lnTo>
                    <a:pt x="646429" y="2538730"/>
                  </a:lnTo>
                </a:path>
                <a:path w="2589529" h="3182620">
                  <a:moveTo>
                    <a:pt x="646429" y="0"/>
                  </a:moveTo>
                  <a:lnTo>
                    <a:pt x="646429" y="1670050"/>
                  </a:lnTo>
                </a:path>
                <a:path w="2589529" h="3182620">
                  <a:moveTo>
                    <a:pt x="1292859" y="2931160"/>
                  </a:moveTo>
                  <a:lnTo>
                    <a:pt x="1292859" y="3181350"/>
                  </a:lnTo>
                </a:path>
                <a:path w="2589529" h="3182620">
                  <a:moveTo>
                    <a:pt x="1292859" y="2062480"/>
                  </a:moveTo>
                  <a:lnTo>
                    <a:pt x="1292859" y="2538730"/>
                  </a:lnTo>
                </a:path>
                <a:path w="2589529" h="3182620">
                  <a:moveTo>
                    <a:pt x="1292859" y="1270"/>
                  </a:moveTo>
                  <a:lnTo>
                    <a:pt x="1292859" y="1670050"/>
                  </a:lnTo>
                </a:path>
                <a:path w="2589529" h="3182620">
                  <a:moveTo>
                    <a:pt x="1940559" y="2931160"/>
                  </a:moveTo>
                  <a:lnTo>
                    <a:pt x="1940559" y="3181350"/>
                  </a:lnTo>
                </a:path>
                <a:path w="2589529" h="3182620">
                  <a:moveTo>
                    <a:pt x="1940559" y="1270"/>
                  </a:moveTo>
                  <a:lnTo>
                    <a:pt x="1940559" y="2538730"/>
                  </a:lnTo>
                </a:path>
                <a:path w="2589529" h="3182620">
                  <a:moveTo>
                    <a:pt x="2589529" y="2931160"/>
                  </a:moveTo>
                  <a:lnTo>
                    <a:pt x="2589529" y="3177540"/>
                  </a:lnTo>
                </a:path>
                <a:path w="2589529" h="3182620">
                  <a:moveTo>
                    <a:pt x="2589529" y="1270"/>
                  </a:moveTo>
                  <a:lnTo>
                    <a:pt x="2589529" y="253873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583679" y="3340099"/>
              <a:ext cx="1295400" cy="3181350"/>
            </a:xfrm>
            <a:custGeom>
              <a:avLst/>
              <a:gdLst/>
              <a:ahLst/>
              <a:cxnLst/>
              <a:rect l="l" t="t" r="r" b="b"/>
              <a:pathLst>
                <a:path w="1295400" h="3181350">
                  <a:moveTo>
                    <a:pt x="0" y="0"/>
                  </a:moveTo>
                  <a:lnTo>
                    <a:pt x="0" y="3181350"/>
                  </a:lnTo>
                </a:path>
                <a:path w="1295400" h="3181350">
                  <a:moveTo>
                    <a:pt x="647700" y="0"/>
                  </a:moveTo>
                  <a:lnTo>
                    <a:pt x="647700" y="3177540"/>
                  </a:lnTo>
                </a:path>
                <a:path w="1295400" h="3181350">
                  <a:moveTo>
                    <a:pt x="1295400" y="0"/>
                  </a:moveTo>
                  <a:lnTo>
                    <a:pt x="1295400" y="318135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32330" y="4119879"/>
              <a:ext cx="6347460" cy="2133600"/>
            </a:xfrm>
            <a:custGeom>
              <a:avLst/>
              <a:gdLst/>
              <a:ahLst/>
              <a:cxnLst/>
              <a:rect l="l" t="t" r="r" b="b"/>
              <a:pathLst>
                <a:path w="6347459" h="2133600">
                  <a:moveTo>
                    <a:pt x="0" y="426720"/>
                  </a:moveTo>
                  <a:lnTo>
                    <a:pt x="0" y="0"/>
                  </a:lnTo>
                  <a:lnTo>
                    <a:pt x="3747770" y="0"/>
                  </a:lnTo>
                  <a:lnTo>
                    <a:pt x="3747770" y="438150"/>
                  </a:lnTo>
                </a:path>
                <a:path w="6347459" h="2133600">
                  <a:moveTo>
                    <a:pt x="0" y="0"/>
                  </a:moveTo>
                  <a:lnTo>
                    <a:pt x="0" y="0"/>
                  </a:lnTo>
                </a:path>
                <a:path w="6347459" h="2133600">
                  <a:moveTo>
                    <a:pt x="3750309" y="439420"/>
                  </a:moveTo>
                  <a:lnTo>
                    <a:pt x="3750309" y="439420"/>
                  </a:lnTo>
                </a:path>
                <a:path w="6347459" h="2133600">
                  <a:moveTo>
                    <a:pt x="623569" y="2120900"/>
                  </a:moveTo>
                  <a:lnTo>
                    <a:pt x="623569" y="1692910"/>
                  </a:lnTo>
                  <a:lnTo>
                    <a:pt x="6346190" y="1692910"/>
                  </a:lnTo>
                  <a:lnTo>
                    <a:pt x="6346190" y="2132330"/>
                  </a:lnTo>
                </a:path>
                <a:path w="6347459" h="2133600">
                  <a:moveTo>
                    <a:pt x="623569" y="1692910"/>
                  </a:moveTo>
                  <a:lnTo>
                    <a:pt x="623569" y="1692910"/>
                  </a:lnTo>
                </a:path>
                <a:path w="6347459" h="2133600">
                  <a:moveTo>
                    <a:pt x="6347460" y="2133600"/>
                  </a:moveTo>
                  <a:lnTo>
                    <a:pt x="6347460" y="2133600"/>
                  </a:lnTo>
                </a:path>
                <a:path w="6347459" h="2133600">
                  <a:moveTo>
                    <a:pt x="1278890" y="1263650"/>
                  </a:moveTo>
                  <a:lnTo>
                    <a:pt x="1278890" y="835660"/>
                  </a:lnTo>
                  <a:lnTo>
                    <a:pt x="5046980" y="835660"/>
                  </a:lnTo>
                  <a:lnTo>
                    <a:pt x="5046980" y="1275080"/>
                  </a:lnTo>
                </a:path>
                <a:path w="6347459" h="2133600">
                  <a:moveTo>
                    <a:pt x="1278890" y="835660"/>
                  </a:moveTo>
                  <a:lnTo>
                    <a:pt x="1278890" y="835660"/>
                  </a:lnTo>
                </a:path>
                <a:path w="6347459" h="2133600">
                  <a:moveTo>
                    <a:pt x="5049520" y="1276350"/>
                  </a:moveTo>
                  <a:lnTo>
                    <a:pt x="5049520" y="1276350"/>
                  </a:lnTo>
                </a:path>
              </a:pathLst>
            </a:custGeom>
            <a:ln w="50676">
              <a:solidFill>
                <a:srgbClr val="EF5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46779" y="5010150"/>
              <a:ext cx="1838960" cy="392430"/>
            </a:xfrm>
            <a:custGeom>
              <a:avLst/>
              <a:gdLst/>
              <a:ahLst/>
              <a:cxnLst/>
              <a:rect l="l" t="t" r="r" b="b"/>
              <a:pathLst>
                <a:path w="1838960" h="392429">
                  <a:moveTo>
                    <a:pt x="1838960" y="0"/>
                  </a:moveTo>
                  <a:lnTo>
                    <a:pt x="0" y="0"/>
                  </a:lnTo>
                  <a:lnTo>
                    <a:pt x="0" y="392430"/>
                  </a:lnTo>
                  <a:lnTo>
                    <a:pt x="1838960" y="392430"/>
                  </a:lnTo>
                  <a:lnTo>
                    <a:pt x="1838960" y="0"/>
                  </a:lnTo>
                  <a:close/>
                </a:path>
              </a:pathLst>
            </a:custGeom>
            <a:solidFill>
              <a:srgbClr val="D5B4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95270" y="5878829"/>
              <a:ext cx="3305810" cy="392430"/>
            </a:xfrm>
            <a:custGeom>
              <a:avLst/>
              <a:gdLst/>
              <a:ahLst/>
              <a:cxnLst/>
              <a:rect l="l" t="t" r="r" b="b"/>
              <a:pathLst>
                <a:path w="3305810" h="392429">
                  <a:moveTo>
                    <a:pt x="3305809" y="0"/>
                  </a:moveTo>
                  <a:lnTo>
                    <a:pt x="0" y="0"/>
                  </a:lnTo>
                  <a:lnTo>
                    <a:pt x="0" y="392430"/>
                  </a:lnTo>
                  <a:lnTo>
                    <a:pt x="3305809" y="392430"/>
                  </a:lnTo>
                  <a:lnTo>
                    <a:pt x="3305809" y="0"/>
                  </a:lnTo>
                  <a:close/>
                </a:path>
              </a:pathLst>
            </a:custGeom>
            <a:solidFill>
              <a:srgbClr val="C5DD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64080" y="4179569"/>
              <a:ext cx="1186180" cy="392430"/>
            </a:xfrm>
            <a:custGeom>
              <a:avLst/>
              <a:gdLst/>
              <a:ahLst/>
              <a:cxnLst/>
              <a:rect l="l" t="t" r="r" b="b"/>
              <a:pathLst>
                <a:path w="1186179" h="392429">
                  <a:moveTo>
                    <a:pt x="1186180" y="0"/>
                  </a:moveTo>
                  <a:lnTo>
                    <a:pt x="0" y="0"/>
                  </a:lnTo>
                  <a:lnTo>
                    <a:pt x="0" y="392429"/>
                  </a:lnTo>
                  <a:lnTo>
                    <a:pt x="1186180" y="392429"/>
                  </a:lnTo>
                  <a:lnTo>
                    <a:pt x="1186180" y="0"/>
                  </a:lnTo>
                  <a:close/>
                </a:path>
              </a:pathLst>
            </a:custGeom>
            <a:solidFill>
              <a:srgbClr val="ACC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13629" y="3172459"/>
              <a:ext cx="0" cy="142240"/>
            </a:xfrm>
            <a:custGeom>
              <a:avLst/>
              <a:gdLst/>
              <a:ahLst/>
              <a:cxnLst/>
              <a:rect l="l" t="t" r="r" b="b"/>
              <a:pathLst>
                <a:path h="142239">
                  <a:moveTo>
                    <a:pt x="0" y="0"/>
                  </a:moveTo>
                  <a:lnTo>
                    <a:pt x="0" y="14223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856479" y="3307079"/>
              <a:ext cx="114300" cy="76200"/>
            </a:xfrm>
            <a:custGeom>
              <a:avLst/>
              <a:gdLst/>
              <a:ahLst/>
              <a:cxnLst/>
              <a:rect l="l" t="t" r="r" b="b"/>
              <a:pathLst>
                <a:path w="114300" h="76200">
                  <a:moveTo>
                    <a:pt x="114300" y="0"/>
                  </a:moveTo>
                  <a:lnTo>
                    <a:pt x="0" y="0"/>
                  </a:lnTo>
                  <a:lnTo>
                    <a:pt x="57150" y="762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39519" y="2898139"/>
              <a:ext cx="299720" cy="275590"/>
            </a:xfrm>
            <a:custGeom>
              <a:avLst/>
              <a:gdLst/>
              <a:ahLst/>
              <a:cxnLst/>
              <a:rect l="l" t="t" r="r" b="b"/>
              <a:pathLst>
                <a:path w="299719" h="275589">
                  <a:moveTo>
                    <a:pt x="149860" y="275589"/>
                  </a:moveTo>
                  <a:lnTo>
                    <a:pt x="0" y="275589"/>
                  </a:lnTo>
                  <a:lnTo>
                    <a:pt x="0" y="0"/>
                  </a:lnTo>
                  <a:lnTo>
                    <a:pt x="299720" y="0"/>
                  </a:lnTo>
                  <a:lnTo>
                    <a:pt x="299720" y="275589"/>
                  </a:lnTo>
                  <a:lnTo>
                    <a:pt x="149860" y="275589"/>
                  </a:lnTo>
                  <a:close/>
                </a:path>
              </a:pathLst>
            </a:custGeom>
            <a:ln w="57146">
              <a:solidFill>
                <a:srgbClr val="EF5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53490" y="2917189"/>
              <a:ext cx="262890" cy="236220"/>
            </a:xfrm>
            <a:custGeom>
              <a:avLst/>
              <a:gdLst/>
              <a:ahLst/>
              <a:cxnLst/>
              <a:rect l="l" t="t" r="r" b="b"/>
              <a:pathLst>
                <a:path w="262890" h="236219">
                  <a:moveTo>
                    <a:pt x="0" y="0"/>
                  </a:moveTo>
                  <a:lnTo>
                    <a:pt x="262890" y="231139"/>
                  </a:lnTo>
                </a:path>
                <a:path w="262890" h="236219">
                  <a:moveTo>
                    <a:pt x="8890" y="236220"/>
                  </a:moveTo>
                  <a:lnTo>
                    <a:pt x="257809" y="10160"/>
                  </a:lnTo>
                </a:path>
              </a:pathLst>
            </a:custGeom>
            <a:ln w="38097">
              <a:solidFill>
                <a:srgbClr val="06060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4535170" y="2570479"/>
            <a:ext cx="757555" cy="47625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41605" marR="5080" indent="-129539">
              <a:lnSpc>
                <a:spcPts val="1630"/>
              </a:lnSpc>
              <a:spcBef>
                <a:spcPts val="395"/>
              </a:spcBef>
            </a:pPr>
            <a:r>
              <a:rPr sz="1600" b="1" spc="-10" dirty="0">
                <a:latin typeface="Arial"/>
                <a:cs typeface="Arial"/>
              </a:rPr>
              <a:t>Cu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5" dirty="0">
                <a:latin typeface="Arial"/>
                <a:cs typeface="Arial"/>
              </a:rPr>
              <a:t>r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dirty="0">
                <a:latin typeface="Arial"/>
                <a:cs typeface="Arial"/>
              </a:rPr>
              <a:t>t  </a:t>
            </a:r>
            <a:r>
              <a:rPr sz="1600" b="1" spc="-10" dirty="0">
                <a:latin typeface="Arial"/>
                <a:cs typeface="Arial"/>
              </a:rPr>
              <a:t>date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671820" y="2245997"/>
            <a:ext cx="266700" cy="309880"/>
          </a:xfrm>
          <a:custGeom>
            <a:avLst/>
            <a:gdLst/>
            <a:ahLst/>
            <a:cxnLst/>
            <a:rect l="l" t="t" r="r" b="b"/>
            <a:pathLst>
              <a:path w="266700" h="309880">
                <a:moveTo>
                  <a:pt x="0" y="281303"/>
                </a:moveTo>
                <a:lnTo>
                  <a:pt x="0" y="28573"/>
                </a:lnTo>
                <a:lnTo>
                  <a:pt x="266700" y="28573"/>
                </a:lnTo>
                <a:lnTo>
                  <a:pt x="266700" y="281303"/>
                </a:lnTo>
              </a:path>
              <a:path w="266700" h="309880">
                <a:moveTo>
                  <a:pt x="0" y="0"/>
                </a:moveTo>
                <a:lnTo>
                  <a:pt x="0" y="57146"/>
                </a:lnTo>
              </a:path>
              <a:path w="266700" h="309880">
                <a:moveTo>
                  <a:pt x="266700" y="252729"/>
                </a:moveTo>
                <a:lnTo>
                  <a:pt x="266700" y="309876"/>
                </a:lnTo>
              </a:path>
            </a:pathLst>
          </a:custGeom>
          <a:ln w="57146">
            <a:solidFill>
              <a:srgbClr val="EF5B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5657217" y="2633347"/>
            <a:ext cx="323850" cy="308610"/>
            <a:chOff x="5657217" y="2633347"/>
            <a:chExt cx="323850" cy="308610"/>
          </a:xfrm>
        </p:grpSpPr>
        <p:sp>
          <p:nvSpPr>
            <p:cNvPr id="39" name="object 39"/>
            <p:cNvSpPr/>
            <p:nvPr/>
          </p:nvSpPr>
          <p:spPr>
            <a:xfrm>
              <a:off x="5685790" y="2633347"/>
              <a:ext cx="266700" cy="308610"/>
            </a:xfrm>
            <a:custGeom>
              <a:avLst/>
              <a:gdLst/>
              <a:ahLst/>
              <a:cxnLst/>
              <a:rect l="l" t="t" r="r" b="b"/>
              <a:pathLst>
                <a:path w="266700" h="308610">
                  <a:moveTo>
                    <a:pt x="0" y="280033"/>
                  </a:moveTo>
                  <a:lnTo>
                    <a:pt x="0" y="28573"/>
                  </a:lnTo>
                  <a:lnTo>
                    <a:pt x="266700" y="28573"/>
                  </a:lnTo>
                  <a:lnTo>
                    <a:pt x="266700" y="280033"/>
                  </a:lnTo>
                </a:path>
                <a:path w="266700" h="308610">
                  <a:moveTo>
                    <a:pt x="0" y="0"/>
                  </a:moveTo>
                  <a:lnTo>
                    <a:pt x="0" y="57146"/>
                  </a:lnTo>
                </a:path>
                <a:path w="266700" h="308610">
                  <a:moveTo>
                    <a:pt x="266700" y="251459"/>
                  </a:moveTo>
                  <a:lnTo>
                    <a:pt x="266700" y="308606"/>
                  </a:lnTo>
                </a:path>
              </a:pathLst>
            </a:custGeom>
            <a:ln w="57146">
              <a:solidFill>
                <a:srgbClr val="EF5B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699760" y="2736850"/>
              <a:ext cx="167640" cy="166370"/>
            </a:xfrm>
            <a:custGeom>
              <a:avLst/>
              <a:gdLst/>
              <a:ahLst/>
              <a:cxnLst/>
              <a:rect l="l" t="t" r="r" b="b"/>
              <a:pathLst>
                <a:path w="167639" h="166369">
                  <a:moveTo>
                    <a:pt x="167639" y="0"/>
                  </a:moveTo>
                  <a:lnTo>
                    <a:pt x="0" y="0"/>
                  </a:lnTo>
                  <a:lnTo>
                    <a:pt x="0" y="166370"/>
                  </a:lnTo>
                  <a:lnTo>
                    <a:pt x="167639" y="166370"/>
                  </a:lnTo>
                  <a:close/>
                </a:path>
              </a:pathLst>
            </a:custGeom>
            <a:solidFill>
              <a:srgbClr val="ADB4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169659" y="2176780"/>
            <a:ext cx="2622550" cy="805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-1270">
              <a:lnSpc>
                <a:spcPct val="127899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Scheduled activity time  </a:t>
            </a:r>
            <a:r>
              <a:rPr sz="2000" dirty="0">
                <a:latin typeface="Arial"/>
                <a:cs typeface="Arial"/>
              </a:rPr>
              <a:t>Actual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278889" y="2050416"/>
            <a:ext cx="264160" cy="327660"/>
          </a:xfrm>
          <a:custGeom>
            <a:avLst/>
            <a:gdLst/>
            <a:ahLst/>
            <a:cxnLst/>
            <a:rect l="l" t="t" r="r" b="b"/>
            <a:pathLst>
              <a:path w="264159" h="327660">
                <a:moveTo>
                  <a:pt x="0" y="299083"/>
                </a:moveTo>
                <a:lnTo>
                  <a:pt x="0" y="28573"/>
                </a:lnTo>
                <a:lnTo>
                  <a:pt x="264159" y="28573"/>
                </a:lnTo>
              </a:path>
              <a:path w="264159" h="327660">
                <a:moveTo>
                  <a:pt x="0" y="0"/>
                </a:moveTo>
                <a:lnTo>
                  <a:pt x="0" y="57146"/>
                </a:lnTo>
              </a:path>
              <a:path w="264159" h="327660">
                <a:moveTo>
                  <a:pt x="264159" y="270510"/>
                </a:moveTo>
                <a:lnTo>
                  <a:pt x="264159" y="327656"/>
                </a:lnTo>
              </a:path>
            </a:pathLst>
          </a:custGeom>
          <a:ln w="57146">
            <a:solidFill>
              <a:srgbClr val="EF5B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761489" y="1969770"/>
            <a:ext cx="2215515" cy="120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 marR="622935" indent="-20320">
              <a:lnSpc>
                <a:spcPct val="125000"/>
              </a:lnSpc>
              <a:spcBef>
                <a:spcPts val="100"/>
              </a:spcBef>
            </a:pPr>
            <a:r>
              <a:rPr sz="2000" i="1" spc="-5" dirty="0">
                <a:latin typeface="Arial"/>
                <a:cs typeface="Arial"/>
              </a:rPr>
              <a:t>Start activity  </a:t>
            </a:r>
            <a:r>
              <a:rPr sz="2000" i="1" dirty="0">
                <a:latin typeface="Arial"/>
                <a:cs typeface="Arial"/>
              </a:rPr>
              <a:t>Finish</a:t>
            </a:r>
            <a:r>
              <a:rPr sz="2000" i="1" spc="-7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activity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2000" i="1" dirty="0">
                <a:latin typeface="Arial"/>
                <a:cs typeface="Arial"/>
              </a:rPr>
              <a:t>Nonproductive</a:t>
            </a:r>
            <a:r>
              <a:rPr sz="2000" i="1" spc="-70" dirty="0">
                <a:latin typeface="Arial"/>
                <a:cs typeface="Arial"/>
              </a:rPr>
              <a:t> </a:t>
            </a:r>
            <a:r>
              <a:rPr sz="2000" i="1" spc="-10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264919" y="2453007"/>
            <a:ext cx="252729" cy="339090"/>
          </a:xfrm>
          <a:custGeom>
            <a:avLst/>
            <a:gdLst/>
            <a:ahLst/>
            <a:cxnLst/>
            <a:rect l="l" t="t" r="r" b="b"/>
            <a:pathLst>
              <a:path w="252730" h="339089">
                <a:moveTo>
                  <a:pt x="0" y="28573"/>
                </a:moveTo>
                <a:lnTo>
                  <a:pt x="252730" y="28573"/>
                </a:lnTo>
                <a:lnTo>
                  <a:pt x="252730" y="310513"/>
                </a:lnTo>
              </a:path>
              <a:path w="252730" h="339089">
                <a:moveTo>
                  <a:pt x="252730" y="0"/>
                </a:moveTo>
                <a:lnTo>
                  <a:pt x="252730" y="57146"/>
                </a:lnTo>
              </a:path>
              <a:path w="252730" h="339089">
                <a:moveTo>
                  <a:pt x="0" y="281940"/>
                </a:moveTo>
                <a:lnTo>
                  <a:pt x="0" y="339086"/>
                </a:lnTo>
              </a:path>
            </a:pathLst>
          </a:custGeom>
          <a:ln w="57146">
            <a:solidFill>
              <a:srgbClr val="EF5B3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940560" y="1602740"/>
            <a:ext cx="66649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Gantt Progress Chart for an Auto Parts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Company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9120" y="336550"/>
            <a:ext cx="5302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FFFF"/>
                </a:solidFill>
                <a:latin typeface="Arial"/>
                <a:cs typeface="Arial"/>
              </a:rPr>
              <a:t>Gantt 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Workstation</a:t>
            </a:r>
            <a:r>
              <a:rPr sz="3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Chart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1410" y="2319020"/>
            <a:ext cx="7392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Gantt Workstation Chart for Hospital Operating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Rooms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3200" y="2959100"/>
            <a:ext cx="8737600" cy="337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9639" y="2753360"/>
            <a:ext cx="47390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i="1" spc="370" dirty="0">
                <a:latin typeface="Times New Roman"/>
                <a:cs typeface="Times New Roman"/>
              </a:rPr>
              <a:t>Thank</a:t>
            </a:r>
            <a:r>
              <a:rPr sz="8000" i="1" spc="-200" dirty="0">
                <a:latin typeface="Times New Roman"/>
                <a:cs typeface="Times New Roman"/>
              </a:rPr>
              <a:t> </a:t>
            </a:r>
            <a:r>
              <a:rPr sz="8000" i="1" spc="300" dirty="0">
                <a:latin typeface="Times New Roman"/>
                <a:cs typeface="Times New Roman"/>
              </a:rPr>
              <a:t>You</a:t>
            </a:r>
            <a:endParaRPr sz="8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219200"/>
          </a:xfrm>
          <a:custGeom>
            <a:avLst/>
            <a:gdLst/>
            <a:ahLst/>
            <a:cxnLst/>
            <a:rect l="l" t="t" r="r" b="b"/>
            <a:pathLst>
              <a:path w="9144000" h="1219200">
                <a:moveTo>
                  <a:pt x="9144000" y="0"/>
                </a:moveTo>
                <a:lnTo>
                  <a:pt x="0" y="0"/>
                </a:lnTo>
                <a:lnTo>
                  <a:pt x="0" y="1219200"/>
                </a:lnTo>
                <a:lnTo>
                  <a:pt x="9144000" y="1219200"/>
                </a:lnTo>
                <a:close/>
              </a:path>
            </a:pathLst>
          </a:custGeom>
          <a:solidFill>
            <a:srgbClr val="243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6879" y="261620"/>
            <a:ext cx="318516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15" dirty="0">
                <a:latin typeface="Times New Roman"/>
                <a:cs typeface="Times New Roman"/>
              </a:rPr>
              <a:t>Work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spc="185" dirty="0">
                <a:latin typeface="Times New Roman"/>
                <a:cs typeface="Times New Roman"/>
              </a:rPr>
              <a:t>Centre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77165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75234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spc="-1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65" dirty="0">
                <a:solidFill>
                  <a:srgbClr val="4E80BC"/>
                </a:solidFill>
                <a:latin typeface="Times New Roman"/>
                <a:cs typeface="Times New Roman"/>
              </a:rPr>
              <a:t>work</a:t>
            </a:r>
            <a:r>
              <a:rPr sz="2000" dirty="0">
                <a:solidFill>
                  <a:srgbClr val="4E80BC"/>
                </a:solidFill>
                <a:latin typeface="Times New Roman"/>
                <a:cs typeface="Times New Roman"/>
              </a:rPr>
              <a:t> </a:t>
            </a:r>
            <a:r>
              <a:rPr sz="2000" spc="95" dirty="0">
                <a:solidFill>
                  <a:srgbClr val="4E80BC"/>
                </a:solidFill>
                <a:latin typeface="Times New Roman"/>
                <a:cs typeface="Times New Roman"/>
              </a:rPr>
              <a:t>center</a:t>
            </a:r>
            <a:r>
              <a:rPr sz="2000" spc="20" dirty="0">
                <a:solidFill>
                  <a:srgbClr val="4E80BC"/>
                </a:solidFill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Times New Roman"/>
                <a:cs typeface="Times New Roman"/>
              </a:rPr>
              <a:t>is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area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in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business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in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which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productive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resources  </a:t>
            </a:r>
            <a:r>
              <a:rPr sz="2000" spc="75" dirty="0">
                <a:latin typeface="Times New Roman"/>
                <a:cs typeface="Times New Roman"/>
              </a:rPr>
              <a:t>are organized </a:t>
            </a:r>
            <a:r>
              <a:rPr sz="2000" spc="120" dirty="0">
                <a:latin typeface="Times New Roman"/>
                <a:cs typeface="Times New Roman"/>
              </a:rPr>
              <a:t>and </a:t>
            </a:r>
            <a:r>
              <a:rPr sz="2000" spc="65" dirty="0">
                <a:latin typeface="Times New Roman"/>
                <a:cs typeface="Times New Roman"/>
              </a:rPr>
              <a:t>work </a:t>
            </a:r>
            <a:r>
              <a:rPr sz="2000" spc="20" dirty="0">
                <a:latin typeface="Times New Roman"/>
                <a:cs typeface="Times New Roman"/>
              </a:rPr>
              <a:t>is</a:t>
            </a:r>
            <a:r>
              <a:rPr sz="2000" spc="-34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completed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891790"/>
            <a:ext cx="1149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753359"/>
            <a:ext cx="72009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spc="65" dirty="0">
                <a:latin typeface="Times New Roman"/>
                <a:cs typeface="Times New Roman"/>
              </a:rPr>
              <a:t>Can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be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Times New Roman"/>
                <a:cs typeface="Times New Roman"/>
              </a:rPr>
              <a:t>single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machine,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group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80" dirty="0">
                <a:latin typeface="Times New Roman"/>
                <a:cs typeface="Times New Roman"/>
              </a:rPr>
              <a:t>machines,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or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14" dirty="0">
                <a:latin typeface="Times New Roman"/>
                <a:cs typeface="Times New Roman"/>
              </a:rPr>
              <a:t>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area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where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a  </a:t>
            </a:r>
            <a:r>
              <a:rPr sz="2000" spc="75" dirty="0">
                <a:latin typeface="Times New Roman"/>
                <a:cs typeface="Times New Roman"/>
              </a:rPr>
              <a:t>particular </a:t>
            </a:r>
            <a:r>
              <a:rPr sz="2000" spc="70" dirty="0">
                <a:latin typeface="Times New Roman"/>
                <a:cs typeface="Times New Roman"/>
              </a:rPr>
              <a:t>type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60" dirty="0">
                <a:latin typeface="Times New Roman"/>
                <a:cs typeface="Times New Roman"/>
              </a:rPr>
              <a:t>work </a:t>
            </a:r>
            <a:r>
              <a:rPr sz="2000" spc="20" dirty="0">
                <a:latin typeface="Times New Roman"/>
                <a:cs typeface="Times New Roman"/>
              </a:rPr>
              <a:t>is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spc="105" dirty="0">
                <a:latin typeface="Times New Roman"/>
                <a:cs typeface="Times New Roman"/>
              </a:rPr>
              <a:t>done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8160" y="223520"/>
            <a:ext cx="5557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70" dirty="0">
                <a:latin typeface="Times New Roman"/>
                <a:cs typeface="Times New Roman"/>
              </a:rPr>
              <a:t>Performance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145" dirty="0">
                <a:latin typeface="Times New Roman"/>
                <a:cs typeface="Times New Roman"/>
              </a:rPr>
              <a:t>Measures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489825" cy="3811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00099"/>
              </a:lnSpc>
              <a:spcBef>
                <a:spcPts val="95"/>
              </a:spcBef>
            </a:pPr>
            <a:r>
              <a:rPr sz="2000" spc="75" dirty="0">
                <a:latin typeface="Times New Roman"/>
                <a:cs typeface="Times New Roman"/>
              </a:rPr>
              <a:t>From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45" dirty="0">
                <a:latin typeface="Times New Roman"/>
                <a:cs typeface="Times New Roman"/>
              </a:rPr>
              <a:t>manager’s </a:t>
            </a:r>
            <a:r>
              <a:rPr sz="2000" spc="60" dirty="0">
                <a:latin typeface="Times New Roman"/>
                <a:cs typeface="Times New Roman"/>
              </a:rPr>
              <a:t>perspective,  </a:t>
            </a:r>
            <a:r>
              <a:rPr sz="2000" spc="55" dirty="0">
                <a:latin typeface="Times New Roman"/>
                <a:cs typeface="Times New Roman"/>
              </a:rPr>
              <a:t>identifying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80" dirty="0">
                <a:latin typeface="Times New Roman"/>
                <a:cs typeface="Times New Roman"/>
              </a:rPr>
              <a:t>performance  </a:t>
            </a:r>
            <a:r>
              <a:rPr sz="2000" spc="85" dirty="0">
                <a:latin typeface="Times New Roman"/>
                <a:cs typeface="Times New Roman"/>
              </a:rPr>
              <a:t>measures </a:t>
            </a:r>
            <a:r>
              <a:rPr sz="2000" spc="110" dirty="0">
                <a:latin typeface="Times New Roman"/>
                <a:cs typeface="Times New Roman"/>
              </a:rPr>
              <a:t>to </a:t>
            </a:r>
            <a:r>
              <a:rPr sz="2000" spc="85" dirty="0">
                <a:latin typeface="Times New Roman"/>
                <a:cs typeface="Times New Roman"/>
              </a:rPr>
              <a:t>be </a:t>
            </a:r>
            <a:r>
              <a:rPr sz="2000" spc="90" dirty="0">
                <a:latin typeface="Times New Roman"/>
                <a:cs typeface="Times New Roman"/>
              </a:rPr>
              <a:t>used </a:t>
            </a:r>
            <a:r>
              <a:rPr sz="2000" spc="80" dirty="0">
                <a:latin typeface="Times New Roman"/>
                <a:cs typeface="Times New Roman"/>
              </a:rPr>
              <a:t>in </a:t>
            </a:r>
            <a:r>
              <a:rPr sz="2000" spc="55" dirty="0">
                <a:latin typeface="Times New Roman"/>
                <a:cs typeface="Times New Roman"/>
              </a:rPr>
              <a:t>selecting </a:t>
            </a:r>
            <a:r>
              <a:rPr sz="2000" spc="70" dirty="0">
                <a:latin typeface="Times New Roman"/>
                <a:cs typeface="Times New Roman"/>
              </a:rPr>
              <a:t>a </a:t>
            </a:r>
            <a:r>
              <a:rPr sz="2000" spc="75" dirty="0">
                <a:latin typeface="Times New Roman"/>
                <a:cs typeface="Times New Roman"/>
              </a:rPr>
              <a:t>schedule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100" dirty="0">
                <a:latin typeface="Times New Roman"/>
                <a:cs typeface="Times New Roman"/>
              </a:rPr>
              <a:t>important. </a:t>
            </a:r>
            <a:r>
              <a:rPr sz="2000" spc="-15" dirty="0">
                <a:latin typeface="Times New Roman"/>
                <a:cs typeface="Times New Roman"/>
              </a:rPr>
              <a:t>If </a:t>
            </a:r>
            <a:r>
              <a:rPr sz="2000" spc="120" dirty="0">
                <a:latin typeface="Times New Roman"/>
                <a:cs typeface="Times New Roman"/>
              </a:rPr>
              <a:t>the  </a:t>
            </a:r>
            <a:r>
              <a:rPr sz="2000" spc="40" dirty="0">
                <a:latin typeface="Times New Roman"/>
                <a:cs typeface="Times New Roman"/>
              </a:rPr>
              <a:t>overall </a:t>
            </a:r>
            <a:r>
              <a:rPr sz="2000" spc="35" dirty="0">
                <a:latin typeface="Times New Roman"/>
                <a:cs typeface="Times New Roman"/>
              </a:rPr>
              <a:t>goals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75" dirty="0">
                <a:latin typeface="Times New Roman"/>
                <a:cs typeface="Times New Roman"/>
              </a:rPr>
              <a:t>organization are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90" dirty="0">
                <a:latin typeface="Times New Roman"/>
                <a:cs typeface="Times New Roman"/>
              </a:rPr>
              <a:t>be </a:t>
            </a:r>
            <a:r>
              <a:rPr sz="2000" spc="55" dirty="0">
                <a:latin typeface="Times New Roman"/>
                <a:cs typeface="Times New Roman"/>
              </a:rPr>
              <a:t>achieved,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70" dirty="0">
                <a:latin typeface="Times New Roman"/>
                <a:cs typeface="Times New Roman"/>
              </a:rPr>
              <a:t>schedules  </a:t>
            </a:r>
            <a:r>
              <a:rPr sz="2000" spc="85" dirty="0">
                <a:latin typeface="Times New Roman"/>
                <a:cs typeface="Times New Roman"/>
              </a:rPr>
              <a:t>should </a:t>
            </a:r>
            <a:r>
              <a:rPr sz="2000" spc="50" dirty="0">
                <a:latin typeface="Times New Roman"/>
                <a:cs typeface="Times New Roman"/>
              </a:rPr>
              <a:t>reflect </a:t>
            </a:r>
            <a:r>
              <a:rPr sz="2000" spc="55" dirty="0">
                <a:latin typeface="Times New Roman"/>
                <a:cs typeface="Times New Roman"/>
              </a:rPr>
              <a:t>managerially </a:t>
            </a:r>
            <a:r>
              <a:rPr sz="2000" spc="70" dirty="0">
                <a:latin typeface="Times New Roman"/>
                <a:cs typeface="Times New Roman"/>
              </a:rPr>
              <a:t>acceptable </a:t>
            </a:r>
            <a:r>
              <a:rPr sz="2000" spc="80" dirty="0">
                <a:latin typeface="Times New Roman"/>
                <a:cs typeface="Times New Roman"/>
              </a:rPr>
              <a:t>performance </a:t>
            </a:r>
            <a:r>
              <a:rPr sz="2000" spc="75" dirty="0">
                <a:latin typeface="Times New Roman"/>
                <a:cs typeface="Times New Roman"/>
              </a:rPr>
              <a:t>measures. </a:t>
            </a:r>
            <a:r>
              <a:rPr sz="2000" spc="70" dirty="0">
                <a:latin typeface="Times New Roman"/>
                <a:cs typeface="Times New Roman"/>
              </a:rPr>
              <a:t>The  </a:t>
            </a:r>
            <a:r>
              <a:rPr sz="2000" spc="30" dirty="0">
                <a:latin typeface="Times New Roman"/>
                <a:cs typeface="Times New Roman"/>
              </a:rPr>
              <a:t>following </a:t>
            </a:r>
            <a:r>
              <a:rPr sz="2000" spc="45" dirty="0">
                <a:latin typeface="Times New Roman"/>
                <a:cs typeface="Times New Roman"/>
              </a:rPr>
              <a:t>list </a:t>
            </a:r>
            <a:r>
              <a:rPr sz="2000" spc="65" dirty="0">
                <a:latin typeface="Times New Roman"/>
                <a:cs typeface="Times New Roman"/>
              </a:rPr>
              <a:t>describes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105" dirty="0">
                <a:latin typeface="Times New Roman"/>
                <a:cs typeface="Times New Roman"/>
              </a:rPr>
              <a:t>most </a:t>
            </a:r>
            <a:r>
              <a:rPr sz="2000" spc="114" dirty="0">
                <a:latin typeface="Times New Roman"/>
                <a:cs typeface="Times New Roman"/>
              </a:rPr>
              <a:t>common </a:t>
            </a:r>
            <a:r>
              <a:rPr sz="2000" spc="80" dirty="0">
                <a:latin typeface="Times New Roman"/>
                <a:cs typeface="Times New Roman"/>
              </a:rPr>
              <a:t>performance </a:t>
            </a:r>
            <a:r>
              <a:rPr sz="2000" spc="85" dirty="0">
                <a:latin typeface="Times New Roman"/>
                <a:cs typeface="Times New Roman"/>
              </a:rPr>
              <a:t>measures  </a:t>
            </a:r>
            <a:r>
              <a:rPr sz="2000" spc="90" dirty="0">
                <a:latin typeface="Times New Roman"/>
                <a:cs typeface="Times New Roman"/>
              </a:rPr>
              <a:t>used </a:t>
            </a:r>
            <a:r>
              <a:rPr sz="2000" spc="80" dirty="0">
                <a:latin typeface="Times New Roman"/>
                <a:cs typeface="Times New Roman"/>
              </a:rPr>
              <a:t>in operations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scheduling.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i="1" spc="10" dirty="0">
                <a:latin typeface="Times New Roman"/>
                <a:cs typeface="Times New Roman"/>
              </a:rPr>
              <a:t>Job </a:t>
            </a:r>
            <a:r>
              <a:rPr sz="2000" b="1" i="1" spc="50" dirty="0">
                <a:latin typeface="Times New Roman"/>
                <a:cs typeface="Times New Roman"/>
              </a:rPr>
              <a:t>Flow </a:t>
            </a:r>
            <a:r>
              <a:rPr sz="2000" b="1" i="1" spc="80" dirty="0">
                <a:latin typeface="Times New Roman"/>
                <a:cs typeface="Times New Roman"/>
              </a:rPr>
              <a:t>Time: </a:t>
            </a:r>
            <a:r>
              <a:rPr sz="2000" spc="75" dirty="0">
                <a:latin typeface="Times New Roman"/>
                <a:cs typeface="Times New Roman"/>
              </a:rPr>
              <a:t>The </a:t>
            </a:r>
            <a:r>
              <a:rPr sz="2000" spc="125" dirty="0">
                <a:latin typeface="Times New Roman"/>
                <a:cs typeface="Times New Roman"/>
              </a:rPr>
              <a:t>amount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95" dirty="0">
                <a:latin typeface="Times New Roman"/>
                <a:cs typeface="Times New Roman"/>
              </a:rPr>
              <a:t>shop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40" dirty="0">
                <a:latin typeface="Times New Roman"/>
                <a:cs typeface="Times New Roman"/>
              </a:rPr>
              <a:t>for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50" dirty="0">
                <a:latin typeface="Times New Roman"/>
                <a:cs typeface="Times New Roman"/>
              </a:rPr>
              <a:t>job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50" dirty="0">
                <a:latin typeface="Times New Roman"/>
                <a:cs typeface="Times New Roman"/>
              </a:rPr>
              <a:t>called </a:t>
            </a:r>
            <a:r>
              <a:rPr sz="2000" spc="45" dirty="0">
                <a:latin typeface="Times New Roman"/>
                <a:cs typeface="Times New Roman"/>
              </a:rPr>
              <a:t>job  </a:t>
            </a:r>
            <a:r>
              <a:rPr sz="2000" spc="10" dirty="0">
                <a:latin typeface="Times New Roman"/>
                <a:cs typeface="Times New Roman"/>
              </a:rPr>
              <a:t>flow </a:t>
            </a:r>
            <a:r>
              <a:rPr sz="2000" spc="80" dirty="0">
                <a:latin typeface="Times New Roman"/>
                <a:cs typeface="Times New Roman"/>
              </a:rPr>
              <a:t>time. </a:t>
            </a:r>
            <a:r>
              <a:rPr sz="2000" spc="75" dirty="0">
                <a:latin typeface="Times New Roman"/>
                <a:cs typeface="Times New Roman"/>
              </a:rPr>
              <a:t>It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114" dirty="0">
                <a:latin typeface="Times New Roman"/>
                <a:cs typeface="Times New Roman"/>
              </a:rPr>
              <a:t>sum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65" dirty="0">
                <a:latin typeface="Times New Roman"/>
                <a:cs typeface="Times New Roman"/>
              </a:rPr>
              <a:t>moving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90" dirty="0">
                <a:latin typeface="Times New Roman"/>
                <a:cs typeface="Times New Roman"/>
              </a:rPr>
              <a:t>between </a:t>
            </a:r>
            <a:r>
              <a:rPr sz="2000" spc="75" dirty="0">
                <a:latin typeface="Times New Roman"/>
                <a:cs typeface="Times New Roman"/>
              </a:rPr>
              <a:t>operations,  </a:t>
            </a:r>
            <a:r>
              <a:rPr sz="2000" spc="55" dirty="0">
                <a:latin typeface="Times New Roman"/>
                <a:cs typeface="Times New Roman"/>
              </a:rPr>
              <a:t>waiting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40" dirty="0">
                <a:latin typeface="Times New Roman"/>
                <a:cs typeface="Times New Roman"/>
              </a:rPr>
              <a:t>for </a:t>
            </a:r>
            <a:r>
              <a:rPr sz="2000" spc="85" dirty="0">
                <a:latin typeface="Times New Roman"/>
                <a:cs typeface="Times New Roman"/>
              </a:rPr>
              <a:t>machines or </a:t>
            </a:r>
            <a:r>
              <a:rPr sz="2000" spc="65" dirty="0">
                <a:latin typeface="Times New Roman"/>
                <a:cs typeface="Times New Roman"/>
              </a:rPr>
              <a:t>work </a:t>
            </a:r>
            <a:r>
              <a:rPr sz="2000" spc="70" dirty="0">
                <a:latin typeface="Times New Roman"/>
                <a:cs typeface="Times New Roman"/>
              </a:rPr>
              <a:t>orders, </a:t>
            </a:r>
            <a:r>
              <a:rPr sz="2000" spc="65" dirty="0">
                <a:latin typeface="Times New Roman"/>
                <a:cs typeface="Times New Roman"/>
              </a:rPr>
              <a:t>process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70" dirty="0">
                <a:latin typeface="Times New Roman"/>
                <a:cs typeface="Times New Roman"/>
              </a:rPr>
              <a:t>(including  </a:t>
            </a:r>
            <a:r>
              <a:rPr sz="2000" spc="75" dirty="0">
                <a:latin typeface="Times New Roman"/>
                <a:cs typeface="Times New Roman"/>
              </a:rPr>
              <a:t>setups), </a:t>
            </a:r>
            <a:r>
              <a:rPr sz="2000" spc="114" dirty="0">
                <a:latin typeface="Times New Roman"/>
                <a:cs typeface="Times New Roman"/>
              </a:rPr>
              <a:t>and </a:t>
            </a:r>
            <a:r>
              <a:rPr sz="2000" spc="45" dirty="0">
                <a:latin typeface="Times New Roman"/>
                <a:cs typeface="Times New Roman"/>
              </a:rPr>
              <a:t>delays </a:t>
            </a:r>
            <a:r>
              <a:rPr sz="2000" spc="75" dirty="0">
                <a:latin typeface="Times New Roman"/>
                <a:cs typeface="Times New Roman"/>
              </a:rPr>
              <a:t>resulting from </a:t>
            </a:r>
            <a:r>
              <a:rPr sz="2000" spc="95" dirty="0">
                <a:latin typeface="Times New Roman"/>
                <a:cs typeface="Times New Roman"/>
              </a:rPr>
              <a:t>machine </a:t>
            </a:r>
            <a:r>
              <a:rPr sz="2000" spc="75" dirty="0">
                <a:latin typeface="Times New Roman"/>
                <a:cs typeface="Times New Roman"/>
              </a:rPr>
              <a:t>breakdowns,  </a:t>
            </a:r>
            <a:r>
              <a:rPr sz="2000" spc="110" dirty="0">
                <a:latin typeface="Times New Roman"/>
                <a:cs typeface="Times New Roman"/>
              </a:rPr>
              <a:t>component </a:t>
            </a:r>
            <a:r>
              <a:rPr sz="2000" spc="45" dirty="0">
                <a:latin typeface="Times New Roman"/>
                <a:cs typeface="Times New Roman"/>
              </a:rPr>
              <a:t>unavailability, </a:t>
            </a:r>
            <a:r>
              <a:rPr sz="2000" spc="114" dirty="0">
                <a:latin typeface="Times New Roman"/>
                <a:cs typeface="Times New Roman"/>
              </a:rPr>
              <a:t>and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-270" dirty="0">
                <a:latin typeface="Times New Roman"/>
                <a:cs typeface="Times New Roman"/>
              </a:rPr>
              <a:t> </a:t>
            </a:r>
            <a:r>
              <a:rPr sz="2000" spc="30" dirty="0">
                <a:latin typeface="Times New Roman"/>
                <a:cs typeface="Times New Roman"/>
              </a:rPr>
              <a:t>like.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8160" y="223520"/>
            <a:ext cx="5557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70" dirty="0">
                <a:latin typeface="Times New Roman"/>
                <a:cs typeface="Times New Roman"/>
              </a:rPr>
              <a:t>Performance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145" dirty="0">
                <a:latin typeface="Times New Roman"/>
                <a:cs typeface="Times New Roman"/>
              </a:rPr>
              <a:t>Measures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494905" cy="393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00000"/>
              </a:lnSpc>
              <a:spcBef>
                <a:spcPts val="100"/>
              </a:spcBef>
            </a:pPr>
            <a:r>
              <a:rPr sz="2000" b="1" i="1" spc="110" dirty="0">
                <a:latin typeface="Times New Roman"/>
                <a:cs typeface="Times New Roman"/>
              </a:rPr>
              <a:t>Makespan: </a:t>
            </a:r>
            <a:r>
              <a:rPr sz="2000" spc="75" dirty="0">
                <a:latin typeface="Times New Roman"/>
                <a:cs typeface="Times New Roman"/>
              </a:rPr>
              <a:t>The </a:t>
            </a:r>
            <a:r>
              <a:rPr sz="2000" spc="85" dirty="0">
                <a:latin typeface="Times New Roman"/>
                <a:cs typeface="Times New Roman"/>
              </a:rPr>
              <a:t>total </a:t>
            </a:r>
            <a:r>
              <a:rPr sz="2000" spc="125" dirty="0">
                <a:latin typeface="Times New Roman"/>
                <a:cs typeface="Times New Roman"/>
              </a:rPr>
              <a:t>amount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85" dirty="0">
                <a:latin typeface="Times New Roman"/>
                <a:cs typeface="Times New Roman"/>
              </a:rPr>
              <a:t>required </a:t>
            </a:r>
            <a:r>
              <a:rPr sz="2000" spc="110" dirty="0">
                <a:latin typeface="Times New Roman"/>
                <a:cs typeface="Times New Roman"/>
              </a:rPr>
              <a:t>to </a:t>
            </a:r>
            <a:r>
              <a:rPr sz="2000" spc="85" dirty="0">
                <a:latin typeface="Times New Roman"/>
                <a:cs typeface="Times New Roman"/>
              </a:rPr>
              <a:t>complete</a:t>
            </a:r>
            <a:r>
              <a:rPr sz="2000" spc="-33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a </a:t>
            </a:r>
            <a:r>
              <a:rPr sz="2000" spc="85" dirty="0">
                <a:latin typeface="Times New Roman"/>
                <a:cs typeface="Times New Roman"/>
              </a:rPr>
              <a:t>group 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45" dirty="0">
                <a:latin typeface="Times New Roman"/>
                <a:cs typeface="Times New Roman"/>
              </a:rPr>
              <a:t>jobs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50" dirty="0">
                <a:latin typeface="Times New Roman"/>
                <a:cs typeface="Times New Roman"/>
              </a:rPr>
              <a:t>called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80" dirty="0">
                <a:latin typeface="Times New Roman"/>
                <a:cs typeface="Times New Roman"/>
              </a:rPr>
              <a:t>makespan.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00000"/>
              </a:lnSpc>
            </a:pPr>
            <a:r>
              <a:rPr sz="2000" b="1" i="1" spc="140" dirty="0">
                <a:latin typeface="Times New Roman"/>
                <a:cs typeface="Times New Roman"/>
              </a:rPr>
              <a:t>Past</a:t>
            </a:r>
            <a:r>
              <a:rPr sz="2000" b="1" i="1" spc="-45" dirty="0">
                <a:latin typeface="Times New Roman"/>
                <a:cs typeface="Times New Roman"/>
              </a:rPr>
              <a:t> </a:t>
            </a:r>
            <a:r>
              <a:rPr sz="2000" b="1" i="1" spc="75" dirty="0">
                <a:latin typeface="Times New Roman"/>
                <a:cs typeface="Times New Roman"/>
              </a:rPr>
              <a:t>Due:</a:t>
            </a:r>
            <a:r>
              <a:rPr sz="2000" b="1" i="1" spc="-20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measure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past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due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85" dirty="0">
                <a:latin typeface="Times New Roman"/>
                <a:cs typeface="Times New Roman"/>
              </a:rPr>
              <a:t>can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90" dirty="0">
                <a:latin typeface="Times New Roman"/>
                <a:cs typeface="Times New Roman"/>
              </a:rPr>
              <a:t>be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60" dirty="0">
                <a:latin typeface="Times New Roman"/>
                <a:cs typeface="Times New Roman"/>
              </a:rPr>
              <a:t>expressed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50" dirty="0">
                <a:latin typeface="Times New Roman"/>
                <a:cs typeface="Times New Roman"/>
              </a:rPr>
              <a:t>as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the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Times New Roman"/>
                <a:cs typeface="Times New Roman"/>
              </a:rPr>
              <a:t>amount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  </a:t>
            </a:r>
            <a:r>
              <a:rPr sz="2000" spc="100" dirty="0">
                <a:latin typeface="Times New Roman"/>
                <a:cs typeface="Times New Roman"/>
              </a:rPr>
              <a:t>time </a:t>
            </a:r>
            <a:r>
              <a:rPr sz="2000" spc="35" dirty="0">
                <a:latin typeface="Times New Roman"/>
                <a:cs typeface="Times New Roman"/>
              </a:rPr>
              <a:t>by </a:t>
            </a:r>
            <a:r>
              <a:rPr sz="2000" spc="70" dirty="0">
                <a:latin typeface="Times New Roman"/>
                <a:cs typeface="Times New Roman"/>
              </a:rPr>
              <a:t>which a </a:t>
            </a:r>
            <a:r>
              <a:rPr sz="2000" spc="50" dirty="0">
                <a:latin typeface="Times New Roman"/>
                <a:cs typeface="Times New Roman"/>
              </a:rPr>
              <a:t>job </a:t>
            </a:r>
            <a:r>
              <a:rPr sz="2000" spc="75" dirty="0">
                <a:latin typeface="Times New Roman"/>
                <a:cs typeface="Times New Roman"/>
              </a:rPr>
              <a:t>missed </a:t>
            </a:r>
            <a:r>
              <a:rPr sz="2000" spc="60" dirty="0">
                <a:latin typeface="Times New Roman"/>
                <a:cs typeface="Times New Roman"/>
              </a:rPr>
              <a:t>its </a:t>
            </a:r>
            <a:r>
              <a:rPr sz="2000" spc="114" dirty="0">
                <a:latin typeface="Times New Roman"/>
                <a:cs typeface="Times New Roman"/>
              </a:rPr>
              <a:t>due </a:t>
            </a:r>
            <a:r>
              <a:rPr sz="2000" spc="105" dirty="0">
                <a:latin typeface="Times New Roman"/>
                <a:cs typeface="Times New Roman"/>
              </a:rPr>
              <a:t>date </a:t>
            </a:r>
            <a:r>
              <a:rPr sz="2000" spc="50" dirty="0">
                <a:latin typeface="Times New Roman"/>
                <a:cs typeface="Times New Roman"/>
              </a:rPr>
              <a:t>(also </a:t>
            </a:r>
            <a:r>
              <a:rPr sz="2000" spc="75" dirty="0">
                <a:latin typeface="Times New Roman"/>
                <a:cs typeface="Times New Roman"/>
              </a:rPr>
              <a:t>referred </a:t>
            </a:r>
            <a:r>
              <a:rPr sz="2000" spc="110" dirty="0">
                <a:latin typeface="Times New Roman"/>
                <a:cs typeface="Times New Roman"/>
              </a:rPr>
              <a:t>to </a:t>
            </a:r>
            <a:r>
              <a:rPr sz="2000" spc="45" dirty="0">
                <a:latin typeface="Times New Roman"/>
                <a:cs typeface="Times New Roman"/>
              </a:rPr>
              <a:t>as  </a:t>
            </a:r>
            <a:r>
              <a:rPr sz="2000" spc="80" dirty="0">
                <a:latin typeface="Times New Roman"/>
                <a:cs typeface="Times New Roman"/>
              </a:rPr>
              <a:t>tardiness) </a:t>
            </a:r>
            <a:r>
              <a:rPr sz="2000" spc="85" dirty="0">
                <a:latin typeface="Times New Roman"/>
                <a:cs typeface="Times New Roman"/>
              </a:rPr>
              <a:t>or </a:t>
            </a:r>
            <a:r>
              <a:rPr sz="2000" spc="45" dirty="0">
                <a:latin typeface="Times New Roman"/>
                <a:cs typeface="Times New Roman"/>
              </a:rPr>
              <a:t>as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85" dirty="0">
                <a:latin typeface="Times New Roman"/>
                <a:cs typeface="Times New Roman"/>
              </a:rPr>
              <a:t>percentage </a:t>
            </a:r>
            <a:r>
              <a:rPr sz="2000" spc="10" dirty="0">
                <a:latin typeface="Times New Roman"/>
                <a:cs typeface="Times New Roman"/>
              </a:rPr>
              <a:t>of </a:t>
            </a:r>
            <a:r>
              <a:rPr sz="2000" spc="85" dirty="0">
                <a:latin typeface="Times New Roman"/>
                <a:cs typeface="Times New Roman"/>
              </a:rPr>
              <a:t>total </a:t>
            </a:r>
            <a:r>
              <a:rPr sz="2000" spc="45" dirty="0">
                <a:latin typeface="Times New Roman"/>
                <a:cs typeface="Times New Roman"/>
              </a:rPr>
              <a:t>jobs </a:t>
            </a:r>
            <a:r>
              <a:rPr sz="2000" spc="70" dirty="0">
                <a:latin typeface="Times New Roman"/>
                <a:cs typeface="Times New Roman"/>
              </a:rPr>
              <a:t>processed </a:t>
            </a:r>
            <a:r>
              <a:rPr sz="2000" spc="55" dirty="0">
                <a:latin typeface="Times New Roman"/>
                <a:cs typeface="Times New Roman"/>
              </a:rPr>
              <a:t>over </a:t>
            </a:r>
            <a:r>
              <a:rPr sz="2000" spc="85" dirty="0">
                <a:latin typeface="Times New Roman"/>
                <a:cs typeface="Times New Roman"/>
              </a:rPr>
              <a:t>some  </a:t>
            </a:r>
            <a:r>
              <a:rPr sz="2000" spc="80" dirty="0">
                <a:latin typeface="Times New Roman"/>
                <a:cs typeface="Times New Roman"/>
              </a:rPr>
              <a:t>period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100" dirty="0">
                <a:latin typeface="Times New Roman"/>
                <a:cs typeface="Times New Roman"/>
              </a:rPr>
              <a:t>time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30" dirty="0">
                <a:latin typeface="Times New Roman"/>
                <a:cs typeface="Times New Roman"/>
              </a:rPr>
              <a:t>that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0" dirty="0">
                <a:latin typeface="Times New Roman"/>
                <a:cs typeface="Times New Roman"/>
              </a:rPr>
              <a:t>missed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95" dirty="0">
                <a:latin typeface="Times New Roman"/>
                <a:cs typeface="Times New Roman"/>
              </a:rPr>
              <a:t>their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10" dirty="0">
                <a:latin typeface="Times New Roman"/>
                <a:cs typeface="Times New Roman"/>
              </a:rPr>
              <a:t>due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Times New Roman"/>
                <a:cs typeface="Times New Roman"/>
              </a:rPr>
              <a:t>dates.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i="1" spc="100" dirty="0">
                <a:latin typeface="Times New Roman"/>
                <a:cs typeface="Times New Roman"/>
              </a:rPr>
              <a:t>Work-in-Process </a:t>
            </a:r>
            <a:r>
              <a:rPr sz="2000" b="1" i="1" spc="110" dirty="0">
                <a:latin typeface="Times New Roman"/>
                <a:cs typeface="Times New Roman"/>
              </a:rPr>
              <a:t>Inventory: </a:t>
            </a:r>
            <a:r>
              <a:rPr sz="2000" spc="10" dirty="0">
                <a:latin typeface="Times New Roman"/>
                <a:cs typeface="Times New Roman"/>
              </a:rPr>
              <a:t>Any </a:t>
            </a:r>
            <a:r>
              <a:rPr sz="2000" spc="50" dirty="0">
                <a:latin typeface="Times New Roman"/>
                <a:cs typeface="Times New Roman"/>
              </a:rPr>
              <a:t>job </a:t>
            </a:r>
            <a:r>
              <a:rPr sz="2000" spc="85" dirty="0">
                <a:latin typeface="Times New Roman"/>
                <a:cs typeface="Times New Roman"/>
              </a:rPr>
              <a:t>in </a:t>
            </a:r>
            <a:r>
              <a:rPr sz="2000" spc="70" dirty="0">
                <a:latin typeface="Times New Roman"/>
                <a:cs typeface="Times New Roman"/>
              </a:rPr>
              <a:t>a </a:t>
            </a:r>
            <a:r>
              <a:rPr sz="2000" spc="55" dirty="0">
                <a:latin typeface="Times New Roman"/>
                <a:cs typeface="Times New Roman"/>
              </a:rPr>
              <a:t>waiting </a:t>
            </a:r>
            <a:r>
              <a:rPr sz="2000" spc="45" dirty="0">
                <a:latin typeface="Times New Roman"/>
                <a:cs typeface="Times New Roman"/>
              </a:rPr>
              <a:t>line, </a:t>
            </a:r>
            <a:r>
              <a:rPr sz="2000" spc="65" dirty="0">
                <a:latin typeface="Times New Roman"/>
                <a:cs typeface="Times New Roman"/>
              </a:rPr>
              <a:t>moving  </a:t>
            </a:r>
            <a:r>
              <a:rPr sz="2000" spc="75" dirty="0">
                <a:latin typeface="Times New Roman"/>
                <a:cs typeface="Times New Roman"/>
              </a:rPr>
              <a:t>from </a:t>
            </a:r>
            <a:r>
              <a:rPr sz="2000" spc="100" dirty="0">
                <a:latin typeface="Times New Roman"/>
                <a:cs typeface="Times New Roman"/>
              </a:rPr>
              <a:t>one </a:t>
            </a:r>
            <a:r>
              <a:rPr sz="2000" spc="90" dirty="0">
                <a:latin typeface="Times New Roman"/>
                <a:cs typeface="Times New Roman"/>
              </a:rPr>
              <a:t>operation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125" dirty="0">
                <a:latin typeface="Times New Roman"/>
                <a:cs typeface="Times New Roman"/>
              </a:rPr>
              <a:t>the </a:t>
            </a:r>
            <a:r>
              <a:rPr sz="2000" spc="70" dirty="0">
                <a:latin typeface="Times New Roman"/>
                <a:cs typeface="Times New Roman"/>
              </a:rPr>
              <a:t>next, being </a:t>
            </a:r>
            <a:r>
              <a:rPr sz="2000" spc="60" dirty="0">
                <a:latin typeface="Times New Roman"/>
                <a:cs typeface="Times New Roman"/>
              </a:rPr>
              <a:t>delayed </a:t>
            </a:r>
            <a:r>
              <a:rPr sz="2000" spc="40" dirty="0">
                <a:latin typeface="Times New Roman"/>
                <a:cs typeface="Times New Roman"/>
              </a:rPr>
              <a:t>for </a:t>
            </a:r>
            <a:r>
              <a:rPr sz="2000" spc="85" dirty="0">
                <a:latin typeface="Times New Roman"/>
                <a:cs typeface="Times New Roman"/>
              </a:rPr>
              <a:t>some </a:t>
            </a:r>
            <a:r>
              <a:rPr sz="2000" spc="70" dirty="0">
                <a:latin typeface="Times New Roman"/>
                <a:cs typeface="Times New Roman"/>
              </a:rPr>
              <a:t>reason,  being </a:t>
            </a:r>
            <a:r>
              <a:rPr sz="2000" spc="65" dirty="0">
                <a:latin typeface="Times New Roman"/>
                <a:cs typeface="Times New Roman"/>
              </a:rPr>
              <a:t>processed, </a:t>
            </a:r>
            <a:r>
              <a:rPr sz="2000" spc="85" dirty="0">
                <a:latin typeface="Times New Roman"/>
                <a:cs typeface="Times New Roman"/>
              </a:rPr>
              <a:t>or  </a:t>
            </a:r>
            <a:r>
              <a:rPr sz="2000" spc="65" dirty="0">
                <a:latin typeface="Times New Roman"/>
                <a:cs typeface="Times New Roman"/>
              </a:rPr>
              <a:t>residing </a:t>
            </a:r>
            <a:r>
              <a:rPr sz="2000" spc="80" dirty="0">
                <a:latin typeface="Times New Roman"/>
                <a:cs typeface="Times New Roman"/>
              </a:rPr>
              <a:t>in </a:t>
            </a:r>
            <a:r>
              <a:rPr sz="2000" spc="110" dirty="0">
                <a:latin typeface="Times New Roman"/>
                <a:cs typeface="Times New Roman"/>
              </a:rPr>
              <a:t>component </a:t>
            </a:r>
            <a:r>
              <a:rPr sz="2000" spc="85" dirty="0">
                <a:latin typeface="Times New Roman"/>
                <a:cs typeface="Times New Roman"/>
              </a:rPr>
              <a:t>or  </a:t>
            </a:r>
            <a:r>
              <a:rPr sz="2000" spc="65" dirty="0">
                <a:latin typeface="Times New Roman"/>
                <a:cs typeface="Times New Roman"/>
              </a:rPr>
              <a:t>subassembly  </a:t>
            </a:r>
            <a:r>
              <a:rPr sz="2000" spc="70" dirty="0">
                <a:latin typeface="Times New Roman"/>
                <a:cs typeface="Times New Roman"/>
              </a:rPr>
              <a:t>inventories </a:t>
            </a:r>
            <a:r>
              <a:rPr sz="2000" spc="15" dirty="0">
                <a:latin typeface="Times New Roman"/>
                <a:cs typeface="Times New Roman"/>
              </a:rPr>
              <a:t>is </a:t>
            </a:r>
            <a:r>
              <a:rPr sz="2000" spc="80" dirty="0">
                <a:latin typeface="Times New Roman"/>
                <a:cs typeface="Times New Roman"/>
              </a:rPr>
              <a:t>considered </a:t>
            </a:r>
            <a:r>
              <a:rPr sz="2000" spc="114" dirty="0">
                <a:latin typeface="Times New Roman"/>
                <a:cs typeface="Times New Roman"/>
              </a:rPr>
              <a:t>to </a:t>
            </a:r>
            <a:r>
              <a:rPr sz="2000" spc="85" dirty="0">
                <a:latin typeface="Times New Roman"/>
                <a:cs typeface="Times New Roman"/>
              </a:rPr>
              <a:t>be </a:t>
            </a:r>
            <a:r>
              <a:rPr sz="2000" spc="65" dirty="0">
                <a:latin typeface="Times New Roman"/>
                <a:cs typeface="Times New Roman"/>
              </a:rPr>
              <a:t>work-in-process</a:t>
            </a:r>
            <a:r>
              <a:rPr sz="2000" spc="-35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Times New Roman"/>
                <a:cs typeface="Times New Roman"/>
              </a:rPr>
              <a:t>inventory.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8160" y="223520"/>
            <a:ext cx="5557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70" dirty="0">
                <a:latin typeface="Times New Roman"/>
                <a:cs typeface="Times New Roman"/>
              </a:rPr>
              <a:t>Performance</a:t>
            </a:r>
            <a:r>
              <a:rPr sz="4400" spc="-55" dirty="0">
                <a:latin typeface="Times New Roman"/>
                <a:cs typeface="Times New Roman"/>
              </a:rPr>
              <a:t> </a:t>
            </a:r>
            <a:r>
              <a:rPr sz="4400" spc="145" dirty="0">
                <a:latin typeface="Times New Roman"/>
                <a:cs typeface="Times New Roman"/>
              </a:rPr>
              <a:t>Measures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633220"/>
            <a:ext cx="7495540" cy="3716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120" dirty="0">
                <a:latin typeface="Times New Roman"/>
                <a:cs typeface="Times New Roman"/>
              </a:rPr>
              <a:t>Total </a:t>
            </a:r>
            <a:r>
              <a:rPr sz="1800" b="1" i="1" spc="95" dirty="0">
                <a:latin typeface="Times New Roman"/>
                <a:cs typeface="Times New Roman"/>
              </a:rPr>
              <a:t>Inventory: </a:t>
            </a:r>
            <a:r>
              <a:rPr sz="1800" spc="65" dirty="0">
                <a:latin typeface="Times New Roman"/>
                <a:cs typeface="Times New Roman"/>
              </a:rPr>
              <a:t>The </a:t>
            </a:r>
            <a:r>
              <a:rPr sz="1800" spc="100" dirty="0">
                <a:latin typeface="Times New Roman"/>
                <a:cs typeface="Times New Roman"/>
              </a:rPr>
              <a:t>sum </a:t>
            </a:r>
            <a:r>
              <a:rPr sz="1800" spc="10" dirty="0">
                <a:latin typeface="Times New Roman"/>
                <a:cs typeface="Times New Roman"/>
              </a:rPr>
              <a:t>of </a:t>
            </a:r>
            <a:r>
              <a:rPr sz="1800" spc="75" dirty="0">
                <a:latin typeface="Times New Roman"/>
                <a:cs typeface="Times New Roman"/>
              </a:rPr>
              <a:t>scheduled </a:t>
            </a:r>
            <a:r>
              <a:rPr sz="1800" spc="60" dirty="0">
                <a:latin typeface="Times New Roman"/>
                <a:cs typeface="Times New Roman"/>
              </a:rPr>
              <a:t>receipts </a:t>
            </a:r>
            <a:r>
              <a:rPr sz="1800" spc="105" dirty="0">
                <a:latin typeface="Times New Roman"/>
                <a:cs typeface="Times New Roman"/>
              </a:rPr>
              <a:t>and </a:t>
            </a:r>
            <a:r>
              <a:rPr sz="1800" spc="100" dirty="0">
                <a:latin typeface="Times New Roman"/>
                <a:cs typeface="Times New Roman"/>
              </a:rPr>
              <a:t>on-hand </a:t>
            </a:r>
            <a:r>
              <a:rPr sz="1800" spc="60" dirty="0">
                <a:latin typeface="Times New Roman"/>
                <a:cs typeface="Times New Roman"/>
              </a:rPr>
              <a:t>inventories  </a:t>
            </a:r>
            <a:r>
              <a:rPr sz="1800" spc="10" dirty="0">
                <a:latin typeface="Times New Roman"/>
                <a:cs typeface="Times New Roman"/>
              </a:rPr>
              <a:t>is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450"/>
              </a:spcBef>
            </a:pPr>
            <a:r>
              <a:rPr sz="1800" spc="110" dirty="0">
                <a:latin typeface="Times New Roman"/>
                <a:cs typeface="Times New Roman"/>
              </a:rPr>
              <a:t>the </a:t>
            </a:r>
            <a:r>
              <a:rPr sz="1800" spc="80" dirty="0">
                <a:latin typeface="Times New Roman"/>
                <a:cs typeface="Times New Roman"/>
              </a:rPr>
              <a:t>total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55" dirty="0">
                <a:latin typeface="Times New Roman"/>
                <a:cs typeface="Times New Roman"/>
              </a:rPr>
              <a:t>inventory.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1800" b="1" i="1" spc="105" dirty="0">
                <a:latin typeface="Times New Roman"/>
                <a:cs typeface="Times New Roman"/>
              </a:rPr>
              <a:t>Utilization: </a:t>
            </a:r>
            <a:r>
              <a:rPr sz="1800" spc="65" dirty="0">
                <a:latin typeface="Times New Roman"/>
                <a:cs typeface="Times New Roman"/>
              </a:rPr>
              <a:t>The </a:t>
            </a:r>
            <a:r>
              <a:rPr sz="1800" spc="85" dirty="0">
                <a:latin typeface="Times New Roman"/>
                <a:cs typeface="Times New Roman"/>
              </a:rPr>
              <a:t>percent </a:t>
            </a:r>
            <a:r>
              <a:rPr sz="1800" spc="10" dirty="0">
                <a:latin typeface="Times New Roman"/>
                <a:cs typeface="Times New Roman"/>
              </a:rPr>
              <a:t>of </a:t>
            </a:r>
            <a:r>
              <a:rPr sz="1800" spc="55" dirty="0">
                <a:latin typeface="Times New Roman"/>
                <a:cs typeface="Times New Roman"/>
              </a:rPr>
              <a:t>work </a:t>
            </a:r>
            <a:r>
              <a:rPr sz="1800" spc="85" dirty="0">
                <a:latin typeface="Times New Roman"/>
                <a:cs typeface="Times New Roman"/>
              </a:rPr>
              <a:t>time </a:t>
            </a:r>
            <a:r>
              <a:rPr sz="1800" spc="50" dirty="0">
                <a:latin typeface="Times New Roman"/>
                <a:cs typeface="Times New Roman"/>
              </a:rPr>
              <a:t>productively </a:t>
            </a:r>
            <a:r>
              <a:rPr sz="1800" spc="90" dirty="0">
                <a:latin typeface="Times New Roman"/>
                <a:cs typeface="Times New Roman"/>
              </a:rPr>
              <a:t>spent </a:t>
            </a:r>
            <a:r>
              <a:rPr sz="1800" spc="30" dirty="0">
                <a:latin typeface="Times New Roman"/>
                <a:cs typeface="Times New Roman"/>
              </a:rPr>
              <a:t>by </a:t>
            </a:r>
            <a:r>
              <a:rPr sz="1800" spc="65" dirty="0">
                <a:latin typeface="Times New Roman"/>
                <a:cs typeface="Times New Roman"/>
              </a:rPr>
              <a:t>a </a:t>
            </a:r>
            <a:r>
              <a:rPr sz="1800" spc="80" dirty="0">
                <a:latin typeface="Times New Roman"/>
                <a:cs typeface="Times New Roman"/>
              </a:rPr>
              <a:t>machine </a:t>
            </a:r>
            <a:r>
              <a:rPr sz="1800" spc="75" dirty="0">
                <a:latin typeface="Times New Roman"/>
                <a:cs typeface="Times New Roman"/>
              </a:rPr>
              <a:t>or  </a:t>
            </a:r>
            <a:r>
              <a:rPr sz="1800" spc="60" dirty="0">
                <a:latin typeface="Times New Roman"/>
                <a:cs typeface="Times New Roman"/>
              </a:rPr>
              <a:t>worker </a:t>
            </a:r>
            <a:r>
              <a:rPr sz="1800" spc="10" dirty="0">
                <a:latin typeface="Times New Roman"/>
                <a:cs typeface="Times New Roman"/>
              </a:rPr>
              <a:t>is </a:t>
            </a:r>
            <a:r>
              <a:rPr sz="1800" spc="45" dirty="0">
                <a:latin typeface="Times New Roman"/>
                <a:cs typeface="Times New Roman"/>
              </a:rPr>
              <a:t>called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60" dirty="0">
                <a:latin typeface="Times New Roman"/>
                <a:cs typeface="Times New Roman"/>
              </a:rPr>
              <a:t>utilization.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55" dirty="0">
                <a:latin typeface="Times New Roman"/>
                <a:cs typeface="Times New Roman"/>
              </a:rPr>
              <a:t>These </a:t>
            </a:r>
            <a:r>
              <a:rPr sz="1800" spc="70" dirty="0">
                <a:latin typeface="Times New Roman"/>
                <a:cs typeface="Times New Roman"/>
              </a:rPr>
              <a:t>performance </a:t>
            </a:r>
            <a:r>
              <a:rPr sz="1800" spc="75" dirty="0">
                <a:latin typeface="Times New Roman"/>
                <a:cs typeface="Times New Roman"/>
              </a:rPr>
              <a:t>measures </a:t>
            </a:r>
            <a:r>
              <a:rPr sz="1800" spc="70" dirty="0">
                <a:latin typeface="Times New Roman"/>
                <a:cs typeface="Times New Roman"/>
              </a:rPr>
              <a:t>often are</a:t>
            </a:r>
            <a:r>
              <a:rPr sz="1800" spc="-245" dirty="0">
                <a:latin typeface="Times New Roman"/>
                <a:cs typeface="Times New Roman"/>
              </a:rPr>
              <a:t> </a:t>
            </a:r>
            <a:r>
              <a:rPr sz="1800" spc="70" dirty="0">
                <a:latin typeface="Times New Roman"/>
                <a:cs typeface="Times New Roman"/>
              </a:rPr>
              <a:t>interrelated.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b="1" i="1" spc="45" dirty="0">
                <a:latin typeface="Times New Roman"/>
                <a:cs typeface="Times New Roman"/>
              </a:rPr>
              <a:t>An </a:t>
            </a:r>
            <a:r>
              <a:rPr sz="1800" b="1" i="1" spc="120" dirty="0">
                <a:latin typeface="Times New Roman"/>
                <a:cs typeface="Times New Roman"/>
              </a:rPr>
              <a:t>understanding </a:t>
            </a:r>
            <a:r>
              <a:rPr sz="1800" b="1" i="1" spc="90" dirty="0">
                <a:latin typeface="Times New Roman"/>
                <a:cs typeface="Times New Roman"/>
              </a:rPr>
              <a:t>of </a:t>
            </a:r>
            <a:r>
              <a:rPr sz="1800" b="1" i="1" spc="155" dirty="0">
                <a:latin typeface="Times New Roman"/>
                <a:cs typeface="Times New Roman"/>
              </a:rPr>
              <a:t>the </a:t>
            </a:r>
            <a:r>
              <a:rPr sz="1800" b="1" i="1" spc="125" dirty="0">
                <a:latin typeface="Times New Roman"/>
                <a:cs typeface="Times New Roman"/>
              </a:rPr>
              <a:t>interactions </a:t>
            </a:r>
            <a:r>
              <a:rPr sz="1800" b="1" i="1" spc="95" dirty="0">
                <a:latin typeface="Times New Roman"/>
                <a:cs typeface="Times New Roman"/>
              </a:rPr>
              <a:t>of </a:t>
            </a:r>
            <a:r>
              <a:rPr sz="1800" b="1" i="1" spc="114" dirty="0">
                <a:latin typeface="Times New Roman"/>
                <a:cs typeface="Times New Roman"/>
              </a:rPr>
              <a:t>job </a:t>
            </a:r>
            <a:r>
              <a:rPr sz="1800" b="1" i="1" spc="105" dirty="0">
                <a:latin typeface="Times New Roman"/>
                <a:cs typeface="Times New Roman"/>
              </a:rPr>
              <a:t>flow </a:t>
            </a:r>
            <a:r>
              <a:rPr sz="1800" b="1" i="1" spc="140" dirty="0">
                <a:latin typeface="Times New Roman"/>
                <a:cs typeface="Times New Roman"/>
              </a:rPr>
              <a:t>time, </a:t>
            </a:r>
            <a:r>
              <a:rPr sz="1800" b="1" i="1" spc="130" dirty="0">
                <a:latin typeface="Times New Roman"/>
                <a:cs typeface="Times New Roman"/>
              </a:rPr>
              <a:t>makespan,  </a:t>
            </a:r>
            <a:r>
              <a:rPr sz="1800" b="1" i="1" spc="155" dirty="0">
                <a:latin typeface="Times New Roman"/>
                <a:cs typeface="Times New Roman"/>
              </a:rPr>
              <a:t>past </a:t>
            </a:r>
            <a:r>
              <a:rPr sz="1800" b="1" i="1" spc="110" dirty="0">
                <a:latin typeface="Times New Roman"/>
                <a:cs typeface="Times New Roman"/>
              </a:rPr>
              <a:t>due, </a:t>
            </a:r>
            <a:r>
              <a:rPr sz="1800" b="1" i="1" spc="40" dirty="0">
                <a:latin typeface="Times New Roman"/>
                <a:cs typeface="Times New Roman"/>
              </a:rPr>
              <a:t>WIP </a:t>
            </a:r>
            <a:r>
              <a:rPr sz="1800" b="1" i="1" spc="114" dirty="0">
                <a:latin typeface="Times New Roman"/>
                <a:cs typeface="Times New Roman"/>
              </a:rPr>
              <a:t>inventory, </a:t>
            </a:r>
            <a:r>
              <a:rPr sz="1800" b="1" i="1" spc="165" dirty="0">
                <a:latin typeface="Times New Roman"/>
                <a:cs typeface="Times New Roman"/>
              </a:rPr>
              <a:t>total </a:t>
            </a:r>
            <a:r>
              <a:rPr sz="1800" b="1" i="1" spc="120" dirty="0">
                <a:latin typeface="Times New Roman"/>
                <a:cs typeface="Times New Roman"/>
              </a:rPr>
              <a:t>inventory, </a:t>
            </a:r>
            <a:r>
              <a:rPr sz="1800" b="1" i="1" spc="130" dirty="0">
                <a:latin typeface="Times New Roman"/>
                <a:cs typeface="Times New Roman"/>
              </a:rPr>
              <a:t>and </a:t>
            </a:r>
            <a:r>
              <a:rPr sz="1800" b="1" i="1" spc="135" dirty="0">
                <a:latin typeface="Times New Roman"/>
                <a:cs typeface="Times New Roman"/>
              </a:rPr>
              <a:t>utilization </a:t>
            </a:r>
            <a:r>
              <a:rPr sz="1800" b="1" i="1" spc="105" dirty="0">
                <a:latin typeface="Times New Roman"/>
                <a:cs typeface="Times New Roman"/>
              </a:rPr>
              <a:t>can </a:t>
            </a:r>
            <a:r>
              <a:rPr sz="1800" b="1" i="1" spc="155" dirty="0">
                <a:latin typeface="Times New Roman"/>
                <a:cs typeface="Times New Roman"/>
              </a:rPr>
              <a:t>make  </a:t>
            </a:r>
            <a:r>
              <a:rPr sz="1800" b="1" i="1" spc="100" dirty="0">
                <a:latin typeface="Times New Roman"/>
                <a:cs typeface="Times New Roman"/>
              </a:rPr>
              <a:t>scheduling</a:t>
            </a:r>
            <a:r>
              <a:rPr sz="1800" b="1" i="1" spc="-50" dirty="0">
                <a:latin typeface="Times New Roman"/>
                <a:cs typeface="Times New Roman"/>
              </a:rPr>
              <a:t> </a:t>
            </a:r>
            <a:r>
              <a:rPr sz="1800" b="1" i="1" spc="100" dirty="0">
                <a:latin typeface="Times New Roman"/>
                <a:cs typeface="Times New Roman"/>
              </a:rPr>
              <a:t>easier.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6579" y="223520"/>
            <a:ext cx="55962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70" dirty="0">
                <a:latin typeface="Times New Roman"/>
                <a:cs typeface="Times New Roman"/>
              </a:rPr>
              <a:t>Manufacturing</a:t>
            </a:r>
            <a:r>
              <a:rPr sz="4400" spc="-35" dirty="0">
                <a:latin typeface="Times New Roman"/>
                <a:cs typeface="Times New Roman"/>
              </a:rPr>
              <a:t> </a:t>
            </a:r>
            <a:r>
              <a:rPr sz="4400" spc="120" dirty="0">
                <a:latin typeface="Times New Roman"/>
                <a:cs typeface="Times New Roman"/>
              </a:rPr>
              <a:t>Process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543417"/>
            <a:ext cx="8241662" cy="50097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0350" marR="5080" indent="-1517650">
              <a:lnSpc>
                <a:spcPct val="100000"/>
              </a:lnSpc>
              <a:spcBef>
                <a:spcPts val="100"/>
              </a:spcBef>
            </a:pPr>
            <a:r>
              <a:rPr sz="4000" spc="110" dirty="0">
                <a:latin typeface="Times New Roman"/>
                <a:cs typeface="Times New Roman"/>
              </a:rPr>
              <a:t>Objectives </a:t>
            </a:r>
            <a:r>
              <a:rPr sz="4000" spc="30" dirty="0">
                <a:latin typeface="Times New Roman"/>
                <a:cs typeface="Times New Roman"/>
              </a:rPr>
              <a:t>of</a:t>
            </a:r>
            <a:r>
              <a:rPr sz="4000" spc="-160" dirty="0">
                <a:latin typeface="Times New Roman"/>
                <a:cs typeface="Times New Roman"/>
              </a:rPr>
              <a:t> </a:t>
            </a:r>
            <a:r>
              <a:rPr sz="4000" spc="185" dirty="0">
                <a:latin typeface="Times New Roman"/>
                <a:cs typeface="Times New Roman"/>
              </a:rPr>
              <a:t>Operations  </a:t>
            </a:r>
            <a:r>
              <a:rPr sz="4000" spc="125" dirty="0">
                <a:latin typeface="Times New Roman"/>
                <a:cs typeface="Times New Roman"/>
              </a:rPr>
              <a:t>Scheduling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1670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633220"/>
            <a:ext cx="45561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65" dirty="0">
                <a:latin typeface="Times New Roman"/>
                <a:cs typeface="Times New Roman"/>
              </a:rPr>
              <a:t>Making </a:t>
            </a:r>
            <a:r>
              <a:rPr sz="2400" spc="50" dirty="0">
                <a:latin typeface="Times New Roman"/>
                <a:cs typeface="Times New Roman"/>
              </a:rPr>
              <a:t>efficient </a:t>
            </a:r>
            <a:r>
              <a:rPr sz="2400" spc="90" dirty="0">
                <a:latin typeface="Times New Roman"/>
                <a:cs typeface="Times New Roman"/>
              </a:rPr>
              <a:t>use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labour.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42442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440940"/>
            <a:ext cx="68967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65" dirty="0">
                <a:latin typeface="Times New Roman"/>
                <a:cs typeface="Times New Roman"/>
              </a:rPr>
              <a:t>Making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best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possible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use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equipments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55" dirty="0">
                <a:latin typeface="Times New Roman"/>
                <a:cs typeface="Times New Roman"/>
              </a:rPr>
              <a:t>that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are  </a:t>
            </a:r>
            <a:r>
              <a:rPr sz="2400" spc="45" dirty="0">
                <a:latin typeface="Times New Roman"/>
                <a:cs typeface="Times New Roman"/>
              </a:rPr>
              <a:t>available </a:t>
            </a:r>
            <a:r>
              <a:rPr sz="2400" spc="50" dirty="0">
                <a:latin typeface="Times New Roman"/>
                <a:cs typeface="Times New Roman"/>
              </a:rPr>
              <a:t>for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use.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59664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3614420"/>
            <a:ext cx="2796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Times New Roman"/>
                <a:cs typeface="Times New Roman"/>
              </a:rPr>
              <a:t>Increasing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profit.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440435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4422140"/>
            <a:ext cx="2953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>
                <a:latin typeface="Times New Roman"/>
                <a:cs typeface="Times New Roman"/>
              </a:rPr>
              <a:t>Increasing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output.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5212079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5228590"/>
            <a:ext cx="3664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80" dirty="0">
                <a:latin typeface="Times New Roman"/>
                <a:cs typeface="Times New Roman"/>
              </a:rPr>
              <a:t>Improving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45" dirty="0">
                <a:latin typeface="Times New Roman"/>
                <a:cs typeface="Times New Roman"/>
              </a:rPr>
              <a:t>service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level.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2001</Words>
  <Application>Microsoft Office PowerPoint</Application>
  <PresentationFormat>On-screen Show (4:3)</PresentationFormat>
  <Paragraphs>263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OpenSymbol</vt:lpstr>
      <vt:lpstr>Times New Roman</vt:lpstr>
      <vt:lpstr>Trebuchet MS</vt:lpstr>
      <vt:lpstr>Office Theme</vt:lpstr>
      <vt:lpstr>SCHEDULING AND SEQUENCING</vt:lpstr>
      <vt:lpstr>Scheduling</vt:lpstr>
      <vt:lpstr>Introduction</vt:lpstr>
      <vt:lpstr>Work Centre</vt:lpstr>
      <vt:lpstr>Performance Measures</vt:lpstr>
      <vt:lpstr>Performance Measures</vt:lpstr>
      <vt:lpstr>Performance Measures</vt:lpstr>
      <vt:lpstr>Manufacturing Process</vt:lpstr>
      <vt:lpstr>Objectives of Operations  Scheduling</vt:lpstr>
      <vt:lpstr>Objectives of Operations  Scheduling</vt:lpstr>
      <vt:lpstr>Functions of Operations Scheduling</vt:lpstr>
      <vt:lpstr>Functions of Operations Scheduling</vt:lpstr>
      <vt:lpstr>Types of Scheduling</vt:lpstr>
      <vt:lpstr>Types of Scheduling</vt:lpstr>
      <vt:lpstr>Shop Floor Control (SFC)</vt:lpstr>
      <vt:lpstr>Loading</vt:lpstr>
      <vt:lpstr>Sequencing</vt:lpstr>
      <vt:lpstr>Sequencing Jobs</vt:lpstr>
      <vt:lpstr>Sequencing Jobs</vt:lpstr>
      <vt:lpstr>Job Shop Sequencing</vt:lpstr>
      <vt:lpstr>Priority Sequencing Rules</vt:lpstr>
      <vt:lpstr>Priority Sequencing Rules</vt:lpstr>
      <vt:lpstr>Sequencing One Workstation</vt:lpstr>
      <vt:lpstr>Multiple-Dimension Rules</vt:lpstr>
      <vt:lpstr>Multiple Workstations</vt:lpstr>
      <vt:lpstr>Scheduling a Two-Station Flow Shop</vt:lpstr>
      <vt:lpstr>Scheduling Jobs for  Multiple Workstations</vt:lpstr>
      <vt:lpstr>Scheduling Problems</vt:lpstr>
      <vt:lpstr>One machine, many jobs</vt:lpstr>
      <vt:lpstr>Two machines, many jobs</vt:lpstr>
      <vt:lpstr>Johnson’s Rule</vt:lpstr>
      <vt:lpstr>Gantt Progress Chart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AND SEQUENCING</dc:title>
  <cp:lastModifiedBy>lipsasamal90@gmail.com</cp:lastModifiedBy>
  <cp:revision>1</cp:revision>
  <dcterms:created xsi:type="dcterms:W3CDTF">2021-04-22T18:42:33Z</dcterms:created>
  <dcterms:modified xsi:type="dcterms:W3CDTF">2021-04-22T18:43:55Z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2014-04-24T00:00:00Z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2021-04-22T00:00:00Z</vt:filetime>
  </property>
</Properties>
</file>