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303" y="463042"/>
            <a:ext cx="557657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3935" y="2911602"/>
            <a:ext cx="8136128" cy="2586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42670"/>
            <a:ext cx="9144000" cy="64878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0154" y="374345"/>
            <a:ext cx="51015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0" dirty="0"/>
              <a:t>Value </a:t>
            </a:r>
            <a:r>
              <a:rPr sz="4400" dirty="0"/>
              <a:t>Chain</a:t>
            </a:r>
            <a:r>
              <a:rPr sz="4400" spc="-250" dirty="0"/>
              <a:t> </a:t>
            </a:r>
            <a:r>
              <a:rPr sz="4400" dirty="0"/>
              <a:t>Analysis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353694"/>
            <a:ext cx="5730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Cost Advantage and </a:t>
            </a:r>
            <a:r>
              <a:rPr dirty="0"/>
              <a:t>the </a:t>
            </a:r>
            <a:r>
              <a:rPr spc="-55" dirty="0"/>
              <a:t>Value</a:t>
            </a:r>
            <a:r>
              <a:rPr spc="-165" dirty="0"/>
              <a:t> </a:t>
            </a:r>
            <a:r>
              <a:rPr spc="-5" dirty="0"/>
              <a:t>Chain: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055954"/>
            <a:ext cx="742950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923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firm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create a cost advantage either by reducing the  </a:t>
            </a:r>
            <a:r>
              <a:rPr sz="2400" spc="-5" dirty="0">
                <a:latin typeface="Times New Roman"/>
                <a:cs typeface="Times New Roman"/>
              </a:rPr>
              <a:t>cost </a:t>
            </a:r>
            <a:r>
              <a:rPr sz="2400" dirty="0">
                <a:latin typeface="Times New Roman"/>
                <a:cs typeface="Times New Roman"/>
              </a:rPr>
              <a:t>of individual value chain </a:t>
            </a:r>
            <a:r>
              <a:rPr sz="2400" spc="-5" dirty="0">
                <a:latin typeface="Times New Roman"/>
                <a:cs typeface="Times New Roman"/>
              </a:rPr>
              <a:t>activities </a:t>
            </a:r>
            <a:r>
              <a:rPr sz="2400" dirty="0">
                <a:latin typeface="Times New Roman"/>
                <a:cs typeface="Times New Roman"/>
              </a:rPr>
              <a:t>or by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reconfiguring  the value chain. It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include,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Economies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scale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Learning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Capacity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utilization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Linkages </a:t>
            </a:r>
            <a:r>
              <a:rPr sz="2400" spc="-5" dirty="0">
                <a:latin typeface="Times New Roman"/>
                <a:cs typeface="Times New Roman"/>
              </a:rPr>
              <a:t>among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activities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Interrelationships among </a:t>
            </a:r>
            <a:r>
              <a:rPr sz="2400" dirty="0">
                <a:latin typeface="Times New Roman"/>
                <a:cs typeface="Times New Roman"/>
              </a:rPr>
              <a:t>business units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Degree of vertical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integration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20" dirty="0">
                <a:latin typeface="Times New Roman"/>
                <a:cs typeface="Times New Roman"/>
              </a:rPr>
              <a:t>Timing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market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entry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Firm's </a:t>
            </a:r>
            <a:r>
              <a:rPr sz="2400" dirty="0">
                <a:latin typeface="Times New Roman"/>
                <a:cs typeface="Times New Roman"/>
              </a:rPr>
              <a:t>policy of cost 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differentiation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Geographic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location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Institutional </a:t>
            </a:r>
            <a:r>
              <a:rPr sz="2400" dirty="0">
                <a:latin typeface="Times New Roman"/>
                <a:cs typeface="Times New Roman"/>
              </a:rPr>
              <a:t>factors (regulation, union </a:t>
            </a:r>
            <a:r>
              <a:rPr sz="2400" spc="-20" dirty="0">
                <a:latin typeface="Times New Roman"/>
                <a:cs typeface="Times New Roman"/>
              </a:rPr>
              <a:t>activity, </a:t>
            </a:r>
            <a:r>
              <a:rPr sz="2400" dirty="0">
                <a:latin typeface="Times New Roman"/>
                <a:cs typeface="Times New Roman"/>
              </a:rPr>
              <a:t>taxes,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Differentiation </a:t>
            </a:r>
            <a:r>
              <a:rPr dirty="0"/>
              <a:t>and </a:t>
            </a:r>
            <a:r>
              <a:rPr spc="-5" dirty="0"/>
              <a:t>the </a:t>
            </a:r>
            <a:r>
              <a:rPr spc="-55" dirty="0"/>
              <a:t>Value</a:t>
            </a:r>
            <a:r>
              <a:rPr spc="-80" dirty="0"/>
              <a:t> </a:t>
            </a:r>
            <a:r>
              <a:rPr dirty="0"/>
              <a:t>Chain: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891285"/>
            <a:ext cx="7982584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 differentiation advantage can arise </a:t>
            </a:r>
            <a:r>
              <a:rPr sz="2400" dirty="0">
                <a:latin typeface="Times New Roman"/>
                <a:cs typeface="Times New Roman"/>
              </a:rPr>
              <a:t>from any part of the value  chain. It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may,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Policies and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decisions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Linkages </a:t>
            </a:r>
            <a:r>
              <a:rPr sz="2400" spc="-5" dirty="0">
                <a:latin typeface="Times New Roman"/>
                <a:cs typeface="Times New Roman"/>
              </a:rPr>
              <a:t>among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activities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15" dirty="0">
                <a:latin typeface="Times New Roman"/>
                <a:cs typeface="Times New Roman"/>
              </a:rPr>
              <a:t>Timing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Location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Interrelationships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Learning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Integration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Scale </a:t>
            </a:r>
            <a:r>
              <a:rPr sz="2400" spc="-5" dirty="0">
                <a:latin typeface="Times New Roman"/>
                <a:cs typeface="Times New Roman"/>
              </a:rPr>
              <a:t>(e.g. </a:t>
            </a:r>
            <a:r>
              <a:rPr sz="2400" dirty="0">
                <a:latin typeface="Times New Roman"/>
                <a:cs typeface="Times New Roman"/>
              </a:rPr>
              <a:t>better service as a result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large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scale)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Institutional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Many of these </a:t>
            </a:r>
            <a:r>
              <a:rPr sz="2400" dirty="0">
                <a:latin typeface="Times New Roman"/>
                <a:cs typeface="Times New Roman"/>
              </a:rPr>
              <a:t>also </a:t>
            </a:r>
            <a:r>
              <a:rPr sz="2400" spc="-5" dirty="0">
                <a:latin typeface="Times New Roman"/>
                <a:cs typeface="Times New Roman"/>
              </a:rPr>
              <a:t>serve as </a:t>
            </a:r>
            <a:r>
              <a:rPr sz="2400" dirty="0">
                <a:latin typeface="Times New Roman"/>
                <a:cs typeface="Times New Roman"/>
              </a:rPr>
              <a:t>cost drivers. </a:t>
            </a:r>
            <a:r>
              <a:rPr sz="2400" spc="-5" dirty="0">
                <a:latin typeface="Times New Roman"/>
                <a:cs typeface="Times New Roman"/>
              </a:rPr>
              <a:t>Differentiation </a:t>
            </a:r>
            <a:r>
              <a:rPr sz="2400" dirty="0">
                <a:latin typeface="Times New Roman"/>
                <a:cs typeface="Times New Roman"/>
              </a:rPr>
              <a:t>often  results in </a:t>
            </a:r>
            <a:r>
              <a:rPr sz="2400" spc="-5" dirty="0">
                <a:latin typeface="Times New Roman"/>
                <a:cs typeface="Times New Roman"/>
              </a:rPr>
              <a:t>greater </a:t>
            </a:r>
            <a:r>
              <a:rPr sz="2400" dirty="0">
                <a:latin typeface="Times New Roman"/>
                <a:cs typeface="Times New Roman"/>
              </a:rPr>
              <a:t>costs, </a:t>
            </a:r>
            <a:r>
              <a:rPr sz="2400" spc="-5" dirty="0">
                <a:latin typeface="Times New Roman"/>
                <a:cs typeface="Times New Roman"/>
              </a:rPr>
              <a:t>resulting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10" dirty="0">
                <a:latin typeface="Times New Roman"/>
                <a:cs typeface="Times New Roman"/>
              </a:rPr>
              <a:t>trade-offs </a:t>
            </a:r>
            <a:r>
              <a:rPr sz="2400" dirty="0">
                <a:latin typeface="Times New Roman"/>
                <a:cs typeface="Times New Roman"/>
              </a:rPr>
              <a:t>between </a:t>
            </a:r>
            <a:r>
              <a:rPr sz="2400" spc="-5" dirty="0">
                <a:latin typeface="Times New Roman"/>
                <a:cs typeface="Times New Roman"/>
              </a:rPr>
              <a:t>cost </a:t>
            </a:r>
            <a:r>
              <a:rPr sz="2400" dirty="0">
                <a:latin typeface="Times New Roman"/>
                <a:cs typeface="Times New Roman"/>
              </a:rPr>
              <a:t>and  </a:t>
            </a:r>
            <a:r>
              <a:rPr sz="2400" spc="-5" dirty="0">
                <a:latin typeface="Times New Roman"/>
                <a:cs typeface="Times New Roman"/>
              </a:rPr>
              <a:t>differentiation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372" y="4273296"/>
            <a:ext cx="2171700" cy="2118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7089647" y="5629655"/>
            <a:ext cx="1338580" cy="558165"/>
            <a:chOff x="7089647" y="5629655"/>
            <a:chExt cx="1338580" cy="558165"/>
          </a:xfrm>
        </p:grpSpPr>
        <p:sp>
          <p:nvSpPr>
            <p:cNvPr id="4" name="object 4"/>
            <p:cNvSpPr/>
            <p:nvPr/>
          </p:nvSpPr>
          <p:spPr>
            <a:xfrm>
              <a:off x="7093457" y="5763005"/>
              <a:ext cx="1330960" cy="421005"/>
            </a:xfrm>
            <a:custGeom>
              <a:avLst/>
              <a:gdLst/>
              <a:ahLst/>
              <a:cxnLst/>
              <a:rect l="l" t="t" r="r" b="b"/>
              <a:pathLst>
                <a:path w="1330959" h="421004">
                  <a:moveTo>
                    <a:pt x="1330452" y="0"/>
                  </a:moveTo>
                  <a:lnTo>
                    <a:pt x="0" y="0"/>
                  </a:lnTo>
                  <a:lnTo>
                    <a:pt x="0" y="420624"/>
                  </a:lnTo>
                  <a:lnTo>
                    <a:pt x="1330452" y="420624"/>
                  </a:lnTo>
                  <a:lnTo>
                    <a:pt x="1330452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93457" y="5763005"/>
              <a:ext cx="1330960" cy="421005"/>
            </a:xfrm>
            <a:custGeom>
              <a:avLst/>
              <a:gdLst/>
              <a:ahLst/>
              <a:cxnLst/>
              <a:rect l="l" t="t" r="r" b="b"/>
              <a:pathLst>
                <a:path w="1330959" h="421004">
                  <a:moveTo>
                    <a:pt x="0" y="420624"/>
                  </a:moveTo>
                  <a:lnTo>
                    <a:pt x="1330452" y="420624"/>
                  </a:lnTo>
                  <a:lnTo>
                    <a:pt x="1330452" y="0"/>
                  </a:lnTo>
                  <a:lnTo>
                    <a:pt x="0" y="0"/>
                  </a:lnTo>
                  <a:lnTo>
                    <a:pt x="0" y="420624"/>
                  </a:lnTo>
                  <a:close/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94981" y="5633465"/>
              <a:ext cx="1327785" cy="127000"/>
            </a:xfrm>
            <a:custGeom>
              <a:avLst/>
              <a:gdLst/>
              <a:ahLst/>
              <a:cxnLst/>
              <a:rect l="l" t="t" r="r" b="b"/>
              <a:pathLst>
                <a:path w="1327784" h="127000">
                  <a:moveTo>
                    <a:pt x="1202054" y="0"/>
                  </a:moveTo>
                  <a:lnTo>
                    <a:pt x="141477" y="0"/>
                  </a:lnTo>
                  <a:lnTo>
                    <a:pt x="0" y="126492"/>
                  </a:lnTo>
                  <a:lnTo>
                    <a:pt x="1327403" y="126492"/>
                  </a:lnTo>
                  <a:lnTo>
                    <a:pt x="1202054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94981" y="5633465"/>
              <a:ext cx="1327785" cy="127000"/>
            </a:xfrm>
            <a:custGeom>
              <a:avLst/>
              <a:gdLst/>
              <a:ahLst/>
              <a:cxnLst/>
              <a:rect l="l" t="t" r="r" b="b"/>
              <a:pathLst>
                <a:path w="1327784" h="127000">
                  <a:moveTo>
                    <a:pt x="0" y="126492"/>
                  </a:moveTo>
                  <a:lnTo>
                    <a:pt x="1327403" y="126492"/>
                  </a:lnTo>
                  <a:lnTo>
                    <a:pt x="1202054" y="0"/>
                  </a:lnTo>
                  <a:lnTo>
                    <a:pt x="141477" y="0"/>
                  </a:lnTo>
                  <a:lnTo>
                    <a:pt x="0" y="126492"/>
                  </a:lnTo>
                  <a:close/>
                </a:path>
                <a:path w="1327784" h="127000">
                  <a:moveTo>
                    <a:pt x="24384" y="105156"/>
                  </a:moveTo>
                  <a:lnTo>
                    <a:pt x="1310640" y="106680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46036" y="6074663"/>
              <a:ext cx="1248410" cy="90170"/>
            </a:xfrm>
            <a:custGeom>
              <a:avLst/>
              <a:gdLst/>
              <a:ahLst/>
              <a:cxnLst/>
              <a:rect l="l" t="t" r="r" b="b"/>
              <a:pathLst>
                <a:path w="1248409" h="90170">
                  <a:moveTo>
                    <a:pt x="9131" y="0"/>
                  </a:moveTo>
                  <a:lnTo>
                    <a:pt x="0" y="0"/>
                  </a:lnTo>
                  <a:lnTo>
                    <a:pt x="0" y="89916"/>
                  </a:lnTo>
                  <a:lnTo>
                    <a:pt x="9131" y="89916"/>
                  </a:lnTo>
                  <a:lnTo>
                    <a:pt x="9131" y="0"/>
                  </a:lnTo>
                  <a:close/>
                </a:path>
                <a:path w="1248409" h="90170">
                  <a:moveTo>
                    <a:pt x="30480" y="0"/>
                  </a:moveTo>
                  <a:lnTo>
                    <a:pt x="19812" y="0"/>
                  </a:lnTo>
                  <a:lnTo>
                    <a:pt x="19812" y="89916"/>
                  </a:lnTo>
                  <a:lnTo>
                    <a:pt x="30480" y="89916"/>
                  </a:lnTo>
                  <a:lnTo>
                    <a:pt x="30480" y="0"/>
                  </a:lnTo>
                  <a:close/>
                </a:path>
                <a:path w="1248409" h="90170">
                  <a:moveTo>
                    <a:pt x="50279" y="0"/>
                  </a:moveTo>
                  <a:lnTo>
                    <a:pt x="41148" y="0"/>
                  </a:lnTo>
                  <a:lnTo>
                    <a:pt x="41148" y="89916"/>
                  </a:lnTo>
                  <a:lnTo>
                    <a:pt x="50279" y="89916"/>
                  </a:lnTo>
                  <a:lnTo>
                    <a:pt x="50279" y="0"/>
                  </a:lnTo>
                  <a:close/>
                </a:path>
                <a:path w="1248409" h="90170">
                  <a:moveTo>
                    <a:pt x="70104" y="0"/>
                  </a:moveTo>
                  <a:lnTo>
                    <a:pt x="59436" y="0"/>
                  </a:lnTo>
                  <a:lnTo>
                    <a:pt x="59436" y="89916"/>
                  </a:lnTo>
                  <a:lnTo>
                    <a:pt x="70104" y="89916"/>
                  </a:lnTo>
                  <a:lnTo>
                    <a:pt x="70104" y="0"/>
                  </a:lnTo>
                  <a:close/>
                </a:path>
                <a:path w="1248409" h="90170">
                  <a:moveTo>
                    <a:pt x="89916" y="0"/>
                  </a:moveTo>
                  <a:lnTo>
                    <a:pt x="79248" y="0"/>
                  </a:lnTo>
                  <a:lnTo>
                    <a:pt x="79248" y="89916"/>
                  </a:lnTo>
                  <a:lnTo>
                    <a:pt x="89916" y="89916"/>
                  </a:lnTo>
                  <a:lnTo>
                    <a:pt x="89916" y="0"/>
                  </a:lnTo>
                  <a:close/>
                </a:path>
                <a:path w="1248409" h="90170">
                  <a:moveTo>
                    <a:pt x="109715" y="0"/>
                  </a:moveTo>
                  <a:lnTo>
                    <a:pt x="100584" y="0"/>
                  </a:lnTo>
                  <a:lnTo>
                    <a:pt x="100584" y="89916"/>
                  </a:lnTo>
                  <a:lnTo>
                    <a:pt x="109715" y="89916"/>
                  </a:lnTo>
                  <a:lnTo>
                    <a:pt x="109715" y="0"/>
                  </a:lnTo>
                  <a:close/>
                </a:path>
                <a:path w="1248409" h="90170">
                  <a:moveTo>
                    <a:pt x="128003" y="0"/>
                  </a:moveTo>
                  <a:lnTo>
                    <a:pt x="118872" y="0"/>
                  </a:lnTo>
                  <a:lnTo>
                    <a:pt x="118872" y="89916"/>
                  </a:lnTo>
                  <a:lnTo>
                    <a:pt x="128003" y="89916"/>
                  </a:lnTo>
                  <a:lnTo>
                    <a:pt x="128003" y="0"/>
                  </a:lnTo>
                  <a:close/>
                </a:path>
                <a:path w="1248409" h="90170">
                  <a:moveTo>
                    <a:pt x="149352" y="0"/>
                  </a:moveTo>
                  <a:lnTo>
                    <a:pt x="138684" y="0"/>
                  </a:lnTo>
                  <a:lnTo>
                    <a:pt x="138684" y="89916"/>
                  </a:lnTo>
                  <a:lnTo>
                    <a:pt x="149352" y="89916"/>
                  </a:lnTo>
                  <a:lnTo>
                    <a:pt x="149352" y="0"/>
                  </a:lnTo>
                  <a:close/>
                </a:path>
                <a:path w="1248409" h="90170">
                  <a:moveTo>
                    <a:pt x="169151" y="0"/>
                  </a:moveTo>
                  <a:lnTo>
                    <a:pt x="160020" y="0"/>
                  </a:lnTo>
                  <a:lnTo>
                    <a:pt x="160020" y="89916"/>
                  </a:lnTo>
                  <a:lnTo>
                    <a:pt x="169151" y="89916"/>
                  </a:lnTo>
                  <a:lnTo>
                    <a:pt x="169151" y="0"/>
                  </a:lnTo>
                  <a:close/>
                </a:path>
                <a:path w="1248409" h="90170">
                  <a:moveTo>
                    <a:pt x="187452" y="0"/>
                  </a:moveTo>
                  <a:lnTo>
                    <a:pt x="176784" y="0"/>
                  </a:lnTo>
                  <a:lnTo>
                    <a:pt x="176784" y="89916"/>
                  </a:lnTo>
                  <a:lnTo>
                    <a:pt x="187452" y="89916"/>
                  </a:lnTo>
                  <a:lnTo>
                    <a:pt x="187452" y="0"/>
                  </a:lnTo>
                  <a:close/>
                </a:path>
                <a:path w="1248409" h="90170">
                  <a:moveTo>
                    <a:pt x="207251" y="0"/>
                  </a:moveTo>
                  <a:lnTo>
                    <a:pt x="198120" y="0"/>
                  </a:lnTo>
                  <a:lnTo>
                    <a:pt x="198120" y="89916"/>
                  </a:lnTo>
                  <a:lnTo>
                    <a:pt x="207251" y="89916"/>
                  </a:lnTo>
                  <a:lnTo>
                    <a:pt x="207251" y="0"/>
                  </a:lnTo>
                  <a:close/>
                </a:path>
                <a:path w="1248409" h="90170">
                  <a:moveTo>
                    <a:pt x="227063" y="0"/>
                  </a:moveTo>
                  <a:lnTo>
                    <a:pt x="217932" y="0"/>
                  </a:lnTo>
                  <a:lnTo>
                    <a:pt x="217932" y="89916"/>
                  </a:lnTo>
                  <a:lnTo>
                    <a:pt x="227063" y="89916"/>
                  </a:lnTo>
                  <a:lnTo>
                    <a:pt x="227063" y="0"/>
                  </a:lnTo>
                  <a:close/>
                </a:path>
                <a:path w="1248409" h="90170">
                  <a:moveTo>
                    <a:pt x="245351" y="0"/>
                  </a:moveTo>
                  <a:lnTo>
                    <a:pt x="236220" y="0"/>
                  </a:lnTo>
                  <a:lnTo>
                    <a:pt x="236220" y="89916"/>
                  </a:lnTo>
                  <a:lnTo>
                    <a:pt x="245351" y="89916"/>
                  </a:lnTo>
                  <a:lnTo>
                    <a:pt x="245351" y="0"/>
                  </a:lnTo>
                  <a:close/>
                </a:path>
                <a:path w="1248409" h="90170">
                  <a:moveTo>
                    <a:pt x="266700" y="0"/>
                  </a:moveTo>
                  <a:lnTo>
                    <a:pt x="256032" y="0"/>
                  </a:lnTo>
                  <a:lnTo>
                    <a:pt x="256032" y="89916"/>
                  </a:lnTo>
                  <a:lnTo>
                    <a:pt x="266700" y="89916"/>
                  </a:lnTo>
                  <a:lnTo>
                    <a:pt x="266700" y="0"/>
                  </a:lnTo>
                  <a:close/>
                </a:path>
                <a:path w="1248409" h="90170">
                  <a:moveTo>
                    <a:pt x="286499" y="0"/>
                  </a:moveTo>
                  <a:lnTo>
                    <a:pt x="277368" y="0"/>
                  </a:lnTo>
                  <a:lnTo>
                    <a:pt x="277368" y="89916"/>
                  </a:lnTo>
                  <a:lnTo>
                    <a:pt x="286499" y="89916"/>
                  </a:lnTo>
                  <a:lnTo>
                    <a:pt x="286499" y="0"/>
                  </a:lnTo>
                  <a:close/>
                </a:path>
                <a:path w="1248409" h="90170">
                  <a:moveTo>
                    <a:pt x="304787" y="0"/>
                  </a:moveTo>
                  <a:lnTo>
                    <a:pt x="295656" y="0"/>
                  </a:lnTo>
                  <a:lnTo>
                    <a:pt x="295656" y="89916"/>
                  </a:lnTo>
                  <a:lnTo>
                    <a:pt x="304787" y="89916"/>
                  </a:lnTo>
                  <a:lnTo>
                    <a:pt x="304787" y="0"/>
                  </a:lnTo>
                  <a:close/>
                </a:path>
                <a:path w="1248409" h="90170">
                  <a:moveTo>
                    <a:pt x="326136" y="0"/>
                  </a:moveTo>
                  <a:lnTo>
                    <a:pt x="315468" y="0"/>
                  </a:lnTo>
                  <a:lnTo>
                    <a:pt x="315468" y="89916"/>
                  </a:lnTo>
                  <a:lnTo>
                    <a:pt x="326136" y="89916"/>
                  </a:lnTo>
                  <a:lnTo>
                    <a:pt x="326136" y="0"/>
                  </a:lnTo>
                  <a:close/>
                </a:path>
                <a:path w="1248409" h="90170">
                  <a:moveTo>
                    <a:pt x="345948" y="0"/>
                  </a:moveTo>
                  <a:lnTo>
                    <a:pt x="335280" y="0"/>
                  </a:lnTo>
                  <a:lnTo>
                    <a:pt x="335280" y="89916"/>
                  </a:lnTo>
                  <a:lnTo>
                    <a:pt x="345948" y="89916"/>
                  </a:lnTo>
                  <a:lnTo>
                    <a:pt x="345948" y="0"/>
                  </a:lnTo>
                  <a:close/>
                </a:path>
                <a:path w="1248409" h="90170">
                  <a:moveTo>
                    <a:pt x="364223" y="0"/>
                  </a:moveTo>
                  <a:lnTo>
                    <a:pt x="355092" y="0"/>
                  </a:lnTo>
                  <a:lnTo>
                    <a:pt x="355092" y="89916"/>
                  </a:lnTo>
                  <a:lnTo>
                    <a:pt x="364223" y="89916"/>
                  </a:lnTo>
                  <a:lnTo>
                    <a:pt x="364223" y="0"/>
                  </a:lnTo>
                  <a:close/>
                </a:path>
                <a:path w="1248409" h="90170">
                  <a:moveTo>
                    <a:pt x="384048" y="0"/>
                  </a:moveTo>
                  <a:lnTo>
                    <a:pt x="373380" y="0"/>
                  </a:lnTo>
                  <a:lnTo>
                    <a:pt x="373380" y="89916"/>
                  </a:lnTo>
                  <a:lnTo>
                    <a:pt x="384048" y="89916"/>
                  </a:lnTo>
                  <a:lnTo>
                    <a:pt x="384048" y="0"/>
                  </a:lnTo>
                  <a:close/>
                </a:path>
                <a:path w="1248409" h="90170">
                  <a:moveTo>
                    <a:pt x="405384" y="0"/>
                  </a:moveTo>
                  <a:lnTo>
                    <a:pt x="394716" y="0"/>
                  </a:lnTo>
                  <a:lnTo>
                    <a:pt x="394716" y="89916"/>
                  </a:lnTo>
                  <a:lnTo>
                    <a:pt x="405384" y="89916"/>
                  </a:lnTo>
                  <a:lnTo>
                    <a:pt x="405384" y="0"/>
                  </a:lnTo>
                  <a:close/>
                </a:path>
                <a:path w="1248409" h="90170">
                  <a:moveTo>
                    <a:pt x="423659" y="0"/>
                  </a:moveTo>
                  <a:lnTo>
                    <a:pt x="414528" y="0"/>
                  </a:lnTo>
                  <a:lnTo>
                    <a:pt x="414528" y="89916"/>
                  </a:lnTo>
                  <a:lnTo>
                    <a:pt x="423659" y="89916"/>
                  </a:lnTo>
                  <a:lnTo>
                    <a:pt x="423659" y="0"/>
                  </a:lnTo>
                  <a:close/>
                </a:path>
                <a:path w="1248409" h="90170">
                  <a:moveTo>
                    <a:pt x="443484" y="0"/>
                  </a:moveTo>
                  <a:lnTo>
                    <a:pt x="432816" y="0"/>
                  </a:lnTo>
                  <a:lnTo>
                    <a:pt x="432816" y="89916"/>
                  </a:lnTo>
                  <a:lnTo>
                    <a:pt x="443484" y="89916"/>
                  </a:lnTo>
                  <a:lnTo>
                    <a:pt x="443484" y="0"/>
                  </a:lnTo>
                  <a:close/>
                </a:path>
                <a:path w="1248409" h="90170">
                  <a:moveTo>
                    <a:pt x="463283" y="0"/>
                  </a:moveTo>
                  <a:lnTo>
                    <a:pt x="454152" y="0"/>
                  </a:lnTo>
                  <a:lnTo>
                    <a:pt x="454152" y="89916"/>
                  </a:lnTo>
                  <a:lnTo>
                    <a:pt x="463283" y="89916"/>
                  </a:lnTo>
                  <a:lnTo>
                    <a:pt x="463283" y="0"/>
                  </a:lnTo>
                  <a:close/>
                </a:path>
                <a:path w="1248409" h="90170">
                  <a:moveTo>
                    <a:pt x="481571" y="0"/>
                  </a:moveTo>
                  <a:lnTo>
                    <a:pt x="472440" y="0"/>
                  </a:lnTo>
                  <a:lnTo>
                    <a:pt x="472440" y="89916"/>
                  </a:lnTo>
                  <a:lnTo>
                    <a:pt x="481571" y="89916"/>
                  </a:lnTo>
                  <a:lnTo>
                    <a:pt x="481571" y="0"/>
                  </a:lnTo>
                  <a:close/>
                </a:path>
                <a:path w="1248409" h="90170">
                  <a:moveTo>
                    <a:pt x="501383" y="0"/>
                  </a:moveTo>
                  <a:lnTo>
                    <a:pt x="492252" y="0"/>
                  </a:lnTo>
                  <a:lnTo>
                    <a:pt x="492252" y="89916"/>
                  </a:lnTo>
                  <a:lnTo>
                    <a:pt x="501383" y="89916"/>
                  </a:lnTo>
                  <a:lnTo>
                    <a:pt x="501383" y="0"/>
                  </a:lnTo>
                  <a:close/>
                </a:path>
                <a:path w="1248409" h="90170">
                  <a:moveTo>
                    <a:pt x="522719" y="0"/>
                  </a:moveTo>
                  <a:lnTo>
                    <a:pt x="513588" y="0"/>
                  </a:lnTo>
                  <a:lnTo>
                    <a:pt x="513588" y="89916"/>
                  </a:lnTo>
                  <a:lnTo>
                    <a:pt x="522719" y="89916"/>
                  </a:lnTo>
                  <a:lnTo>
                    <a:pt x="522719" y="0"/>
                  </a:lnTo>
                  <a:close/>
                </a:path>
                <a:path w="1248409" h="90170">
                  <a:moveTo>
                    <a:pt x="541007" y="0"/>
                  </a:moveTo>
                  <a:lnTo>
                    <a:pt x="531876" y="0"/>
                  </a:lnTo>
                  <a:lnTo>
                    <a:pt x="531876" y="89916"/>
                  </a:lnTo>
                  <a:lnTo>
                    <a:pt x="541007" y="89916"/>
                  </a:lnTo>
                  <a:lnTo>
                    <a:pt x="541007" y="0"/>
                  </a:lnTo>
                  <a:close/>
                </a:path>
                <a:path w="1248409" h="90170">
                  <a:moveTo>
                    <a:pt x="560832" y="0"/>
                  </a:moveTo>
                  <a:lnTo>
                    <a:pt x="550164" y="0"/>
                  </a:lnTo>
                  <a:lnTo>
                    <a:pt x="550164" y="89916"/>
                  </a:lnTo>
                  <a:lnTo>
                    <a:pt x="560832" y="89916"/>
                  </a:lnTo>
                  <a:lnTo>
                    <a:pt x="560832" y="0"/>
                  </a:lnTo>
                  <a:close/>
                </a:path>
                <a:path w="1248409" h="90170">
                  <a:moveTo>
                    <a:pt x="580631" y="0"/>
                  </a:moveTo>
                  <a:lnTo>
                    <a:pt x="571500" y="0"/>
                  </a:lnTo>
                  <a:lnTo>
                    <a:pt x="571500" y="89916"/>
                  </a:lnTo>
                  <a:lnTo>
                    <a:pt x="580631" y="89916"/>
                  </a:lnTo>
                  <a:lnTo>
                    <a:pt x="580631" y="0"/>
                  </a:lnTo>
                  <a:close/>
                </a:path>
                <a:path w="1248409" h="90170">
                  <a:moveTo>
                    <a:pt x="600443" y="0"/>
                  </a:moveTo>
                  <a:lnTo>
                    <a:pt x="591312" y="0"/>
                  </a:lnTo>
                  <a:lnTo>
                    <a:pt x="591312" y="89916"/>
                  </a:lnTo>
                  <a:lnTo>
                    <a:pt x="600443" y="89916"/>
                  </a:lnTo>
                  <a:lnTo>
                    <a:pt x="600443" y="0"/>
                  </a:lnTo>
                  <a:close/>
                </a:path>
                <a:path w="1248409" h="90170">
                  <a:moveTo>
                    <a:pt x="620268" y="0"/>
                  </a:moveTo>
                  <a:lnTo>
                    <a:pt x="609600" y="0"/>
                  </a:lnTo>
                  <a:lnTo>
                    <a:pt x="609600" y="89916"/>
                  </a:lnTo>
                  <a:lnTo>
                    <a:pt x="620268" y="89916"/>
                  </a:lnTo>
                  <a:lnTo>
                    <a:pt x="620268" y="0"/>
                  </a:lnTo>
                  <a:close/>
                </a:path>
                <a:path w="1248409" h="90170">
                  <a:moveTo>
                    <a:pt x="640080" y="0"/>
                  </a:moveTo>
                  <a:lnTo>
                    <a:pt x="629412" y="0"/>
                  </a:lnTo>
                  <a:lnTo>
                    <a:pt x="629412" y="89916"/>
                  </a:lnTo>
                  <a:lnTo>
                    <a:pt x="640080" y="89916"/>
                  </a:lnTo>
                  <a:lnTo>
                    <a:pt x="640080" y="0"/>
                  </a:lnTo>
                  <a:close/>
                </a:path>
                <a:path w="1248409" h="90170">
                  <a:moveTo>
                    <a:pt x="659892" y="0"/>
                  </a:moveTo>
                  <a:lnTo>
                    <a:pt x="649224" y="0"/>
                  </a:lnTo>
                  <a:lnTo>
                    <a:pt x="649224" y="89916"/>
                  </a:lnTo>
                  <a:lnTo>
                    <a:pt x="659892" y="89916"/>
                  </a:lnTo>
                  <a:lnTo>
                    <a:pt x="659892" y="0"/>
                  </a:lnTo>
                  <a:close/>
                </a:path>
                <a:path w="1248409" h="90170">
                  <a:moveTo>
                    <a:pt x="678167" y="0"/>
                  </a:moveTo>
                  <a:lnTo>
                    <a:pt x="669036" y="0"/>
                  </a:lnTo>
                  <a:lnTo>
                    <a:pt x="669036" y="89916"/>
                  </a:lnTo>
                  <a:lnTo>
                    <a:pt x="678167" y="89916"/>
                  </a:lnTo>
                  <a:lnTo>
                    <a:pt x="678167" y="0"/>
                  </a:lnTo>
                  <a:close/>
                </a:path>
                <a:path w="1248409" h="90170">
                  <a:moveTo>
                    <a:pt x="697979" y="0"/>
                  </a:moveTo>
                  <a:lnTo>
                    <a:pt x="688848" y="0"/>
                  </a:lnTo>
                  <a:lnTo>
                    <a:pt x="688848" y="89916"/>
                  </a:lnTo>
                  <a:lnTo>
                    <a:pt x="697979" y="89916"/>
                  </a:lnTo>
                  <a:lnTo>
                    <a:pt x="697979" y="0"/>
                  </a:lnTo>
                  <a:close/>
                </a:path>
                <a:path w="1248409" h="90170">
                  <a:moveTo>
                    <a:pt x="717791" y="0"/>
                  </a:moveTo>
                  <a:lnTo>
                    <a:pt x="708660" y="0"/>
                  </a:lnTo>
                  <a:lnTo>
                    <a:pt x="708660" y="89916"/>
                  </a:lnTo>
                  <a:lnTo>
                    <a:pt x="717791" y="89916"/>
                  </a:lnTo>
                  <a:lnTo>
                    <a:pt x="717791" y="0"/>
                  </a:lnTo>
                  <a:close/>
                </a:path>
                <a:path w="1248409" h="90170">
                  <a:moveTo>
                    <a:pt x="737603" y="0"/>
                  </a:moveTo>
                  <a:lnTo>
                    <a:pt x="728472" y="0"/>
                  </a:lnTo>
                  <a:lnTo>
                    <a:pt x="728472" y="89916"/>
                  </a:lnTo>
                  <a:lnTo>
                    <a:pt x="737603" y="89916"/>
                  </a:lnTo>
                  <a:lnTo>
                    <a:pt x="737603" y="0"/>
                  </a:lnTo>
                  <a:close/>
                </a:path>
                <a:path w="1248409" h="90170">
                  <a:moveTo>
                    <a:pt x="757428" y="0"/>
                  </a:moveTo>
                  <a:lnTo>
                    <a:pt x="746760" y="0"/>
                  </a:lnTo>
                  <a:lnTo>
                    <a:pt x="746760" y="89916"/>
                  </a:lnTo>
                  <a:lnTo>
                    <a:pt x="757428" y="89916"/>
                  </a:lnTo>
                  <a:lnTo>
                    <a:pt x="757428" y="0"/>
                  </a:lnTo>
                  <a:close/>
                </a:path>
                <a:path w="1248409" h="90170">
                  <a:moveTo>
                    <a:pt x="777240" y="0"/>
                  </a:moveTo>
                  <a:lnTo>
                    <a:pt x="766572" y="0"/>
                  </a:lnTo>
                  <a:lnTo>
                    <a:pt x="766572" y="89916"/>
                  </a:lnTo>
                  <a:lnTo>
                    <a:pt x="777240" y="89916"/>
                  </a:lnTo>
                  <a:lnTo>
                    <a:pt x="777240" y="0"/>
                  </a:lnTo>
                  <a:close/>
                </a:path>
                <a:path w="1248409" h="90170">
                  <a:moveTo>
                    <a:pt x="797052" y="0"/>
                  </a:moveTo>
                  <a:lnTo>
                    <a:pt x="786384" y="0"/>
                  </a:lnTo>
                  <a:lnTo>
                    <a:pt x="786384" y="89916"/>
                  </a:lnTo>
                  <a:lnTo>
                    <a:pt x="797052" y="89916"/>
                  </a:lnTo>
                  <a:lnTo>
                    <a:pt x="797052" y="0"/>
                  </a:lnTo>
                  <a:close/>
                </a:path>
                <a:path w="1248409" h="90170">
                  <a:moveTo>
                    <a:pt x="815327" y="0"/>
                  </a:moveTo>
                  <a:lnTo>
                    <a:pt x="806196" y="0"/>
                  </a:lnTo>
                  <a:lnTo>
                    <a:pt x="806196" y="89916"/>
                  </a:lnTo>
                  <a:lnTo>
                    <a:pt x="815327" y="89916"/>
                  </a:lnTo>
                  <a:lnTo>
                    <a:pt x="815327" y="0"/>
                  </a:lnTo>
                  <a:close/>
                </a:path>
                <a:path w="1248409" h="90170">
                  <a:moveTo>
                    <a:pt x="836676" y="0"/>
                  </a:moveTo>
                  <a:lnTo>
                    <a:pt x="826008" y="0"/>
                  </a:lnTo>
                  <a:lnTo>
                    <a:pt x="826008" y="89916"/>
                  </a:lnTo>
                  <a:lnTo>
                    <a:pt x="836676" y="89916"/>
                  </a:lnTo>
                  <a:lnTo>
                    <a:pt x="836676" y="0"/>
                  </a:lnTo>
                  <a:close/>
                </a:path>
                <a:path w="1248409" h="90170">
                  <a:moveTo>
                    <a:pt x="854951" y="0"/>
                  </a:moveTo>
                  <a:lnTo>
                    <a:pt x="845820" y="0"/>
                  </a:lnTo>
                  <a:lnTo>
                    <a:pt x="845820" y="89916"/>
                  </a:lnTo>
                  <a:lnTo>
                    <a:pt x="854951" y="89916"/>
                  </a:lnTo>
                  <a:lnTo>
                    <a:pt x="854951" y="0"/>
                  </a:lnTo>
                  <a:close/>
                </a:path>
                <a:path w="1248409" h="90170">
                  <a:moveTo>
                    <a:pt x="874763" y="0"/>
                  </a:moveTo>
                  <a:lnTo>
                    <a:pt x="865632" y="0"/>
                  </a:lnTo>
                  <a:lnTo>
                    <a:pt x="865632" y="89916"/>
                  </a:lnTo>
                  <a:lnTo>
                    <a:pt x="874763" y="89916"/>
                  </a:lnTo>
                  <a:lnTo>
                    <a:pt x="874763" y="0"/>
                  </a:lnTo>
                  <a:close/>
                </a:path>
                <a:path w="1248409" h="90170">
                  <a:moveTo>
                    <a:pt x="896112" y="0"/>
                  </a:moveTo>
                  <a:lnTo>
                    <a:pt x="885444" y="0"/>
                  </a:lnTo>
                  <a:lnTo>
                    <a:pt x="885444" y="89916"/>
                  </a:lnTo>
                  <a:lnTo>
                    <a:pt x="896112" y="89916"/>
                  </a:lnTo>
                  <a:lnTo>
                    <a:pt x="896112" y="0"/>
                  </a:lnTo>
                  <a:close/>
                </a:path>
                <a:path w="1248409" h="90170">
                  <a:moveTo>
                    <a:pt x="914387" y="0"/>
                  </a:moveTo>
                  <a:lnTo>
                    <a:pt x="905256" y="0"/>
                  </a:lnTo>
                  <a:lnTo>
                    <a:pt x="905256" y="89916"/>
                  </a:lnTo>
                  <a:lnTo>
                    <a:pt x="914387" y="89916"/>
                  </a:lnTo>
                  <a:lnTo>
                    <a:pt x="914387" y="0"/>
                  </a:lnTo>
                  <a:close/>
                </a:path>
                <a:path w="1248409" h="90170">
                  <a:moveTo>
                    <a:pt x="934199" y="0"/>
                  </a:moveTo>
                  <a:lnTo>
                    <a:pt x="925068" y="0"/>
                  </a:lnTo>
                  <a:lnTo>
                    <a:pt x="925068" y="89916"/>
                  </a:lnTo>
                  <a:lnTo>
                    <a:pt x="934199" y="89916"/>
                  </a:lnTo>
                  <a:lnTo>
                    <a:pt x="934199" y="0"/>
                  </a:lnTo>
                  <a:close/>
                </a:path>
                <a:path w="1248409" h="90170">
                  <a:moveTo>
                    <a:pt x="955548" y="0"/>
                  </a:moveTo>
                  <a:lnTo>
                    <a:pt x="943356" y="0"/>
                  </a:lnTo>
                  <a:lnTo>
                    <a:pt x="943356" y="89916"/>
                  </a:lnTo>
                  <a:lnTo>
                    <a:pt x="955548" y="89916"/>
                  </a:lnTo>
                  <a:lnTo>
                    <a:pt x="955548" y="0"/>
                  </a:lnTo>
                  <a:close/>
                </a:path>
                <a:path w="1248409" h="90170">
                  <a:moveTo>
                    <a:pt x="972299" y="0"/>
                  </a:moveTo>
                  <a:lnTo>
                    <a:pt x="963168" y="0"/>
                  </a:lnTo>
                  <a:lnTo>
                    <a:pt x="963168" y="89916"/>
                  </a:lnTo>
                  <a:lnTo>
                    <a:pt x="972299" y="89916"/>
                  </a:lnTo>
                  <a:lnTo>
                    <a:pt x="972299" y="0"/>
                  </a:lnTo>
                  <a:close/>
                </a:path>
                <a:path w="1248409" h="90170">
                  <a:moveTo>
                    <a:pt x="993648" y="0"/>
                  </a:moveTo>
                  <a:lnTo>
                    <a:pt x="982980" y="0"/>
                  </a:lnTo>
                  <a:lnTo>
                    <a:pt x="982980" y="89916"/>
                  </a:lnTo>
                  <a:lnTo>
                    <a:pt x="993648" y="89916"/>
                  </a:lnTo>
                  <a:lnTo>
                    <a:pt x="993648" y="0"/>
                  </a:lnTo>
                  <a:close/>
                </a:path>
                <a:path w="1248409" h="90170">
                  <a:moveTo>
                    <a:pt x="1013460" y="0"/>
                  </a:moveTo>
                  <a:lnTo>
                    <a:pt x="1002792" y="0"/>
                  </a:lnTo>
                  <a:lnTo>
                    <a:pt x="1002792" y="89916"/>
                  </a:lnTo>
                  <a:lnTo>
                    <a:pt x="1013460" y="89916"/>
                  </a:lnTo>
                  <a:lnTo>
                    <a:pt x="1013460" y="0"/>
                  </a:lnTo>
                  <a:close/>
                </a:path>
                <a:path w="1248409" h="90170">
                  <a:moveTo>
                    <a:pt x="1031735" y="0"/>
                  </a:moveTo>
                  <a:lnTo>
                    <a:pt x="1022604" y="0"/>
                  </a:lnTo>
                  <a:lnTo>
                    <a:pt x="1022604" y="89916"/>
                  </a:lnTo>
                  <a:lnTo>
                    <a:pt x="1031735" y="89916"/>
                  </a:lnTo>
                  <a:lnTo>
                    <a:pt x="1031735" y="0"/>
                  </a:lnTo>
                  <a:close/>
                </a:path>
                <a:path w="1248409" h="90170">
                  <a:moveTo>
                    <a:pt x="1051547" y="0"/>
                  </a:moveTo>
                  <a:lnTo>
                    <a:pt x="1042416" y="0"/>
                  </a:lnTo>
                  <a:lnTo>
                    <a:pt x="1042416" y="89916"/>
                  </a:lnTo>
                  <a:lnTo>
                    <a:pt x="1051547" y="89916"/>
                  </a:lnTo>
                  <a:lnTo>
                    <a:pt x="1051547" y="0"/>
                  </a:lnTo>
                  <a:close/>
                </a:path>
                <a:path w="1248409" h="90170">
                  <a:moveTo>
                    <a:pt x="1072896" y="0"/>
                  </a:moveTo>
                  <a:lnTo>
                    <a:pt x="1062228" y="0"/>
                  </a:lnTo>
                  <a:lnTo>
                    <a:pt x="1062228" y="89916"/>
                  </a:lnTo>
                  <a:lnTo>
                    <a:pt x="1072896" y="89916"/>
                  </a:lnTo>
                  <a:lnTo>
                    <a:pt x="1072896" y="0"/>
                  </a:lnTo>
                  <a:close/>
                </a:path>
                <a:path w="1248409" h="90170">
                  <a:moveTo>
                    <a:pt x="1091171" y="0"/>
                  </a:moveTo>
                  <a:lnTo>
                    <a:pt x="1082040" y="0"/>
                  </a:lnTo>
                  <a:lnTo>
                    <a:pt x="1082040" y="89916"/>
                  </a:lnTo>
                  <a:lnTo>
                    <a:pt x="1091171" y="89916"/>
                  </a:lnTo>
                  <a:lnTo>
                    <a:pt x="1091171" y="0"/>
                  </a:lnTo>
                  <a:close/>
                </a:path>
                <a:path w="1248409" h="90170">
                  <a:moveTo>
                    <a:pt x="1110983" y="0"/>
                  </a:moveTo>
                  <a:lnTo>
                    <a:pt x="1101852" y="0"/>
                  </a:lnTo>
                  <a:lnTo>
                    <a:pt x="1101852" y="89916"/>
                  </a:lnTo>
                  <a:lnTo>
                    <a:pt x="1110983" y="89916"/>
                  </a:lnTo>
                  <a:lnTo>
                    <a:pt x="1110983" y="0"/>
                  </a:lnTo>
                  <a:close/>
                </a:path>
                <a:path w="1248409" h="90170">
                  <a:moveTo>
                    <a:pt x="1130795" y="0"/>
                  </a:moveTo>
                  <a:lnTo>
                    <a:pt x="1121664" y="0"/>
                  </a:lnTo>
                  <a:lnTo>
                    <a:pt x="1121664" y="89916"/>
                  </a:lnTo>
                  <a:lnTo>
                    <a:pt x="1130795" y="89916"/>
                  </a:lnTo>
                  <a:lnTo>
                    <a:pt x="1130795" y="0"/>
                  </a:lnTo>
                  <a:close/>
                </a:path>
                <a:path w="1248409" h="90170">
                  <a:moveTo>
                    <a:pt x="1150607" y="0"/>
                  </a:moveTo>
                  <a:lnTo>
                    <a:pt x="1141476" y="0"/>
                  </a:lnTo>
                  <a:lnTo>
                    <a:pt x="1141476" y="89916"/>
                  </a:lnTo>
                  <a:lnTo>
                    <a:pt x="1150607" y="89916"/>
                  </a:lnTo>
                  <a:lnTo>
                    <a:pt x="1150607" y="0"/>
                  </a:lnTo>
                  <a:close/>
                </a:path>
                <a:path w="1248409" h="90170">
                  <a:moveTo>
                    <a:pt x="1170419" y="0"/>
                  </a:moveTo>
                  <a:lnTo>
                    <a:pt x="1161288" y="0"/>
                  </a:lnTo>
                  <a:lnTo>
                    <a:pt x="1161288" y="89916"/>
                  </a:lnTo>
                  <a:lnTo>
                    <a:pt x="1170419" y="89916"/>
                  </a:lnTo>
                  <a:lnTo>
                    <a:pt x="1170419" y="0"/>
                  </a:lnTo>
                  <a:close/>
                </a:path>
                <a:path w="1248409" h="90170">
                  <a:moveTo>
                    <a:pt x="1190231" y="0"/>
                  </a:moveTo>
                  <a:lnTo>
                    <a:pt x="1181100" y="0"/>
                  </a:lnTo>
                  <a:lnTo>
                    <a:pt x="1181100" y="89916"/>
                  </a:lnTo>
                  <a:lnTo>
                    <a:pt x="1190231" y="89916"/>
                  </a:lnTo>
                  <a:lnTo>
                    <a:pt x="1190231" y="0"/>
                  </a:lnTo>
                  <a:close/>
                </a:path>
                <a:path w="1248409" h="90170">
                  <a:moveTo>
                    <a:pt x="1210043" y="0"/>
                  </a:moveTo>
                  <a:lnTo>
                    <a:pt x="1200912" y="0"/>
                  </a:lnTo>
                  <a:lnTo>
                    <a:pt x="1200912" y="89916"/>
                  </a:lnTo>
                  <a:lnTo>
                    <a:pt x="1210043" y="89916"/>
                  </a:lnTo>
                  <a:lnTo>
                    <a:pt x="1210043" y="0"/>
                  </a:lnTo>
                  <a:close/>
                </a:path>
                <a:path w="1248409" h="90170">
                  <a:moveTo>
                    <a:pt x="1229868" y="0"/>
                  </a:moveTo>
                  <a:lnTo>
                    <a:pt x="1219200" y="0"/>
                  </a:lnTo>
                  <a:lnTo>
                    <a:pt x="1219200" y="89916"/>
                  </a:lnTo>
                  <a:lnTo>
                    <a:pt x="1229868" y="89916"/>
                  </a:lnTo>
                  <a:lnTo>
                    <a:pt x="1229868" y="0"/>
                  </a:lnTo>
                  <a:close/>
                </a:path>
                <a:path w="1248409" h="90170">
                  <a:moveTo>
                    <a:pt x="1248143" y="0"/>
                  </a:moveTo>
                  <a:lnTo>
                    <a:pt x="1240536" y="0"/>
                  </a:lnTo>
                  <a:lnTo>
                    <a:pt x="1240536" y="89916"/>
                  </a:lnTo>
                  <a:lnTo>
                    <a:pt x="1248143" y="89916"/>
                  </a:lnTo>
                  <a:lnTo>
                    <a:pt x="12481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28509" y="5795009"/>
              <a:ext cx="1080770" cy="216535"/>
            </a:xfrm>
            <a:custGeom>
              <a:avLst/>
              <a:gdLst/>
              <a:ahLst/>
              <a:cxnLst/>
              <a:rect l="l" t="t" r="r" b="b"/>
              <a:pathLst>
                <a:path w="1080770" h="216535">
                  <a:moveTo>
                    <a:pt x="0" y="216407"/>
                  </a:moveTo>
                  <a:lnTo>
                    <a:pt x="275844" y="216407"/>
                  </a:lnTo>
                  <a:lnTo>
                    <a:pt x="275844" y="0"/>
                  </a:lnTo>
                  <a:lnTo>
                    <a:pt x="0" y="0"/>
                  </a:lnTo>
                  <a:lnTo>
                    <a:pt x="0" y="216407"/>
                  </a:lnTo>
                  <a:close/>
                </a:path>
                <a:path w="1080770" h="216535">
                  <a:moveTo>
                    <a:pt x="274320" y="216407"/>
                  </a:moveTo>
                  <a:lnTo>
                    <a:pt x="661416" y="216407"/>
                  </a:lnTo>
                  <a:lnTo>
                    <a:pt x="661416" y="0"/>
                  </a:lnTo>
                  <a:lnTo>
                    <a:pt x="274320" y="0"/>
                  </a:lnTo>
                  <a:lnTo>
                    <a:pt x="274320" y="216407"/>
                  </a:lnTo>
                  <a:close/>
                </a:path>
                <a:path w="1080770" h="216535">
                  <a:moveTo>
                    <a:pt x="659892" y="216407"/>
                  </a:moveTo>
                  <a:lnTo>
                    <a:pt x="1080516" y="216407"/>
                  </a:lnTo>
                  <a:lnTo>
                    <a:pt x="1080516" y="0"/>
                  </a:lnTo>
                  <a:lnTo>
                    <a:pt x="659892" y="0"/>
                  </a:lnTo>
                  <a:lnTo>
                    <a:pt x="659892" y="216407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203691" y="5791199"/>
              <a:ext cx="190499" cy="2240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27035" y="5821679"/>
              <a:ext cx="143255" cy="868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426451" y="5859779"/>
              <a:ext cx="341630" cy="24765"/>
            </a:xfrm>
            <a:custGeom>
              <a:avLst/>
              <a:gdLst/>
              <a:ahLst/>
              <a:cxnLst/>
              <a:rect l="l" t="t" r="r" b="b"/>
              <a:pathLst>
                <a:path w="341629" h="24764">
                  <a:moveTo>
                    <a:pt x="341375" y="0"/>
                  </a:moveTo>
                  <a:lnTo>
                    <a:pt x="0" y="0"/>
                  </a:lnTo>
                  <a:lnTo>
                    <a:pt x="0" y="24384"/>
                  </a:lnTo>
                  <a:lnTo>
                    <a:pt x="341375" y="24384"/>
                  </a:lnTo>
                  <a:lnTo>
                    <a:pt x="3413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416545" y="5830061"/>
              <a:ext cx="33655" cy="7620"/>
            </a:xfrm>
            <a:custGeom>
              <a:avLst/>
              <a:gdLst/>
              <a:ahLst/>
              <a:cxnLst/>
              <a:rect l="l" t="t" r="r" b="b"/>
              <a:pathLst>
                <a:path w="33654" h="7620">
                  <a:moveTo>
                    <a:pt x="33527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3527" y="7620"/>
                  </a:lnTo>
                  <a:lnTo>
                    <a:pt x="3352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416545" y="5830061"/>
              <a:ext cx="33655" cy="7620"/>
            </a:xfrm>
            <a:custGeom>
              <a:avLst/>
              <a:gdLst/>
              <a:ahLst/>
              <a:cxnLst/>
              <a:rect l="l" t="t" r="r" b="b"/>
              <a:pathLst>
                <a:path w="33654" h="7620">
                  <a:moveTo>
                    <a:pt x="0" y="7620"/>
                  </a:moveTo>
                  <a:lnTo>
                    <a:pt x="33527" y="7620"/>
                  </a:lnTo>
                  <a:lnTo>
                    <a:pt x="33527" y="0"/>
                  </a:lnTo>
                  <a:lnTo>
                    <a:pt x="0" y="0"/>
                  </a:lnTo>
                  <a:lnTo>
                    <a:pt x="0" y="762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03057" y="5927597"/>
              <a:ext cx="44450" cy="40005"/>
            </a:xfrm>
            <a:custGeom>
              <a:avLst/>
              <a:gdLst/>
              <a:ahLst/>
              <a:cxnLst/>
              <a:rect l="l" t="t" r="r" b="b"/>
              <a:pathLst>
                <a:path w="44450" h="40004">
                  <a:moveTo>
                    <a:pt x="44196" y="0"/>
                  </a:moveTo>
                  <a:lnTo>
                    <a:pt x="0" y="0"/>
                  </a:lnTo>
                  <a:lnTo>
                    <a:pt x="0" y="39623"/>
                  </a:lnTo>
                  <a:lnTo>
                    <a:pt x="44196" y="39623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03057" y="5927597"/>
              <a:ext cx="44450" cy="40005"/>
            </a:xfrm>
            <a:custGeom>
              <a:avLst/>
              <a:gdLst/>
              <a:ahLst/>
              <a:cxnLst/>
              <a:rect l="l" t="t" r="r" b="b"/>
              <a:pathLst>
                <a:path w="44450" h="40004">
                  <a:moveTo>
                    <a:pt x="0" y="39623"/>
                  </a:moveTo>
                  <a:lnTo>
                    <a:pt x="44196" y="39623"/>
                  </a:lnTo>
                  <a:lnTo>
                    <a:pt x="44196" y="0"/>
                  </a:lnTo>
                  <a:lnTo>
                    <a:pt x="0" y="0"/>
                  </a:lnTo>
                  <a:lnTo>
                    <a:pt x="0" y="39623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50608" y="5949695"/>
              <a:ext cx="230504" cy="50800"/>
            </a:xfrm>
            <a:custGeom>
              <a:avLst/>
              <a:gdLst/>
              <a:ahLst/>
              <a:cxnLst/>
              <a:rect l="l" t="t" r="r" b="b"/>
              <a:pathLst>
                <a:path w="230504" h="50800">
                  <a:moveTo>
                    <a:pt x="7607" y="0"/>
                  </a:moveTo>
                  <a:lnTo>
                    <a:pt x="0" y="0"/>
                  </a:lnTo>
                  <a:lnTo>
                    <a:pt x="0" y="50292"/>
                  </a:lnTo>
                  <a:lnTo>
                    <a:pt x="7607" y="50292"/>
                  </a:lnTo>
                  <a:lnTo>
                    <a:pt x="7607" y="0"/>
                  </a:lnTo>
                  <a:close/>
                </a:path>
                <a:path w="230504" h="50800">
                  <a:moveTo>
                    <a:pt x="21323" y="0"/>
                  </a:moveTo>
                  <a:lnTo>
                    <a:pt x="15240" y="0"/>
                  </a:lnTo>
                  <a:lnTo>
                    <a:pt x="15240" y="50292"/>
                  </a:lnTo>
                  <a:lnTo>
                    <a:pt x="21323" y="50292"/>
                  </a:lnTo>
                  <a:lnTo>
                    <a:pt x="21323" y="0"/>
                  </a:lnTo>
                  <a:close/>
                </a:path>
                <a:path w="230504" h="50800">
                  <a:moveTo>
                    <a:pt x="36563" y="0"/>
                  </a:moveTo>
                  <a:lnTo>
                    <a:pt x="28956" y="0"/>
                  </a:lnTo>
                  <a:lnTo>
                    <a:pt x="28956" y="50292"/>
                  </a:lnTo>
                  <a:lnTo>
                    <a:pt x="36563" y="50292"/>
                  </a:lnTo>
                  <a:lnTo>
                    <a:pt x="36563" y="0"/>
                  </a:lnTo>
                  <a:close/>
                </a:path>
                <a:path w="230504" h="50800">
                  <a:moveTo>
                    <a:pt x="51803" y="0"/>
                  </a:moveTo>
                  <a:lnTo>
                    <a:pt x="44196" y="0"/>
                  </a:lnTo>
                  <a:lnTo>
                    <a:pt x="44196" y="50292"/>
                  </a:lnTo>
                  <a:lnTo>
                    <a:pt x="51803" y="50292"/>
                  </a:lnTo>
                  <a:lnTo>
                    <a:pt x="51803" y="0"/>
                  </a:lnTo>
                  <a:close/>
                </a:path>
                <a:path w="230504" h="50800">
                  <a:moveTo>
                    <a:pt x="67043" y="0"/>
                  </a:moveTo>
                  <a:lnTo>
                    <a:pt x="60960" y="0"/>
                  </a:lnTo>
                  <a:lnTo>
                    <a:pt x="60960" y="50292"/>
                  </a:lnTo>
                  <a:lnTo>
                    <a:pt x="67043" y="50292"/>
                  </a:lnTo>
                  <a:lnTo>
                    <a:pt x="67043" y="0"/>
                  </a:lnTo>
                  <a:close/>
                </a:path>
                <a:path w="230504" h="50800">
                  <a:moveTo>
                    <a:pt x="80759" y="0"/>
                  </a:moveTo>
                  <a:lnTo>
                    <a:pt x="74676" y="0"/>
                  </a:lnTo>
                  <a:lnTo>
                    <a:pt x="74676" y="50292"/>
                  </a:lnTo>
                  <a:lnTo>
                    <a:pt x="80759" y="50292"/>
                  </a:lnTo>
                  <a:lnTo>
                    <a:pt x="80759" y="0"/>
                  </a:lnTo>
                  <a:close/>
                </a:path>
                <a:path w="230504" h="50800">
                  <a:moveTo>
                    <a:pt x="97523" y="0"/>
                  </a:moveTo>
                  <a:lnTo>
                    <a:pt x="89916" y="0"/>
                  </a:lnTo>
                  <a:lnTo>
                    <a:pt x="89916" y="50292"/>
                  </a:lnTo>
                  <a:lnTo>
                    <a:pt x="97523" y="50292"/>
                  </a:lnTo>
                  <a:lnTo>
                    <a:pt x="97523" y="0"/>
                  </a:lnTo>
                  <a:close/>
                </a:path>
                <a:path w="230504" h="50800">
                  <a:moveTo>
                    <a:pt x="112763" y="0"/>
                  </a:moveTo>
                  <a:lnTo>
                    <a:pt x="105156" y="0"/>
                  </a:lnTo>
                  <a:lnTo>
                    <a:pt x="105156" y="50292"/>
                  </a:lnTo>
                  <a:lnTo>
                    <a:pt x="112763" y="50292"/>
                  </a:lnTo>
                  <a:lnTo>
                    <a:pt x="112763" y="0"/>
                  </a:lnTo>
                  <a:close/>
                </a:path>
                <a:path w="230504" h="50800">
                  <a:moveTo>
                    <a:pt x="126479" y="0"/>
                  </a:moveTo>
                  <a:lnTo>
                    <a:pt x="120396" y="0"/>
                  </a:lnTo>
                  <a:lnTo>
                    <a:pt x="120396" y="50292"/>
                  </a:lnTo>
                  <a:lnTo>
                    <a:pt x="126479" y="50292"/>
                  </a:lnTo>
                  <a:lnTo>
                    <a:pt x="126479" y="0"/>
                  </a:lnTo>
                  <a:close/>
                </a:path>
                <a:path w="230504" h="50800">
                  <a:moveTo>
                    <a:pt x="140195" y="0"/>
                  </a:moveTo>
                  <a:lnTo>
                    <a:pt x="134112" y="0"/>
                  </a:lnTo>
                  <a:lnTo>
                    <a:pt x="134112" y="50292"/>
                  </a:lnTo>
                  <a:lnTo>
                    <a:pt x="140195" y="50292"/>
                  </a:lnTo>
                  <a:lnTo>
                    <a:pt x="140195" y="0"/>
                  </a:lnTo>
                  <a:close/>
                </a:path>
                <a:path w="230504" h="50800">
                  <a:moveTo>
                    <a:pt x="156959" y="0"/>
                  </a:moveTo>
                  <a:lnTo>
                    <a:pt x="149352" y="0"/>
                  </a:lnTo>
                  <a:lnTo>
                    <a:pt x="149352" y="50292"/>
                  </a:lnTo>
                  <a:lnTo>
                    <a:pt x="156959" y="50292"/>
                  </a:lnTo>
                  <a:lnTo>
                    <a:pt x="156959" y="0"/>
                  </a:lnTo>
                  <a:close/>
                </a:path>
                <a:path w="230504" h="50800">
                  <a:moveTo>
                    <a:pt x="172199" y="0"/>
                  </a:moveTo>
                  <a:lnTo>
                    <a:pt x="164592" y="0"/>
                  </a:lnTo>
                  <a:lnTo>
                    <a:pt x="164592" y="50292"/>
                  </a:lnTo>
                  <a:lnTo>
                    <a:pt x="172199" y="50292"/>
                  </a:lnTo>
                  <a:lnTo>
                    <a:pt x="172199" y="0"/>
                  </a:lnTo>
                  <a:close/>
                </a:path>
                <a:path w="230504" h="50800">
                  <a:moveTo>
                    <a:pt x="185915" y="0"/>
                  </a:moveTo>
                  <a:lnTo>
                    <a:pt x="179832" y="0"/>
                  </a:lnTo>
                  <a:lnTo>
                    <a:pt x="179832" y="50292"/>
                  </a:lnTo>
                  <a:lnTo>
                    <a:pt x="185915" y="50292"/>
                  </a:lnTo>
                  <a:lnTo>
                    <a:pt x="185915" y="0"/>
                  </a:lnTo>
                  <a:close/>
                </a:path>
                <a:path w="230504" h="50800">
                  <a:moveTo>
                    <a:pt x="201155" y="0"/>
                  </a:moveTo>
                  <a:lnTo>
                    <a:pt x="193548" y="0"/>
                  </a:lnTo>
                  <a:lnTo>
                    <a:pt x="193548" y="50292"/>
                  </a:lnTo>
                  <a:lnTo>
                    <a:pt x="201155" y="50292"/>
                  </a:lnTo>
                  <a:lnTo>
                    <a:pt x="201155" y="0"/>
                  </a:lnTo>
                  <a:close/>
                </a:path>
                <a:path w="230504" h="50800">
                  <a:moveTo>
                    <a:pt x="214871" y="0"/>
                  </a:moveTo>
                  <a:lnTo>
                    <a:pt x="208788" y="0"/>
                  </a:lnTo>
                  <a:lnTo>
                    <a:pt x="208788" y="50292"/>
                  </a:lnTo>
                  <a:lnTo>
                    <a:pt x="214871" y="50292"/>
                  </a:lnTo>
                  <a:lnTo>
                    <a:pt x="214871" y="0"/>
                  </a:lnTo>
                  <a:close/>
                </a:path>
                <a:path w="230504" h="50800">
                  <a:moveTo>
                    <a:pt x="230111" y="0"/>
                  </a:moveTo>
                  <a:lnTo>
                    <a:pt x="222504" y="0"/>
                  </a:lnTo>
                  <a:lnTo>
                    <a:pt x="222504" y="50292"/>
                  </a:lnTo>
                  <a:lnTo>
                    <a:pt x="230111" y="50292"/>
                  </a:lnTo>
                  <a:lnTo>
                    <a:pt x="2301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30033" y="5915405"/>
              <a:ext cx="1260475" cy="33655"/>
            </a:xfrm>
            <a:custGeom>
              <a:avLst/>
              <a:gdLst/>
              <a:ahLst/>
              <a:cxnLst/>
              <a:rect l="l" t="t" r="r" b="b"/>
              <a:pathLst>
                <a:path w="1260475" h="33654">
                  <a:moveTo>
                    <a:pt x="0" y="24968"/>
                  </a:moveTo>
                  <a:lnTo>
                    <a:pt x="553593" y="24968"/>
                  </a:lnTo>
                  <a:lnTo>
                    <a:pt x="553593" y="0"/>
                  </a:lnTo>
                  <a:lnTo>
                    <a:pt x="640207" y="0"/>
                  </a:lnTo>
                  <a:lnTo>
                    <a:pt x="640207" y="33528"/>
                  </a:lnTo>
                  <a:lnTo>
                    <a:pt x="1260348" y="33528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685788" y="6146291"/>
            <a:ext cx="2097405" cy="309880"/>
            <a:chOff x="6685788" y="6146291"/>
            <a:chExt cx="2097405" cy="309880"/>
          </a:xfrm>
        </p:grpSpPr>
        <p:sp>
          <p:nvSpPr>
            <p:cNvPr id="20" name="object 20"/>
            <p:cNvSpPr/>
            <p:nvPr/>
          </p:nvSpPr>
          <p:spPr>
            <a:xfrm>
              <a:off x="6691122" y="6392417"/>
              <a:ext cx="2087880" cy="59690"/>
            </a:xfrm>
            <a:custGeom>
              <a:avLst/>
              <a:gdLst/>
              <a:ahLst/>
              <a:cxnLst/>
              <a:rect l="l" t="t" r="r" b="b"/>
              <a:pathLst>
                <a:path w="2087879" h="59689">
                  <a:moveTo>
                    <a:pt x="2087879" y="0"/>
                  </a:moveTo>
                  <a:lnTo>
                    <a:pt x="0" y="0"/>
                  </a:lnTo>
                  <a:lnTo>
                    <a:pt x="0" y="59435"/>
                  </a:lnTo>
                  <a:lnTo>
                    <a:pt x="2087879" y="59435"/>
                  </a:lnTo>
                  <a:lnTo>
                    <a:pt x="2087879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91122" y="6392417"/>
              <a:ext cx="2087880" cy="59690"/>
            </a:xfrm>
            <a:custGeom>
              <a:avLst/>
              <a:gdLst/>
              <a:ahLst/>
              <a:cxnLst/>
              <a:rect l="l" t="t" r="r" b="b"/>
              <a:pathLst>
                <a:path w="2087879" h="59689">
                  <a:moveTo>
                    <a:pt x="0" y="59435"/>
                  </a:moveTo>
                  <a:lnTo>
                    <a:pt x="2087879" y="59435"/>
                  </a:lnTo>
                  <a:lnTo>
                    <a:pt x="2087879" y="0"/>
                  </a:lnTo>
                  <a:lnTo>
                    <a:pt x="0" y="0"/>
                  </a:lnTo>
                  <a:lnTo>
                    <a:pt x="0" y="59435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689598" y="6150101"/>
              <a:ext cx="2089785" cy="242570"/>
            </a:xfrm>
            <a:custGeom>
              <a:avLst/>
              <a:gdLst/>
              <a:ahLst/>
              <a:cxnLst/>
              <a:rect l="l" t="t" r="r" b="b"/>
              <a:pathLst>
                <a:path w="2089784" h="242570">
                  <a:moveTo>
                    <a:pt x="151765" y="0"/>
                  </a:moveTo>
                  <a:lnTo>
                    <a:pt x="0" y="242316"/>
                  </a:lnTo>
                  <a:lnTo>
                    <a:pt x="2089403" y="242316"/>
                  </a:lnTo>
                  <a:lnTo>
                    <a:pt x="1968627" y="1397"/>
                  </a:lnTo>
                  <a:lnTo>
                    <a:pt x="151765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89598" y="6150101"/>
              <a:ext cx="2089785" cy="242570"/>
            </a:xfrm>
            <a:custGeom>
              <a:avLst/>
              <a:gdLst/>
              <a:ahLst/>
              <a:cxnLst/>
              <a:rect l="l" t="t" r="r" b="b"/>
              <a:pathLst>
                <a:path w="2089784" h="242570">
                  <a:moveTo>
                    <a:pt x="0" y="242316"/>
                  </a:moveTo>
                  <a:lnTo>
                    <a:pt x="2089403" y="242316"/>
                  </a:lnTo>
                  <a:lnTo>
                    <a:pt x="1968627" y="1397"/>
                  </a:lnTo>
                  <a:lnTo>
                    <a:pt x="151765" y="0"/>
                  </a:lnTo>
                  <a:lnTo>
                    <a:pt x="0" y="242316"/>
                  </a:lnTo>
                  <a:close/>
                </a:path>
                <a:path w="2089784" h="242570">
                  <a:moveTo>
                    <a:pt x="172720" y="27432"/>
                  </a:moveTo>
                  <a:lnTo>
                    <a:pt x="60959" y="214884"/>
                  </a:lnTo>
                  <a:lnTo>
                    <a:pt x="2017776" y="214884"/>
                  </a:lnTo>
                  <a:lnTo>
                    <a:pt x="1928622" y="27432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921246" y="6172961"/>
              <a:ext cx="64135" cy="35560"/>
            </a:xfrm>
            <a:custGeom>
              <a:avLst/>
              <a:gdLst/>
              <a:ahLst/>
              <a:cxnLst/>
              <a:rect l="l" t="t" r="r" b="b"/>
              <a:pathLst>
                <a:path w="64134" h="35560">
                  <a:moveTo>
                    <a:pt x="64007" y="0"/>
                  </a:moveTo>
                  <a:lnTo>
                    <a:pt x="17145" y="0"/>
                  </a:lnTo>
                  <a:lnTo>
                    <a:pt x="0" y="35051"/>
                  </a:lnTo>
                  <a:lnTo>
                    <a:pt x="48132" y="35051"/>
                  </a:lnTo>
                  <a:lnTo>
                    <a:pt x="64007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921246" y="6172961"/>
              <a:ext cx="64135" cy="35560"/>
            </a:xfrm>
            <a:custGeom>
              <a:avLst/>
              <a:gdLst/>
              <a:ahLst/>
              <a:cxnLst/>
              <a:rect l="l" t="t" r="r" b="b"/>
              <a:pathLst>
                <a:path w="64134" h="35560">
                  <a:moveTo>
                    <a:pt x="17145" y="0"/>
                  </a:moveTo>
                  <a:lnTo>
                    <a:pt x="64007" y="0"/>
                  </a:lnTo>
                  <a:lnTo>
                    <a:pt x="48132" y="35051"/>
                  </a:lnTo>
                  <a:lnTo>
                    <a:pt x="0" y="35051"/>
                  </a:lnTo>
                  <a:lnTo>
                    <a:pt x="17145" y="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078218" y="6172961"/>
              <a:ext cx="260985" cy="33655"/>
            </a:xfrm>
            <a:custGeom>
              <a:avLst/>
              <a:gdLst/>
              <a:ahLst/>
              <a:cxnLst/>
              <a:rect l="l" t="t" r="r" b="b"/>
              <a:pathLst>
                <a:path w="260984" h="33654">
                  <a:moveTo>
                    <a:pt x="260603" y="0"/>
                  </a:moveTo>
                  <a:lnTo>
                    <a:pt x="11683" y="0"/>
                  </a:lnTo>
                  <a:lnTo>
                    <a:pt x="0" y="33528"/>
                  </a:lnTo>
                  <a:lnTo>
                    <a:pt x="251586" y="33528"/>
                  </a:lnTo>
                  <a:lnTo>
                    <a:pt x="260603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078218" y="6172961"/>
              <a:ext cx="260985" cy="33655"/>
            </a:xfrm>
            <a:custGeom>
              <a:avLst/>
              <a:gdLst/>
              <a:ahLst/>
              <a:cxnLst/>
              <a:rect l="l" t="t" r="r" b="b"/>
              <a:pathLst>
                <a:path w="260984" h="33654">
                  <a:moveTo>
                    <a:pt x="11683" y="0"/>
                  </a:moveTo>
                  <a:lnTo>
                    <a:pt x="260603" y="0"/>
                  </a:lnTo>
                  <a:lnTo>
                    <a:pt x="251586" y="33528"/>
                  </a:lnTo>
                  <a:lnTo>
                    <a:pt x="0" y="33528"/>
                  </a:lnTo>
                  <a:lnTo>
                    <a:pt x="11683" y="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415022" y="6172961"/>
              <a:ext cx="245745" cy="35560"/>
            </a:xfrm>
            <a:custGeom>
              <a:avLst/>
              <a:gdLst/>
              <a:ahLst/>
              <a:cxnLst/>
              <a:rect l="l" t="t" r="r" b="b"/>
              <a:pathLst>
                <a:path w="245745" h="35560">
                  <a:moveTo>
                    <a:pt x="245363" y="0"/>
                  </a:moveTo>
                  <a:lnTo>
                    <a:pt x="8381" y="0"/>
                  </a:lnTo>
                  <a:lnTo>
                    <a:pt x="0" y="35051"/>
                  </a:lnTo>
                  <a:lnTo>
                    <a:pt x="243458" y="35051"/>
                  </a:lnTo>
                  <a:lnTo>
                    <a:pt x="245363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415022" y="6172961"/>
              <a:ext cx="245745" cy="35560"/>
            </a:xfrm>
            <a:custGeom>
              <a:avLst/>
              <a:gdLst/>
              <a:ahLst/>
              <a:cxnLst/>
              <a:rect l="l" t="t" r="r" b="b"/>
              <a:pathLst>
                <a:path w="245745" h="35560">
                  <a:moveTo>
                    <a:pt x="8381" y="0"/>
                  </a:moveTo>
                  <a:lnTo>
                    <a:pt x="245363" y="0"/>
                  </a:lnTo>
                  <a:lnTo>
                    <a:pt x="243458" y="35051"/>
                  </a:lnTo>
                  <a:lnTo>
                    <a:pt x="0" y="35051"/>
                  </a:lnTo>
                  <a:lnTo>
                    <a:pt x="8381" y="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10677" y="6172961"/>
              <a:ext cx="251460" cy="35560"/>
            </a:xfrm>
            <a:custGeom>
              <a:avLst/>
              <a:gdLst/>
              <a:ahLst/>
              <a:cxnLst/>
              <a:rect l="l" t="t" r="r" b="b"/>
              <a:pathLst>
                <a:path w="251459" h="35560">
                  <a:moveTo>
                    <a:pt x="251460" y="0"/>
                  </a:moveTo>
                  <a:lnTo>
                    <a:pt x="1904" y="0"/>
                  </a:lnTo>
                  <a:lnTo>
                    <a:pt x="0" y="35051"/>
                  </a:lnTo>
                  <a:lnTo>
                    <a:pt x="251460" y="35051"/>
                  </a:lnTo>
                  <a:lnTo>
                    <a:pt x="25146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10677" y="6172961"/>
              <a:ext cx="251460" cy="35560"/>
            </a:xfrm>
            <a:custGeom>
              <a:avLst/>
              <a:gdLst/>
              <a:ahLst/>
              <a:cxnLst/>
              <a:rect l="l" t="t" r="r" b="b"/>
              <a:pathLst>
                <a:path w="251459" h="35560">
                  <a:moveTo>
                    <a:pt x="1904" y="0"/>
                  </a:moveTo>
                  <a:lnTo>
                    <a:pt x="251460" y="0"/>
                  </a:lnTo>
                  <a:lnTo>
                    <a:pt x="251460" y="35051"/>
                  </a:lnTo>
                  <a:lnTo>
                    <a:pt x="0" y="35051"/>
                  </a:lnTo>
                  <a:lnTo>
                    <a:pt x="1904" y="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017002" y="6172961"/>
              <a:ext cx="220979" cy="38100"/>
            </a:xfrm>
            <a:custGeom>
              <a:avLst/>
              <a:gdLst/>
              <a:ahLst/>
              <a:cxnLst/>
              <a:rect l="l" t="t" r="r" b="b"/>
              <a:pathLst>
                <a:path w="220979" h="38100">
                  <a:moveTo>
                    <a:pt x="215138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220979" y="38100"/>
                  </a:lnTo>
                  <a:lnTo>
                    <a:pt x="215138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17002" y="6172961"/>
              <a:ext cx="220979" cy="38100"/>
            </a:xfrm>
            <a:custGeom>
              <a:avLst/>
              <a:gdLst/>
              <a:ahLst/>
              <a:cxnLst/>
              <a:rect l="l" t="t" r="r" b="b"/>
              <a:pathLst>
                <a:path w="220979" h="38100">
                  <a:moveTo>
                    <a:pt x="0" y="0"/>
                  </a:moveTo>
                  <a:lnTo>
                    <a:pt x="215138" y="0"/>
                  </a:lnTo>
                  <a:lnTo>
                    <a:pt x="220979" y="38100"/>
                  </a:lnTo>
                  <a:lnTo>
                    <a:pt x="0" y="38100"/>
                  </a:lnTo>
                  <a:lnTo>
                    <a:pt x="0" y="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291322" y="6194297"/>
              <a:ext cx="274320" cy="32384"/>
            </a:xfrm>
            <a:custGeom>
              <a:avLst/>
              <a:gdLst/>
              <a:ahLst/>
              <a:cxnLst/>
              <a:rect l="l" t="t" r="r" b="b"/>
              <a:pathLst>
                <a:path w="274320" h="32385">
                  <a:moveTo>
                    <a:pt x="250444" y="0"/>
                  </a:moveTo>
                  <a:lnTo>
                    <a:pt x="0" y="0"/>
                  </a:lnTo>
                  <a:lnTo>
                    <a:pt x="11683" y="32003"/>
                  </a:lnTo>
                  <a:lnTo>
                    <a:pt x="274320" y="32003"/>
                  </a:lnTo>
                  <a:lnTo>
                    <a:pt x="250444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005066" y="6194297"/>
              <a:ext cx="1560830" cy="134620"/>
            </a:xfrm>
            <a:custGeom>
              <a:avLst/>
              <a:gdLst/>
              <a:ahLst/>
              <a:cxnLst/>
              <a:rect l="l" t="t" r="r" b="b"/>
              <a:pathLst>
                <a:path w="1560829" h="134620">
                  <a:moveTo>
                    <a:pt x="1286255" y="0"/>
                  </a:moveTo>
                  <a:lnTo>
                    <a:pt x="1536700" y="0"/>
                  </a:lnTo>
                  <a:lnTo>
                    <a:pt x="1560576" y="32003"/>
                  </a:lnTo>
                  <a:lnTo>
                    <a:pt x="1297939" y="32003"/>
                  </a:lnTo>
                  <a:lnTo>
                    <a:pt x="1286255" y="0"/>
                  </a:lnTo>
                  <a:close/>
                </a:path>
                <a:path w="1560829" h="134620">
                  <a:moveTo>
                    <a:pt x="0" y="47243"/>
                  </a:moveTo>
                  <a:lnTo>
                    <a:pt x="810767" y="48767"/>
                  </a:lnTo>
                </a:path>
                <a:path w="1560829" h="134620">
                  <a:moveTo>
                    <a:pt x="33527" y="76199"/>
                  </a:moveTo>
                  <a:lnTo>
                    <a:pt x="856487" y="77723"/>
                  </a:lnTo>
                </a:path>
                <a:path w="1560829" h="134620">
                  <a:moveTo>
                    <a:pt x="42672" y="103631"/>
                  </a:moveTo>
                  <a:lnTo>
                    <a:pt x="762000" y="105155"/>
                  </a:lnTo>
                </a:path>
                <a:path w="1560829" h="134620">
                  <a:moveTo>
                    <a:pt x="60959" y="132587"/>
                  </a:moveTo>
                  <a:lnTo>
                    <a:pt x="156972" y="134111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874764" y="6254495"/>
              <a:ext cx="104139" cy="29209"/>
            </a:xfrm>
            <a:custGeom>
              <a:avLst/>
              <a:gdLst/>
              <a:ahLst/>
              <a:cxnLst/>
              <a:rect l="l" t="t" r="r" b="b"/>
              <a:pathLst>
                <a:path w="104140" h="29210">
                  <a:moveTo>
                    <a:pt x="13715" y="0"/>
                  </a:moveTo>
                  <a:lnTo>
                    <a:pt x="103631" y="0"/>
                  </a:lnTo>
                </a:path>
                <a:path w="104140" h="29210">
                  <a:moveTo>
                    <a:pt x="0" y="28955"/>
                  </a:moveTo>
                  <a:lnTo>
                    <a:pt x="85343" y="28955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57238" y="6236969"/>
              <a:ext cx="1117600" cy="91440"/>
            </a:xfrm>
            <a:custGeom>
              <a:avLst/>
              <a:gdLst/>
              <a:ahLst/>
              <a:cxnLst/>
              <a:rect l="l" t="t" r="r" b="b"/>
              <a:pathLst>
                <a:path w="1117600" h="91439">
                  <a:moveTo>
                    <a:pt x="0" y="71627"/>
                  </a:moveTo>
                  <a:lnTo>
                    <a:pt x="143255" y="73151"/>
                  </a:lnTo>
                </a:path>
                <a:path w="1117600" h="91439">
                  <a:moveTo>
                    <a:pt x="332231" y="89915"/>
                  </a:moveTo>
                  <a:lnTo>
                    <a:pt x="819911" y="91439"/>
                  </a:lnTo>
                </a:path>
                <a:path w="1117600" h="91439">
                  <a:moveTo>
                    <a:pt x="998219" y="0"/>
                  </a:moveTo>
                  <a:lnTo>
                    <a:pt x="1109471" y="1523"/>
                  </a:lnTo>
                </a:path>
                <a:path w="1117600" h="91439">
                  <a:moveTo>
                    <a:pt x="1027176" y="33527"/>
                  </a:moveTo>
                  <a:lnTo>
                    <a:pt x="1117091" y="35051"/>
                  </a:lnTo>
                </a:path>
                <a:path w="1117600" h="91439">
                  <a:moveTo>
                    <a:pt x="964691" y="62483"/>
                  </a:moveTo>
                  <a:lnTo>
                    <a:pt x="1117091" y="62483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696962" y="6326885"/>
              <a:ext cx="78105" cy="1905"/>
            </a:xfrm>
            <a:custGeom>
              <a:avLst/>
              <a:gdLst/>
              <a:ahLst/>
              <a:cxnLst/>
              <a:rect l="l" t="t" r="r" b="b"/>
              <a:pathLst>
                <a:path w="78104" h="1904">
                  <a:moveTo>
                    <a:pt x="-3809" y="761"/>
                  </a:moveTo>
                  <a:lnTo>
                    <a:pt x="81533" y="761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797546" y="6253733"/>
              <a:ext cx="741045" cy="83820"/>
            </a:xfrm>
            <a:custGeom>
              <a:avLst/>
              <a:gdLst/>
              <a:ahLst/>
              <a:cxnLst/>
              <a:rect l="l" t="t" r="r" b="b"/>
              <a:pathLst>
                <a:path w="741045" h="83820">
                  <a:moveTo>
                    <a:pt x="0" y="76199"/>
                  </a:moveTo>
                  <a:lnTo>
                    <a:pt x="169163" y="77723"/>
                  </a:lnTo>
                </a:path>
                <a:path w="741045" h="83820">
                  <a:moveTo>
                    <a:pt x="214883" y="0"/>
                  </a:moveTo>
                  <a:lnTo>
                    <a:pt x="443483" y="1523"/>
                  </a:lnTo>
                </a:path>
                <a:path w="741045" h="83820">
                  <a:moveTo>
                    <a:pt x="246887" y="35051"/>
                  </a:moveTo>
                  <a:lnTo>
                    <a:pt x="448055" y="36575"/>
                  </a:lnTo>
                </a:path>
                <a:path w="741045" h="83820">
                  <a:moveTo>
                    <a:pt x="249935" y="77723"/>
                  </a:moveTo>
                  <a:lnTo>
                    <a:pt x="457200" y="79247"/>
                  </a:lnTo>
                </a:path>
                <a:path w="741045" h="83820">
                  <a:moveTo>
                    <a:pt x="521207" y="0"/>
                  </a:moveTo>
                  <a:lnTo>
                    <a:pt x="740663" y="1523"/>
                  </a:lnTo>
                </a:path>
                <a:path w="741045" h="83820">
                  <a:moveTo>
                    <a:pt x="499872" y="30479"/>
                  </a:moveTo>
                  <a:lnTo>
                    <a:pt x="676655" y="32003"/>
                  </a:lnTo>
                </a:path>
                <a:path w="741045" h="83820">
                  <a:moveTo>
                    <a:pt x="521207" y="54863"/>
                  </a:moveTo>
                  <a:lnTo>
                    <a:pt x="687324" y="56387"/>
                  </a:lnTo>
                </a:path>
                <a:path w="741045" h="83820">
                  <a:moveTo>
                    <a:pt x="515111" y="82295"/>
                  </a:moveTo>
                  <a:lnTo>
                    <a:pt x="719327" y="83819"/>
                  </a:lnTo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512302" y="6285737"/>
              <a:ext cx="58419" cy="1905"/>
            </a:xfrm>
            <a:custGeom>
              <a:avLst/>
              <a:gdLst/>
              <a:ahLst/>
              <a:cxnLst/>
              <a:rect l="l" t="t" r="r" b="b"/>
              <a:pathLst>
                <a:path w="58420" h="1904">
                  <a:moveTo>
                    <a:pt x="-3809" y="762"/>
                  </a:moveTo>
                  <a:lnTo>
                    <a:pt x="61721" y="762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532114" y="6322313"/>
              <a:ext cx="53340" cy="1905"/>
            </a:xfrm>
            <a:custGeom>
              <a:avLst/>
              <a:gdLst/>
              <a:ahLst/>
              <a:cxnLst/>
              <a:rect l="l" t="t" r="r" b="b"/>
              <a:pathLst>
                <a:path w="53340" h="1904">
                  <a:moveTo>
                    <a:pt x="-3809" y="762"/>
                  </a:moveTo>
                  <a:lnTo>
                    <a:pt x="57149" y="762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7190231" y="4706111"/>
            <a:ext cx="1135380" cy="1027430"/>
            <a:chOff x="7190231" y="4706111"/>
            <a:chExt cx="1135380" cy="1027430"/>
          </a:xfrm>
        </p:grpSpPr>
        <p:sp>
          <p:nvSpPr>
            <p:cNvPr id="43" name="object 43"/>
            <p:cNvSpPr/>
            <p:nvPr/>
          </p:nvSpPr>
          <p:spPr>
            <a:xfrm>
              <a:off x="7306817" y="5595365"/>
              <a:ext cx="905510" cy="68580"/>
            </a:xfrm>
            <a:custGeom>
              <a:avLst/>
              <a:gdLst/>
              <a:ahLst/>
              <a:cxnLst/>
              <a:rect l="l" t="t" r="r" b="b"/>
              <a:pathLst>
                <a:path w="905509" h="68579">
                  <a:moveTo>
                    <a:pt x="852424" y="0"/>
                  </a:moveTo>
                  <a:lnTo>
                    <a:pt x="54101" y="0"/>
                  </a:lnTo>
                  <a:lnTo>
                    <a:pt x="0" y="68580"/>
                  </a:lnTo>
                  <a:lnTo>
                    <a:pt x="905255" y="68580"/>
                  </a:lnTo>
                  <a:lnTo>
                    <a:pt x="852424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306817" y="5595365"/>
              <a:ext cx="905510" cy="68580"/>
            </a:xfrm>
            <a:custGeom>
              <a:avLst/>
              <a:gdLst/>
              <a:ahLst/>
              <a:cxnLst/>
              <a:rect l="l" t="t" r="r" b="b"/>
              <a:pathLst>
                <a:path w="905509" h="68579">
                  <a:moveTo>
                    <a:pt x="0" y="68580"/>
                  </a:moveTo>
                  <a:lnTo>
                    <a:pt x="905255" y="68580"/>
                  </a:lnTo>
                  <a:lnTo>
                    <a:pt x="852424" y="0"/>
                  </a:lnTo>
                  <a:lnTo>
                    <a:pt x="54101" y="0"/>
                  </a:lnTo>
                  <a:lnTo>
                    <a:pt x="0" y="6858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306817" y="5663945"/>
              <a:ext cx="905510" cy="66040"/>
            </a:xfrm>
            <a:custGeom>
              <a:avLst/>
              <a:gdLst/>
              <a:ahLst/>
              <a:cxnLst/>
              <a:rect l="l" t="t" r="r" b="b"/>
              <a:pathLst>
                <a:path w="905509" h="66039">
                  <a:moveTo>
                    <a:pt x="905255" y="0"/>
                  </a:moveTo>
                  <a:lnTo>
                    <a:pt x="0" y="0"/>
                  </a:lnTo>
                  <a:lnTo>
                    <a:pt x="0" y="65531"/>
                  </a:lnTo>
                  <a:lnTo>
                    <a:pt x="905255" y="65531"/>
                  </a:lnTo>
                  <a:lnTo>
                    <a:pt x="905255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306817" y="5663945"/>
              <a:ext cx="905510" cy="66040"/>
            </a:xfrm>
            <a:custGeom>
              <a:avLst/>
              <a:gdLst/>
              <a:ahLst/>
              <a:cxnLst/>
              <a:rect l="l" t="t" r="r" b="b"/>
              <a:pathLst>
                <a:path w="905509" h="66039">
                  <a:moveTo>
                    <a:pt x="0" y="65531"/>
                  </a:moveTo>
                  <a:lnTo>
                    <a:pt x="905255" y="65531"/>
                  </a:lnTo>
                  <a:lnTo>
                    <a:pt x="905255" y="0"/>
                  </a:lnTo>
                  <a:lnTo>
                    <a:pt x="0" y="0"/>
                  </a:lnTo>
                  <a:lnTo>
                    <a:pt x="0" y="65531"/>
                  </a:lnTo>
                  <a:close/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515605" y="5535929"/>
              <a:ext cx="483234" cy="128270"/>
            </a:xfrm>
            <a:custGeom>
              <a:avLst/>
              <a:gdLst/>
              <a:ahLst/>
              <a:cxnLst/>
              <a:rect l="l" t="t" r="r" b="b"/>
              <a:pathLst>
                <a:path w="483234" h="128270">
                  <a:moveTo>
                    <a:pt x="483108" y="0"/>
                  </a:moveTo>
                  <a:lnTo>
                    <a:pt x="0" y="0"/>
                  </a:lnTo>
                  <a:lnTo>
                    <a:pt x="0" y="71920"/>
                  </a:lnTo>
                  <a:lnTo>
                    <a:pt x="29718" y="98526"/>
                  </a:lnTo>
                  <a:lnTo>
                    <a:pt x="79501" y="113626"/>
                  </a:lnTo>
                  <a:lnTo>
                    <a:pt x="102235" y="117233"/>
                  </a:lnTo>
                  <a:lnTo>
                    <a:pt x="119634" y="120827"/>
                  </a:lnTo>
                  <a:lnTo>
                    <a:pt x="140970" y="123698"/>
                  </a:lnTo>
                  <a:lnTo>
                    <a:pt x="168783" y="126580"/>
                  </a:lnTo>
                  <a:lnTo>
                    <a:pt x="228980" y="128016"/>
                  </a:lnTo>
                  <a:lnTo>
                    <a:pt x="263271" y="128016"/>
                  </a:lnTo>
                  <a:lnTo>
                    <a:pt x="313690" y="126580"/>
                  </a:lnTo>
                  <a:lnTo>
                    <a:pt x="334391" y="123698"/>
                  </a:lnTo>
                  <a:lnTo>
                    <a:pt x="355092" y="122262"/>
                  </a:lnTo>
                  <a:lnTo>
                    <a:pt x="380238" y="117233"/>
                  </a:lnTo>
                  <a:lnTo>
                    <a:pt x="396494" y="115074"/>
                  </a:lnTo>
                  <a:lnTo>
                    <a:pt x="414527" y="111467"/>
                  </a:lnTo>
                  <a:lnTo>
                    <a:pt x="456565" y="97815"/>
                  </a:lnTo>
                  <a:lnTo>
                    <a:pt x="483108" y="74079"/>
                  </a:lnTo>
                  <a:lnTo>
                    <a:pt x="483108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515605" y="5535929"/>
              <a:ext cx="483234" cy="128270"/>
            </a:xfrm>
            <a:custGeom>
              <a:avLst/>
              <a:gdLst/>
              <a:ahLst/>
              <a:cxnLst/>
              <a:rect l="l" t="t" r="r" b="b"/>
              <a:pathLst>
                <a:path w="483234" h="128270">
                  <a:moveTo>
                    <a:pt x="0" y="71920"/>
                  </a:moveTo>
                  <a:lnTo>
                    <a:pt x="0" y="0"/>
                  </a:lnTo>
                  <a:lnTo>
                    <a:pt x="483108" y="0"/>
                  </a:lnTo>
                  <a:lnTo>
                    <a:pt x="483108" y="74079"/>
                  </a:lnTo>
                  <a:lnTo>
                    <a:pt x="480568" y="81267"/>
                  </a:lnTo>
                  <a:lnTo>
                    <a:pt x="442975" y="103568"/>
                  </a:lnTo>
                  <a:lnTo>
                    <a:pt x="396494" y="115074"/>
                  </a:lnTo>
                  <a:lnTo>
                    <a:pt x="380238" y="117233"/>
                  </a:lnTo>
                  <a:lnTo>
                    <a:pt x="355092" y="122262"/>
                  </a:lnTo>
                  <a:lnTo>
                    <a:pt x="334391" y="123698"/>
                  </a:lnTo>
                  <a:lnTo>
                    <a:pt x="313690" y="126580"/>
                  </a:lnTo>
                  <a:lnTo>
                    <a:pt x="290322" y="127292"/>
                  </a:lnTo>
                  <a:lnTo>
                    <a:pt x="263271" y="128016"/>
                  </a:lnTo>
                  <a:lnTo>
                    <a:pt x="228980" y="128016"/>
                  </a:lnTo>
                  <a:lnTo>
                    <a:pt x="168783" y="126580"/>
                  </a:lnTo>
                  <a:lnTo>
                    <a:pt x="119634" y="120827"/>
                  </a:lnTo>
                  <a:lnTo>
                    <a:pt x="102235" y="117233"/>
                  </a:lnTo>
                  <a:lnTo>
                    <a:pt x="79501" y="113626"/>
                  </a:lnTo>
                  <a:lnTo>
                    <a:pt x="29718" y="98526"/>
                  </a:lnTo>
                  <a:lnTo>
                    <a:pt x="2540" y="79108"/>
                  </a:lnTo>
                  <a:lnTo>
                    <a:pt x="0" y="7192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194041" y="4709921"/>
              <a:ext cx="1127760" cy="853440"/>
            </a:xfrm>
            <a:custGeom>
              <a:avLst/>
              <a:gdLst/>
              <a:ahLst/>
              <a:cxnLst/>
              <a:rect l="l" t="t" r="r" b="b"/>
              <a:pathLst>
                <a:path w="1127759" h="853439">
                  <a:moveTo>
                    <a:pt x="1022730" y="0"/>
                  </a:moveTo>
                  <a:lnTo>
                    <a:pt x="105028" y="0"/>
                  </a:lnTo>
                  <a:lnTo>
                    <a:pt x="64133" y="8249"/>
                  </a:lnTo>
                  <a:lnTo>
                    <a:pt x="30749" y="30749"/>
                  </a:lnTo>
                  <a:lnTo>
                    <a:pt x="8249" y="64133"/>
                  </a:lnTo>
                  <a:lnTo>
                    <a:pt x="0" y="105028"/>
                  </a:lnTo>
                  <a:lnTo>
                    <a:pt x="0" y="748410"/>
                  </a:lnTo>
                  <a:lnTo>
                    <a:pt x="8249" y="789306"/>
                  </a:lnTo>
                  <a:lnTo>
                    <a:pt x="30749" y="822690"/>
                  </a:lnTo>
                  <a:lnTo>
                    <a:pt x="64133" y="845190"/>
                  </a:lnTo>
                  <a:lnTo>
                    <a:pt x="105028" y="853439"/>
                  </a:lnTo>
                  <a:lnTo>
                    <a:pt x="1022730" y="853439"/>
                  </a:lnTo>
                  <a:lnTo>
                    <a:pt x="1063626" y="845190"/>
                  </a:lnTo>
                  <a:lnTo>
                    <a:pt x="1097010" y="822690"/>
                  </a:lnTo>
                  <a:lnTo>
                    <a:pt x="1119510" y="789306"/>
                  </a:lnTo>
                  <a:lnTo>
                    <a:pt x="1127759" y="748410"/>
                  </a:lnTo>
                  <a:lnTo>
                    <a:pt x="1127759" y="105028"/>
                  </a:lnTo>
                  <a:lnTo>
                    <a:pt x="1119510" y="64133"/>
                  </a:lnTo>
                  <a:lnTo>
                    <a:pt x="1097010" y="30749"/>
                  </a:lnTo>
                  <a:lnTo>
                    <a:pt x="1063626" y="8249"/>
                  </a:lnTo>
                  <a:lnTo>
                    <a:pt x="102273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194041" y="4709921"/>
              <a:ext cx="1127760" cy="853440"/>
            </a:xfrm>
            <a:custGeom>
              <a:avLst/>
              <a:gdLst/>
              <a:ahLst/>
              <a:cxnLst/>
              <a:rect l="l" t="t" r="r" b="b"/>
              <a:pathLst>
                <a:path w="1127759" h="853439">
                  <a:moveTo>
                    <a:pt x="0" y="105028"/>
                  </a:moveTo>
                  <a:lnTo>
                    <a:pt x="8249" y="64133"/>
                  </a:lnTo>
                  <a:lnTo>
                    <a:pt x="30749" y="30749"/>
                  </a:lnTo>
                  <a:lnTo>
                    <a:pt x="64133" y="8249"/>
                  </a:lnTo>
                  <a:lnTo>
                    <a:pt x="105028" y="0"/>
                  </a:lnTo>
                  <a:lnTo>
                    <a:pt x="1022730" y="0"/>
                  </a:lnTo>
                  <a:lnTo>
                    <a:pt x="1063626" y="8249"/>
                  </a:lnTo>
                  <a:lnTo>
                    <a:pt x="1097010" y="30749"/>
                  </a:lnTo>
                  <a:lnTo>
                    <a:pt x="1119510" y="64133"/>
                  </a:lnTo>
                  <a:lnTo>
                    <a:pt x="1127759" y="105028"/>
                  </a:lnTo>
                  <a:lnTo>
                    <a:pt x="1127759" y="748410"/>
                  </a:lnTo>
                  <a:lnTo>
                    <a:pt x="1119510" y="789306"/>
                  </a:lnTo>
                  <a:lnTo>
                    <a:pt x="1097010" y="822690"/>
                  </a:lnTo>
                  <a:lnTo>
                    <a:pt x="1063626" y="845190"/>
                  </a:lnTo>
                  <a:lnTo>
                    <a:pt x="1022730" y="853439"/>
                  </a:lnTo>
                  <a:lnTo>
                    <a:pt x="105028" y="853439"/>
                  </a:lnTo>
                  <a:lnTo>
                    <a:pt x="64133" y="845190"/>
                  </a:lnTo>
                  <a:lnTo>
                    <a:pt x="30749" y="822690"/>
                  </a:lnTo>
                  <a:lnTo>
                    <a:pt x="8249" y="789306"/>
                  </a:lnTo>
                  <a:lnTo>
                    <a:pt x="0" y="748410"/>
                  </a:lnTo>
                  <a:lnTo>
                    <a:pt x="0" y="105028"/>
                  </a:lnTo>
                  <a:close/>
                </a:path>
              </a:pathLst>
            </a:custGeom>
            <a:ln w="7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320533" y="4804409"/>
              <a:ext cx="875030" cy="664845"/>
            </a:xfrm>
            <a:custGeom>
              <a:avLst/>
              <a:gdLst/>
              <a:ahLst/>
              <a:cxnLst/>
              <a:rect l="l" t="t" r="r" b="b"/>
              <a:pathLst>
                <a:path w="875029" h="664845">
                  <a:moveTo>
                    <a:pt x="793496" y="0"/>
                  </a:moveTo>
                  <a:lnTo>
                    <a:pt x="81280" y="0"/>
                  </a:lnTo>
                  <a:lnTo>
                    <a:pt x="49666" y="6395"/>
                  </a:lnTo>
                  <a:lnTo>
                    <a:pt x="23828" y="23828"/>
                  </a:lnTo>
                  <a:lnTo>
                    <a:pt x="6395" y="49666"/>
                  </a:lnTo>
                  <a:lnTo>
                    <a:pt x="0" y="81279"/>
                  </a:lnTo>
                  <a:lnTo>
                    <a:pt x="0" y="583183"/>
                  </a:lnTo>
                  <a:lnTo>
                    <a:pt x="6395" y="614797"/>
                  </a:lnTo>
                  <a:lnTo>
                    <a:pt x="23828" y="640635"/>
                  </a:lnTo>
                  <a:lnTo>
                    <a:pt x="49666" y="658068"/>
                  </a:lnTo>
                  <a:lnTo>
                    <a:pt x="81280" y="664463"/>
                  </a:lnTo>
                  <a:lnTo>
                    <a:pt x="793496" y="664463"/>
                  </a:lnTo>
                  <a:lnTo>
                    <a:pt x="825109" y="658068"/>
                  </a:lnTo>
                  <a:lnTo>
                    <a:pt x="850947" y="640635"/>
                  </a:lnTo>
                  <a:lnTo>
                    <a:pt x="868380" y="614797"/>
                  </a:lnTo>
                  <a:lnTo>
                    <a:pt x="874776" y="583183"/>
                  </a:lnTo>
                  <a:lnTo>
                    <a:pt x="874776" y="81279"/>
                  </a:lnTo>
                  <a:lnTo>
                    <a:pt x="868380" y="49666"/>
                  </a:lnTo>
                  <a:lnTo>
                    <a:pt x="850947" y="23828"/>
                  </a:lnTo>
                  <a:lnTo>
                    <a:pt x="825109" y="6395"/>
                  </a:lnTo>
                  <a:lnTo>
                    <a:pt x="793496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320533" y="4804409"/>
              <a:ext cx="875030" cy="664845"/>
            </a:xfrm>
            <a:custGeom>
              <a:avLst/>
              <a:gdLst/>
              <a:ahLst/>
              <a:cxnLst/>
              <a:rect l="l" t="t" r="r" b="b"/>
              <a:pathLst>
                <a:path w="875029" h="664845">
                  <a:moveTo>
                    <a:pt x="0" y="81279"/>
                  </a:moveTo>
                  <a:lnTo>
                    <a:pt x="6395" y="49666"/>
                  </a:lnTo>
                  <a:lnTo>
                    <a:pt x="23828" y="23828"/>
                  </a:lnTo>
                  <a:lnTo>
                    <a:pt x="49666" y="6395"/>
                  </a:lnTo>
                  <a:lnTo>
                    <a:pt x="81280" y="0"/>
                  </a:lnTo>
                  <a:lnTo>
                    <a:pt x="793496" y="0"/>
                  </a:lnTo>
                  <a:lnTo>
                    <a:pt x="825109" y="6395"/>
                  </a:lnTo>
                  <a:lnTo>
                    <a:pt x="850947" y="23828"/>
                  </a:lnTo>
                  <a:lnTo>
                    <a:pt x="868380" y="49666"/>
                  </a:lnTo>
                  <a:lnTo>
                    <a:pt x="874776" y="81279"/>
                  </a:lnTo>
                  <a:lnTo>
                    <a:pt x="874776" y="583183"/>
                  </a:lnTo>
                  <a:lnTo>
                    <a:pt x="868380" y="614797"/>
                  </a:lnTo>
                  <a:lnTo>
                    <a:pt x="850947" y="640635"/>
                  </a:lnTo>
                  <a:lnTo>
                    <a:pt x="825109" y="658068"/>
                  </a:lnTo>
                  <a:lnTo>
                    <a:pt x="793496" y="664463"/>
                  </a:lnTo>
                  <a:lnTo>
                    <a:pt x="81280" y="664463"/>
                  </a:lnTo>
                  <a:lnTo>
                    <a:pt x="49666" y="658068"/>
                  </a:lnTo>
                  <a:lnTo>
                    <a:pt x="23828" y="640635"/>
                  </a:lnTo>
                  <a:lnTo>
                    <a:pt x="6395" y="614797"/>
                  </a:lnTo>
                  <a:lnTo>
                    <a:pt x="0" y="583183"/>
                  </a:lnTo>
                  <a:lnTo>
                    <a:pt x="0" y="81279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369301" y="4840985"/>
              <a:ext cx="777240" cy="591820"/>
            </a:xfrm>
            <a:custGeom>
              <a:avLst/>
              <a:gdLst/>
              <a:ahLst/>
              <a:cxnLst/>
              <a:rect l="l" t="t" r="r" b="b"/>
              <a:pathLst>
                <a:path w="777240" h="591820">
                  <a:moveTo>
                    <a:pt x="705103" y="0"/>
                  </a:moveTo>
                  <a:lnTo>
                    <a:pt x="72136" y="0"/>
                  </a:lnTo>
                  <a:lnTo>
                    <a:pt x="44041" y="5663"/>
                  </a:lnTo>
                  <a:lnTo>
                    <a:pt x="21113" y="21113"/>
                  </a:lnTo>
                  <a:lnTo>
                    <a:pt x="5663" y="44041"/>
                  </a:lnTo>
                  <a:lnTo>
                    <a:pt x="0" y="72136"/>
                  </a:lnTo>
                  <a:lnTo>
                    <a:pt x="0" y="519175"/>
                  </a:lnTo>
                  <a:lnTo>
                    <a:pt x="5663" y="547270"/>
                  </a:lnTo>
                  <a:lnTo>
                    <a:pt x="21113" y="570198"/>
                  </a:lnTo>
                  <a:lnTo>
                    <a:pt x="44041" y="585648"/>
                  </a:lnTo>
                  <a:lnTo>
                    <a:pt x="72136" y="591311"/>
                  </a:lnTo>
                  <a:lnTo>
                    <a:pt x="705103" y="591311"/>
                  </a:lnTo>
                  <a:lnTo>
                    <a:pt x="733198" y="585648"/>
                  </a:lnTo>
                  <a:lnTo>
                    <a:pt x="756126" y="570198"/>
                  </a:lnTo>
                  <a:lnTo>
                    <a:pt x="771576" y="547270"/>
                  </a:lnTo>
                  <a:lnTo>
                    <a:pt x="777240" y="519175"/>
                  </a:lnTo>
                  <a:lnTo>
                    <a:pt x="777240" y="72136"/>
                  </a:lnTo>
                  <a:lnTo>
                    <a:pt x="771576" y="44041"/>
                  </a:lnTo>
                  <a:lnTo>
                    <a:pt x="756126" y="21113"/>
                  </a:lnTo>
                  <a:lnTo>
                    <a:pt x="733198" y="5663"/>
                  </a:lnTo>
                  <a:lnTo>
                    <a:pt x="705103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369301" y="4840985"/>
              <a:ext cx="777240" cy="591820"/>
            </a:xfrm>
            <a:custGeom>
              <a:avLst/>
              <a:gdLst/>
              <a:ahLst/>
              <a:cxnLst/>
              <a:rect l="l" t="t" r="r" b="b"/>
              <a:pathLst>
                <a:path w="777240" h="591820">
                  <a:moveTo>
                    <a:pt x="0" y="72136"/>
                  </a:moveTo>
                  <a:lnTo>
                    <a:pt x="5663" y="44041"/>
                  </a:lnTo>
                  <a:lnTo>
                    <a:pt x="21113" y="21113"/>
                  </a:lnTo>
                  <a:lnTo>
                    <a:pt x="44041" y="5663"/>
                  </a:lnTo>
                  <a:lnTo>
                    <a:pt x="72136" y="0"/>
                  </a:lnTo>
                  <a:lnTo>
                    <a:pt x="705103" y="0"/>
                  </a:lnTo>
                  <a:lnTo>
                    <a:pt x="733198" y="5663"/>
                  </a:lnTo>
                  <a:lnTo>
                    <a:pt x="756126" y="21113"/>
                  </a:lnTo>
                  <a:lnTo>
                    <a:pt x="771576" y="44041"/>
                  </a:lnTo>
                  <a:lnTo>
                    <a:pt x="777240" y="72136"/>
                  </a:lnTo>
                  <a:lnTo>
                    <a:pt x="777240" y="519175"/>
                  </a:lnTo>
                  <a:lnTo>
                    <a:pt x="771576" y="547270"/>
                  </a:lnTo>
                  <a:lnTo>
                    <a:pt x="756126" y="570198"/>
                  </a:lnTo>
                  <a:lnTo>
                    <a:pt x="733198" y="585648"/>
                  </a:lnTo>
                  <a:lnTo>
                    <a:pt x="705103" y="591311"/>
                  </a:lnTo>
                  <a:lnTo>
                    <a:pt x="72136" y="591311"/>
                  </a:lnTo>
                  <a:lnTo>
                    <a:pt x="44041" y="585648"/>
                  </a:lnTo>
                  <a:lnTo>
                    <a:pt x="21113" y="570198"/>
                  </a:lnTo>
                  <a:lnTo>
                    <a:pt x="5663" y="547270"/>
                  </a:lnTo>
                  <a:lnTo>
                    <a:pt x="0" y="519175"/>
                  </a:lnTo>
                  <a:lnTo>
                    <a:pt x="0" y="72136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35873" y="5514593"/>
              <a:ext cx="33655" cy="7620"/>
            </a:xfrm>
            <a:custGeom>
              <a:avLst/>
              <a:gdLst/>
              <a:ahLst/>
              <a:cxnLst/>
              <a:rect l="l" t="t" r="r" b="b"/>
              <a:pathLst>
                <a:path w="33654" h="7620">
                  <a:moveTo>
                    <a:pt x="33527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3527" y="7620"/>
                  </a:lnTo>
                  <a:lnTo>
                    <a:pt x="33527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135873" y="5514593"/>
              <a:ext cx="33655" cy="7620"/>
            </a:xfrm>
            <a:custGeom>
              <a:avLst/>
              <a:gdLst/>
              <a:ahLst/>
              <a:cxnLst/>
              <a:rect l="l" t="t" r="r" b="b"/>
              <a:pathLst>
                <a:path w="33654" h="7620">
                  <a:moveTo>
                    <a:pt x="0" y="7620"/>
                  </a:moveTo>
                  <a:lnTo>
                    <a:pt x="33527" y="7620"/>
                  </a:lnTo>
                  <a:lnTo>
                    <a:pt x="33527" y="0"/>
                  </a:lnTo>
                  <a:lnTo>
                    <a:pt x="0" y="0"/>
                  </a:lnTo>
                  <a:lnTo>
                    <a:pt x="0" y="7620"/>
                  </a:lnTo>
                  <a:close/>
                </a:path>
              </a:pathLst>
            </a:custGeom>
            <a:ln w="76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6943343" y="2270760"/>
            <a:ext cx="1580387" cy="18059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8" name="object 58"/>
          <p:cNvGrpSpPr/>
          <p:nvPr/>
        </p:nvGrpSpPr>
        <p:grpSpPr>
          <a:xfrm>
            <a:off x="420623" y="2212848"/>
            <a:ext cx="1953895" cy="1831975"/>
            <a:chOff x="420623" y="2212848"/>
            <a:chExt cx="1953895" cy="1831975"/>
          </a:xfrm>
        </p:grpSpPr>
        <p:sp>
          <p:nvSpPr>
            <p:cNvPr id="59" name="object 59"/>
            <p:cNvSpPr/>
            <p:nvPr/>
          </p:nvSpPr>
          <p:spPr>
            <a:xfrm>
              <a:off x="1168145" y="2893314"/>
              <a:ext cx="948055" cy="934719"/>
            </a:xfrm>
            <a:custGeom>
              <a:avLst/>
              <a:gdLst/>
              <a:ahLst/>
              <a:cxnLst/>
              <a:rect l="l" t="t" r="r" b="b"/>
              <a:pathLst>
                <a:path w="948055" h="934720">
                  <a:moveTo>
                    <a:pt x="906653" y="0"/>
                  </a:moveTo>
                  <a:lnTo>
                    <a:pt x="0" y="691388"/>
                  </a:lnTo>
                  <a:lnTo>
                    <a:pt x="47917" y="934212"/>
                  </a:lnTo>
                  <a:lnTo>
                    <a:pt x="947928" y="233045"/>
                  </a:lnTo>
                  <a:lnTo>
                    <a:pt x="906653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168145" y="2893314"/>
              <a:ext cx="948055" cy="934719"/>
            </a:xfrm>
            <a:custGeom>
              <a:avLst/>
              <a:gdLst/>
              <a:ahLst/>
              <a:cxnLst/>
              <a:rect l="l" t="t" r="r" b="b"/>
              <a:pathLst>
                <a:path w="948055" h="934720">
                  <a:moveTo>
                    <a:pt x="47917" y="934212"/>
                  </a:moveTo>
                  <a:lnTo>
                    <a:pt x="0" y="691388"/>
                  </a:lnTo>
                  <a:lnTo>
                    <a:pt x="906653" y="0"/>
                  </a:lnTo>
                  <a:lnTo>
                    <a:pt x="947928" y="233045"/>
                  </a:lnTo>
                  <a:lnTo>
                    <a:pt x="47917" y="934212"/>
                  </a:lnTo>
                  <a:close/>
                </a:path>
              </a:pathLst>
            </a:custGeom>
            <a:ln w="10668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194054" y="2931414"/>
              <a:ext cx="1175385" cy="1091565"/>
            </a:xfrm>
            <a:custGeom>
              <a:avLst/>
              <a:gdLst/>
              <a:ahLst/>
              <a:cxnLst/>
              <a:rect l="l" t="t" r="r" b="b"/>
              <a:pathLst>
                <a:path w="1175385" h="1091564">
                  <a:moveTo>
                    <a:pt x="708279" y="0"/>
                  </a:moveTo>
                  <a:lnTo>
                    <a:pt x="0" y="544957"/>
                  </a:lnTo>
                  <a:lnTo>
                    <a:pt x="467233" y="1051814"/>
                  </a:lnTo>
                  <a:lnTo>
                    <a:pt x="482600" y="1072388"/>
                  </a:lnTo>
                  <a:lnTo>
                    <a:pt x="512318" y="1087501"/>
                  </a:lnTo>
                  <a:lnTo>
                    <a:pt x="534797" y="1091184"/>
                  </a:lnTo>
                  <a:lnTo>
                    <a:pt x="1159129" y="582549"/>
                  </a:lnTo>
                  <a:lnTo>
                    <a:pt x="1166241" y="570991"/>
                  </a:lnTo>
                  <a:lnTo>
                    <a:pt x="1171194" y="560197"/>
                  </a:lnTo>
                  <a:lnTo>
                    <a:pt x="1175004" y="548005"/>
                  </a:lnTo>
                  <a:lnTo>
                    <a:pt x="1175004" y="536448"/>
                  </a:lnTo>
                  <a:lnTo>
                    <a:pt x="1171194" y="523748"/>
                  </a:lnTo>
                  <a:lnTo>
                    <a:pt x="1166241" y="511683"/>
                  </a:lnTo>
                  <a:lnTo>
                    <a:pt x="1160780" y="503809"/>
                  </a:lnTo>
                  <a:lnTo>
                    <a:pt x="1154176" y="492251"/>
                  </a:lnTo>
                  <a:lnTo>
                    <a:pt x="708279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94054" y="2931414"/>
              <a:ext cx="1175385" cy="1091565"/>
            </a:xfrm>
            <a:custGeom>
              <a:avLst/>
              <a:gdLst/>
              <a:ahLst/>
              <a:cxnLst/>
              <a:rect l="l" t="t" r="r" b="b"/>
              <a:pathLst>
                <a:path w="1175385" h="1091564">
                  <a:moveTo>
                    <a:pt x="0" y="544957"/>
                  </a:moveTo>
                  <a:lnTo>
                    <a:pt x="467233" y="1051814"/>
                  </a:lnTo>
                  <a:lnTo>
                    <a:pt x="482600" y="1072388"/>
                  </a:lnTo>
                  <a:lnTo>
                    <a:pt x="512318" y="1087501"/>
                  </a:lnTo>
                  <a:lnTo>
                    <a:pt x="1159129" y="582549"/>
                  </a:lnTo>
                  <a:lnTo>
                    <a:pt x="1175004" y="548005"/>
                  </a:lnTo>
                  <a:lnTo>
                    <a:pt x="1175004" y="536448"/>
                  </a:lnTo>
                  <a:lnTo>
                    <a:pt x="1171194" y="523748"/>
                  </a:lnTo>
                  <a:lnTo>
                    <a:pt x="1166241" y="511683"/>
                  </a:lnTo>
                  <a:lnTo>
                    <a:pt x="1160780" y="503809"/>
                  </a:lnTo>
                  <a:lnTo>
                    <a:pt x="1154176" y="492251"/>
                  </a:lnTo>
                  <a:lnTo>
                    <a:pt x="708279" y="0"/>
                  </a:lnTo>
                  <a:lnTo>
                    <a:pt x="0" y="544957"/>
                  </a:lnTo>
                  <a:close/>
                </a:path>
              </a:pathLst>
            </a:custGeom>
            <a:ln w="10668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187195" y="3479292"/>
              <a:ext cx="563880" cy="565785"/>
            </a:xfrm>
            <a:custGeom>
              <a:avLst/>
              <a:gdLst/>
              <a:ahLst/>
              <a:cxnLst/>
              <a:rect l="l" t="t" r="r" b="b"/>
              <a:pathLst>
                <a:path w="563880" h="565785">
                  <a:moveTo>
                    <a:pt x="2197" y="0"/>
                  </a:moveTo>
                  <a:lnTo>
                    <a:pt x="481329" y="542290"/>
                  </a:lnTo>
                  <a:lnTo>
                    <a:pt x="522604" y="565404"/>
                  </a:lnTo>
                  <a:lnTo>
                    <a:pt x="538606" y="565404"/>
                  </a:lnTo>
                  <a:lnTo>
                    <a:pt x="553466" y="561721"/>
                  </a:lnTo>
                  <a:lnTo>
                    <a:pt x="563879" y="551434"/>
                  </a:lnTo>
                  <a:lnTo>
                    <a:pt x="562736" y="535686"/>
                  </a:lnTo>
                  <a:lnTo>
                    <a:pt x="553466" y="540512"/>
                  </a:lnTo>
                  <a:lnTo>
                    <a:pt x="541273" y="550164"/>
                  </a:lnTo>
                  <a:lnTo>
                    <a:pt x="528066" y="550164"/>
                  </a:lnTo>
                  <a:lnTo>
                    <a:pt x="513715" y="542290"/>
                  </a:lnTo>
                  <a:lnTo>
                    <a:pt x="501649" y="537464"/>
                  </a:lnTo>
                  <a:lnTo>
                    <a:pt x="486791" y="525272"/>
                  </a:lnTo>
                  <a:lnTo>
                    <a:pt x="2197" y="0"/>
                  </a:lnTo>
                  <a:close/>
                </a:path>
              </a:pathLst>
            </a:custGeom>
            <a:solidFill>
              <a:srgbClr val="1F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28977" y="3480054"/>
              <a:ext cx="631190" cy="520065"/>
            </a:xfrm>
            <a:custGeom>
              <a:avLst/>
              <a:gdLst/>
              <a:ahLst/>
              <a:cxnLst/>
              <a:rect l="l" t="t" r="r" b="b"/>
              <a:pathLst>
                <a:path w="631189" h="520064">
                  <a:moveTo>
                    <a:pt x="604520" y="0"/>
                  </a:moveTo>
                  <a:lnTo>
                    <a:pt x="0" y="489966"/>
                  </a:lnTo>
                  <a:lnTo>
                    <a:pt x="30353" y="519684"/>
                  </a:lnTo>
                  <a:lnTo>
                    <a:pt x="630936" y="31496"/>
                  </a:lnTo>
                  <a:lnTo>
                    <a:pt x="60452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28977" y="3480054"/>
              <a:ext cx="631190" cy="520065"/>
            </a:xfrm>
            <a:custGeom>
              <a:avLst/>
              <a:gdLst/>
              <a:ahLst/>
              <a:cxnLst/>
              <a:rect l="l" t="t" r="r" b="b"/>
              <a:pathLst>
                <a:path w="631189" h="520064">
                  <a:moveTo>
                    <a:pt x="30353" y="519684"/>
                  </a:moveTo>
                  <a:lnTo>
                    <a:pt x="0" y="489966"/>
                  </a:lnTo>
                  <a:lnTo>
                    <a:pt x="604520" y="0"/>
                  </a:lnTo>
                  <a:lnTo>
                    <a:pt x="630936" y="31496"/>
                  </a:lnTo>
                  <a:lnTo>
                    <a:pt x="30353" y="519684"/>
                  </a:lnTo>
                  <a:close/>
                </a:path>
              </a:pathLst>
            </a:custGeom>
            <a:ln w="10668">
              <a:solidFill>
                <a:srgbClr val="9F9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750313" y="3493770"/>
              <a:ext cx="617220" cy="532130"/>
            </a:xfrm>
            <a:custGeom>
              <a:avLst/>
              <a:gdLst/>
              <a:ahLst/>
              <a:cxnLst/>
              <a:rect l="l" t="t" r="r" b="b"/>
              <a:pathLst>
                <a:path w="617219" h="532129">
                  <a:moveTo>
                    <a:pt x="617219" y="0"/>
                  </a:moveTo>
                  <a:lnTo>
                    <a:pt x="558292" y="46608"/>
                  </a:lnTo>
                  <a:lnTo>
                    <a:pt x="0" y="511301"/>
                  </a:lnTo>
                  <a:lnTo>
                    <a:pt x="4953" y="531875"/>
                  </a:lnTo>
                  <a:lnTo>
                    <a:pt x="21971" y="531875"/>
                  </a:lnTo>
                  <a:lnTo>
                    <a:pt x="60579" y="498601"/>
                  </a:lnTo>
                  <a:lnTo>
                    <a:pt x="615569" y="45338"/>
                  </a:lnTo>
                  <a:lnTo>
                    <a:pt x="617219" y="35051"/>
                  </a:lnTo>
                  <a:lnTo>
                    <a:pt x="617219" y="0"/>
                  </a:lnTo>
                  <a:close/>
                </a:path>
              </a:pathLst>
            </a:custGeom>
            <a:solidFill>
              <a:srgbClr val="1F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750313" y="3493770"/>
              <a:ext cx="617220" cy="532130"/>
            </a:xfrm>
            <a:custGeom>
              <a:avLst/>
              <a:gdLst/>
              <a:ahLst/>
              <a:cxnLst/>
              <a:rect l="l" t="t" r="r" b="b"/>
              <a:pathLst>
                <a:path w="617219" h="532129">
                  <a:moveTo>
                    <a:pt x="0" y="511301"/>
                  </a:moveTo>
                  <a:lnTo>
                    <a:pt x="4953" y="531875"/>
                  </a:lnTo>
                  <a:lnTo>
                    <a:pt x="21971" y="531875"/>
                  </a:lnTo>
                  <a:lnTo>
                    <a:pt x="35813" y="519810"/>
                  </a:lnTo>
                  <a:lnTo>
                    <a:pt x="60579" y="498601"/>
                  </a:lnTo>
                  <a:lnTo>
                    <a:pt x="615569" y="45338"/>
                  </a:lnTo>
                  <a:lnTo>
                    <a:pt x="617219" y="35051"/>
                  </a:lnTo>
                  <a:lnTo>
                    <a:pt x="617219" y="0"/>
                  </a:lnTo>
                  <a:lnTo>
                    <a:pt x="558292" y="46608"/>
                  </a:lnTo>
                  <a:lnTo>
                    <a:pt x="0" y="511301"/>
                  </a:lnTo>
                  <a:close/>
                </a:path>
              </a:pathLst>
            </a:custGeom>
            <a:ln w="10668">
              <a:solidFill>
                <a:srgbClr val="1F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606296" y="3364991"/>
              <a:ext cx="730250" cy="611505"/>
            </a:xfrm>
            <a:custGeom>
              <a:avLst/>
              <a:gdLst/>
              <a:ahLst/>
              <a:cxnLst/>
              <a:rect l="l" t="t" r="r" b="b"/>
              <a:pathLst>
                <a:path w="730250" h="611504">
                  <a:moveTo>
                    <a:pt x="89916" y="589788"/>
                  </a:moveTo>
                  <a:lnTo>
                    <a:pt x="18923" y="516636"/>
                  </a:lnTo>
                  <a:lnTo>
                    <a:pt x="0" y="537972"/>
                  </a:lnTo>
                  <a:lnTo>
                    <a:pt x="70993" y="611124"/>
                  </a:lnTo>
                  <a:lnTo>
                    <a:pt x="89916" y="589788"/>
                  </a:lnTo>
                  <a:close/>
                </a:path>
                <a:path w="730250" h="611504">
                  <a:moveTo>
                    <a:pt x="729996" y="74549"/>
                  </a:moveTo>
                  <a:lnTo>
                    <a:pt x="659765" y="0"/>
                  </a:lnTo>
                  <a:lnTo>
                    <a:pt x="638556" y="22352"/>
                  </a:lnTo>
                  <a:lnTo>
                    <a:pt x="709930" y="94488"/>
                  </a:lnTo>
                  <a:lnTo>
                    <a:pt x="729996" y="7454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269491" y="2947416"/>
              <a:ext cx="848994" cy="843280"/>
            </a:xfrm>
            <a:custGeom>
              <a:avLst/>
              <a:gdLst/>
              <a:ahLst/>
              <a:cxnLst/>
              <a:rect l="l" t="t" r="r" b="b"/>
              <a:pathLst>
                <a:path w="848994" h="843279">
                  <a:moveTo>
                    <a:pt x="424434" y="0"/>
                  </a:moveTo>
                  <a:lnTo>
                    <a:pt x="374929" y="2835"/>
                  </a:lnTo>
                  <a:lnTo>
                    <a:pt x="327104" y="11132"/>
                  </a:lnTo>
                  <a:lnTo>
                    <a:pt x="281276" y="24572"/>
                  </a:lnTo>
                  <a:lnTo>
                    <a:pt x="237763" y="42840"/>
                  </a:lnTo>
                  <a:lnTo>
                    <a:pt x="196885" y="65619"/>
                  </a:lnTo>
                  <a:lnTo>
                    <a:pt x="158958" y="92592"/>
                  </a:lnTo>
                  <a:lnTo>
                    <a:pt x="124301" y="123444"/>
                  </a:lnTo>
                  <a:lnTo>
                    <a:pt x="93232" y="157856"/>
                  </a:lnTo>
                  <a:lnTo>
                    <a:pt x="66071" y="195512"/>
                  </a:lnTo>
                  <a:lnTo>
                    <a:pt x="43134" y="236097"/>
                  </a:lnTo>
                  <a:lnTo>
                    <a:pt x="24740" y="279294"/>
                  </a:lnTo>
                  <a:lnTo>
                    <a:pt x="11207" y="324785"/>
                  </a:lnTo>
                  <a:lnTo>
                    <a:pt x="2855" y="372254"/>
                  </a:lnTo>
                  <a:lnTo>
                    <a:pt x="0" y="421386"/>
                  </a:lnTo>
                  <a:lnTo>
                    <a:pt x="2855" y="470517"/>
                  </a:lnTo>
                  <a:lnTo>
                    <a:pt x="11207" y="517986"/>
                  </a:lnTo>
                  <a:lnTo>
                    <a:pt x="24740" y="563477"/>
                  </a:lnTo>
                  <a:lnTo>
                    <a:pt x="43134" y="606674"/>
                  </a:lnTo>
                  <a:lnTo>
                    <a:pt x="66071" y="647259"/>
                  </a:lnTo>
                  <a:lnTo>
                    <a:pt x="93232" y="684915"/>
                  </a:lnTo>
                  <a:lnTo>
                    <a:pt x="124301" y="719328"/>
                  </a:lnTo>
                  <a:lnTo>
                    <a:pt x="158958" y="750179"/>
                  </a:lnTo>
                  <a:lnTo>
                    <a:pt x="196885" y="777152"/>
                  </a:lnTo>
                  <a:lnTo>
                    <a:pt x="237763" y="799931"/>
                  </a:lnTo>
                  <a:lnTo>
                    <a:pt x="281276" y="818199"/>
                  </a:lnTo>
                  <a:lnTo>
                    <a:pt x="327104" y="831639"/>
                  </a:lnTo>
                  <a:lnTo>
                    <a:pt x="374929" y="839936"/>
                  </a:lnTo>
                  <a:lnTo>
                    <a:pt x="424434" y="842772"/>
                  </a:lnTo>
                  <a:lnTo>
                    <a:pt x="473938" y="839936"/>
                  </a:lnTo>
                  <a:lnTo>
                    <a:pt x="521763" y="831639"/>
                  </a:lnTo>
                  <a:lnTo>
                    <a:pt x="567591" y="818199"/>
                  </a:lnTo>
                  <a:lnTo>
                    <a:pt x="611104" y="799931"/>
                  </a:lnTo>
                  <a:lnTo>
                    <a:pt x="651982" y="777152"/>
                  </a:lnTo>
                  <a:lnTo>
                    <a:pt x="689909" y="750179"/>
                  </a:lnTo>
                  <a:lnTo>
                    <a:pt x="724566" y="719328"/>
                  </a:lnTo>
                  <a:lnTo>
                    <a:pt x="755635" y="684915"/>
                  </a:lnTo>
                  <a:lnTo>
                    <a:pt x="782796" y="647259"/>
                  </a:lnTo>
                  <a:lnTo>
                    <a:pt x="805733" y="606674"/>
                  </a:lnTo>
                  <a:lnTo>
                    <a:pt x="824127" y="563477"/>
                  </a:lnTo>
                  <a:lnTo>
                    <a:pt x="837660" y="517986"/>
                  </a:lnTo>
                  <a:lnTo>
                    <a:pt x="846012" y="470517"/>
                  </a:lnTo>
                  <a:lnTo>
                    <a:pt x="848868" y="421386"/>
                  </a:lnTo>
                  <a:lnTo>
                    <a:pt x="846012" y="372254"/>
                  </a:lnTo>
                  <a:lnTo>
                    <a:pt x="837660" y="324785"/>
                  </a:lnTo>
                  <a:lnTo>
                    <a:pt x="824127" y="279294"/>
                  </a:lnTo>
                  <a:lnTo>
                    <a:pt x="805733" y="236097"/>
                  </a:lnTo>
                  <a:lnTo>
                    <a:pt x="782796" y="195512"/>
                  </a:lnTo>
                  <a:lnTo>
                    <a:pt x="755635" y="157856"/>
                  </a:lnTo>
                  <a:lnTo>
                    <a:pt x="724566" y="123444"/>
                  </a:lnTo>
                  <a:lnTo>
                    <a:pt x="689909" y="92592"/>
                  </a:lnTo>
                  <a:lnTo>
                    <a:pt x="651982" y="65619"/>
                  </a:lnTo>
                  <a:lnTo>
                    <a:pt x="611104" y="42840"/>
                  </a:lnTo>
                  <a:lnTo>
                    <a:pt x="567591" y="24572"/>
                  </a:lnTo>
                  <a:lnTo>
                    <a:pt x="521763" y="11132"/>
                  </a:lnTo>
                  <a:lnTo>
                    <a:pt x="473938" y="2835"/>
                  </a:lnTo>
                  <a:lnTo>
                    <a:pt x="424434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268729" y="2949702"/>
              <a:ext cx="838200" cy="830580"/>
            </a:xfrm>
            <a:custGeom>
              <a:avLst/>
              <a:gdLst/>
              <a:ahLst/>
              <a:cxnLst/>
              <a:rect l="l" t="t" r="r" b="b"/>
              <a:pathLst>
                <a:path w="838200" h="830579">
                  <a:moveTo>
                    <a:pt x="419100" y="0"/>
                  </a:moveTo>
                  <a:lnTo>
                    <a:pt x="370213" y="2793"/>
                  </a:lnTo>
                  <a:lnTo>
                    <a:pt x="322985" y="10967"/>
                  </a:lnTo>
                  <a:lnTo>
                    <a:pt x="277731" y="24210"/>
                  </a:lnTo>
                  <a:lnTo>
                    <a:pt x="234764" y="42209"/>
                  </a:lnTo>
                  <a:lnTo>
                    <a:pt x="194399" y="64654"/>
                  </a:lnTo>
                  <a:lnTo>
                    <a:pt x="156949" y="91233"/>
                  </a:lnTo>
                  <a:lnTo>
                    <a:pt x="122729" y="121634"/>
                  </a:lnTo>
                  <a:lnTo>
                    <a:pt x="92053" y="155545"/>
                  </a:lnTo>
                  <a:lnTo>
                    <a:pt x="65234" y="192656"/>
                  </a:lnTo>
                  <a:lnTo>
                    <a:pt x="42587" y="232654"/>
                  </a:lnTo>
                  <a:lnTo>
                    <a:pt x="24426" y="275228"/>
                  </a:lnTo>
                  <a:lnTo>
                    <a:pt x="11065" y="320066"/>
                  </a:lnTo>
                  <a:lnTo>
                    <a:pt x="2818" y="366857"/>
                  </a:lnTo>
                  <a:lnTo>
                    <a:pt x="0" y="415289"/>
                  </a:lnTo>
                  <a:lnTo>
                    <a:pt x="2818" y="463722"/>
                  </a:lnTo>
                  <a:lnTo>
                    <a:pt x="11065" y="510513"/>
                  </a:lnTo>
                  <a:lnTo>
                    <a:pt x="24426" y="555351"/>
                  </a:lnTo>
                  <a:lnTo>
                    <a:pt x="42587" y="597925"/>
                  </a:lnTo>
                  <a:lnTo>
                    <a:pt x="65234" y="637923"/>
                  </a:lnTo>
                  <a:lnTo>
                    <a:pt x="92053" y="675034"/>
                  </a:lnTo>
                  <a:lnTo>
                    <a:pt x="122729" y="708945"/>
                  </a:lnTo>
                  <a:lnTo>
                    <a:pt x="156949" y="739346"/>
                  </a:lnTo>
                  <a:lnTo>
                    <a:pt x="194399" y="765925"/>
                  </a:lnTo>
                  <a:lnTo>
                    <a:pt x="234764" y="788370"/>
                  </a:lnTo>
                  <a:lnTo>
                    <a:pt x="277731" y="806369"/>
                  </a:lnTo>
                  <a:lnTo>
                    <a:pt x="322985" y="819612"/>
                  </a:lnTo>
                  <a:lnTo>
                    <a:pt x="370213" y="827786"/>
                  </a:lnTo>
                  <a:lnTo>
                    <a:pt x="419100" y="830580"/>
                  </a:lnTo>
                  <a:lnTo>
                    <a:pt x="467986" y="827786"/>
                  </a:lnTo>
                  <a:lnTo>
                    <a:pt x="515214" y="819612"/>
                  </a:lnTo>
                  <a:lnTo>
                    <a:pt x="560468" y="806369"/>
                  </a:lnTo>
                  <a:lnTo>
                    <a:pt x="603435" y="788370"/>
                  </a:lnTo>
                  <a:lnTo>
                    <a:pt x="643800" y="765925"/>
                  </a:lnTo>
                  <a:lnTo>
                    <a:pt x="681250" y="739346"/>
                  </a:lnTo>
                  <a:lnTo>
                    <a:pt x="715470" y="708945"/>
                  </a:lnTo>
                  <a:lnTo>
                    <a:pt x="746146" y="675034"/>
                  </a:lnTo>
                  <a:lnTo>
                    <a:pt x="772965" y="637923"/>
                  </a:lnTo>
                  <a:lnTo>
                    <a:pt x="795612" y="597925"/>
                  </a:lnTo>
                  <a:lnTo>
                    <a:pt x="813773" y="555351"/>
                  </a:lnTo>
                  <a:lnTo>
                    <a:pt x="827134" y="510513"/>
                  </a:lnTo>
                  <a:lnTo>
                    <a:pt x="835381" y="463722"/>
                  </a:lnTo>
                  <a:lnTo>
                    <a:pt x="838200" y="415289"/>
                  </a:lnTo>
                  <a:lnTo>
                    <a:pt x="835381" y="366857"/>
                  </a:lnTo>
                  <a:lnTo>
                    <a:pt x="827134" y="320066"/>
                  </a:lnTo>
                  <a:lnTo>
                    <a:pt x="813773" y="275228"/>
                  </a:lnTo>
                  <a:lnTo>
                    <a:pt x="795612" y="232654"/>
                  </a:lnTo>
                  <a:lnTo>
                    <a:pt x="772965" y="192656"/>
                  </a:lnTo>
                  <a:lnTo>
                    <a:pt x="746146" y="155545"/>
                  </a:lnTo>
                  <a:lnTo>
                    <a:pt x="715470" y="121634"/>
                  </a:lnTo>
                  <a:lnTo>
                    <a:pt x="681250" y="91233"/>
                  </a:lnTo>
                  <a:lnTo>
                    <a:pt x="643800" y="64654"/>
                  </a:lnTo>
                  <a:lnTo>
                    <a:pt x="603435" y="42209"/>
                  </a:lnTo>
                  <a:lnTo>
                    <a:pt x="560468" y="24210"/>
                  </a:lnTo>
                  <a:lnTo>
                    <a:pt x="515214" y="10967"/>
                  </a:lnTo>
                  <a:lnTo>
                    <a:pt x="467986" y="2793"/>
                  </a:lnTo>
                  <a:lnTo>
                    <a:pt x="419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268729" y="2949702"/>
              <a:ext cx="838200" cy="830580"/>
            </a:xfrm>
            <a:custGeom>
              <a:avLst/>
              <a:gdLst/>
              <a:ahLst/>
              <a:cxnLst/>
              <a:rect l="l" t="t" r="r" b="b"/>
              <a:pathLst>
                <a:path w="838200" h="830579">
                  <a:moveTo>
                    <a:pt x="0" y="415289"/>
                  </a:moveTo>
                  <a:lnTo>
                    <a:pt x="2818" y="366857"/>
                  </a:lnTo>
                  <a:lnTo>
                    <a:pt x="11065" y="320066"/>
                  </a:lnTo>
                  <a:lnTo>
                    <a:pt x="24426" y="275228"/>
                  </a:lnTo>
                  <a:lnTo>
                    <a:pt x="42587" y="232654"/>
                  </a:lnTo>
                  <a:lnTo>
                    <a:pt x="65234" y="192656"/>
                  </a:lnTo>
                  <a:lnTo>
                    <a:pt x="92053" y="155545"/>
                  </a:lnTo>
                  <a:lnTo>
                    <a:pt x="122729" y="121634"/>
                  </a:lnTo>
                  <a:lnTo>
                    <a:pt x="156949" y="91233"/>
                  </a:lnTo>
                  <a:lnTo>
                    <a:pt x="194399" y="64654"/>
                  </a:lnTo>
                  <a:lnTo>
                    <a:pt x="234764" y="42209"/>
                  </a:lnTo>
                  <a:lnTo>
                    <a:pt x="277731" y="24210"/>
                  </a:lnTo>
                  <a:lnTo>
                    <a:pt x="322985" y="10967"/>
                  </a:lnTo>
                  <a:lnTo>
                    <a:pt x="370213" y="2793"/>
                  </a:lnTo>
                  <a:lnTo>
                    <a:pt x="419100" y="0"/>
                  </a:lnTo>
                  <a:lnTo>
                    <a:pt x="467986" y="2793"/>
                  </a:lnTo>
                  <a:lnTo>
                    <a:pt x="515214" y="10967"/>
                  </a:lnTo>
                  <a:lnTo>
                    <a:pt x="560468" y="24210"/>
                  </a:lnTo>
                  <a:lnTo>
                    <a:pt x="603435" y="42209"/>
                  </a:lnTo>
                  <a:lnTo>
                    <a:pt x="643800" y="64654"/>
                  </a:lnTo>
                  <a:lnTo>
                    <a:pt x="681250" y="91233"/>
                  </a:lnTo>
                  <a:lnTo>
                    <a:pt x="715470" y="121634"/>
                  </a:lnTo>
                  <a:lnTo>
                    <a:pt x="746146" y="155545"/>
                  </a:lnTo>
                  <a:lnTo>
                    <a:pt x="772965" y="192656"/>
                  </a:lnTo>
                  <a:lnTo>
                    <a:pt x="795612" y="232654"/>
                  </a:lnTo>
                  <a:lnTo>
                    <a:pt x="813773" y="275228"/>
                  </a:lnTo>
                  <a:lnTo>
                    <a:pt x="827134" y="320066"/>
                  </a:lnTo>
                  <a:lnTo>
                    <a:pt x="835381" y="366857"/>
                  </a:lnTo>
                  <a:lnTo>
                    <a:pt x="838200" y="415289"/>
                  </a:lnTo>
                  <a:lnTo>
                    <a:pt x="835381" y="463722"/>
                  </a:lnTo>
                  <a:lnTo>
                    <a:pt x="827134" y="510513"/>
                  </a:lnTo>
                  <a:lnTo>
                    <a:pt x="813773" y="555351"/>
                  </a:lnTo>
                  <a:lnTo>
                    <a:pt x="795612" y="597925"/>
                  </a:lnTo>
                  <a:lnTo>
                    <a:pt x="772965" y="637923"/>
                  </a:lnTo>
                  <a:lnTo>
                    <a:pt x="746146" y="675034"/>
                  </a:lnTo>
                  <a:lnTo>
                    <a:pt x="715470" y="708945"/>
                  </a:lnTo>
                  <a:lnTo>
                    <a:pt x="681250" y="739346"/>
                  </a:lnTo>
                  <a:lnTo>
                    <a:pt x="643800" y="765925"/>
                  </a:lnTo>
                  <a:lnTo>
                    <a:pt x="603435" y="788370"/>
                  </a:lnTo>
                  <a:lnTo>
                    <a:pt x="560468" y="806369"/>
                  </a:lnTo>
                  <a:lnTo>
                    <a:pt x="515214" y="819612"/>
                  </a:lnTo>
                  <a:lnTo>
                    <a:pt x="467986" y="827786"/>
                  </a:lnTo>
                  <a:lnTo>
                    <a:pt x="419100" y="830580"/>
                  </a:lnTo>
                  <a:lnTo>
                    <a:pt x="370213" y="827786"/>
                  </a:lnTo>
                  <a:lnTo>
                    <a:pt x="322985" y="819612"/>
                  </a:lnTo>
                  <a:lnTo>
                    <a:pt x="277731" y="806369"/>
                  </a:lnTo>
                  <a:lnTo>
                    <a:pt x="234764" y="788370"/>
                  </a:lnTo>
                  <a:lnTo>
                    <a:pt x="194399" y="765925"/>
                  </a:lnTo>
                  <a:lnTo>
                    <a:pt x="156949" y="739346"/>
                  </a:lnTo>
                  <a:lnTo>
                    <a:pt x="122729" y="708945"/>
                  </a:lnTo>
                  <a:lnTo>
                    <a:pt x="92053" y="675034"/>
                  </a:lnTo>
                  <a:lnTo>
                    <a:pt x="65234" y="637923"/>
                  </a:lnTo>
                  <a:lnTo>
                    <a:pt x="42587" y="597925"/>
                  </a:lnTo>
                  <a:lnTo>
                    <a:pt x="24426" y="555351"/>
                  </a:lnTo>
                  <a:lnTo>
                    <a:pt x="11065" y="510513"/>
                  </a:lnTo>
                  <a:lnTo>
                    <a:pt x="2818" y="463722"/>
                  </a:lnTo>
                  <a:lnTo>
                    <a:pt x="0" y="415289"/>
                  </a:lnTo>
                  <a:close/>
                </a:path>
              </a:pathLst>
            </a:custGeom>
            <a:ln w="106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299971" y="2974848"/>
              <a:ext cx="780415" cy="777240"/>
            </a:xfrm>
            <a:custGeom>
              <a:avLst/>
              <a:gdLst/>
              <a:ahLst/>
              <a:cxnLst/>
              <a:rect l="l" t="t" r="r" b="b"/>
              <a:pathLst>
                <a:path w="780414" h="777239">
                  <a:moveTo>
                    <a:pt x="390144" y="0"/>
                  </a:moveTo>
                  <a:lnTo>
                    <a:pt x="341195" y="3027"/>
                  </a:lnTo>
                  <a:lnTo>
                    <a:pt x="294064" y="11868"/>
                  </a:lnTo>
                  <a:lnTo>
                    <a:pt x="249115" y="26158"/>
                  </a:lnTo>
                  <a:lnTo>
                    <a:pt x="206713" y="45532"/>
                  </a:lnTo>
                  <a:lnTo>
                    <a:pt x="167225" y="69627"/>
                  </a:lnTo>
                  <a:lnTo>
                    <a:pt x="131014" y="98078"/>
                  </a:lnTo>
                  <a:lnTo>
                    <a:pt x="98446" y="130521"/>
                  </a:lnTo>
                  <a:lnTo>
                    <a:pt x="69887" y="166592"/>
                  </a:lnTo>
                  <a:lnTo>
                    <a:pt x="45701" y="205927"/>
                  </a:lnTo>
                  <a:lnTo>
                    <a:pt x="26255" y="248161"/>
                  </a:lnTo>
                  <a:lnTo>
                    <a:pt x="11912" y="292931"/>
                  </a:lnTo>
                  <a:lnTo>
                    <a:pt x="3038" y="339872"/>
                  </a:lnTo>
                  <a:lnTo>
                    <a:pt x="0" y="388619"/>
                  </a:lnTo>
                  <a:lnTo>
                    <a:pt x="3038" y="437367"/>
                  </a:lnTo>
                  <a:lnTo>
                    <a:pt x="11912" y="484308"/>
                  </a:lnTo>
                  <a:lnTo>
                    <a:pt x="26255" y="529078"/>
                  </a:lnTo>
                  <a:lnTo>
                    <a:pt x="45701" y="571312"/>
                  </a:lnTo>
                  <a:lnTo>
                    <a:pt x="69887" y="610647"/>
                  </a:lnTo>
                  <a:lnTo>
                    <a:pt x="98446" y="646718"/>
                  </a:lnTo>
                  <a:lnTo>
                    <a:pt x="131014" y="679161"/>
                  </a:lnTo>
                  <a:lnTo>
                    <a:pt x="167225" y="707612"/>
                  </a:lnTo>
                  <a:lnTo>
                    <a:pt x="206713" y="731707"/>
                  </a:lnTo>
                  <a:lnTo>
                    <a:pt x="249115" y="751081"/>
                  </a:lnTo>
                  <a:lnTo>
                    <a:pt x="294064" y="765371"/>
                  </a:lnTo>
                  <a:lnTo>
                    <a:pt x="341195" y="774212"/>
                  </a:lnTo>
                  <a:lnTo>
                    <a:pt x="390144" y="777239"/>
                  </a:lnTo>
                  <a:lnTo>
                    <a:pt x="439092" y="774212"/>
                  </a:lnTo>
                  <a:lnTo>
                    <a:pt x="486223" y="765371"/>
                  </a:lnTo>
                  <a:lnTo>
                    <a:pt x="531172" y="751081"/>
                  </a:lnTo>
                  <a:lnTo>
                    <a:pt x="573574" y="731707"/>
                  </a:lnTo>
                  <a:lnTo>
                    <a:pt x="613062" y="707612"/>
                  </a:lnTo>
                  <a:lnTo>
                    <a:pt x="649273" y="679161"/>
                  </a:lnTo>
                  <a:lnTo>
                    <a:pt x="681841" y="646718"/>
                  </a:lnTo>
                  <a:lnTo>
                    <a:pt x="710400" y="610647"/>
                  </a:lnTo>
                  <a:lnTo>
                    <a:pt x="734586" y="571312"/>
                  </a:lnTo>
                  <a:lnTo>
                    <a:pt x="754032" y="529078"/>
                  </a:lnTo>
                  <a:lnTo>
                    <a:pt x="768375" y="484308"/>
                  </a:lnTo>
                  <a:lnTo>
                    <a:pt x="777249" y="437367"/>
                  </a:lnTo>
                  <a:lnTo>
                    <a:pt x="780288" y="388619"/>
                  </a:lnTo>
                  <a:lnTo>
                    <a:pt x="777249" y="339872"/>
                  </a:lnTo>
                  <a:lnTo>
                    <a:pt x="768375" y="292931"/>
                  </a:lnTo>
                  <a:lnTo>
                    <a:pt x="754032" y="248161"/>
                  </a:lnTo>
                  <a:lnTo>
                    <a:pt x="734586" y="205927"/>
                  </a:lnTo>
                  <a:lnTo>
                    <a:pt x="710400" y="166592"/>
                  </a:lnTo>
                  <a:lnTo>
                    <a:pt x="681841" y="130521"/>
                  </a:lnTo>
                  <a:lnTo>
                    <a:pt x="649273" y="98078"/>
                  </a:lnTo>
                  <a:lnTo>
                    <a:pt x="613062" y="69627"/>
                  </a:lnTo>
                  <a:lnTo>
                    <a:pt x="573574" y="45532"/>
                  </a:lnTo>
                  <a:lnTo>
                    <a:pt x="531172" y="26158"/>
                  </a:lnTo>
                  <a:lnTo>
                    <a:pt x="486223" y="11868"/>
                  </a:lnTo>
                  <a:lnTo>
                    <a:pt x="439092" y="3027"/>
                  </a:lnTo>
                  <a:lnTo>
                    <a:pt x="390144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000249" y="3249930"/>
              <a:ext cx="71755" cy="335280"/>
            </a:xfrm>
            <a:custGeom>
              <a:avLst/>
              <a:gdLst/>
              <a:ahLst/>
              <a:cxnLst/>
              <a:rect l="l" t="t" r="r" b="b"/>
              <a:pathLst>
                <a:path w="71755" h="335279">
                  <a:moveTo>
                    <a:pt x="53086" y="0"/>
                  </a:moveTo>
                  <a:lnTo>
                    <a:pt x="65024" y="39243"/>
                  </a:lnTo>
                  <a:lnTo>
                    <a:pt x="69976" y="80772"/>
                  </a:lnTo>
                  <a:lnTo>
                    <a:pt x="71627" y="118745"/>
                  </a:lnTo>
                  <a:lnTo>
                    <a:pt x="68833" y="154940"/>
                  </a:lnTo>
                  <a:lnTo>
                    <a:pt x="61213" y="194183"/>
                  </a:lnTo>
                  <a:lnTo>
                    <a:pt x="55752" y="220091"/>
                  </a:lnTo>
                  <a:lnTo>
                    <a:pt x="41020" y="262890"/>
                  </a:lnTo>
                  <a:lnTo>
                    <a:pt x="18542" y="302768"/>
                  </a:lnTo>
                  <a:lnTo>
                    <a:pt x="0" y="335280"/>
                  </a:lnTo>
                </a:path>
              </a:pathLst>
            </a:custGeom>
            <a:ln w="10668">
              <a:solidFill>
                <a:srgbClr val="9F9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94687" y="3363468"/>
              <a:ext cx="205740" cy="352425"/>
            </a:xfrm>
            <a:custGeom>
              <a:avLst/>
              <a:gdLst/>
              <a:ahLst/>
              <a:cxnLst/>
              <a:rect l="l" t="t" r="r" b="b"/>
              <a:pathLst>
                <a:path w="205739" h="352425">
                  <a:moveTo>
                    <a:pt x="0" y="0"/>
                  </a:moveTo>
                  <a:lnTo>
                    <a:pt x="155320" y="352044"/>
                  </a:lnTo>
                  <a:lnTo>
                    <a:pt x="181610" y="339979"/>
                  </a:lnTo>
                  <a:lnTo>
                    <a:pt x="205739" y="3248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694687" y="3363468"/>
              <a:ext cx="247015" cy="327660"/>
            </a:xfrm>
            <a:custGeom>
              <a:avLst/>
              <a:gdLst/>
              <a:ahLst/>
              <a:cxnLst/>
              <a:rect l="l" t="t" r="r" b="b"/>
              <a:pathLst>
                <a:path w="247014" h="327660">
                  <a:moveTo>
                    <a:pt x="0" y="0"/>
                  </a:moveTo>
                  <a:lnTo>
                    <a:pt x="203581" y="327660"/>
                  </a:lnTo>
                  <a:lnTo>
                    <a:pt x="231520" y="306959"/>
                  </a:lnTo>
                  <a:lnTo>
                    <a:pt x="246887" y="296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694687" y="3363468"/>
              <a:ext cx="160020" cy="375285"/>
            </a:xfrm>
            <a:custGeom>
              <a:avLst/>
              <a:gdLst/>
              <a:ahLst/>
              <a:cxnLst/>
              <a:rect l="l" t="t" r="r" b="b"/>
              <a:pathLst>
                <a:path w="160019" h="375285">
                  <a:moveTo>
                    <a:pt x="0" y="0"/>
                  </a:moveTo>
                  <a:lnTo>
                    <a:pt x="100456" y="374904"/>
                  </a:lnTo>
                  <a:lnTo>
                    <a:pt x="126364" y="366395"/>
                  </a:lnTo>
                  <a:lnTo>
                    <a:pt x="160019" y="352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694687" y="3363468"/>
              <a:ext cx="104139" cy="386080"/>
            </a:xfrm>
            <a:custGeom>
              <a:avLst/>
              <a:gdLst/>
              <a:ahLst/>
              <a:cxnLst/>
              <a:rect l="l" t="t" r="r" b="b"/>
              <a:pathLst>
                <a:path w="104139" h="386079">
                  <a:moveTo>
                    <a:pt x="0" y="0"/>
                  </a:moveTo>
                  <a:lnTo>
                    <a:pt x="36194" y="385572"/>
                  </a:lnTo>
                  <a:lnTo>
                    <a:pt x="103631" y="3728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694687" y="3363468"/>
              <a:ext cx="312420" cy="262255"/>
            </a:xfrm>
            <a:custGeom>
              <a:avLst/>
              <a:gdLst/>
              <a:ahLst/>
              <a:cxnLst/>
              <a:rect l="l" t="t" r="r" b="b"/>
              <a:pathLst>
                <a:path w="312419" h="262254">
                  <a:moveTo>
                    <a:pt x="0" y="0"/>
                  </a:moveTo>
                  <a:lnTo>
                    <a:pt x="285114" y="262128"/>
                  </a:lnTo>
                  <a:lnTo>
                    <a:pt x="293878" y="249301"/>
                  </a:lnTo>
                  <a:lnTo>
                    <a:pt x="312419" y="2280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694687" y="3363468"/>
              <a:ext cx="287020" cy="295910"/>
            </a:xfrm>
            <a:custGeom>
              <a:avLst/>
              <a:gdLst/>
              <a:ahLst/>
              <a:cxnLst/>
              <a:rect l="l" t="t" r="r" b="b"/>
              <a:pathLst>
                <a:path w="287019" h="295910">
                  <a:moveTo>
                    <a:pt x="0" y="0"/>
                  </a:moveTo>
                  <a:lnTo>
                    <a:pt x="246380" y="295656"/>
                  </a:lnTo>
                  <a:lnTo>
                    <a:pt x="267843" y="275717"/>
                  </a:lnTo>
                  <a:lnTo>
                    <a:pt x="286512" y="258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694687" y="3363468"/>
              <a:ext cx="341630" cy="228600"/>
            </a:xfrm>
            <a:custGeom>
              <a:avLst/>
              <a:gdLst/>
              <a:ahLst/>
              <a:cxnLst/>
              <a:rect l="l" t="t" r="r" b="b"/>
              <a:pathLst>
                <a:path w="341630" h="228600">
                  <a:moveTo>
                    <a:pt x="0" y="0"/>
                  </a:moveTo>
                  <a:lnTo>
                    <a:pt x="310134" y="228600"/>
                  </a:lnTo>
                  <a:lnTo>
                    <a:pt x="327660" y="201295"/>
                  </a:lnTo>
                  <a:lnTo>
                    <a:pt x="341375" y="175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482851" y="3006852"/>
              <a:ext cx="205740" cy="349250"/>
            </a:xfrm>
            <a:custGeom>
              <a:avLst/>
              <a:gdLst/>
              <a:ahLst/>
              <a:cxnLst/>
              <a:rect l="l" t="t" r="r" b="b"/>
              <a:pathLst>
                <a:path w="205739" h="349250">
                  <a:moveTo>
                    <a:pt x="50418" y="0"/>
                  </a:moveTo>
                  <a:lnTo>
                    <a:pt x="24637" y="10922"/>
                  </a:lnTo>
                  <a:lnTo>
                    <a:pt x="0" y="23495"/>
                  </a:lnTo>
                  <a:lnTo>
                    <a:pt x="205740" y="348996"/>
                  </a:lnTo>
                  <a:lnTo>
                    <a:pt x="50418" y="0"/>
                  </a:lnTo>
                  <a:close/>
                </a:path>
              </a:pathLst>
            </a:custGeom>
            <a:solidFill>
              <a:srgbClr val="FF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441704" y="3029712"/>
              <a:ext cx="247015" cy="326390"/>
            </a:xfrm>
            <a:custGeom>
              <a:avLst/>
              <a:gdLst/>
              <a:ahLst/>
              <a:cxnLst/>
              <a:rect l="l" t="t" r="r" b="b"/>
              <a:pathLst>
                <a:path w="247014" h="326389">
                  <a:moveTo>
                    <a:pt x="43307" y="0"/>
                  </a:moveTo>
                  <a:lnTo>
                    <a:pt x="0" y="32003"/>
                  </a:lnTo>
                  <a:lnTo>
                    <a:pt x="246888" y="326136"/>
                  </a:lnTo>
                  <a:lnTo>
                    <a:pt x="4330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530095" y="2987040"/>
              <a:ext cx="158750" cy="368935"/>
            </a:xfrm>
            <a:custGeom>
              <a:avLst/>
              <a:gdLst/>
              <a:ahLst/>
              <a:cxnLst/>
              <a:rect l="l" t="t" r="r" b="b"/>
              <a:pathLst>
                <a:path w="158750" h="368935">
                  <a:moveTo>
                    <a:pt x="57657" y="0"/>
                  </a:moveTo>
                  <a:lnTo>
                    <a:pt x="25526" y="8509"/>
                  </a:lnTo>
                  <a:lnTo>
                    <a:pt x="0" y="18796"/>
                  </a:lnTo>
                  <a:lnTo>
                    <a:pt x="158496" y="368808"/>
                  </a:lnTo>
                  <a:lnTo>
                    <a:pt x="5765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584959" y="2974848"/>
              <a:ext cx="104139" cy="381000"/>
            </a:xfrm>
            <a:custGeom>
              <a:avLst/>
              <a:gdLst/>
              <a:ahLst/>
              <a:cxnLst/>
              <a:rect l="l" t="t" r="r" b="b"/>
              <a:pathLst>
                <a:path w="104139" h="381000">
                  <a:moveTo>
                    <a:pt x="67309" y="0"/>
                  </a:moveTo>
                  <a:lnTo>
                    <a:pt x="33020" y="5461"/>
                  </a:lnTo>
                  <a:lnTo>
                    <a:pt x="0" y="13842"/>
                  </a:lnTo>
                  <a:lnTo>
                    <a:pt x="103632" y="381000"/>
                  </a:lnTo>
                  <a:lnTo>
                    <a:pt x="67309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374648" y="3093720"/>
              <a:ext cx="314325" cy="262255"/>
            </a:xfrm>
            <a:custGeom>
              <a:avLst/>
              <a:gdLst/>
              <a:ahLst/>
              <a:cxnLst/>
              <a:rect l="l" t="t" r="r" b="b"/>
              <a:pathLst>
                <a:path w="314325" h="262254">
                  <a:moveTo>
                    <a:pt x="27432" y="0"/>
                  </a:moveTo>
                  <a:lnTo>
                    <a:pt x="18668" y="12700"/>
                  </a:lnTo>
                  <a:lnTo>
                    <a:pt x="0" y="34035"/>
                  </a:lnTo>
                  <a:lnTo>
                    <a:pt x="313944" y="262127"/>
                  </a:lnTo>
                  <a:lnTo>
                    <a:pt x="27432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402079" y="3060192"/>
              <a:ext cx="287020" cy="295910"/>
            </a:xfrm>
            <a:custGeom>
              <a:avLst/>
              <a:gdLst/>
              <a:ahLst/>
              <a:cxnLst/>
              <a:rect l="l" t="t" r="r" b="b"/>
              <a:pathLst>
                <a:path w="287019" h="295910">
                  <a:moveTo>
                    <a:pt x="40131" y="0"/>
                  </a:moveTo>
                  <a:lnTo>
                    <a:pt x="18668" y="20574"/>
                  </a:lnTo>
                  <a:lnTo>
                    <a:pt x="0" y="37465"/>
                  </a:lnTo>
                  <a:lnTo>
                    <a:pt x="286512" y="295656"/>
                  </a:lnTo>
                  <a:lnTo>
                    <a:pt x="40131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345691" y="3128772"/>
              <a:ext cx="342900" cy="227329"/>
            </a:xfrm>
            <a:custGeom>
              <a:avLst/>
              <a:gdLst/>
              <a:ahLst/>
              <a:cxnLst/>
              <a:rect l="l" t="t" r="r" b="b"/>
              <a:pathLst>
                <a:path w="342900" h="227329">
                  <a:moveTo>
                    <a:pt x="31369" y="0"/>
                  </a:moveTo>
                  <a:lnTo>
                    <a:pt x="13843" y="26542"/>
                  </a:lnTo>
                  <a:lnTo>
                    <a:pt x="0" y="52450"/>
                  </a:lnTo>
                  <a:lnTo>
                    <a:pt x="342900" y="227075"/>
                  </a:lnTo>
                  <a:lnTo>
                    <a:pt x="3136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549145" y="3219450"/>
              <a:ext cx="280670" cy="288290"/>
            </a:xfrm>
            <a:custGeom>
              <a:avLst/>
              <a:gdLst/>
              <a:ahLst/>
              <a:cxnLst/>
              <a:rect l="l" t="t" r="r" b="b"/>
              <a:pathLst>
                <a:path w="280669" h="288289">
                  <a:moveTo>
                    <a:pt x="140208" y="0"/>
                  </a:moveTo>
                  <a:lnTo>
                    <a:pt x="95877" y="7345"/>
                  </a:lnTo>
                  <a:lnTo>
                    <a:pt x="57387" y="27797"/>
                  </a:lnTo>
                  <a:lnTo>
                    <a:pt x="27041" y="58978"/>
                  </a:lnTo>
                  <a:lnTo>
                    <a:pt x="7144" y="98511"/>
                  </a:lnTo>
                  <a:lnTo>
                    <a:pt x="0" y="144017"/>
                  </a:lnTo>
                  <a:lnTo>
                    <a:pt x="7144" y="189524"/>
                  </a:lnTo>
                  <a:lnTo>
                    <a:pt x="27041" y="229057"/>
                  </a:lnTo>
                  <a:lnTo>
                    <a:pt x="57387" y="260238"/>
                  </a:lnTo>
                  <a:lnTo>
                    <a:pt x="95877" y="280690"/>
                  </a:lnTo>
                  <a:lnTo>
                    <a:pt x="140208" y="288036"/>
                  </a:lnTo>
                  <a:lnTo>
                    <a:pt x="184538" y="280690"/>
                  </a:lnTo>
                  <a:lnTo>
                    <a:pt x="223028" y="260238"/>
                  </a:lnTo>
                  <a:lnTo>
                    <a:pt x="253374" y="229057"/>
                  </a:lnTo>
                  <a:lnTo>
                    <a:pt x="273271" y="189524"/>
                  </a:lnTo>
                  <a:lnTo>
                    <a:pt x="280416" y="144017"/>
                  </a:lnTo>
                  <a:lnTo>
                    <a:pt x="273271" y="98511"/>
                  </a:lnTo>
                  <a:lnTo>
                    <a:pt x="253374" y="58978"/>
                  </a:lnTo>
                  <a:lnTo>
                    <a:pt x="223028" y="27797"/>
                  </a:lnTo>
                  <a:lnTo>
                    <a:pt x="184538" y="7345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549145" y="3219450"/>
              <a:ext cx="280670" cy="288290"/>
            </a:xfrm>
            <a:custGeom>
              <a:avLst/>
              <a:gdLst/>
              <a:ahLst/>
              <a:cxnLst/>
              <a:rect l="l" t="t" r="r" b="b"/>
              <a:pathLst>
                <a:path w="280669" h="288289">
                  <a:moveTo>
                    <a:pt x="0" y="144017"/>
                  </a:moveTo>
                  <a:lnTo>
                    <a:pt x="7144" y="98511"/>
                  </a:lnTo>
                  <a:lnTo>
                    <a:pt x="27041" y="58978"/>
                  </a:lnTo>
                  <a:lnTo>
                    <a:pt x="57387" y="27797"/>
                  </a:lnTo>
                  <a:lnTo>
                    <a:pt x="95877" y="7345"/>
                  </a:lnTo>
                  <a:lnTo>
                    <a:pt x="140208" y="0"/>
                  </a:lnTo>
                  <a:lnTo>
                    <a:pt x="184538" y="7345"/>
                  </a:lnTo>
                  <a:lnTo>
                    <a:pt x="223028" y="27797"/>
                  </a:lnTo>
                  <a:lnTo>
                    <a:pt x="253374" y="58978"/>
                  </a:lnTo>
                  <a:lnTo>
                    <a:pt x="273271" y="98511"/>
                  </a:lnTo>
                  <a:lnTo>
                    <a:pt x="280416" y="144017"/>
                  </a:lnTo>
                  <a:lnTo>
                    <a:pt x="273271" y="189524"/>
                  </a:lnTo>
                  <a:lnTo>
                    <a:pt x="253374" y="229057"/>
                  </a:lnTo>
                  <a:lnTo>
                    <a:pt x="223028" y="260238"/>
                  </a:lnTo>
                  <a:lnTo>
                    <a:pt x="184538" y="280690"/>
                  </a:lnTo>
                  <a:lnTo>
                    <a:pt x="140208" y="288036"/>
                  </a:lnTo>
                  <a:lnTo>
                    <a:pt x="95877" y="280690"/>
                  </a:lnTo>
                  <a:lnTo>
                    <a:pt x="57387" y="260238"/>
                  </a:lnTo>
                  <a:lnTo>
                    <a:pt x="27041" y="229057"/>
                  </a:lnTo>
                  <a:lnTo>
                    <a:pt x="7144" y="189524"/>
                  </a:lnTo>
                  <a:lnTo>
                    <a:pt x="0" y="144017"/>
                  </a:lnTo>
                  <a:close/>
                </a:path>
              </a:pathLst>
            </a:custGeom>
            <a:ln w="10668">
              <a:solidFill>
                <a:srgbClr val="DFDF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504949" y="3173730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4" h="353695">
                  <a:moveTo>
                    <a:pt x="176783" y="0"/>
                  </a:moveTo>
                  <a:lnTo>
                    <a:pt x="129778" y="6312"/>
                  </a:lnTo>
                  <a:lnTo>
                    <a:pt x="87545" y="24129"/>
                  </a:lnTo>
                  <a:lnTo>
                    <a:pt x="51768" y="51768"/>
                  </a:lnTo>
                  <a:lnTo>
                    <a:pt x="24130" y="87545"/>
                  </a:lnTo>
                  <a:lnTo>
                    <a:pt x="6312" y="129778"/>
                  </a:lnTo>
                  <a:lnTo>
                    <a:pt x="0" y="176784"/>
                  </a:lnTo>
                  <a:lnTo>
                    <a:pt x="6312" y="223789"/>
                  </a:lnTo>
                  <a:lnTo>
                    <a:pt x="24130" y="266022"/>
                  </a:lnTo>
                  <a:lnTo>
                    <a:pt x="51768" y="301799"/>
                  </a:lnTo>
                  <a:lnTo>
                    <a:pt x="87545" y="329438"/>
                  </a:lnTo>
                  <a:lnTo>
                    <a:pt x="129778" y="347255"/>
                  </a:lnTo>
                  <a:lnTo>
                    <a:pt x="176783" y="353568"/>
                  </a:lnTo>
                  <a:lnTo>
                    <a:pt x="223789" y="347255"/>
                  </a:lnTo>
                  <a:lnTo>
                    <a:pt x="266022" y="329438"/>
                  </a:lnTo>
                  <a:lnTo>
                    <a:pt x="301799" y="301799"/>
                  </a:lnTo>
                  <a:lnTo>
                    <a:pt x="329438" y="266022"/>
                  </a:lnTo>
                  <a:lnTo>
                    <a:pt x="347255" y="223789"/>
                  </a:lnTo>
                  <a:lnTo>
                    <a:pt x="353568" y="176784"/>
                  </a:lnTo>
                  <a:lnTo>
                    <a:pt x="347255" y="129778"/>
                  </a:lnTo>
                  <a:lnTo>
                    <a:pt x="329438" y="87545"/>
                  </a:lnTo>
                  <a:lnTo>
                    <a:pt x="301799" y="51768"/>
                  </a:lnTo>
                  <a:lnTo>
                    <a:pt x="266022" y="24129"/>
                  </a:lnTo>
                  <a:lnTo>
                    <a:pt x="223789" y="6312"/>
                  </a:lnTo>
                  <a:lnTo>
                    <a:pt x="176783" y="0"/>
                  </a:lnTo>
                  <a:close/>
                </a:path>
              </a:pathLst>
            </a:custGeom>
            <a:solidFill>
              <a:srgbClr val="1F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504949" y="3173730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4" h="353695">
                  <a:moveTo>
                    <a:pt x="0" y="176784"/>
                  </a:moveTo>
                  <a:lnTo>
                    <a:pt x="6312" y="129778"/>
                  </a:lnTo>
                  <a:lnTo>
                    <a:pt x="24130" y="87545"/>
                  </a:lnTo>
                  <a:lnTo>
                    <a:pt x="51768" y="51768"/>
                  </a:lnTo>
                  <a:lnTo>
                    <a:pt x="87545" y="24129"/>
                  </a:lnTo>
                  <a:lnTo>
                    <a:pt x="129778" y="6312"/>
                  </a:lnTo>
                  <a:lnTo>
                    <a:pt x="176783" y="0"/>
                  </a:lnTo>
                  <a:lnTo>
                    <a:pt x="223789" y="6312"/>
                  </a:lnTo>
                  <a:lnTo>
                    <a:pt x="266022" y="24129"/>
                  </a:lnTo>
                  <a:lnTo>
                    <a:pt x="301799" y="51768"/>
                  </a:lnTo>
                  <a:lnTo>
                    <a:pt x="329438" y="87545"/>
                  </a:lnTo>
                  <a:lnTo>
                    <a:pt x="347255" y="129778"/>
                  </a:lnTo>
                  <a:lnTo>
                    <a:pt x="353568" y="176784"/>
                  </a:lnTo>
                  <a:lnTo>
                    <a:pt x="347255" y="223789"/>
                  </a:lnTo>
                  <a:lnTo>
                    <a:pt x="329438" y="266022"/>
                  </a:lnTo>
                  <a:lnTo>
                    <a:pt x="301799" y="301799"/>
                  </a:lnTo>
                  <a:lnTo>
                    <a:pt x="266022" y="329438"/>
                  </a:lnTo>
                  <a:lnTo>
                    <a:pt x="223789" y="347255"/>
                  </a:lnTo>
                  <a:lnTo>
                    <a:pt x="176783" y="353568"/>
                  </a:lnTo>
                  <a:lnTo>
                    <a:pt x="129778" y="347255"/>
                  </a:lnTo>
                  <a:lnTo>
                    <a:pt x="87545" y="329438"/>
                  </a:lnTo>
                  <a:lnTo>
                    <a:pt x="51768" y="301799"/>
                  </a:lnTo>
                  <a:lnTo>
                    <a:pt x="24130" y="266022"/>
                  </a:lnTo>
                  <a:lnTo>
                    <a:pt x="6312" y="223789"/>
                  </a:lnTo>
                  <a:lnTo>
                    <a:pt x="0" y="176784"/>
                  </a:lnTo>
                  <a:close/>
                </a:path>
              </a:pathLst>
            </a:custGeom>
            <a:ln w="10668">
              <a:solidFill>
                <a:srgbClr val="1F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515618" y="3144774"/>
              <a:ext cx="329565" cy="346075"/>
            </a:xfrm>
            <a:custGeom>
              <a:avLst/>
              <a:gdLst/>
              <a:ahLst/>
              <a:cxnLst/>
              <a:rect l="l" t="t" r="r" b="b"/>
              <a:pathLst>
                <a:path w="329564" h="346075">
                  <a:moveTo>
                    <a:pt x="164592" y="0"/>
                  </a:moveTo>
                  <a:lnTo>
                    <a:pt x="120826" y="6180"/>
                  </a:lnTo>
                  <a:lnTo>
                    <a:pt x="81505" y="23622"/>
                  </a:lnTo>
                  <a:lnTo>
                    <a:pt x="48196" y="50673"/>
                  </a:lnTo>
                  <a:lnTo>
                    <a:pt x="22464" y="85682"/>
                  </a:lnTo>
                  <a:lnTo>
                    <a:pt x="5877" y="127000"/>
                  </a:lnTo>
                  <a:lnTo>
                    <a:pt x="0" y="172974"/>
                  </a:lnTo>
                  <a:lnTo>
                    <a:pt x="5877" y="218948"/>
                  </a:lnTo>
                  <a:lnTo>
                    <a:pt x="22464" y="260265"/>
                  </a:lnTo>
                  <a:lnTo>
                    <a:pt x="48196" y="295275"/>
                  </a:lnTo>
                  <a:lnTo>
                    <a:pt x="81505" y="322325"/>
                  </a:lnTo>
                  <a:lnTo>
                    <a:pt x="120826" y="339767"/>
                  </a:lnTo>
                  <a:lnTo>
                    <a:pt x="164592" y="345948"/>
                  </a:lnTo>
                  <a:lnTo>
                    <a:pt x="208357" y="339767"/>
                  </a:lnTo>
                  <a:lnTo>
                    <a:pt x="247678" y="322325"/>
                  </a:lnTo>
                  <a:lnTo>
                    <a:pt x="280987" y="295275"/>
                  </a:lnTo>
                  <a:lnTo>
                    <a:pt x="306719" y="260265"/>
                  </a:lnTo>
                  <a:lnTo>
                    <a:pt x="323306" y="218948"/>
                  </a:lnTo>
                  <a:lnTo>
                    <a:pt x="329183" y="172974"/>
                  </a:lnTo>
                  <a:lnTo>
                    <a:pt x="323306" y="127000"/>
                  </a:lnTo>
                  <a:lnTo>
                    <a:pt x="306719" y="85682"/>
                  </a:lnTo>
                  <a:lnTo>
                    <a:pt x="280987" y="50673"/>
                  </a:lnTo>
                  <a:lnTo>
                    <a:pt x="247678" y="23622"/>
                  </a:lnTo>
                  <a:lnTo>
                    <a:pt x="208357" y="6180"/>
                  </a:lnTo>
                  <a:lnTo>
                    <a:pt x="1645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515618" y="3144774"/>
              <a:ext cx="329565" cy="346075"/>
            </a:xfrm>
            <a:custGeom>
              <a:avLst/>
              <a:gdLst/>
              <a:ahLst/>
              <a:cxnLst/>
              <a:rect l="l" t="t" r="r" b="b"/>
              <a:pathLst>
                <a:path w="329564" h="346075">
                  <a:moveTo>
                    <a:pt x="0" y="172974"/>
                  </a:moveTo>
                  <a:lnTo>
                    <a:pt x="5877" y="127000"/>
                  </a:lnTo>
                  <a:lnTo>
                    <a:pt x="22464" y="85682"/>
                  </a:lnTo>
                  <a:lnTo>
                    <a:pt x="48196" y="50673"/>
                  </a:lnTo>
                  <a:lnTo>
                    <a:pt x="81505" y="23622"/>
                  </a:lnTo>
                  <a:lnTo>
                    <a:pt x="120826" y="6180"/>
                  </a:lnTo>
                  <a:lnTo>
                    <a:pt x="164592" y="0"/>
                  </a:lnTo>
                  <a:lnTo>
                    <a:pt x="208357" y="6180"/>
                  </a:lnTo>
                  <a:lnTo>
                    <a:pt x="247678" y="23622"/>
                  </a:lnTo>
                  <a:lnTo>
                    <a:pt x="280987" y="50673"/>
                  </a:lnTo>
                  <a:lnTo>
                    <a:pt x="306719" y="85682"/>
                  </a:lnTo>
                  <a:lnTo>
                    <a:pt x="323306" y="127000"/>
                  </a:lnTo>
                  <a:lnTo>
                    <a:pt x="329183" y="172974"/>
                  </a:lnTo>
                  <a:lnTo>
                    <a:pt x="323306" y="218948"/>
                  </a:lnTo>
                  <a:lnTo>
                    <a:pt x="306719" y="260265"/>
                  </a:lnTo>
                  <a:lnTo>
                    <a:pt x="280987" y="295275"/>
                  </a:lnTo>
                  <a:lnTo>
                    <a:pt x="247678" y="322325"/>
                  </a:lnTo>
                  <a:lnTo>
                    <a:pt x="208357" y="339767"/>
                  </a:lnTo>
                  <a:lnTo>
                    <a:pt x="164592" y="345948"/>
                  </a:lnTo>
                  <a:lnTo>
                    <a:pt x="120826" y="339767"/>
                  </a:lnTo>
                  <a:lnTo>
                    <a:pt x="81505" y="322325"/>
                  </a:lnTo>
                  <a:lnTo>
                    <a:pt x="48196" y="295275"/>
                  </a:lnTo>
                  <a:lnTo>
                    <a:pt x="22464" y="260265"/>
                  </a:lnTo>
                  <a:lnTo>
                    <a:pt x="5877" y="218948"/>
                  </a:lnTo>
                  <a:lnTo>
                    <a:pt x="0" y="172974"/>
                  </a:lnTo>
                  <a:close/>
                </a:path>
              </a:pathLst>
            </a:custGeom>
            <a:ln w="106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123187" y="2855976"/>
              <a:ext cx="958850" cy="737870"/>
            </a:xfrm>
            <a:custGeom>
              <a:avLst/>
              <a:gdLst/>
              <a:ahLst/>
              <a:cxnLst/>
              <a:rect l="l" t="t" r="r" b="b"/>
              <a:pathLst>
                <a:path w="958850" h="737870">
                  <a:moveTo>
                    <a:pt x="932688" y="0"/>
                  </a:moveTo>
                  <a:lnTo>
                    <a:pt x="0" y="709168"/>
                  </a:lnTo>
                  <a:lnTo>
                    <a:pt x="38493" y="737615"/>
                  </a:lnTo>
                  <a:lnTo>
                    <a:pt x="958595" y="26035"/>
                  </a:lnTo>
                  <a:lnTo>
                    <a:pt x="932688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124711" y="3560064"/>
              <a:ext cx="93345" cy="279400"/>
            </a:xfrm>
            <a:custGeom>
              <a:avLst/>
              <a:gdLst/>
              <a:ahLst/>
              <a:cxnLst/>
              <a:rect l="l" t="t" r="r" b="b"/>
              <a:pathLst>
                <a:path w="93344" h="279400">
                  <a:moveTo>
                    <a:pt x="0" y="0"/>
                  </a:moveTo>
                  <a:lnTo>
                    <a:pt x="54457" y="248158"/>
                  </a:lnTo>
                  <a:lnTo>
                    <a:pt x="92963" y="278892"/>
                  </a:lnTo>
                  <a:lnTo>
                    <a:pt x="44005" y="386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20623" y="2212848"/>
              <a:ext cx="1643380" cy="1356360"/>
            </a:xfrm>
            <a:custGeom>
              <a:avLst/>
              <a:gdLst/>
              <a:ahLst/>
              <a:cxnLst/>
              <a:rect l="l" t="t" r="r" b="b"/>
              <a:pathLst>
                <a:path w="1643380" h="1356360">
                  <a:moveTo>
                    <a:pt x="920750" y="0"/>
                  </a:moveTo>
                  <a:lnTo>
                    <a:pt x="0" y="660018"/>
                  </a:lnTo>
                  <a:lnTo>
                    <a:pt x="707859" y="1356360"/>
                  </a:lnTo>
                  <a:lnTo>
                    <a:pt x="1642871" y="653288"/>
                  </a:lnTo>
                  <a:lnTo>
                    <a:pt x="92075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20623" y="2872740"/>
              <a:ext cx="759460" cy="931544"/>
            </a:xfrm>
            <a:custGeom>
              <a:avLst/>
              <a:gdLst/>
              <a:ahLst/>
              <a:cxnLst/>
              <a:rect l="l" t="t" r="r" b="b"/>
              <a:pathLst>
                <a:path w="759460" h="931545">
                  <a:moveTo>
                    <a:pt x="0" y="0"/>
                  </a:moveTo>
                  <a:lnTo>
                    <a:pt x="62699" y="245745"/>
                  </a:lnTo>
                  <a:lnTo>
                    <a:pt x="758952" y="931164"/>
                  </a:lnTo>
                  <a:lnTo>
                    <a:pt x="705053" y="682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226819" y="2939796"/>
              <a:ext cx="812800" cy="701040"/>
            </a:xfrm>
            <a:custGeom>
              <a:avLst/>
              <a:gdLst/>
              <a:ahLst/>
              <a:cxnLst/>
              <a:rect l="l" t="t" r="r" b="b"/>
              <a:pathLst>
                <a:path w="812800" h="701039">
                  <a:moveTo>
                    <a:pt x="779272" y="0"/>
                  </a:moveTo>
                  <a:lnTo>
                    <a:pt x="0" y="602488"/>
                  </a:lnTo>
                  <a:lnTo>
                    <a:pt x="78232" y="701039"/>
                  </a:lnTo>
                  <a:lnTo>
                    <a:pt x="320167" y="509904"/>
                  </a:lnTo>
                  <a:lnTo>
                    <a:pt x="309753" y="480313"/>
                  </a:lnTo>
                  <a:lnTo>
                    <a:pt x="582549" y="264921"/>
                  </a:lnTo>
                  <a:lnTo>
                    <a:pt x="598424" y="285495"/>
                  </a:lnTo>
                  <a:lnTo>
                    <a:pt x="812292" y="124587"/>
                  </a:lnTo>
                  <a:lnTo>
                    <a:pt x="77927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 txBox="1">
            <a:spLocks noGrp="1"/>
          </p:cNvSpPr>
          <p:nvPr>
            <p:ph type="title"/>
          </p:nvPr>
        </p:nvSpPr>
        <p:spPr>
          <a:xfrm>
            <a:off x="1151636" y="158242"/>
            <a:ext cx="53454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08275" algn="l"/>
                <a:tab pos="3827779" algn="l"/>
              </a:tabLst>
            </a:pPr>
            <a:r>
              <a:rPr sz="3200" b="0" spc="-10" dirty="0">
                <a:latin typeface="Carlito"/>
                <a:cs typeface="Carlito"/>
              </a:rPr>
              <a:t>Example:</a:t>
            </a:r>
            <a:r>
              <a:rPr sz="3200" b="0" spc="25" dirty="0">
                <a:latin typeface="Carlito"/>
                <a:cs typeface="Carlito"/>
              </a:rPr>
              <a:t> </a:t>
            </a:r>
            <a:r>
              <a:rPr sz="3200" b="0" spc="-40" dirty="0">
                <a:latin typeface="Carlito"/>
                <a:cs typeface="Carlito"/>
              </a:rPr>
              <a:t>Value	</a:t>
            </a:r>
            <a:r>
              <a:rPr sz="3200" b="0" spc="-5" dirty="0">
                <a:latin typeface="Carlito"/>
                <a:cs typeface="Carlito"/>
              </a:rPr>
              <a:t>Chain	Activities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100" name="object 100"/>
          <p:cNvGrpSpPr/>
          <p:nvPr/>
        </p:nvGrpSpPr>
        <p:grpSpPr>
          <a:xfrm>
            <a:off x="1554480" y="1359408"/>
            <a:ext cx="6036945" cy="683260"/>
            <a:chOff x="1554480" y="1359408"/>
            <a:chExt cx="6036945" cy="683260"/>
          </a:xfrm>
        </p:grpSpPr>
        <p:sp>
          <p:nvSpPr>
            <p:cNvPr id="101" name="object 101"/>
            <p:cNvSpPr/>
            <p:nvPr/>
          </p:nvSpPr>
          <p:spPr>
            <a:xfrm>
              <a:off x="1568958" y="1373886"/>
              <a:ext cx="6007735" cy="654050"/>
            </a:xfrm>
            <a:custGeom>
              <a:avLst/>
              <a:gdLst/>
              <a:ahLst/>
              <a:cxnLst/>
              <a:rect l="l" t="t" r="r" b="b"/>
              <a:pathLst>
                <a:path w="6007734" h="654050">
                  <a:moveTo>
                    <a:pt x="5898642" y="0"/>
                  </a:moveTo>
                  <a:lnTo>
                    <a:pt x="108965" y="0"/>
                  </a:lnTo>
                  <a:lnTo>
                    <a:pt x="66544" y="8560"/>
                  </a:lnTo>
                  <a:lnTo>
                    <a:pt x="31908" y="31908"/>
                  </a:lnTo>
                  <a:lnTo>
                    <a:pt x="8560" y="66544"/>
                  </a:lnTo>
                  <a:lnTo>
                    <a:pt x="0" y="108965"/>
                  </a:lnTo>
                  <a:lnTo>
                    <a:pt x="0" y="544829"/>
                  </a:lnTo>
                  <a:lnTo>
                    <a:pt x="8560" y="587251"/>
                  </a:lnTo>
                  <a:lnTo>
                    <a:pt x="31908" y="621887"/>
                  </a:lnTo>
                  <a:lnTo>
                    <a:pt x="66544" y="645235"/>
                  </a:lnTo>
                  <a:lnTo>
                    <a:pt x="108965" y="653796"/>
                  </a:lnTo>
                  <a:lnTo>
                    <a:pt x="5898642" y="653796"/>
                  </a:lnTo>
                  <a:lnTo>
                    <a:pt x="5941063" y="645235"/>
                  </a:lnTo>
                  <a:lnTo>
                    <a:pt x="5975699" y="621887"/>
                  </a:lnTo>
                  <a:lnTo>
                    <a:pt x="5999047" y="587251"/>
                  </a:lnTo>
                  <a:lnTo>
                    <a:pt x="6007608" y="544829"/>
                  </a:lnTo>
                  <a:lnTo>
                    <a:pt x="6007608" y="108965"/>
                  </a:lnTo>
                  <a:lnTo>
                    <a:pt x="5999047" y="66544"/>
                  </a:lnTo>
                  <a:lnTo>
                    <a:pt x="5975699" y="31908"/>
                  </a:lnTo>
                  <a:lnTo>
                    <a:pt x="5941063" y="8560"/>
                  </a:lnTo>
                  <a:lnTo>
                    <a:pt x="5898642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568958" y="1373886"/>
              <a:ext cx="6007735" cy="654050"/>
            </a:xfrm>
            <a:custGeom>
              <a:avLst/>
              <a:gdLst/>
              <a:ahLst/>
              <a:cxnLst/>
              <a:rect l="l" t="t" r="r" b="b"/>
              <a:pathLst>
                <a:path w="6007734" h="654050">
                  <a:moveTo>
                    <a:pt x="0" y="108965"/>
                  </a:moveTo>
                  <a:lnTo>
                    <a:pt x="8560" y="66544"/>
                  </a:lnTo>
                  <a:lnTo>
                    <a:pt x="31908" y="31908"/>
                  </a:lnTo>
                  <a:lnTo>
                    <a:pt x="66544" y="8560"/>
                  </a:lnTo>
                  <a:lnTo>
                    <a:pt x="108965" y="0"/>
                  </a:lnTo>
                  <a:lnTo>
                    <a:pt x="5898642" y="0"/>
                  </a:lnTo>
                  <a:lnTo>
                    <a:pt x="5941063" y="8560"/>
                  </a:lnTo>
                  <a:lnTo>
                    <a:pt x="5975699" y="31908"/>
                  </a:lnTo>
                  <a:lnTo>
                    <a:pt x="5999047" y="66544"/>
                  </a:lnTo>
                  <a:lnTo>
                    <a:pt x="6007608" y="108965"/>
                  </a:lnTo>
                  <a:lnTo>
                    <a:pt x="6007608" y="544829"/>
                  </a:lnTo>
                  <a:lnTo>
                    <a:pt x="5999047" y="587251"/>
                  </a:lnTo>
                  <a:lnTo>
                    <a:pt x="5975699" y="621887"/>
                  </a:lnTo>
                  <a:lnTo>
                    <a:pt x="5941063" y="645235"/>
                  </a:lnTo>
                  <a:lnTo>
                    <a:pt x="5898642" y="653796"/>
                  </a:lnTo>
                  <a:lnTo>
                    <a:pt x="108965" y="653796"/>
                  </a:lnTo>
                  <a:lnTo>
                    <a:pt x="66544" y="645235"/>
                  </a:lnTo>
                  <a:lnTo>
                    <a:pt x="31908" y="621887"/>
                  </a:lnTo>
                  <a:lnTo>
                    <a:pt x="8560" y="587251"/>
                  </a:lnTo>
                  <a:lnTo>
                    <a:pt x="0" y="544829"/>
                  </a:lnTo>
                  <a:lnTo>
                    <a:pt x="0" y="108965"/>
                  </a:lnTo>
                  <a:close/>
                </a:path>
              </a:pathLst>
            </a:custGeom>
            <a:ln w="28956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>
            <a:off x="2228469" y="1434541"/>
            <a:ext cx="469138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65300" algn="l"/>
                <a:tab pos="3364865" algn="l"/>
              </a:tabLst>
            </a:pPr>
            <a:r>
              <a:rPr sz="3000" b="1" spc="-5" dirty="0">
                <a:latin typeface="Carlito"/>
                <a:cs typeface="Carlito"/>
              </a:rPr>
              <a:t>Co</a:t>
            </a:r>
            <a:r>
              <a:rPr sz="3000" b="1" spc="-10" dirty="0">
                <a:latin typeface="Carlito"/>
                <a:cs typeface="Carlito"/>
              </a:rPr>
              <a:t>m</a:t>
            </a:r>
            <a:r>
              <a:rPr sz="3000" b="1" dirty="0">
                <a:latin typeface="Carlito"/>
                <a:cs typeface="Carlito"/>
              </a:rPr>
              <a:t>pu</a:t>
            </a:r>
            <a:r>
              <a:rPr sz="3000" b="1" spc="-40" dirty="0">
                <a:latin typeface="Carlito"/>
                <a:cs typeface="Carlito"/>
              </a:rPr>
              <a:t>t</a:t>
            </a:r>
            <a:r>
              <a:rPr sz="3000" b="1" spc="-5" dirty="0">
                <a:latin typeface="Carlito"/>
                <a:cs typeface="Carlito"/>
              </a:rPr>
              <a:t>e</a:t>
            </a:r>
            <a:r>
              <a:rPr sz="3000" b="1" dirty="0">
                <a:latin typeface="Carlito"/>
                <a:cs typeface="Carlito"/>
              </a:rPr>
              <a:t>r	S</a:t>
            </a:r>
            <a:r>
              <a:rPr sz="3000" b="1" spc="-15" dirty="0">
                <a:latin typeface="Carlito"/>
                <a:cs typeface="Carlito"/>
              </a:rPr>
              <a:t>o</a:t>
            </a:r>
            <a:r>
              <a:rPr sz="3000" b="1" spc="-5" dirty="0">
                <a:latin typeface="Carlito"/>
                <a:cs typeface="Carlito"/>
              </a:rPr>
              <a:t>ft</a:t>
            </a:r>
            <a:r>
              <a:rPr sz="3000" b="1" spc="-40" dirty="0">
                <a:latin typeface="Carlito"/>
                <a:cs typeface="Carlito"/>
              </a:rPr>
              <a:t>w</a:t>
            </a:r>
            <a:r>
              <a:rPr sz="3000" b="1" dirty="0">
                <a:latin typeface="Carlito"/>
                <a:cs typeface="Carlito"/>
              </a:rPr>
              <a:t>a</a:t>
            </a:r>
            <a:r>
              <a:rPr sz="3000" b="1" spc="-40" dirty="0">
                <a:latin typeface="Carlito"/>
                <a:cs typeface="Carlito"/>
              </a:rPr>
              <a:t>r</a:t>
            </a:r>
            <a:r>
              <a:rPr sz="3000" b="1" dirty="0">
                <a:latin typeface="Carlito"/>
                <a:cs typeface="Carlito"/>
              </a:rPr>
              <a:t>e	Ind</a:t>
            </a:r>
            <a:r>
              <a:rPr sz="3000" b="1" spc="-10" dirty="0">
                <a:latin typeface="Carlito"/>
                <a:cs typeface="Carlito"/>
              </a:rPr>
              <a:t>u</a:t>
            </a:r>
            <a:r>
              <a:rPr sz="3000" b="1" spc="-35" dirty="0">
                <a:latin typeface="Carlito"/>
                <a:cs typeface="Carlito"/>
              </a:rPr>
              <a:t>s</a:t>
            </a:r>
            <a:r>
              <a:rPr sz="3000" b="1" dirty="0">
                <a:latin typeface="Carlito"/>
                <a:cs typeface="Carlito"/>
              </a:rPr>
              <a:t>t</a:t>
            </a:r>
            <a:r>
              <a:rPr sz="3000" b="1" spc="10" dirty="0">
                <a:latin typeface="Carlito"/>
                <a:cs typeface="Carlito"/>
              </a:rPr>
              <a:t>r</a:t>
            </a:r>
            <a:r>
              <a:rPr sz="3000" b="1" dirty="0">
                <a:latin typeface="Carlito"/>
                <a:cs typeface="Carlito"/>
              </a:rPr>
              <a:t>y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754629" y="2158745"/>
            <a:ext cx="3564890" cy="4334510"/>
          </a:xfrm>
          <a:prstGeom prst="rect">
            <a:avLst/>
          </a:prstGeom>
          <a:solidFill>
            <a:srgbClr val="BEBEBE"/>
          </a:solidFill>
          <a:ln w="28955">
            <a:solidFill>
              <a:srgbClr val="0000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>
              <a:latin typeface="Times New Roman"/>
              <a:cs typeface="Times New Roman"/>
            </a:endParaRPr>
          </a:p>
          <a:p>
            <a:pPr marL="715645" marR="708660" algn="ctr">
              <a:lnSpc>
                <a:spcPct val="120000"/>
              </a:lnSpc>
            </a:pPr>
            <a:r>
              <a:rPr sz="3000" b="1" spc="-5" dirty="0">
                <a:latin typeface="Carlito"/>
                <a:cs typeface="Carlito"/>
              </a:rPr>
              <a:t>P</a:t>
            </a:r>
            <a:r>
              <a:rPr sz="3000" b="1" spc="-35" dirty="0">
                <a:latin typeface="Carlito"/>
                <a:cs typeface="Carlito"/>
              </a:rPr>
              <a:t>r</a:t>
            </a:r>
            <a:r>
              <a:rPr sz="3000" b="1" dirty="0">
                <a:latin typeface="Carlito"/>
                <a:cs typeface="Carlito"/>
              </a:rPr>
              <a:t>og</a:t>
            </a:r>
            <a:r>
              <a:rPr sz="3000" b="1" spc="-60" dirty="0">
                <a:latin typeface="Carlito"/>
                <a:cs typeface="Carlito"/>
              </a:rPr>
              <a:t>r</a:t>
            </a:r>
            <a:r>
              <a:rPr sz="3000" b="1" dirty="0">
                <a:latin typeface="Carlito"/>
                <a:cs typeface="Carlito"/>
              </a:rPr>
              <a:t>a</a:t>
            </a:r>
            <a:r>
              <a:rPr sz="3000" b="1" spc="-10" dirty="0">
                <a:latin typeface="Carlito"/>
                <a:cs typeface="Carlito"/>
              </a:rPr>
              <a:t>m</a:t>
            </a:r>
            <a:r>
              <a:rPr sz="3000" b="1" spc="-5" dirty="0">
                <a:latin typeface="Carlito"/>
                <a:cs typeface="Carlito"/>
              </a:rPr>
              <a:t>m</a:t>
            </a:r>
            <a:r>
              <a:rPr sz="3000" b="1" spc="-15" dirty="0">
                <a:latin typeface="Carlito"/>
                <a:cs typeface="Carlito"/>
              </a:rPr>
              <a:t>i</a:t>
            </a:r>
            <a:r>
              <a:rPr sz="3000" b="1" dirty="0">
                <a:latin typeface="Carlito"/>
                <a:cs typeface="Carlito"/>
              </a:rPr>
              <a:t>ng  </a:t>
            </a:r>
            <a:r>
              <a:rPr sz="3000" b="1" spc="-5" dirty="0">
                <a:latin typeface="Carlito"/>
                <a:cs typeface="Carlito"/>
              </a:rPr>
              <a:t>Disk </a:t>
            </a:r>
            <a:r>
              <a:rPr sz="3000" b="1" spc="-10" dirty="0">
                <a:latin typeface="Carlito"/>
                <a:cs typeface="Carlito"/>
              </a:rPr>
              <a:t>loading  </a:t>
            </a:r>
            <a:r>
              <a:rPr sz="3000" b="1" spc="-15" dirty="0">
                <a:latin typeface="Carlito"/>
                <a:cs typeface="Carlito"/>
              </a:rPr>
              <a:t>Marketing  </a:t>
            </a:r>
            <a:r>
              <a:rPr sz="3000" b="1" spc="-5" dirty="0">
                <a:latin typeface="Carlito"/>
                <a:cs typeface="Carlito"/>
              </a:rPr>
              <a:t>Distribution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8976"/>
            <a:ext cx="5794785" cy="5747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02125" marR="330835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4303395" algn="l"/>
              </a:tabLst>
            </a:pPr>
            <a:r>
              <a:rPr spc="-10" dirty="0"/>
              <a:t>Difficulty </a:t>
            </a:r>
            <a:r>
              <a:rPr dirty="0"/>
              <a:t>in </a:t>
            </a:r>
            <a:r>
              <a:rPr spc="-5" dirty="0"/>
              <a:t>implementation  </a:t>
            </a:r>
            <a:r>
              <a:rPr dirty="0"/>
              <a:t>and</a:t>
            </a:r>
            <a:r>
              <a:rPr spc="-5" dirty="0"/>
              <a:t> interpretation</a:t>
            </a:r>
          </a:p>
          <a:p>
            <a:pPr marL="4003040"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2500"/>
          </a:p>
          <a:p>
            <a:pPr marL="4302125" indent="-287020">
              <a:lnSpc>
                <a:spcPct val="100000"/>
              </a:lnSpc>
              <a:buFont typeface="Wingdings"/>
              <a:buChar char=""/>
              <a:tabLst>
                <a:tab pos="4303395" algn="l"/>
              </a:tabLst>
            </a:pPr>
            <a:r>
              <a:rPr dirty="0"/>
              <a:t>Problem</a:t>
            </a:r>
            <a:r>
              <a:rPr spc="-120" dirty="0"/>
              <a:t> </a:t>
            </a:r>
            <a:r>
              <a:rPr dirty="0"/>
              <a:t>of</a:t>
            </a:r>
          </a:p>
          <a:p>
            <a:pPr marL="4302125">
              <a:lnSpc>
                <a:spcPct val="100000"/>
              </a:lnSpc>
              <a:tabLst>
                <a:tab pos="5777865" algn="l"/>
              </a:tabLst>
            </a:pPr>
            <a:r>
              <a:rPr spc="-10" dirty="0"/>
              <a:t>Traditional	</a:t>
            </a:r>
            <a:r>
              <a:rPr dirty="0"/>
              <a:t>Accounting</a:t>
            </a:r>
            <a:r>
              <a:rPr spc="-95" dirty="0"/>
              <a:t> </a:t>
            </a:r>
            <a:r>
              <a:rPr dirty="0"/>
              <a:t>system</a:t>
            </a:r>
          </a:p>
          <a:p>
            <a:pPr marL="4003040">
              <a:lnSpc>
                <a:spcPct val="100000"/>
              </a:lnSpc>
              <a:spcBef>
                <a:spcPts val="5"/>
              </a:spcBef>
            </a:pPr>
            <a:endParaRPr sz="2500"/>
          </a:p>
          <a:p>
            <a:pPr marL="4302125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4303395" algn="l"/>
              </a:tabLst>
            </a:pPr>
            <a:r>
              <a:rPr spc="-10" dirty="0"/>
              <a:t>Difficulty </a:t>
            </a:r>
            <a:r>
              <a:rPr dirty="0"/>
              <a:t>in decision</a:t>
            </a:r>
            <a:r>
              <a:rPr spc="-55" dirty="0"/>
              <a:t> </a:t>
            </a:r>
            <a:r>
              <a:rPr spc="-5" dirty="0"/>
              <a:t>making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6334" y="352170"/>
            <a:ext cx="64941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Limitations of </a:t>
            </a:r>
            <a:r>
              <a:rPr sz="3200" spc="-60" dirty="0"/>
              <a:t>Value </a:t>
            </a:r>
            <a:r>
              <a:rPr sz="3200" dirty="0"/>
              <a:t>Chain Analysis</a:t>
            </a:r>
            <a:r>
              <a:rPr sz="3200" spc="-300" dirty="0"/>
              <a:t> </a:t>
            </a:r>
            <a:r>
              <a:rPr sz="3200" dirty="0"/>
              <a:t>:</a:t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003665" cy="6858000"/>
            <a:chOff x="0" y="0"/>
            <a:chExt cx="900366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003323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59910" y="664337"/>
              <a:ext cx="2529205" cy="1102995"/>
            </a:xfrm>
            <a:custGeom>
              <a:avLst/>
              <a:gdLst/>
              <a:ahLst/>
              <a:cxnLst/>
              <a:rect l="l" t="t" r="r" b="b"/>
              <a:pathLst>
                <a:path w="2529204" h="1102995">
                  <a:moveTo>
                    <a:pt x="795880" y="498983"/>
                  </a:moveTo>
                  <a:lnTo>
                    <a:pt x="686053" y="498983"/>
                  </a:lnTo>
                  <a:lnTo>
                    <a:pt x="767461" y="516127"/>
                  </a:lnTo>
                  <a:lnTo>
                    <a:pt x="776224" y="738377"/>
                  </a:lnTo>
                  <a:lnTo>
                    <a:pt x="713613" y="767841"/>
                  </a:lnTo>
                  <a:lnTo>
                    <a:pt x="832612" y="792861"/>
                  </a:lnTo>
                  <a:lnTo>
                    <a:pt x="791717" y="742441"/>
                  </a:lnTo>
                  <a:lnTo>
                    <a:pt x="795880" y="498983"/>
                  </a:lnTo>
                  <a:close/>
                </a:path>
                <a:path w="2529204" h="1102995">
                  <a:moveTo>
                    <a:pt x="802004" y="140715"/>
                  </a:moveTo>
                  <a:lnTo>
                    <a:pt x="563879" y="702055"/>
                  </a:lnTo>
                  <a:lnTo>
                    <a:pt x="509397" y="724915"/>
                  </a:lnTo>
                  <a:lnTo>
                    <a:pt x="606298" y="745236"/>
                  </a:lnTo>
                  <a:lnTo>
                    <a:pt x="686053" y="498983"/>
                  </a:lnTo>
                  <a:lnTo>
                    <a:pt x="795880" y="498983"/>
                  </a:lnTo>
                  <a:lnTo>
                    <a:pt x="795882" y="498855"/>
                  </a:lnTo>
                  <a:lnTo>
                    <a:pt x="766826" y="498855"/>
                  </a:lnTo>
                  <a:lnTo>
                    <a:pt x="691134" y="482853"/>
                  </a:lnTo>
                  <a:lnTo>
                    <a:pt x="757554" y="278511"/>
                  </a:lnTo>
                  <a:lnTo>
                    <a:pt x="799649" y="278511"/>
                  </a:lnTo>
                  <a:lnTo>
                    <a:pt x="802004" y="140715"/>
                  </a:lnTo>
                  <a:close/>
                </a:path>
                <a:path w="2529204" h="1102995">
                  <a:moveTo>
                    <a:pt x="444004" y="384048"/>
                  </a:moveTo>
                  <a:lnTo>
                    <a:pt x="354711" y="384048"/>
                  </a:lnTo>
                  <a:lnTo>
                    <a:pt x="486028" y="411734"/>
                  </a:lnTo>
                  <a:lnTo>
                    <a:pt x="405129" y="702945"/>
                  </a:lnTo>
                  <a:lnTo>
                    <a:pt x="497713" y="722376"/>
                  </a:lnTo>
                  <a:lnTo>
                    <a:pt x="462661" y="685800"/>
                  </a:lnTo>
                  <a:lnTo>
                    <a:pt x="524082" y="393826"/>
                  </a:lnTo>
                  <a:lnTo>
                    <a:pt x="490600" y="393826"/>
                  </a:lnTo>
                  <a:lnTo>
                    <a:pt x="444004" y="384048"/>
                  </a:lnTo>
                  <a:close/>
                </a:path>
                <a:path w="2529204" h="1102995">
                  <a:moveTo>
                    <a:pt x="345566" y="53848"/>
                  </a:moveTo>
                  <a:lnTo>
                    <a:pt x="381762" y="92455"/>
                  </a:lnTo>
                  <a:lnTo>
                    <a:pt x="266573" y="640334"/>
                  </a:lnTo>
                  <a:lnTo>
                    <a:pt x="209676" y="661797"/>
                  </a:lnTo>
                  <a:lnTo>
                    <a:pt x="273050" y="675132"/>
                  </a:lnTo>
                  <a:lnTo>
                    <a:pt x="354711" y="384048"/>
                  </a:lnTo>
                  <a:lnTo>
                    <a:pt x="444004" y="384048"/>
                  </a:lnTo>
                  <a:lnTo>
                    <a:pt x="359283" y="366267"/>
                  </a:lnTo>
                  <a:lnTo>
                    <a:pt x="439674" y="73660"/>
                  </a:lnTo>
                  <a:lnTo>
                    <a:pt x="345566" y="53848"/>
                  </a:lnTo>
                  <a:close/>
                </a:path>
                <a:path w="2529204" h="1102995">
                  <a:moveTo>
                    <a:pt x="210027" y="25400"/>
                  </a:moveTo>
                  <a:lnTo>
                    <a:pt x="128650" y="25400"/>
                  </a:lnTo>
                  <a:lnTo>
                    <a:pt x="197612" y="39877"/>
                  </a:lnTo>
                  <a:lnTo>
                    <a:pt x="59816" y="597662"/>
                  </a:lnTo>
                  <a:lnTo>
                    <a:pt x="0" y="617727"/>
                  </a:lnTo>
                  <a:lnTo>
                    <a:pt x="152526" y="649859"/>
                  </a:lnTo>
                  <a:lnTo>
                    <a:pt x="107187" y="605154"/>
                  </a:lnTo>
                  <a:lnTo>
                    <a:pt x="212471" y="43052"/>
                  </a:lnTo>
                  <a:lnTo>
                    <a:pt x="293946" y="43052"/>
                  </a:lnTo>
                  <a:lnTo>
                    <a:pt x="210027" y="25400"/>
                  </a:lnTo>
                  <a:close/>
                </a:path>
                <a:path w="2529204" h="1102995">
                  <a:moveTo>
                    <a:pt x="799649" y="278511"/>
                  </a:moveTo>
                  <a:lnTo>
                    <a:pt x="757554" y="278511"/>
                  </a:lnTo>
                  <a:lnTo>
                    <a:pt x="766826" y="498855"/>
                  </a:lnTo>
                  <a:lnTo>
                    <a:pt x="795882" y="498855"/>
                  </a:lnTo>
                  <a:lnTo>
                    <a:pt x="799649" y="278511"/>
                  </a:lnTo>
                  <a:close/>
                </a:path>
                <a:path w="2529204" h="1102995">
                  <a:moveTo>
                    <a:pt x="571880" y="101473"/>
                  </a:moveTo>
                  <a:lnTo>
                    <a:pt x="490600" y="393826"/>
                  </a:lnTo>
                  <a:lnTo>
                    <a:pt x="524082" y="393826"/>
                  </a:lnTo>
                  <a:lnTo>
                    <a:pt x="578612" y="134620"/>
                  </a:lnTo>
                  <a:lnTo>
                    <a:pt x="638301" y="115442"/>
                  </a:lnTo>
                  <a:lnTo>
                    <a:pt x="571880" y="101473"/>
                  </a:lnTo>
                  <a:close/>
                </a:path>
                <a:path w="2529204" h="1102995">
                  <a:moveTo>
                    <a:pt x="293946" y="43052"/>
                  </a:moveTo>
                  <a:lnTo>
                    <a:pt x="212471" y="43052"/>
                  </a:lnTo>
                  <a:lnTo>
                    <a:pt x="279653" y="57150"/>
                  </a:lnTo>
                  <a:lnTo>
                    <a:pt x="279018" y="279146"/>
                  </a:lnTo>
                  <a:lnTo>
                    <a:pt x="327151" y="50037"/>
                  </a:lnTo>
                  <a:lnTo>
                    <a:pt x="293946" y="43052"/>
                  </a:lnTo>
                  <a:close/>
                </a:path>
                <a:path w="2529204" h="1102995">
                  <a:moveTo>
                    <a:pt x="89280" y="0"/>
                  </a:moveTo>
                  <a:lnTo>
                    <a:pt x="41148" y="229108"/>
                  </a:lnTo>
                  <a:lnTo>
                    <a:pt x="128650" y="25400"/>
                  </a:lnTo>
                  <a:lnTo>
                    <a:pt x="210027" y="25400"/>
                  </a:lnTo>
                  <a:lnTo>
                    <a:pt x="89280" y="0"/>
                  </a:lnTo>
                  <a:close/>
                </a:path>
                <a:path w="2529204" h="1102995">
                  <a:moveTo>
                    <a:pt x="1349849" y="550545"/>
                  </a:moveTo>
                  <a:lnTo>
                    <a:pt x="1297051" y="550545"/>
                  </a:lnTo>
                  <a:lnTo>
                    <a:pt x="1371853" y="862711"/>
                  </a:lnTo>
                  <a:lnTo>
                    <a:pt x="1309751" y="893190"/>
                  </a:lnTo>
                  <a:lnTo>
                    <a:pt x="1430401" y="918590"/>
                  </a:lnTo>
                  <a:lnTo>
                    <a:pt x="1386966" y="868426"/>
                  </a:lnTo>
                  <a:lnTo>
                    <a:pt x="1349849" y="550545"/>
                  </a:lnTo>
                  <a:close/>
                </a:path>
                <a:path w="2529204" h="1102995">
                  <a:moveTo>
                    <a:pt x="1280667" y="250571"/>
                  </a:moveTo>
                  <a:lnTo>
                    <a:pt x="1316863" y="289051"/>
                  </a:lnTo>
                  <a:lnTo>
                    <a:pt x="1201547" y="837057"/>
                  </a:lnTo>
                  <a:lnTo>
                    <a:pt x="1144777" y="858520"/>
                  </a:lnTo>
                  <a:lnTo>
                    <a:pt x="1208024" y="871854"/>
                  </a:lnTo>
                  <a:lnTo>
                    <a:pt x="1297051" y="550545"/>
                  </a:lnTo>
                  <a:lnTo>
                    <a:pt x="1349849" y="550545"/>
                  </a:lnTo>
                  <a:lnTo>
                    <a:pt x="1346512" y="521970"/>
                  </a:lnTo>
                  <a:lnTo>
                    <a:pt x="1304671" y="521970"/>
                  </a:lnTo>
                  <a:lnTo>
                    <a:pt x="1374775" y="270383"/>
                  </a:lnTo>
                  <a:lnTo>
                    <a:pt x="1280667" y="250571"/>
                  </a:lnTo>
                  <a:close/>
                </a:path>
                <a:path w="2529204" h="1102995">
                  <a:moveTo>
                    <a:pt x="1063585" y="284988"/>
                  </a:moveTo>
                  <a:lnTo>
                    <a:pt x="1041018" y="284988"/>
                  </a:lnTo>
                  <a:lnTo>
                    <a:pt x="1037209" y="835913"/>
                  </a:lnTo>
                  <a:lnTo>
                    <a:pt x="1134999" y="856488"/>
                  </a:lnTo>
                  <a:lnTo>
                    <a:pt x="1096772" y="817499"/>
                  </a:lnTo>
                  <a:lnTo>
                    <a:pt x="1106069" y="773302"/>
                  </a:lnTo>
                  <a:lnTo>
                    <a:pt x="1057910" y="773302"/>
                  </a:lnTo>
                  <a:lnTo>
                    <a:pt x="1063585" y="284988"/>
                  </a:lnTo>
                  <a:close/>
                </a:path>
                <a:path w="2529204" h="1102995">
                  <a:moveTo>
                    <a:pt x="970406" y="185292"/>
                  </a:moveTo>
                  <a:lnTo>
                    <a:pt x="1006601" y="223900"/>
                  </a:lnTo>
                  <a:lnTo>
                    <a:pt x="891413" y="771778"/>
                  </a:lnTo>
                  <a:lnTo>
                    <a:pt x="834643" y="793241"/>
                  </a:lnTo>
                  <a:lnTo>
                    <a:pt x="897889" y="806576"/>
                  </a:lnTo>
                  <a:lnTo>
                    <a:pt x="1041018" y="284988"/>
                  </a:lnTo>
                  <a:lnTo>
                    <a:pt x="1063585" y="284988"/>
                  </a:lnTo>
                  <a:lnTo>
                    <a:pt x="1064514" y="205104"/>
                  </a:lnTo>
                  <a:lnTo>
                    <a:pt x="970406" y="185292"/>
                  </a:lnTo>
                  <a:close/>
                </a:path>
                <a:path w="2529204" h="1102995">
                  <a:moveTo>
                    <a:pt x="1204722" y="234568"/>
                  </a:moveTo>
                  <a:lnTo>
                    <a:pt x="1057910" y="773302"/>
                  </a:lnTo>
                  <a:lnTo>
                    <a:pt x="1106069" y="773302"/>
                  </a:lnTo>
                  <a:lnTo>
                    <a:pt x="1212214" y="268732"/>
                  </a:lnTo>
                  <a:lnTo>
                    <a:pt x="1265554" y="247396"/>
                  </a:lnTo>
                  <a:lnTo>
                    <a:pt x="1204722" y="234568"/>
                  </a:lnTo>
                  <a:close/>
                </a:path>
                <a:path w="2529204" h="1102995">
                  <a:moveTo>
                    <a:pt x="1431163" y="282193"/>
                  </a:moveTo>
                  <a:lnTo>
                    <a:pt x="1472946" y="328675"/>
                  </a:lnTo>
                  <a:lnTo>
                    <a:pt x="1304671" y="521970"/>
                  </a:lnTo>
                  <a:lnTo>
                    <a:pt x="1346512" y="521970"/>
                  </a:lnTo>
                  <a:lnTo>
                    <a:pt x="1344422" y="504063"/>
                  </a:lnTo>
                  <a:lnTo>
                    <a:pt x="1495298" y="333375"/>
                  </a:lnTo>
                  <a:lnTo>
                    <a:pt x="1550924" y="307339"/>
                  </a:lnTo>
                  <a:lnTo>
                    <a:pt x="1431163" y="282193"/>
                  </a:lnTo>
                  <a:close/>
                </a:path>
                <a:path w="2529204" h="1102995">
                  <a:moveTo>
                    <a:pt x="2099079" y="421451"/>
                  </a:moveTo>
                  <a:lnTo>
                    <a:pt x="2046311" y="454269"/>
                  </a:lnTo>
                  <a:lnTo>
                    <a:pt x="2020569" y="487299"/>
                  </a:lnTo>
                  <a:lnTo>
                    <a:pt x="2000925" y="520768"/>
                  </a:lnTo>
                  <a:lnTo>
                    <a:pt x="1982988" y="559461"/>
                  </a:lnTo>
                  <a:lnTo>
                    <a:pt x="1966757" y="603391"/>
                  </a:lnTo>
                  <a:lnTo>
                    <a:pt x="1952233" y="652569"/>
                  </a:lnTo>
                  <a:lnTo>
                    <a:pt x="1939416" y="707009"/>
                  </a:lnTo>
                  <a:lnTo>
                    <a:pt x="1929220" y="762085"/>
                  </a:lnTo>
                  <a:lnTo>
                    <a:pt x="1922705" y="813010"/>
                  </a:lnTo>
                  <a:lnTo>
                    <a:pt x="1919867" y="859777"/>
                  </a:lnTo>
                  <a:lnTo>
                    <a:pt x="1920698" y="902381"/>
                  </a:lnTo>
                  <a:lnTo>
                    <a:pt x="1925192" y="940815"/>
                  </a:lnTo>
                  <a:lnTo>
                    <a:pt x="1935452" y="981368"/>
                  </a:lnTo>
                  <a:lnTo>
                    <a:pt x="1970609" y="1032621"/>
                  </a:lnTo>
                  <a:lnTo>
                    <a:pt x="2022431" y="1043493"/>
                  </a:lnTo>
                  <a:lnTo>
                    <a:pt x="2048995" y="1032613"/>
                  </a:lnTo>
                  <a:lnTo>
                    <a:pt x="2059702" y="1023620"/>
                  </a:lnTo>
                  <a:lnTo>
                    <a:pt x="1999488" y="1023620"/>
                  </a:lnTo>
                  <a:lnTo>
                    <a:pt x="1982317" y="1015976"/>
                  </a:lnTo>
                  <a:lnTo>
                    <a:pt x="1969658" y="1001236"/>
                  </a:lnTo>
                  <a:lnTo>
                    <a:pt x="1961501" y="979400"/>
                  </a:lnTo>
                  <a:lnTo>
                    <a:pt x="1957831" y="950467"/>
                  </a:lnTo>
                  <a:lnTo>
                    <a:pt x="1958214" y="920368"/>
                  </a:lnTo>
                  <a:lnTo>
                    <a:pt x="1961650" y="882040"/>
                  </a:lnTo>
                  <a:lnTo>
                    <a:pt x="1968146" y="835482"/>
                  </a:lnTo>
                  <a:lnTo>
                    <a:pt x="1977709" y="780694"/>
                  </a:lnTo>
                  <a:lnTo>
                    <a:pt x="1990343" y="717676"/>
                  </a:lnTo>
                  <a:lnTo>
                    <a:pt x="2004180" y="654934"/>
                  </a:lnTo>
                  <a:lnTo>
                    <a:pt x="2017493" y="600977"/>
                  </a:lnTo>
                  <a:lnTo>
                    <a:pt x="2030275" y="555809"/>
                  </a:lnTo>
                  <a:lnTo>
                    <a:pt x="2042521" y="519439"/>
                  </a:lnTo>
                  <a:lnTo>
                    <a:pt x="2069246" y="467036"/>
                  </a:lnTo>
                  <a:lnTo>
                    <a:pt x="2103052" y="442132"/>
                  </a:lnTo>
                  <a:lnTo>
                    <a:pt x="2160309" y="442087"/>
                  </a:lnTo>
                  <a:lnTo>
                    <a:pt x="2150919" y="432351"/>
                  </a:lnTo>
                  <a:lnTo>
                    <a:pt x="2126106" y="421639"/>
                  </a:lnTo>
                  <a:lnTo>
                    <a:pt x="2099079" y="421451"/>
                  </a:lnTo>
                  <a:close/>
                </a:path>
                <a:path w="2529204" h="1102995">
                  <a:moveTo>
                    <a:pt x="2160309" y="442087"/>
                  </a:moveTo>
                  <a:lnTo>
                    <a:pt x="2121789" y="442087"/>
                  </a:lnTo>
                  <a:lnTo>
                    <a:pt x="2138979" y="449659"/>
                  </a:lnTo>
                  <a:lnTo>
                    <a:pt x="2151681" y="464184"/>
                  </a:lnTo>
                  <a:lnTo>
                    <a:pt x="2159883" y="485663"/>
                  </a:lnTo>
                  <a:lnTo>
                    <a:pt x="2163572" y="514096"/>
                  </a:lnTo>
                  <a:lnTo>
                    <a:pt x="2163175" y="543783"/>
                  </a:lnTo>
                  <a:lnTo>
                    <a:pt x="2159701" y="581944"/>
                  </a:lnTo>
                  <a:lnTo>
                    <a:pt x="2153147" y="628578"/>
                  </a:lnTo>
                  <a:lnTo>
                    <a:pt x="2143516" y="683686"/>
                  </a:lnTo>
                  <a:lnTo>
                    <a:pt x="2130805" y="747267"/>
                  </a:lnTo>
                  <a:lnTo>
                    <a:pt x="2116846" y="810543"/>
                  </a:lnTo>
                  <a:lnTo>
                    <a:pt x="2103465" y="864882"/>
                  </a:lnTo>
                  <a:lnTo>
                    <a:pt x="2090663" y="910278"/>
                  </a:lnTo>
                  <a:lnTo>
                    <a:pt x="2078441" y="946725"/>
                  </a:lnTo>
                  <a:lnTo>
                    <a:pt x="2051940" y="998884"/>
                  </a:lnTo>
                  <a:lnTo>
                    <a:pt x="2018274" y="1023598"/>
                  </a:lnTo>
                  <a:lnTo>
                    <a:pt x="1999488" y="1023620"/>
                  </a:lnTo>
                  <a:lnTo>
                    <a:pt x="2059702" y="1023620"/>
                  </a:lnTo>
                  <a:lnTo>
                    <a:pt x="2100834" y="977646"/>
                  </a:lnTo>
                  <a:lnTo>
                    <a:pt x="2120354" y="944164"/>
                  </a:lnTo>
                  <a:lnTo>
                    <a:pt x="2138216" y="905447"/>
                  </a:lnTo>
                  <a:lnTo>
                    <a:pt x="2154408" y="861498"/>
                  </a:lnTo>
                  <a:lnTo>
                    <a:pt x="2168918" y="812326"/>
                  </a:lnTo>
                  <a:lnTo>
                    <a:pt x="2181733" y="757936"/>
                  </a:lnTo>
                  <a:lnTo>
                    <a:pt x="2191882" y="702933"/>
                  </a:lnTo>
                  <a:lnTo>
                    <a:pt x="2198341" y="652569"/>
                  </a:lnTo>
                  <a:lnTo>
                    <a:pt x="2201301" y="605340"/>
                  </a:lnTo>
                  <a:lnTo>
                    <a:pt x="2200569" y="562738"/>
                  </a:lnTo>
                  <a:lnTo>
                    <a:pt x="2196211" y="524255"/>
                  </a:lnTo>
                  <a:lnTo>
                    <a:pt x="2185971" y="483683"/>
                  </a:lnTo>
                  <a:lnTo>
                    <a:pt x="2170874" y="453040"/>
                  </a:lnTo>
                  <a:lnTo>
                    <a:pt x="2160309" y="442087"/>
                  </a:lnTo>
                  <a:close/>
                </a:path>
                <a:path w="2529204" h="1102995">
                  <a:moveTo>
                    <a:pt x="1702053" y="339216"/>
                  </a:moveTo>
                  <a:lnTo>
                    <a:pt x="1744726" y="388747"/>
                  </a:lnTo>
                  <a:lnTo>
                    <a:pt x="1762760" y="718692"/>
                  </a:lnTo>
                  <a:lnTo>
                    <a:pt x="1702308" y="944879"/>
                  </a:lnTo>
                  <a:lnTo>
                    <a:pt x="1646809" y="964057"/>
                  </a:lnTo>
                  <a:lnTo>
                    <a:pt x="1796923" y="995679"/>
                  </a:lnTo>
                  <a:lnTo>
                    <a:pt x="1756283" y="956183"/>
                  </a:lnTo>
                  <a:lnTo>
                    <a:pt x="1778000" y="721995"/>
                  </a:lnTo>
                  <a:lnTo>
                    <a:pt x="1821672" y="651637"/>
                  </a:lnTo>
                  <a:lnTo>
                    <a:pt x="1805686" y="651637"/>
                  </a:lnTo>
                  <a:lnTo>
                    <a:pt x="1761363" y="395604"/>
                  </a:lnTo>
                  <a:lnTo>
                    <a:pt x="1824227" y="364871"/>
                  </a:lnTo>
                  <a:lnTo>
                    <a:pt x="1702053" y="339216"/>
                  </a:lnTo>
                  <a:close/>
                </a:path>
                <a:path w="2529204" h="1102995">
                  <a:moveTo>
                    <a:pt x="1883410" y="393573"/>
                  </a:moveTo>
                  <a:lnTo>
                    <a:pt x="1927987" y="446150"/>
                  </a:lnTo>
                  <a:lnTo>
                    <a:pt x="1805686" y="651637"/>
                  </a:lnTo>
                  <a:lnTo>
                    <a:pt x="1821672" y="651637"/>
                  </a:lnTo>
                  <a:lnTo>
                    <a:pt x="1950719" y="443738"/>
                  </a:lnTo>
                  <a:lnTo>
                    <a:pt x="2002027" y="418591"/>
                  </a:lnTo>
                  <a:lnTo>
                    <a:pt x="1883410" y="393573"/>
                  </a:lnTo>
                  <a:close/>
                </a:path>
                <a:path w="2529204" h="1102995">
                  <a:moveTo>
                    <a:pt x="2310765" y="467233"/>
                  </a:moveTo>
                  <a:lnTo>
                    <a:pt x="2353691" y="516000"/>
                  </a:lnTo>
                  <a:lnTo>
                    <a:pt x="2328683" y="556293"/>
                  </a:lnTo>
                  <a:lnTo>
                    <a:pt x="2305843" y="596598"/>
                  </a:lnTo>
                  <a:lnTo>
                    <a:pt x="2285146" y="636926"/>
                  </a:lnTo>
                  <a:lnTo>
                    <a:pt x="2266568" y="677290"/>
                  </a:lnTo>
                  <a:lnTo>
                    <a:pt x="2250305" y="717341"/>
                  </a:lnTo>
                  <a:lnTo>
                    <a:pt x="2236374" y="756904"/>
                  </a:lnTo>
                  <a:lnTo>
                    <a:pt x="2224778" y="795966"/>
                  </a:lnTo>
                  <a:lnTo>
                    <a:pt x="2215515" y="834516"/>
                  </a:lnTo>
                  <a:lnTo>
                    <a:pt x="2206962" y="885160"/>
                  </a:lnTo>
                  <a:lnTo>
                    <a:pt x="2203386" y="932291"/>
                  </a:lnTo>
                  <a:lnTo>
                    <a:pt x="2204763" y="975873"/>
                  </a:lnTo>
                  <a:lnTo>
                    <a:pt x="2211069" y="1015873"/>
                  </a:lnTo>
                  <a:lnTo>
                    <a:pt x="2235454" y="1075563"/>
                  </a:lnTo>
                  <a:lnTo>
                    <a:pt x="2273554" y="1101725"/>
                  </a:lnTo>
                  <a:lnTo>
                    <a:pt x="2282078" y="1102800"/>
                  </a:lnTo>
                  <a:lnTo>
                    <a:pt x="2290889" y="1102423"/>
                  </a:lnTo>
                  <a:lnTo>
                    <a:pt x="2328037" y="1087024"/>
                  </a:lnTo>
                  <a:lnTo>
                    <a:pt x="2334172" y="1082293"/>
                  </a:lnTo>
                  <a:lnTo>
                    <a:pt x="2278506" y="1082293"/>
                  </a:lnTo>
                  <a:lnTo>
                    <a:pt x="2263763" y="1075622"/>
                  </a:lnTo>
                  <a:lnTo>
                    <a:pt x="2252853" y="1062640"/>
                  </a:lnTo>
                  <a:lnTo>
                    <a:pt x="2245752" y="1043324"/>
                  </a:lnTo>
                  <a:lnTo>
                    <a:pt x="2242439" y="1017651"/>
                  </a:lnTo>
                  <a:lnTo>
                    <a:pt x="2243060" y="983880"/>
                  </a:lnTo>
                  <a:lnTo>
                    <a:pt x="2247598" y="940276"/>
                  </a:lnTo>
                  <a:lnTo>
                    <a:pt x="2256065" y="886813"/>
                  </a:lnTo>
                  <a:lnTo>
                    <a:pt x="2268474" y="823467"/>
                  </a:lnTo>
                  <a:lnTo>
                    <a:pt x="2279806" y="772219"/>
                  </a:lnTo>
                  <a:lnTo>
                    <a:pt x="2291318" y="725519"/>
                  </a:lnTo>
                  <a:lnTo>
                    <a:pt x="2302996" y="683343"/>
                  </a:lnTo>
                  <a:lnTo>
                    <a:pt x="2314829" y="645667"/>
                  </a:lnTo>
                  <a:lnTo>
                    <a:pt x="2340578" y="578786"/>
                  </a:lnTo>
                  <a:lnTo>
                    <a:pt x="2369947" y="520191"/>
                  </a:lnTo>
                  <a:lnTo>
                    <a:pt x="2431796" y="492633"/>
                  </a:lnTo>
                  <a:lnTo>
                    <a:pt x="2310765" y="467233"/>
                  </a:lnTo>
                  <a:close/>
                </a:path>
                <a:path w="2529204" h="1102995">
                  <a:moveTo>
                    <a:pt x="2408174" y="534924"/>
                  </a:moveTo>
                  <a:lnTo>
                    <a:pt x="2447543" y="582549"/>
                  </a:lnTo>
                  <a:lnTo>
                    <a:pt x="2451520" y="598005"/>
                  </a:lnTo>
                  <a:lnTo>
                    <a:pt x="2454116" y="614854"/>
                  </a:lnTo>
                  <a:lnTo>
                    <a:pt x="2455330" y="633108"/>
                  </a:lnTo>
                  <a:lnTo>
                    <a:pt x="2455164" y="652779"/>
                  </a:lnTo>
                  <a:lnTo>
                    <a:pt x="2450671" y="698658"/>
                  </a:lnTo>
                  <a:lnTo>
                    <a:pt x="2440559" y="755014"/>
                  </a:lnTo>
                  <a:lnTo>
                    <a:pt x="2427300" y="812808"/>
                  </a:lnTo>
                  <a:lnTo>
                    <a:pt x="2412822" y="865956"/>
                  </a:lnTo>
                  <a:lnTo>
                    <a:pt x="2397125" y="914477"/>
                  </a:lnTo>
                  <a:lnTo>
                    <a:pt x="2380208" y="958389"/>
                  </a:lnTo>
                  <a:lnTo>
                    <a:pt x="2362073" y="997712"/>
                  </a:lnTo>
                  <a:lnTo>
                    <a:pt x="2339336" y="1037645"/>
                  </a:lnTo>
                  <a:lnTo>
                    <a:pt x="2297529" y="1079936"/>
                  </a:lnTo>
                  <a:lnTo>
                    <a:pt x="2278506" y="1082293"/>
                  </a:lnTo>
                  <a:lnTo>
                    <a:pt x="2334172" y="1082293"/>
                  </a:lnTo>
                  <a:lnTo>
                    <a:pt x="2366732" y="1048210"/>
                  </a:lnTo>
                  <a:lnTo>
                    <a:pt x="2405022" y="991441"/>
                  </a:lnTo>
                  <a:lnTo>
                    <a:pt x="2438336" y="922905"/>
                  </a:lnTo>
                  <a:lnTo>
                    <a:pt x="2452052" y="886110"/>
                  </a:lnTo>
                  <a:lnTo>
                    <a:pt x="2463673" y="847935"/>
                  </a:lnTo>
                  <a:lnTo>
                    <a:pt x="2473198" y="808354"/>
                  </a:lnTo>
                  <a:lnTo>
                    <a:pt x="2481405" y="753395"/>
                  </a:lnTo>
                  <a:lnTo>
                    <a:pt x="2482967" y="725844"/>
                  </a:lnTo>
                  <a:lnTo>
                    <a:pt x="2482850" y="698246"/>
                  </a:lnTo>
                  <a:lnTo>
                    <a:pt x="2480990" y="670645"/>
                  </a:lnTo>
                  <a:lnTo>
                    <a:pt x="2477500" y="643080"/>
                  </a:lnTo>
                  <a:lnTo>
                    <a:pt x="2472366" y="615539"/>
                  </a:lnTo>
                  <a:lnTo>
                    <a:pt x="2465578" y="588010"/>
                  </a:lnTo>
                  <a:lnTo>
                    <a:pt x="2528697" y="560324"/>
                  </a:lnTo>
                  <a:lnTo>
                    <a:pt x="2408174" y="534924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6170" y="3955486"/>
            <a:ext cx="3721638" cy="26906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4260" y="752602"/>
            <a:ext cx="2076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5" dirty="0">
                <a:uFill>
                  <a:solidFill>
                    <a:srgbClr val="FF0000"/>
                  </a:solidFill>
                </a:uFill>
              </a:rPr>
              <a:t>I</a:t>
            </a:r>
            <a:r>
              <a:rPr u="heavy" dirty="0">
                <a:uFill>
                  <a:solidFill>
                    <a:srgbClr val="FF0000"/>
                  </a:solidFill>
                </a:uFill>
              </a:rPr>
              <a:t>n</a:t>
            </a:r>
            <a:r>
              <a:rPr u="heavy" spc="-5" dirty="0">
                <a:uFill>
                  <a:solidFill>
                    <a:srgbClr val="FF0000"/>
                  </a:solidFill>
                </a:uFill>
              </a:rPr>
              <a:t>t</a:t>
            </a:r>
            <a:r>
              <a:rPr u="heavy" spc="-55" dirty="0">
                <a:uFill>
                  <a:solidFill>
                    <a:srgbClr val="FF0000"/>
                  </a:solidFill>
                </a:uFill>
              </a:rPr>
              <a:t>r</a:t>
            </a:r>
            <a:r>
              <a:rPr u="heavy" spc="-5" dirty="0">
                <a:uFill>
                  <a:solidFill>
                    <a:srgbClr val="FF0000"/>
                  </a:solidFill>
                </a:uFill>
              </a:rPr>
              <a:t>o</a:t>
            </a:r>
            <a:r>
              <a:rPr u="heavy" dirty="0">
                <a:uFill>
                  <a:solidFill>
                    <a:srgbClr val="FF0000"/>
                  </a:solidFill>
                </a:uFill>
              </a:rPr>
              <a:t>d</a:t>
            </a:r>
            <a:r>
              <a:rPr u="heavy" spc="-5" dirty="0">
                <a:uFill>
                  <a:solidFill>
                    <a:srgbClr val="FF0000"/>
                  </a:solidFill>
                </a:uFill>
              </a:rPr>
              <a:t>ucti</a:t>
            </a:r>
            <a:r>
              <a:rPr u="heavy" spc="5" dirty="0">
                <a:uFill>
                  <a:solidFill>
                    <a:srgbClr val="FF0000"/>
                  </a:solidFill>
                </a:uFill>
              </a:rPr>
              <a:t>o</a:t>
            </a:r>
            <a:r>
              <a:rPr u="heavy" spc="10" dirty="0">
                <a:uFill>
                  <a:solidFill>
                    <a:srgbClr val="FF0000"/>
                  </a:solidFill>
                </a:uFill>
              </a:rPr>
              <a:t>n</a:t>
            </a:r>
            <a:r>
              <a:rPr u="heavy" spc="-5" dirty="0">
                <a:uFill>
                  <a:solidFill>
                    <a:srgbClr val="FF0000"/>
                  </a:solidFill>
                </a:uFill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4260" y="1692605"/>
            <a:ext cx="8007984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idea of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value chain </a:t>
            </a:r>
            <a:r>
              <a:rPr sz="2400" dirty="0">
                <a:latin typeface="Times New Roman"/>
                <a:cs typeface="Times New Roman"/>
              </a:rPr>
              <a:t>was </a:t>
            </a:r>
            <a:r>
              <a:rPr sz="2400" spc="-5" dirty="0">
                <a:latin typeface="Times New Roman"/>
                <a:cs typeface="Times New Roman"/>
              </a:rPr>
              <a:t>first </a:t>
            </a:r>
            <a:r>
              <a:rPr sz="2400" dirty="0">
                <a:latin typeface="Times New Roman"/>
                <a:cs typeface="Times New Roman"/>
              </a:rPr>
              <a:t>suggested </a:t>
            </a:r>
            <a:r>
              <a:rPr sz="2400" spc="-5" dirty="0">
                <a:latin typeface="Times New Roman"/>
                <a:cs typeface="Times New Roman"/>
              </a:rPr>
              <a:t>by </a:t>
            </a:r>
            <a:r>
              <a:rPr sz="2400" dirty="0">
                <a:latin typeface="Times New Roman"/>
                <a:cs typeface="Times New Roman"/>
              </a:rPr>
              <a:t>Michael </a:t>
            </a:r>
            <a:r>
              <a:rPr sz="2400" spc="-5" dirty="0">
                <a:latin typeface="Times New Roman"/>
                <a:cs typeface="Times New Roman"/>
              </a:rPr>
              <a:t>Porter  (1985)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depict </a:t>
            </a:r>
            <a:r>
              <a:rPr sz="2400" dirty="0">
                <a:latin typeface="Times New Roman"/>
                <a:cs typeface="Times New Roman"/>
              </a:rPr>
              <a:t>how </a:t>
            </a:r>
            <a:r>
              <a:rPr sz="2400" spc="-5" dirty="0">
                <a:latin typeface="Times New Roman"/>
                <a:cs typeface="Times New Roman"/>
              </a:rPr>
              <a:t>customer value accumulates along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chain 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activities </a:t>
            </a:r>
            <a:r>
              <a:rPr sz="2400" dirty="0">
                <a:latin typeface="Times New Roman"/>
                <a:cs typeface="Times New Roman"/>
              </a:rPr>
              <a:t>that lead to an end product or service. </a:t>
            </a:r>
            <a:r>
              <a:rPr sz="2400" spc="-5" dirty="0">
                <a:latin typeface="Times New Roman"/>
                <a:cs typeface="Times New Roman"/>
              </a:rPr>
              <a:t>Porter  </a:t>
            </a:r>
            <a:r>
              <a:rPr sz="2400" dirty="0">
                <a:latin typeface="Times New Roman"/>
                <a:cs typeface="Times New Roman"/>
              </a:rPr>
              <a:t>describes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value </a:t>
            </a:r>
            <a:r>
              <a:rPr sz="2400" spc="-5" dirty="0">
                <a:latin typeface="Times New Roman"/>
                <a:cs typeface="Times New Roman"/>
              </a:rPr>
              <a:t>chain 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internal </a:t>
            </a:r>
            <a:r>
              <a:rPr sz="2400" dirty="0">
                <a:latin typeface="Times New Roman"/>
                <a:cs typeface="Times New Roman"/>
              </a:rPr>
              <a:t>processes or an </a:t>
            </a:r>
            <a:r>
              <a:rPr sz="2400" spc="-5" dirty="0">
                <a:latin typeface="Times New Roman"/>
                <a:cs typeface="Times New Roman"/>
              </a:rPr>
              <a:t>activity 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company performs </a:t>
            </a:r>
            <a:r>
              <a:rPr sz="2400" dirty="0">
                <a:latin typeface="Times New Roman"/>
                <a:cs typeface="Times New Roman"/>
              </a:rPr>
              <a:t>“to design, </a:t>
            </a:r>
            <a:r>
              <a:rPr sz="2400" spc="-5" dirty="0">
                <a:latin typeface="Times New Roman"/>
                <a:cs typeface="Times New Roman"/>
              </a:rPr>
              <a:t>produce, market, deliver </a:t>
            </a:r>
            <a:r>
              <a:rPr sz="2400" dirty="0">
                <a:latin typeface="Times New Roman"/>
                <a:cs typeface="Times New Roman"/>
              </a:rPr>
              <a:t>and  </a:t>
            </a:r>
            <a:r>
              <a:rPr sz="2400" spc="-5" dirty="0">
                <a:latin typeface="Times New Roman"/>
                <a:cs typeface="Times New Roman"/>
              </a:rPr>
              <a:t>support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product.”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617347"/>
            <a:ext cx="7296784" cy="4549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Definition: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45" dirty="0">
                <a:latin typeface="Times New Roman"/>
                <a:cs typeface="Times New Roman"/>
              </a:rPr>
              <a:t>“</a:t>
            </a:r>
            <a:r>
              <a:rPr sz="2800" b="1" spc="-45" dirty="0">
                <a:latin typeface="Times New Roman"/>
                <a:cs typeface="Times New Roman"/>
              </a:rPr>
              <a:t>Value </a:t>
            </a:r>
            <a:r>
              <a:rPr sz="2800" b="1" spc="-5" dirty="0">
                <a:latin typeface="Times New Roman"/>
                <a:cs typeface="Times New Roman"/>
              </a:rPr>
              <a:t>chain analysis </a:t>
            </a:r>
            <a:r>
              <a:rPr sz="2800" spc="-5" dirty="0">
                <a:latin typeface="Times New Roman"/>
                <a:cs typeface="Times New Roman"/>
              </a:rPr>
              <a:t>(VCA) is a </a:t>
            </a:r>
            <a:r>
              <a:rPr sz="2800" dirty="0">
                <a:latin typeface="Times New Roman"/>
                <a:cs typeface="Times New Roman"/>
              </a:rPr>
              <a:t>process </a:t>
            </a:r>
            <a:r>
              <a:rPr sz="2800" spc="-5" dirty="0">
                <a:latin typeface="Times New Roman"/>
                <a:cs typeface="Times New Roman"/>
              </a:rPr>
              <a:t>where a  firm identifies its primary and support activities  that add value to its </a:t>
            </a:r>
            <a:r>
              <a:rPr sz="2800" dirty="0">
                <a:latin typeface="Times New Roman"/>
                <a:cs typeface="Times New Roman"/>
              </a:rPr>
              <a:t>final </a:t>
            </a:r>
            <a:r>
              <a:rPr sz="2800" spc="-5" dirty="0">
                <a:latin typeface="Times New Roman"/>
                <a:cs typeface="Times New Roman"/>
              </a:rPr>
              <a:t>product and </a:t>
            </a:r>
            <a:r>
              <a:rPr sz="2800" spc="-10" dirty="0">
                <a:latin typeface="Times New Roman"/>
                <a:cs typeface="Times New Roman"/>
              </a:rPr>
              <a:t>then </a:t>
            </a:r>
            <a:r>
              <a:rPr sz="2800" spc="-5" dirty="0">
                <a:latin typeface="Times New Roman"/>
                <a:cs typeface="Times New Roman"/>
              </a:rPr>
              <a:t>analyse  these activities to </a:t>
            </a:r>
            <a:r>
              <a:rPr sz="2800" dirty="0">
                <a:latin typeface="Times New Roman"/>
                <a:cs typeface="Times New Roman"/>
              </a:rPr>
              <a:t>reduce </a:t>
            </a:r>
            <a:r>
              <a:rPr sz="2800" spc="-5" dirty="0">
                <a:latin typeface="Times New Roman"/>
                <a:cs typeface="Times New Roman"/>
              </a:rPr>
              <a:t>costs </a:t>
            </a:r>
            <a:r>
              <a:rPr sz="2800" spc="-1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increase  differentiation.”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675"/>
              </a:spcBef>
            </a:pPr>
            <a:r>
              <a:rPr sz="2800" spc="-45" dirty="0">
                <a:latin typeface="Times New Roman"/>
                <a:cs typeface="Times New Roman"/>
              </a:rPr>
              <a:t>“</a:t>
            </a:r>
            <a:r>
              <a:rPr sz="2800" b="1" spc="-45" dirty="0">
                <a:latin typeface="Times New Roman"/>
                <a:cs typeface="Times New Roman"/>
              </a:rPr>
              <a:t>Value </a:t>
            </a:r>
            <a:r>
              <a:rPr sz="2800" b="1" spc="-5" dirty="0">
                <a:latin typeface="Times New Roman"/>
                <a:cs typeface="Times New Roman"/>
              </a:rPr>
              <a:t>chain </a:t>
            </a:r>
            <a:r>
              <a:rPr sz="2800" spc="-5" dirty="0">
                <a:latin typeface="Times New Roman"/>
                <a:cs typeface="Times New Roman"/>
              </a:rPr>
              <a:t>represents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internal activities a  </a:t>
            </a:r>
            <a:r>
              <a:rPr sz="2800" dirty="0">
                <a:latin typeface="Times New Roman"/>
                <a:cs typeface="Times New Roman"/>
              </a:rPr>
              <a:t>firm </a:t>
            </a:r>
            <a:r>
              <a:rPr sz="2800" spc="-5" dirty="0">
                <a:latin typeface="Times New Roman"/>
                <a:cs typeface="Times New Roman"/>
              </a:rPr>
              <a:t>engages in when transforming inputs </a:t>
            </a:r>
            <a:r>
              <a:rPr sz="2800" dirty="0">
                <a:latin typeface="Times New Roman"/>
                <a:cs typeface="Times New Roman"/>
              </a:rPr>
              <a:t>into  outputs.”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857758"/>
            <a:ext cx="72497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5" dirty="0">
                <a:uFill>
                  <a:solidFill>
                    <a:srgbClr val="FF0000"/>
                  </a:solidFill>
                </a:uFill>
              </a:rPr>
              <a:t>The </a:t>
            </a:r>
            <a:r>
              <a:rPr u="heavy" dirty="0">
                <a:uFill>
                  <a:solidFill>
                    <a:srgbClr val="FF0000"/>
                  </a:solidFill>
                </a:uFill>
              </a:rPr>
              <a:t>value </a:t>
            </a:r>
            <a:r>
              <a:rPr u="heavy" spc="-5" dirty="0">
                <a:uFill>
                  <a:solidFill>
                    <a:srgbClr val="FF0000"/>
                  </a:solidFill>
                </a:uFill>
              </a:rPr>
              <a:t>chain </a:t>
            </a:r>
            <a:r>
              <a:rPr u="heavy" dirty="0">
                <a:uFill>
                  <a:solidFill>
                    <a:srgbClr val="FF0000"/>
                  </a:solidFill>
                </a:uFill>
              </a:rPr>
              <a:t>contains </a:t>
            </a:r>
            <a:r>
              <a:rPr u="heavy" spc="-15" dirty="0">
                <a:uFill>
                  <a:solidFill>
                    <a:srgbClr val="FF0000"/>
                  </a:solidFill>
                </a:uFill>
              </a:rPr>
              <a:t>two </a:t>
            </a:r>
            <a:r>
              <a:rPr u="heavy" spc="-5" dirty="0">
                <a:uFill>
                  <a:solidFill>
                    <a:srgbClr val="FF0000"/>
                  </a:solidFill>
                </a:uFill>
              </a:rPr>
              <a:t>types </a:t>
            </a:r>
            <a:r>
              <a:rPr u="heavy" dirty="0">
                <a:uFill>
                  <a:solidFill>
                    <a:srgbClr val="FF0000"/>
                  </a:solidFill>
                </a:uFill>
              </a:rPr>
              <a:t>of</a:t>
            </a:r>
            <a:r>
              <a:rPr u="heavy" spc="25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FF0000"/>
                  </a:solidFill>
                </a:uFill>
              </a:rPr>
              <a:t>activities: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2258" y="4891278"/>
            <a:ext cx="776287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56360" algn="l"/>
                <a:tab pos="2898775" algn="l"/>
                <a:tab pos="3691890" algn="l"/>
                <a:tab pos="5031740" algn="l"/>
                <a:tab pos="6885305" algn="l"/>
                <a:tab pos="7345680" algn="l"/>
              </a:tabLst>
            </a:pPr>
            <a:r>
              <a:rPr sz="2600" b="1" dirty="0">
                <a:latin typeface="Times New Roman"/>
                <a:cs typeface="Times New Roman"/>
              </a:rPr>
              <a:t>S</a:t>
            </a:r>
            <a:r>
              <a:rPr sz="2600" b="1" spc="5" dirty="0">
                <a:latin typeface="Times New Roman"/>
                <a:cs typeface="Times New Roman"/>
              </a:rPr>
              <a:t>u</a:t>
            </a:r>
            <a:r>
              <a:rPr sz="2600" b="1" dirty="0">
                <a:latin typeface="Times New Roman"/>
                <a:cs typeface="Times New Roman"/>
              </a:rPr>
              <a:t>p</a:t>
            </a:r>
            <a:r>
              <a:rPr sz="2600" b="1" spc="5" dirty="0">
                <a:latin typeface="Times New Roman"/>
                <a:cs typeface="Times New Roman"/>
              </a:rPr>
              <a:t>p</a:t>
            </a:r>
            <a:r>
              <a:rPr sz="2600" b="1" dirty="0">
                <a:latin typeface="Times New Roman"/>
                <a:cs typeface="Times New Roman"/>
              </a:rPr>
              <a:t>o</a:t>
            </a:r>
            <a:r>
              <a:rPr sz="2600" b="1" spc="-1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t	ac</a:t>
            </a:r>
            <a:r>
              <a:rPr sz="2600" b="1" spc="-15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iviti</a:t>
            </a:r>
            <a:r>
              <a:rPr sz="2600" b="1" spc="-15" dirty="0">
                <a:latin typeface="Times New Roman"/>
                <a:cs typeface="Times New Roman"/>
              </a:rPr>
              <a:t>e</a:t>
            </a:r>
            <a:r>
              <a:rPr sz="2600" b="1" spc="-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:	</a:t>
            </a:r>
            <a:r>
              <a:rPr sz="2600" dirty="0">
                <a:latin typeface="Times New Roman"/>
                <a:cs typeface="Times New Roman"/>
              </a:rPr>
              <a:t>That	fa</a:t>
            </a:r>
            <a:r>
              <a:rPr sz="2600" spc="-15" dirty="0">
                <a:latin typeface="Times New Roman"/>
                <a:cs typeface="Times New Roman"/>
              </a:rPr>
              <a:t>c</a:t>
            </a:r>
            <a:r>
              <a:rPr sz="2600" dirty="0">
                <a:latin typeface="Times New Roman"/>
                <a:cs typeface="Times New Roman"/>
              </a:rPr>
              <a:t>i</a:t>
            </a:r>
            <a:r>
              <a:rPr sz="2600" spc="-10" dirty="0">
                <a:latin typeface="Times New Roman"/>
                <a:cs typeface="Times New Roman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i</a:t>
            </a:r>
            <a:r>
              <a:rPr sz="2600" spc="-10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0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e	per</a:t>
            </a:r>
            <a:r>
              <a:rPr sz="2600" spc="-20" dirty="0">
                <a:latin typeface="Times New Roman"/>
                <a:cs typeface="Times New Roman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o</a:t>
            </a:r>
            <a:r>
              <a:rPr sz="2600" spc="-15" dirty="0">
                <a:latin typeface="Times New Roman"/>
                <a:cs typeface="Times New Roman"/>
              </a:rPr>
              <a:t>rm</a:t>
            </a:r>
            <a:r>
              <a:rPr sz="2600" dirty="0">
                <a:latin typeface="Times New Roman"/>
                <a:cs typeface="Times New Roman"/>
              </a:rPr>
              <a:t>ance	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f	the  </a:t>
            </a:r>
            <a:r>
              <a:rPr sz="2600" spc="-5" dirty="0">
                <a:latin typeface="Times New Roman"/>
                <a:cs typeface="Times New Roman"/>
              </a:rPr>
              <a:t>primary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activities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370" y="2242566"/>
            <a:ext cx="758634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419225" algn="l"/>
                <a:tab pos="2882900" algn="l"/>
                <a:tab pos="3190240" algn="l"/>
                <a:tab pos="4284980" algn="l"/>
                <a:tab pos="5142865" algn="l"/>
                <a:tab pos="5634990" algn="l"/>
                <a:tab pos="6257290" algn="l"/>
                <a:tab pos="7186930" algn="l"/>
              </a:tabLst>
            </a:pPr>
            <a:r>
              <a:rPr sz="2600" b="1" dirty="0">
                <a:latin typeface="Times New Roman"/>
                <a:cs typeface="Times New Roman"/>
              </a:rPr>
              <a:t>Pri</a:t>
            </a:r>
            <a:r>
              <a:rPr sz="2600" b="1" spc="-1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r>
              <a:rPr sz="2600" b="1" spc="-1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y	activit</a:t>
            </a:r>
            <a:r>
              <a:rPr sz="2600" b="1" spc="-15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es	</a:t>
            </a:r>
            <a:r>
              <a:rPr sz="2600" dirty="0">
                <a:latin typeface="Times New Roman"/>
                <a:cs typeface="Times New Roman"/>
              </a:rPr>
              <a:t>:	Wh</a:t>
            </a:r>
            <a:r>
              <a:rPr sz="2600" spc="-10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re	most	</a:t>
            </a:r>
            <a:r>
              <a:rPr sz="2600" spc="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f	</a:t>
            </a:r>
            <a:r>
              <a:rPr sz="2600" spc="5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he	v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lue	for  customers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created.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52671" y="2952018"/>
            <a:ext cx="4607052" cy="18485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848613"/>
            <a:ext cx="7693025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600" b="1" spc="-5" dirty="0">
                <a:latin typeface="Carlito"/>
                <a:cs typeface="Carlito"/>
              </a:rPr>
              <a:t>Inbound logistics</a:t>
            </a:r>
            <a:r>
              <a:rPr sz="2600" spc="-5" dirty="0">
                <a:latin typeface="Carlito"/>
                <a:cs typeface="Carlito"/>
              </a:rPr>
              <a:t>: Material handling </a:t>
            </a:r>
            <a:r>
              <a:rPr sz="2600" dirty="0">
                <a:latin typeface="Carlito"/>
                <a:cs typeface="Carlito"/>
              </a:rPr>
              <a:t>and</a:t>
            </a:r>
            <a:r>
              <a:rPr sz="2600" spc="-1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warehousing.</a:t>
            </a:r>
            <a:endParaRPr sz="2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5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600" b="1" spc="-10" dirty="0">
                <a:latin typeface="Carlito"/>
                <a:cs typeface="Carlito"/>
              </a:rPr>
              <a:t>Operations</a:t>
            </a:r>
            <a:r>
              <a:rPr sz="2600" spc="-10" dirty="0">
                <a:latin typeface="Carlito"/>
                <a:cs typeface="Carlito"/>
              </a:rPr>
              <a:t>: </a:t>
            </a:r>
            <a:r>
              <a:rPr sz="2600" spc="-25" dirty="0">
                <a:latin typeface="Carlito"/>
                <a:cs typeface="Carlito"/>
              </a:rPr>
              <a:t>Transforming </a:t>
            </a:r>
            <a:r>
              <a:rPr sz="2600" dirty="0">
                <a:latin typeface="Carlito"/>
                <a:cs typeface="Carlito"/>
              </a:rPr>
              <a:t>inputs </a:t>
            </a:r>
            <a:r>
              <a:rPr sz="2600" spc="-10" dirty="0">
                <a:latin typeface="Carlito"/>
                <a:cs typeface="Carlito"/>
              </a:rPr>
              <a:t>into </a:t>
            </a:r>
            <a:r>
              <a:rPr sz="2600" dirty="0">
                <a:latin typeface="Carlito"/>
                <a:cs typeface="Carlito"/>
              </a:rPr>
              <a:t>the </a:t>
            </a:r>
            <a:r>
              <a:rPr sz="2600" spc="-5" dirty="0">
                <a:latin typeface="Carlito"/>
                <a:cs typeface="Carlito"/>
              </a:rPr>
              <a:t>final</a:t>
            </a:r>
            <a:r>
              <a:rPr sz="2600" spc="-4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product.</a:t>
            </a:r>
            <a:endParaRPr sz="2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5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600" b="1" spc="-5" dirty="0">
                <a:latin typeface="Carlito"/>
                <a:cs typeface="Carlito"/>
              </a:rPr>
              <a:t>Outbound logistics</a:t>
            </a:r>
            <a:r>
              <a:rPr sz="2600" spc="-5" dirty="0">
                <a:latin typeface="Carlito"/>
                <a:cs typeface="Carlito"/>
              </a:rPr>
              <a:t>: </a:t>
            </a:r>
            <a:r>
              <a:rPr sz="2600" spc="-10" dirty="0">
                <a:latin typeface="Carlito"/>
                <a:cs typeface="Carlito"/>
              </a:rPr>
              <a:t>Order processing </a:t>
            </a:r>
            <a:r>
              <a:rPr sz="2600" dirty="0">
                <a:latin typeface="Carlito"/>
                <a:cs typeface="Carlito"/>
              </a:rPr>
              <a:t>and</a:t>
            </a:r>
            <a:r>
              <a:rPr sz="2600" spc="3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distribution.</a:t>
            </a:r>
            <a:endParaRPr sz="2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550">
              <a:latin typeface="Carlito"/>
              <a:cs typeface="Carlito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  <a:tab pos="1925320" algn="l"/>
                <a:tab pos="2653665" algn="l"/>
                <a:tab pos="3630929" algn="l"/>
                <a:tab pos="6052820" algn="l"/>
                <a:tab pos="7174865" algn="l"/>
              </a:tabLst>
            </a:pPr>
            <a:r>
              <a:rPr sz="2600" b="1" spc="-5" dirty="0">
                <a:latin typeface="Carlito"/>
                <a:cs typeface="Carlito"/>
              </a:rPr>
              <a:t>Mar</a:t>
            </a:r>
            <a:r>
              <a:rPr sz="2600" b="1" spc="-75" dirty="0">
                <a:latin typeface="Carlito"/>
                <a:cs typeface="Carlito"/>
              </a:rPr>
              <a:t>k</a:t>
            </a:r>
            <a:r>
              <a:rPr sz="2600" b="1" spc="-15" dirty="0">
                <a:latin typeface="Carlito"/>
                <a:cs typeface="Carlito"/>
              </a:rPr>
              <a:t>e</a:t>
            </a:r>
            <a:r>
              <a:rPr sz="2600" b="1" dirty="0">
                <a:latin typeface="Carlito"/>
                <a:cs typeface="Carlito"/>
              </a:rPr>
              <a:t>t</a:t>
            </a:r>
            <a:r>
              <a:rPr sz="2600" b="1" spc="-10" dirty="0">
                <a:latin typeface="Carlito"/>
                <a:cs typeface="Carlito"/>
              </a:rPr>
              <a:t>i</a:t>
            </a:r>
            <a:r>
              <a:rPr sz="2600" b="1" dirty="0">
                <a:latin typeface="Carlito"/>
                <a:cs typeface="Carlito"/>
              </a:rPr>
              <a:t>ng	a</a:t>
            </a:r>
            <a:r>
              <a:rPr sz="2600" b="1" spc="-10" dirty="0">
                <a:latin typeface="Carlito"/>
                <a:cs typeface="Carlito"/>
              </a:rPr>
              <a:t>n</a:t>
            </a:r>
            <a:r>
              <a:rPr sz="2600" b="1" dirty="0">
                <a:latin typeface="Carlito"/>
                <a:cs typeface="Carlito"/>
              </a:rPr>
              <a:t>d	sal</a:t>
            </a:r>
            <a:r>
              <a:rPr sz="2600" b="1" spc="5" dirty="0">
                <a:latin typeface="Carlito"/>
                <a:cs typeface="Carlito"/>
              </a:rPr>
              <a:t>es</a:t>
            </a:r>
            <a:r>
              <a:rPr sz="2600" dirty="0">
                <a:latin typeface="Carlito"/>
                <a:cs typeface="Carlito"/>
              </a:rPr>
              <a:t>:	</a:t>
            </a:r>
            <a:r>
              <a:rPr sz="2600" spc="-5" dirty="0">
                <a:latin typeface="Carlito"/>
                <a:cs typeface="Carlito"/>
              </a:rPr>
              <a:t>Com</a:t>
            </a:r>
            <a:r>
              <a:rPr sz="2600" spc="-15" dirty="0">
                <a:latin typeface="Carlito"/>
                <a:cs typeface="Carlito"/>
              </a:rPr>
              <a:t>mu</a:t>
            </a:r>
            <a:r>
              <a:rPr sz="2600" spc="-5" dirty="0">
                <a:latin typeface="Carlito"/>
                <a:cs typeface="Carlito"/>
              </a:rPr>
              <a:t>ni</a:t>
            </a:r>
            <a:r>
              <a:rPr sz="2600" spc="-20" dirty="0">
                <a:latin typeface="Carlito"/>
                <a:cs typeface="Carlito"/>
              </a:rPr>
              <a:t>c</a:t>
            </a:r>
            <a:r>
              <a:rPr sz="2600" spc="-25" dirty="0">
                <a:latin typeface="Carlito"/>
                <a:cs typeface="Carlito"/>
              </a:rPr>
              <a:t>a</a:t>
            </a:r>
            <a:r>
              <a:rPr sz="2600" dirty="0">
                <a:latin typeface="Carlito"/>
                <a:cs typeface="Carlito"/>
              </a:rPr>
              <a:t>tion,	</a:t>
            </a:r>
            <a:r>
              <a:rPr sz="2600" spc="-15" dirty="0">
                <a:latin typeface="Carlito"/>
                <a:cs typeface="Carlito"/>
              </a:rPr>
              <a:t>p</a:t>
            </a:r>
            <a:r>
              <a:rPr sz="2600" dirty="0">
                <a:latin typeface="Carlito"/>
                <a:cs typeface="Carlito"/>
              </a:rPr>
              <a:t>ric</a:t>
            </a:r>
            <a:r>
              <a:rPr sz="2600" spc="5" dirty="0">
                <a:latin typeface="Carlito"/>
                <a:cs typeface="Carlito"/>
              </a:rPr>
              <a:t>i</a:t>
            </a:r>
            <a:r>
              <a:rPr sz="2600" spc="-5" dirty="0">
                <a:latin typeface="Carlito"/>
                <a:cs typeface="Carlito"/>
              </a:rPr>
              <a:t>n</a:t>
            </a:r>
            <a:r>
              <a:rPr sz="2600" dirty="0">
                <a:latin typeface="Carlito"/>
                <a:cs typeface="Carlito"/>
              </a:rPr>
              <a:t>g	a</a:t>
            </a:r>
            <a:r>
              <a:rPr sz="2600" spc="-15" dirty="0">
                <a:latin typeface="Carlito"/>
                <a:cs typeface="Carlito"/>
              </a:rPr>
              <a:t>n</a:t>
            </a:r>
            <a:r>
              <a:rPr sz="2600" dirty="0">
                <a:latin typeface="Carlito"/>
                <a:cs typeface="Carlito"/>
              </a:rPr>
              <a:t>d  channel</a:t>
            </a:r>
            <a:r>
              <a:rPr sz="2600" spc="-3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management</a:t>
            </a:r>
            <a:endParaRPr sz="2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5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600" b="1" dirty="0">
                <a:latin typeface="Carlito"/>
                <a:cs typeface="Carlito"/>
              </a:rPr>
              <a:t>Service</a:t>
            </a:r>
            <a:r>
              <a:rPr sz="2600" dirty="0">
                <a:latin typeface="Carlito"/>
                <a:cs typeface="Carlito"/>
              </a:rPr>
              <a:t>: </a:t>
            </a:r>
            <a:r>
              <a:rPr sz="2600" spc="-5" dirty="0">
                <a:latin typeface="Carlito"/>
                <a:cs typeface="Carlito"/>
              </a:rPr>
              <a:t>Installation, repair and</a:t>
            </a:r>
            <a:r>
              <a:rPr sz="2600" spc="-5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parts.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406" y="242061"/>
            <a:ext cx="2917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5" dirty="0">
                <a:uFill>
                  <a:solidFill>
                    <a:srgbClr val="FF0000"/>
                  </a:solidFill>
                </a:uFill>
              </a:rPr>
              <a:t>Primary</a:t>
            </a:r>
            <a:r>
              <a:rPr u="heavy" spc="-185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FF0000"/>
                  </a:solidFill>
                </a:uFill>
              </a:rPr>
              <a:t>Activities:</a:t>
            </a:r>
          </a:p>
        </p:txBody>
      </p:sp>
      <p:sp>
        <p:nvSpPr>
          <p:cNvPr id="4" name="object 4"/>
          <p:cNvSpPr/>
          <p:nvPr/>
        </p:nvSpPr>
        <p:spPr>
          <a:xfrm>
            <a:off x="5940552" y="4724400"/>
            <a:ext cx="2295144" cy="1591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911" y="150012"/>
            <a:ext cx="8341359" cy="620903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919"/>
              </a:spcBef>
            </a:pP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Support</a:t>
            </a:r>
            <a:r>
              <a:rPr sz="28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activities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819"/>
              </a:spcBef>
              <a:buFont typeface="Times New Roman"/>
              <a:buChar char="●"/>
              <a:tabLst>
                <a:tab pos="40322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Procurement</a:t>
            </a:r>
            <a:r>
              <a:rPr sz="2800" spc="-15" dirty="0">
                <a:latin typeface="Times New Roman"/>
                <a:cs typeface="Times New Roman"/>
              </a:rPr>
              <a:t>: </a:t>
            </a:r>
            <a:r>
              <a:rPr sz="2800" spc="-5" dirty="0">
                <a:latin typeface="Times New Roman"/>
                <a:cs typeface="Times New Roman"/>
              </a:rPr>
              <a:t>Purchasing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raw materials, supplies  and other consumable items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well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assets.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●"/>
            </a:pPr>
            <a:endParaRPr sz="29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buFont typeface="Times New Roman"/>
              <a:buChar char="●"/>
              <a:tabLst>
                <a:tab pos="346710" algn="l"/>
              </a:tabLst>
            </a:pPr>
            <a:r>
              <a:rPr sz="2800" b="1" spc="-30" dirty="0">
                <a:latin typeface="Times New Roman"/>
                <a:cs typeface="Times New Roman"/>
              </a:rPr>
              <a:t>Technology </a:t>
            </a:r>
            <a:r>
              <a:rPr sz="2800" b="1" spc="-5" dirty="0">
                <a:latin typeface="Times New Roman"/>
                <a:cs typeface="Times New Roman"/>
              </a:rPr>
              <a:t>development</a:t>
            </a:r>
            <a:r>
              <a:rPr sz="2800" spc="-5" dirty="0">
                <a:latin typeface="Times New Roman"/>
                <a:cs typeface="Times New Roman"/>
              </a:rPr>
              <a:t>: </a:t>
            </a:r>
            <a:r>
              <a:rPr sz="2800" spc="-25" dirty="0">
                <a:latin typeface="Times New Roman"/>
                <a:cs typeface="Times New Roman"/>
              </a:rPr>
              <a:t>Know-how, </a:t>
            </a:r>
            <a:r>
              <a:rPr sz="2800" spc="-5" dirty="0">
                <a:latin typeface="Times New Roman"/>
                <a:cs typeface="Times New Roman"/>
              </a:rPr>
              <a:t>procedures and  technological </a:t>
            </a:r>
            <a:r>
              <a:rPr sz="2800" dirty="0">
                <a:latin typeface="Times New Roman"/>
                <a:cs typeface="Times New Roman"/>
              </a:rPr>
              <a:t>inputs </a:t>
            </a:r>
            <a:r>
              <a:rPr sz="2800" spc="-5" dirty="0">
                <a:latin typeface="Times New Roman"/>
                <a:cs typeface="Times New Roman"/>
              </a:rPr>
              <a:t>needed in every value chain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activity.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Char char="●"/>
            </a:pPr>
            <a:endParaRPr sz="29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buFont typeface="Times New Roman"/>
              <a:buChar char="●"/>
              <a:tabLst>
                <a:tab pos="3708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Human </a:t>
            </a:r>
            <a:r>
              <a:rPr sz="2800" b="1" spc="-15" dirty="0">
                <a:latin typeface="Times New Roman"/>
                <a:cs typeface="Times New Roman"/>
              </a:rPr>
              <a:t>resource </a:t>
            </a:r>
            <a:r>
              <a:rPr sz="2800" b="1" spc="-5" dirty="0">
                <a:latin typeface="Times New Roman"/>
                <a:cs typeface="Times New Roman"/>
              </a:rPr>
              <a:t>management</a:t>
            </a:r>
            <a:r>
              <a:rPr sz="2800" spc="-5" dirty="0">
                <a:latin typeface="Times New Roman"/>
                <a:cs typeface="Times New Roman"/>
              </a:rPr>
              <a:t>: Selection, promotion  and </a:t>
            </a:r>
            <a:r>
              <a:rPr sz="2800" spc="-10" dirty="0">
                <a:latin typeface="Times New Roman"/>
                <a:cs typeface="Times New Roman"/>
              </a:rPr>
              <a:t>placement, </a:t>
            </a:r>
            <a:r>
              <a:rPr sz="2800" spc="-5" dirty="0">
                <a:latin typeface="Times New Roman"/>
                <a:cs typeface="Times New Roman"/>
              </a:rPr>
              <a:t>appraisal, rewards management  development and labour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employee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relations.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●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Font typeface="Times New Roman"/>
              <a:buChar char="●"/>
              <a:tabLst>
                <a:tab pos="3727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Firm infrastructure</a:t>
            </a:r>
            <a:r>
              <a:rPr sz="2800" spc="-5" dirty="0">
                <a:latin typeface="Times New Roman"/>
                <a:cs typeface="Times New Roman"/>
              </a:rPr>
              <a:t>: General management, planning,  finance, accounting, legal, government </a:t>
            </a:r>
            <a:r>
              <a:rPr sz="2800" spc="-10" dirty="0">
                <a:latin typeface="Times New Roman"/>
                <a:cs typeface="Times New Roman"/>
              </a:rPr>
              <a:t>affairs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10" dirty="0">
                <a:latin typeface="Times New Roman"/>
                <a:cs typeface="Times New Roman"/>
              </a:rPr>
              <a:t>quality  </a:t>
            </a:r>
            <a:r>
              <a:rPr sz="2800" spc="-5" dirty="0">
                <a:latin typeface="Times New Roman"/>
                <a:cs typeface="Times New Roman"/>
              </a:rPr>
              <a:t>management.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576" y="3078986"/>
            <a:ext cx="9107423" cy="3260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303" y="496315"/>
            <a:ext cx="53905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u="heavy" dirty="0">
                <a:uFill>
                  <a:solidFill>
                    <a:srgbClr val="FF0000"/>
                  </a:solidFill>
                </a:uFill>
              </a:rPr>
              <a:t>Objective value chain</a:t>
            </a:r>
            <a:r>
              <a:rPr sz="3200" u="heavy" spc="-100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3200" u="heavy" dirty="0">
                <a:uFill>
                  <a:solidFill>
                    <a:srgbClr val="FF0000"/>
                  </a:solidFill>
                </a:uFill>
              </a:rPr>
              <a:t>analysis: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546303" y="1261364"/>
            <a:ext cx="59124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47395" algn="l"/>
                <a:tab pos="1937385" algn="l"/>
                <a:tab pos="2122170" algn="l"/>
                <a:tab pos="2477135" algn="l"/>
                <a:tab pos="2585085" algn="l"/>
                <a:tab pos="3082290" algn="l"/>
                <a:tab pos="4227195" algn="l"/>
                <a:tab pos="4255770" algn="l"/>
                <a:tab pos="4952365" algn="l"/>
              </a:tabLst>
            </a:pPr>
            <a:r>
              <a:rPr sz="2400" dirty="0">
                <a:latin typeface="Times New Roman"/>
                <a:cs typeface="Times New Roman"/>
              </a:rPr>
              <a:t>The	</a:t>
            </a:r>
            <a:r>
              <a:rPr sz="2400" spc="-5" dirty="0">
                <a:latin typeface="Times New Roman"/>
                <a:cs typeface="Times New Roman"/>
              </a:rPr>
              <a:t>objective		</a:t>
            </a:r>
            <a:r>
              <a:rPr sz="2400" dirty="0">
                <a:latin typeface="Times New Roman"/>
                <a:cs typeface="Times New Roman"/>
              </a:rPr>
              <a:t>is		to	</a:t>
            </a:r>
            <a:r>
              <a:rPr sz="2400" spc="-5" dirty="0">
                <a:latin typeface="Times New Roman"/>
                <a:cs typeface="Times New Roman"/>
              </a:rPr>
              <a:t>analyse		competitive  dis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teg</a:t>
            </a:r>
            <a:r>
              <a:rPr sz="2400" spc="-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ati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g	an	o</a:t>
            </a:r>
            <a:r>
              <a:rPr sz="2400" spc="-4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nisa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	into	discr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86525" y="1261364"/>
            <a:ext cx="18243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" marR="5080" indent="-198120">
              <a:lnSpc>
                <a:spcPct val="100000"/>
              </a:lnSpc>
              <a:spcBef>
                <a:spcPts val="100"/>
              </a:spcBef>
              <a:tabLst>
                <a:tab pos="1506220" algn="l"/>
                <a:tab pos="1559560" algn="l"/>
              </a:tabLst>
            </a:pPr>
            <a:r>
              <a:rPr sz="2400" dirty="0">
                <a:latin typeface="Times New Roman"/>
                <a:cs typeface="Times New Roman"/>
              </a:rPr>
              <a:t>adva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tage	by  a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tiv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es</a:t>
            </a:r>
            <a:r>
              <a:rPr sz="2400" dirty="0">
                <a:latin typeface="Times New Roman"/>
                <a:cs typeface="Times New Roman"/>
              </a:rPr>
              <a:t>		</a:t>
            </a:r>
            <a:r>
              <a:rPr sz="2400" spc="-15" dirty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303" y="1993138"/>
            <a:ext cx="77647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processes </a:t>
            </a:r>
            <a:r>
              <a:rPr sz="2400" spc="-5" dirty="0">
                <a:latin typeface="Times New Roman"/>
                <a:cs typeface="Times New Roman"/>
              </a:rPr>
              <a:t>and examine </a:t>
            </a:r>
            <a:r>
              <a:rPr sz="2400" dirty="0">
                <a:latin typeface="Times New Roman"/>
                <a:cs typeface="Times New Roman"/>
              </a:rPr>
              <a:t>how each </a:t>
            </a:r>
            <a:r>
              <a:rPr sz="2400" spc="-5" dirty="0">
                <a:latin typeface="Times New Roman"/>
                <a:cs typeface="Times New Roman"/>
              </a:rPr>
              <a:t>activity </a:t>
            </a:r>
            <a:r>
              <a:rPr sz="2400" dirty="0">
                <a:latin typeface="Times New Roman"/>
                <a:cs typeface="Times New Roman"/>
              </a:rPr>
              <a:t>contributes to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organisation’s </a:t>
            </a:r>
            <a:r>
              <a:rPr sz="2400" spc="-5" dirty="0">
                <a:latin typeface="Times New Roman"/>
                <a:cs typeface="Times New Roman"/>
              </a:rPr>
              <a:t>relative </a:t>
            </a:r>
            <a:r>
              <a:rPr sz="2400" dirty="0">
                <a:latin typeface="Times New Roman"/>
                <a:cs typeface="Times New Roman"/>
              </a:rPr>
              <a:t>cost position or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customer’s  </a:t>
            </a:r>
            <a:r>
              <a:rPr sz="2400" spc="-5" dirty="0">
                <a:latin typeface="Times New Roman"/>
                <a:cs typeface="Times New Roman"/>
              </a:rPr>
              <a:t>comparative </a:t>
            </a:r>
            <a:r>
              <a:rPr sz="2400" dirty="0">
                <a:latin typeface="Times New Roman"/>
                <a:cs typeface="Times New Roman"/>
              </a:rPr>
              <a:t>willingness 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pay.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236600"/>
            <a:ext cx="43262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7585" algn="l"/>
              </a:tabLst>
            </a:pPr>
            <a:r>
              <a:rPr sz="2800" spc="-70" dirty="0">
                <a:solidFill>
                  <a:srgbClr val="FF0000"/>
                </a:solidFill>
                <a:latin typeface="Times New Roman"/>
                <a:cs typeface="Times New Roman"/>
              </a:rPr>
              <a:t>Value	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Chain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569720" algn="l"/>
                <a:tab pos="2162810" algn="l"/>
                <a:tab pos="2497455" algn="l"/>
                <a:tab pos="346392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ti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ities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Hotel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Chain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38912" y="1581911"/>
            <a:ext cx="4076700" cy="4564380"/>
            <a:chOff x="438912" y="1581911"/>
            <a:chExt cx="4076700" cy="4564380"/>
          </a:xfrm>
        </p:grpSpPr>
        <p:sp>
          <p:nvSpPr>
            <p:cNvPr id="4" name="object 4"/>
            <p:cNvSpPr/>
            <p:nvPr/>
          </p:nvSpPr>
          <p:spPr>
            <a:xfrm>
              <a:off x="457962" y="1600961"/>
              <a:ext cx="4038600" cy="4526280"/>
            </a:xfrm>
            <a:custGeom>
              <a:avLst/>
              <a:gdLst/>
              <a:ahLst/>
              <a:cxnLst/>
              <a:rect l="l" t="t" r="r" b="b"/>
              <a:pathLst>
                <a:path w="4038600" h="4526280">
                  <a:moveTo>
                    <a:pt x="4038600" y="0"/>
                  </a:moveTo>
                  <a:lnTo>
                    <a:pt x="0" y="0"/>
                  </a:lnTo>
                  <a:lnTo>
                    <a:pt x="0" y="4526280"/>
                  </a:lnTo>
                  <a:lnTo>
                    <a:pt x="4038600" y="4526280"/>
                  </a:lnTo>
                  <a:lnTo>
                    <a:pt x="403860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8912" y="1581911"/>
              <a:ext cx="4076700" cy="4564380"/>
            </a:xfrm>
            <a:custGeom>
              <a:avLst/>
              <a:gdLst/>
              <a:ahLst/>
              <a:cxnLst/>
              <a:rect l="l" t="t" r="r" b="b"/>
              <a:pathLst>
                <a:path w="4076700" h="4564380">
                  <a:moveTo>
                    <a:pt x="4057650" y="0"/>
                  </a:moveTo>
                  <a:lnTo>
                    <a:pt x="19050" y="0"/>
                  </a:lnTo>
                  <a:lnTo>
                    <a:pt x="11637" y="1494"/>
                  </a:lnTo>
                  <a:lnTo>
                    <a:pt x="5581" y="5572"/>
                  </a:lnTo>
                  <a:lnTo>
                    <a:pt x="1497" y="11626"/>
                  </a:lnTo>
                  <a:lnTo>
                    <a:pt x="0" y="19050"/>
                  </a:lnTo>
                  <a:lnTo>
                    <a:pt x="0" y="4545330"/>
                  </a:lnTo>
                  <a:lnTo>
                    <a:pt x="1497" y="4552742"/>
                  </a:lnTo>
                  <a:lnTo>
                    <a:pt x="5581" y="4558798"/>
                  </a:lnTo>
                  <a:lnTo>
                    <a:pt x="11637" y="4562882"/>
                  </a:lnTo>
                  <a:lnTo>
                    <a:pt x="19050" y="4564380"/>
                  </a:lnTo>
                  <a:lnTo>
                    <a:pt x="4057650" y="4564380"/>
                  </a:lnTo>
                  <a:lnTo>
                    <a:pt x="4065073" y="4562882"/>
                  </a:lnTo>
                  <a:lnTo>
                    <a:pt x="4071127" y="4558798"/>
                  </a:lnTo>
                  <a:lnTo>
                    <a:pt x="4075205" y="4552742"/>
                  </a:lnTo>
                  <a:lnTo>
                    <a:pt x="4075420" y="4551680"/>
                  </a:lnTo>
                  <a:lnTo>
                    <a:pt x="15544" y="4551680"/>
                  </a:lnTo>
                  <a:lnTo>
                    <a:pt x="12700" y="4548835"/>
                  </a:lnTo>
                  <a:lnTo>
                    <a:pt x="12700" y="15493"/>
                  </a:lnTo>
                  <a:lnTo>
                    <a:pt x="15544" y="12700"/>
                  </a:lnTo>
                  <a:lnTo>
                    <a:pt x="4075421" y="12700"/>
                  </a:lnTo>
                  <a:lnTo>
                    <a:pt x="4075205" y="11626"/>
                  </a:lnTo>
                  <a:lnTo>
                    <a:pt x="4071127" y="5572"/>
                  </a:lnTo>
                  <a:lnTo>
                    <a:pt x="4065073" y="1494"/>
                  </a:lnTo>
                  <a:lnTo>
                    <a:pt x="4057650" y="0"/>
                  </a:lnTo>
                  <a:close/>
                </a:path>
                <a:path w="4076700" h="4564380">
                  <a:moveTo>
                    <a:pt x="4075421" y="12700"/>
                  </a:moveTo>
                  <a:lnTo>
                    <a:pt x="4061205" y="12700"/>
                  </a:lnTo>
                  <a:lnTo>
                    <a:pt x="4064000" y="15493"/>
                  </a:lnTo>
                  <a:lnTo>
                    <a:pt x="4064000" y="4548835"/>
                  </a:lnTo>
                  <a:lnTo>
                    <a:pt x="4061205" y="4551680"/>
                  </a:lnTo>
                  <a:lnTo>
                    <a:pt x="4075420" y="4551680"/>
                  </a:lnTo>
                  <a:lnTo>
                    <a:pt x="4076700" y="4545330"/>
                  </a:lnTo>
                  <a:lnTo>
                    <a:pt x="4076700" y="19050"/>
                  </a:lnTo>
                  <a:lnTo>
                    <a:pt x="4075421" y="12700"/>
                  </a:lnTo>
                  <a:close/>
                </a:path>
                <a:path w="4076700" h="4564380">
                  <a:moveTo>
                    <a:pt x="4051300" y="25400"/>
                  </a:moveTo>
                  <a:lnTo>
                    <a:pt x="25400" y="25400"/>
                  </a:lnTo>
                  <a:lnTo>
                    <a:pt x="25400" y="4538980"/>
                  </a:lnTo>
                  <a:lnTo>
                    <a:pt x="4051300" y="4538980"/>
                  </a:lnTo>
                  <a:lnTo>
                    <a:pt x="4051300" y="4526280"/>
                  </a:lnTo>
                  <a:lnTo>
                    <a:pt x="38100" y="4526280"/>
                  </a:lnTo>
                  <a:lnTo>
                    <a:pt x="38100" y="38100"/>
                  </a:lnTo>
                  <a:lnTo>
                    <a:pt x="4051300" y="38100"/>
                  </a:lnTo>
                  <a:lnTo>
                    <a:pt x="4051300" y="25400"/>
                  </a:lnTo>
                  <a:close/>
                </a:path>
                <a:path w="4076700" h="4564380">
                  <a:moveTo>
                    <a:pt x="4051300" y="38100"/>
                  </a:moveTo>
                  <a:lnTo>
                    <a:pt x="4038600" y="38100"/>
                  </a:lnTo>
                  <a:lnTo>
                    <a:pt x="4038600" y="4526280"/>
                  </a:lnTo>
                  <a:lnTo>
                    <a:pt x="4051300" y="4526280"/>
                  </a:lnTo>
                  <a:lnTo>
                    <a:pt x="4051300" y="3810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35940" y="1438544"/>
            <a:ext cx="3250565" cy="4294505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640715">
              <a:lnSpc>
                <a:spcPct val="100000"/>
              </a:lnSpc>
              <a:spcBef>
                <a:spcPts val="1450"/>
              </a:spcBef>
            </a:pPr>
            <a:r>
              <a:rPr sz="2800" b="1" i="1" spc="-5" dirty="0">
                <a:latin typeface="Carlito"/>
                <a:cs typeface="Carlito"/>
              </a:rPr>
              <a:t>Primary</a:t>
            </a:r>
            <a:r>
              <a:rPr sz="2800" b="1" i="1" spc="-55" dirty="0">
                <a:latin typeface="Carlito"/>
                <a:cs typeface="Carlito"/>
              </a:rPr>
              <a:t> </a:t>
            </a:r>
            <a:r>
              <a:rPr sz="2800" b="1" i="1" spc="-5" dirty="0">
                <a:latin typeface="Carlito"/>
                <a:cs typeface="Carlito"/>
              </a:rPr>
              <a:t>Activities</a:t>
            </a:r>
            <a:endParaRPr sz="2800">
              <a:latin typeface="Carlito"/>
              <a:cs typeface="Carlito"/>
            </a:endParaRPr>
          </a:p>
          <a:p>
            <a:pPr marL="355600" marR="306705" indent="-343535">
              <a:lnSpc>
                <a:spcPct val="100000"/>
              </a:lnSpc>
              <a:spcBef>
                <a:spcPts val="13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i="1" spc="-15" dirty="0">
                <a:latin typeface="Carlito"/>
                <a:cs typeface="Carlito"/>
              </a:rPr>
              <a:t>Site </a:t>
            </a:r>
            <a:r>
              <a:rPr sz="2800" b="1" i="1" spc="-5" dirty="0">
                <a:latin typeface="Carlito"/>
                <a:cs typeface="Carlito"/>
              </a:rPr>
              <a:t>selection and  </a:t>
            </a:r>
            <a:r>
              <a:rPr sz="2800" b="1" i="1" spc="-10" dirty="0">
                <a:latin typeface="Carlito"/>
                <a:cs typeface="Carlito"/>
              </a:rPr>
              <a:t>construction</a:t>
            </a:r>
            <a:endParaRPr sz="28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3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i="1" spc="-10" dirty="0">
                <a:latin typeface="Carlito"/>
                <a:cs typeface="Carlito"/>
              </a:rPr>
              <a:t>Reservations</a:t>
            </a:r>
            <a:endParaRPr sz="2800">
              <a:latin typeface="Carlito"/>
              <a:cs typeface="Carlito"/>
            </a:endParaRPr>
          </a:p>
          <a:p>
            <a:pPr marL="355600" marR="173990" indent="-343535">
              <a:lnSpc>
                <a:spcPct val="100000"/>
              </a:lnSpc>
              <a:spcBef>
                <a:spcPts val="13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i="1" spc="-10" dirty="0">
                <a:latin typeface="Carlito"/>
                <a:cs typeface="Carlito"/>
              </a:rPr>
              <a:t>Operation </a:t>
            </a:r>
            <a:r>
              <a:rPr sz="2800" b="1" i="1" spc="-5" dirty="0">
                <a:latin typeface="Carlito"/>
                <a:cs typeface="Carlito"/>
              </a:rPr>
              <a:t>of </a:t>
            </a:r>
            <a:r>
              <a:rPr sz="2800" b="1" i="1" spc="-10" dirty="0">
                <a:latin typeface="Carlito"/>
                <a:cs typeface="Carlito"/>
              </a:rPr>
              <a:t>hotel  </a:t>
            </a:r>
            <a:r>
              <a:rPr sz="2800" b="1" i="1" spc="-5" dirty="0">
                <a:latin typeface="Carlito"/>
                <a:cs typeface="Carlito"/>
              </a:rPr>
              <a:t>properties</a:t>
            </a:r>
            <a:endParaRPr sz="2800">
              <a:latin typeface="Carlito"/>
              <a:cs typeface="Carlito"/>
            </a:endParaRPr>
          </a:p>
          <a:p>
            <a:pPr marL="355600" marR="337820" indent="-343535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i="1" spc="-10" dirty="0">
                <a:latin typeface="Carlito"/>
                <a:cs typeface="Carlito"/>
              </a:rPr>
              <a:t>Managing lineup  </a:t>
            </a:r>
            <a:r>
              <a:rPr sz="2800" b="1" i="1" spc="-5" dirty="0">
                <a:latin typeface="Carlito"/>
                <a:cs typeface="Carlito"/>
              </a:rPr>
              <a:t>of </a:t>
            </a:r>
            <a:r>
              <a:rPr sz="2800" b="1" i="1" spc="-10" dirty="0">
                <a:latin typeface="Carlito"/>
                <a:cs typeface="Carlito"/>
              </a:rPr>
              <a:t>hotel</a:t>
            </a:r>
            <a:r>
              <a:rPr sz="2800" b="1" i="1" spc="-75" dirty="0">
                <a:latin typeface="Carlito"/>
                <a:cs typeface="Carlito"/>
              </a:rPr>
              <a:t> </a:t>
            </a:r>
            <a:r>
              <a:rPr sz="2800" b="1" i="1" spc="-5" dirty="0">
                <a:latin typeface="Carlito"/>
                <a:cs typeface="Carlito"/>
              </a:rPr>
              <a:t>locations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29911" y="1581911"/>
            <a:ext cx="4076700" cy="4564380"/>
            <a:chOff x="4629911" y="1581911"/>
            <a:chExt cx="4076700" cy="4564380"/>
          </a:xfrm>
        </p:grpSpPr>
        <p:sp>
          <p:nvSpPr>
            <p:cNvPr id="8" name="object 8"/>
            <p:cNvSpPr/>
            <p:nvPr/>
          </p:nvSpPr>
          <p:spPr>
            <a:xfrm>
              <a:off x="4648961" y="1600961"/>
              <a:ext cx="4038600" cy="4526280"/>
            </a:xfrm>
            <a:custGeom>
              <a:avLst/>
              <a:gdLst/>
              <a:ahLst/>
              <a:cxnLst/>
              <a:rect l="l" t="t" r="r" b="b"/>
              <a:pathLst>
                <a:path w="4038600" h="4526280">
                  <a:moveTo>
                    <a:pt x="4038599" y="0"/>
                  </a:moveTo>
                  <a:lnTo>
                    <a:pt x="0" y="0"/>
                  </a:lnTo>
                  <a:lnTo>
                    <a:pt x="0" y="4526280"/>
                  </a:lnTo>
                  <a:lnTo>
                    <a:pt x="4038599" y="4526280"/>
                  </a:lnTo>
                  <a:lnTo>
                    <a:pt x="4038599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29911" y="1581911"/>
              <a:ext cx="4076700" cy="4564380"/>
            </a:xfrm>
            <a:custGeom>
              <a:avLst/>
              <a:gdLst/>
              <a:ahLst/>
              <a:cxnLst/>
              <a:rect l="l" t="t" r="r" b="b"/>
              <a:pathLst>
                <a:path w="4076700" h="4564380">
                  <a:moveTo>
                    <a:pt x="4057649" y="0"/>
                  </a:moveTo>
                  <a:lnTo>
                    <a:pt x="19050" y="0"/>
                  </a:lnTo>
                  <a:lnTo>
                    <a:pt x="11626" y="1494"/>
                  </a:lnTo>
                  <a:lnTo>
                    <a:pt x="5572" y="5572"/>
                  </a:lnTo>
                  <a:lnTo>
                    <a:pt x="1494" y="11626"/>
                  </a:lnTo>
                  <a:lnTo>
                    <a:pt x="0" y="19050"/>
                  </a:lnTo>
                  <a:lnTo>
                    <a:pt x="0" y="4545330"/>
                  </a:lnTo>
                  <a:lnTo>
                    <a:pt x="1494" y="4552742"/>
                  </a:lnTo>
                  <a:lnTo>
                    <a:pt x="5572" y="4558798"/>
                  </a:lnTo>
                  <a:lnTo>
                    <a:pt x="11626" y="4562882"/>
                  </a:lnTo>
                  <a:lnTo>
                    <a:pt x="19050" y="4564380"/>
                  </a:lnTo>
                  <a:lnTo>
                    <a:pt x="4057649" y="4564380"/>
                  </a:lnTo>
                  <a:lnTo>
                    <a:pt x="4065073" y="4562882"/>
                  </a:lnTo>
                  <a:lnTo>
                    <a:pt x="4071127" y="4558798"/>
                  </a:lnTo>
                  <a:lnTo>
                    <a:pt x="4075205" y="4552742"/>
                  </a:lnTo>
                  <a:lnTo>
                    <a:pt x="4075420" y="4551680"/>
                  </a:lnTo>
                  <a:lnTo>
                    <a:pt x="15493" y="4551680"/>
                  </a:lnTo>
                  <a:lnTo>
                    <a:pt x="12700" y="4548835"/>
                  </a:lnTo>
                  <a:lnTo>
                    <a:pt x="12700" y="15493"/>
                  </a:lnTo>
                  <a:lnTo>
                    <a:pt x="15493" y="12700"/>
                  </a:lnTo>
                  <a:lnTo>
                    <a:pt x="4075421" y="12700"/>
                  </a:lnTo>
                  <a:lnTo>
                    <a:pt x="4075205" y="11626"/>
                  </a:lnTo>
                  <a:lnTo>
                    <a:pt x="4071127" y="5572"/>
                  </a:lnTo>
                  <a:lnTo>
                    <a:pt x="4065073" y="1494"/>
                  </a:lnTo>
                  <a:lnTo>
                    <a:pt x="4057649" y="0"/>
                  </a:lnTo>
                  <a:close/>
                </a:path>
                <a:path w="4076700" h="4564380">
                  <a:moveTo>
                    <a:pt x="4075421" y="12700"/>
                  </a:moveTo>
                  <a:lnTo>
                    <a:pt x="4061206" y="12700"/>
                  </a:lnTo>
                  <a:lnTo>
                    <a:pt x="4063999" y="15493"/>
                  </a:lnTo>
                  <a:lnTo>
                    <a:pt x="4063999" y="4548835"/>
                  </a:lnTo>
                  <a:lnTo>
                    <a:pt x="4061206" y="4551680"/>
                  </a:lnTo>
                  <a:lnTo>
                    <a:pt x="4075420" y="4551680"/>
                  </a:lnTo>
                  <a:lnTo>
                    <a:pt x="4076699" y="4545330"/>
                  </a:lnTo>
                  <a:lnTo>
                    <a:pt x="4076699" y="19050"/>
                  </a:lnTo>
                  <a:lnTo>
                    <a:pt x="4075421" y="12700"/>
                  </a:lnTo>
                  <a:close/>
                </a:path>
                <a:path w="4076700" h="4564380">
                  <a:moveTo>
                    <a:pt x="4051299" y="25400"/>
                  </a:moveTo>
                  <a:lnTo>
                    <a:pt x="25400" y="25400"/>
                  </a:lnTo>
                  <a:lnTo>
                    <a:pt x="25400" y="4538980"/>
                  </a:lnTo>
                  <a:lnTo>
                    <a:pt x="4051299" y="4538980"/>
                  </a:lnTo>
                  <a:lnTo>
                    <a:pt x="4051299" y="4526280"/>
                  </a:lnTo>
                  <a:lnTo>
                    <a:pt x="38100" y="4526280"/>
                  </a:lnTo>
                  <a:lnTo>
                    <a:pt x="38100" y="38100"/>
                  </a:lnTo>
                  <a:lnTo>
                    <a:pt x="4051299" y="38100"/>
                  </a:lnTo>
                  <a:lnTo>
                    <a:pt x="4051299" y="25400"/>
                  </a:lnTo>
                  <a:close/>
                </a:path>
                <a:path w="4076700" h="4564380">
                  <a:moveTo>
                    <a:pt x="4051299" y="38100"/>
                  </a:moveTo>
                  <a:lnTo>
                    <a:pt x="4038599" y="38100"/>
                  </a:lnTo>
                  <a:lnTo>
                    <a:pt x="4038599" y="4526280"/>
                  </a:lnTo>
                  <a:lnTo>
                    <a:pt x="4051299" y="4526280"/>
                  </a:lnTo>
                  <a:lnTo>
                    <a:pt x="4051299" y="3810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648961" y="1600961"/>
            <a:ext cx="4038600" cy="4526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20725">
              <a:lnSpc>
                <a:spcPct val="100000"/>
              </a:lnSpc>
              <a:spcBef>
                <a:spcPts val="170"/>
              </a:spcBef>
            </a:pPr>
            <a:r>
              <a:rPr sz="2800" b="1" i="1" spc="-5" dirty="0">
                <a:latin typeface="Carlito"/>
                <a:cs typeface="Carlito"/>
              </a:rPr>
              <a:t>Support</a:t>
            </a:r>
            <a:r>
              <a:rPr sz="2800" b="1" i="1" spc="-10" dirty="0">
                <a:latin typeface="Carlito"/>
                <a:cs typeface="Carlito"/>
              </a:rPr>
              <a:t> </a:t>
            </a:r>
            <a:r>
              <a:rPr sz="2800" b="1" i="1" spc="-5" dirty="0">
                <a:latin typeface="Carlito"/>
                <a:cs typeface="Carlito"/>
              </a:rPr>
              <a:t>Activities</a:t>
            </a:r>
            <a:endParaRPr sz="2800">
              <a:latin typeface="Carlito"/>
              <a:cs typeface="Carlito"/>
            </a:endParaRPr>
          </a:p>
          <a:p>
            <a:pPr marL="434340" indent="-343535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800" b="1" i="1" spc="-15" dirty="0">
                <a:latin typeface="Carlito"/>
                <a:cs typeface="Carlito"/>
              </a:rPr>
              <a:t>Accounting</a:t>
            </a:r>
            <a:endParaRPr sz="2800">
              <a:latin typeface="Carlito"/>
              <a:cs typeface="Carlito"/>
            </a:endParaRPr>
          </a:p>
          <a:p>
            <a:pPr marL="434340" indent="-343535">
              <a:lnSpc>
                <a:spcPct val="100000"/>
              </a:lnSpc>
              <a:spcBef>
                <a:spcPts val="1340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800" b="1" i="1" spc="-5" dirty="0">
                <a:latin typeface="Carlito"/>
                <a:cs typeface="Carlito"/>
              </a:rPr>
              <a:t>Hiring and training</a:t>
            </a:r>
            <a:endParaRPr sz="2800">
              <a:latin typeface="Carlito"/>
              <a:cs typeface="Carlito"/>
            </a:endParaRPr>
          </a:p>
          <a:p>
            <a:pPr marL="434340" indent="-343535">
              <a:lnSpc>
                <a:spcPct val="100000"/>
              </a:lnSpc>
              <a:spcBef>
                <a:spcPts val="134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800" b="1" i="1" spc="-10" dirty="0">
                <a:latin typeface="Carlito"/>
                <a:cs typeface="Carlito"/>
              </a:rPr>
              <a:t>Advertising</a:t>
            </a:r>
            <a:endParaRPr sz="2800">
              <a:latin typeface="Carlito"/>
              <a:cs typeface="Carlito"/>
            </a:endParaRPr>
          </a:p>
          <a:p>
            <a:pPr marL="434340" marR="515620" indent="-342900">
              <a:lnSpc>
                <a:spcPct val="100000"/>
              </a:lnSpc>
              <a:spcBef>
                <a:spcPts val="134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800" b="1" i="1" spc="-5" dirty="0">
                <a:latin typeface="Carlito"/>
                <a:cs typeface="Carlito"/>
              </a:rPr>
              <a:t>Building a brand and  </a:t>
            </a:r>
            <a:r>
              <a:rPr sz="2800" b="1" i="1" spc="-10" dirty="0">
                <a:latin typeface="Carlito"/>
                <a:cs typeface="Carlito"/>
              </a:rPr>
              <a:t>reputation</a:t>
            </a:r>
            <a:endParaRPr sz="2800">
              <a:latin typeface="Carlito"/>
              <a:cs typeface="Carlito"/>
            </a:endParaRPr>
          </a:p>
          <a:p>
            <a:pPr marL="434340" marR="1417955" indent="-342900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800" b="1" i="1" spc="-10" dirty="0">
                <a:latin typeface="Carlito"/>
                <a:cs typeface="Carlito"/>
              </a:rPr>
              <a:t>General  </a:t>
            </a:r>
            <a:r>
              <a:rPr sz="2800" b="1" i="1" spc="-5" dirty="0">
                <a:latin typeface="Carlito"/>
                <a:cs typeface="Carlito"/>
              </a:rPr>
              <a:t>admin</a:t>
            </a:r>
            <a:r>
              <a:rPr sz="2800" b="1" i="1" spc="-15" dirty="0">
                <a:latin typeface="Carlito"/>
                <a:cs typeface="Carlito"/>
              </a:rPr>
              <a:t>i</a:t>
            </a:r>
            <a:r>
              <a:rPr sz="2800" b="1" i="1" spc="-40" dirty="0">
                <a:latin typeface="Carlito"/>
                <a:cs typeface="Carlito"/>
              </a:rPr>
              <a:t>s</a:t>
            </a:r>
            <a:r>
              <a:rPr sz="2800" b="1" i="1" spc="-5" dirty="0">
                <a:latin typeface="Carlito"/>
                <a:cs typeface="Carlito"/>
              </a:rPr>
              <a:t>tration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59456" y="4836806"/>
            <a:ext cx="1060873" cy="13797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70275" y="4747971"/>
            <a:ext cx="1430907" cy="1768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04601" y="4574904"/>
            <a:ext cx="1813583" cy="1953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583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Carlito</vt:lpstr>
      <vt:lpstr>Times New Roman</vt:lpstr>
      <vt:lpstr>Wingdings</vt:lpstr>
      <vt:lpstr>Office Theme</vt:lpstr>
      <vt:lpstr>Value Chain Analysis</vt:lpstr>
      <vt:lpstr>Introduction:</vt:lpstr>
      <vt:lpstr>PowerPoint Presentation</vt:lpstr>
      <vt:lpstr>The value chain contains two types of activities:</vt:lpstr>
      <vt:lpstr>PowerPoint Presentation</vt:lpstr>
      <vt:lpstr>Primary Activities:</vt:lpstr>
      <vt:lpstr>PowerPoint Presentation</vt:lpstr>
      <vt:lpstr>Objective value chain analysis:</vt:lpstr>
      <vt:lpstr>PowerPoint Presentation</vt:lpstr>
      <vt:lpstr>Cost Advantage and the Value Chain:</vt:lpstr>
      <vt:lpstr>Differentiation and the Value Chain:</vt:lpstr>
      <vt:lpstr>Example: Value Chain Activities</vt:lpstr>
      <vt:lpstr>Limitations of Value Chain Analysis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Chain Analysis</dc:title>
  <cp:lastModifiedBy>lipsasamal90@gmail.com</cp:lastModifiedBy>
  <cp:revision>1</cp:revision>
  <dcterms:created xsi:type="dcterms:W3CDTF">2021-04-22T17:50:45Z</dcterms:created>
  <dcterms:modified xsi:type="dcterms:W3CDTF">2021-04-22T17:52:10Z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2021-04-22T00:00:00Z</vt:filetime>
  </property>
</Properties>
</file>