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71" r:id="rId2"/>
    <p:sldId id="287" r:id="rId3"/>
    <p:sldId id="288" r:id="rId4"/>
    <p:sldId id="289" r:id="rId5"/>
    <p:sldId id="290" r:id="rId6"/>
    <p:sldId id="291" r:id="rId7"/>
    <p:sldId id="293" r:id="rId8"/>
    <p:sldId id="292" r:id="rId9"/>
    <p:sldId id="299" r:id="rId10"/>
    <p:sldId id="301" r:id="rId11"/>
    <p:sldId id="309" r:id="rId12"/>
    <p:sldId id="312" r:id="rId13"/>
    <p:sldId id="286" r:id="rId14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86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IN" altLang="en-US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IN" altLang="en-US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0350" cy="4003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1511300" y="5880100"/>
            <a:ext cx="6043613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57DF3B81-22CA-4630-AB0E-2C38C89C7A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8428B-3776-4498-A0F1-BC1090AA3E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AB085-2456-46BF-8979-5B8E409931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5362" cy="5846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5846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6748F-523B-4A57-8F23-B4365435C6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1C2D6-778D-4363-A6BA-E2C4047D52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1E476-6FAD-4CD0-A8F2-0A3B332C7F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6112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1750" y="1768475"/>
            <a:ext cx="4457700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EE4E5-F1DC-4C2E-9373-0CFB27F16E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721E7-1E65-4050-AECF-414A02153A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90608-E5BA-4FE2-B6E4-C8A6830D40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5D63C-3CDD-42C1-9CA9-D1A0D6442D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340F4-6727-4BB7-B695-8894DB49B0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2B1BE-61FB-47FD-B8BC-C755D99A29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5263" y="30163"/>
            <a:ext cx="9805987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6212" cy="1257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6212" cy="4379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4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448050" y="6886575"/>
            <a:ext cx="3190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7227888" y="6886575"/>
            <a:ext cx="3190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503238" y="688657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273D98BA-678A-43DF-B833-8FF5B02CB7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159296" y="395462"/>
            <a:ext cx="7489528" cy="1080120"/>
          </a:xfrm>
        </p:spPr>
        <p:txBody>
          <a:bodyPr/>
          <a:lstStyle/>
          <a:p>
            <a:pPr eaLnBrk="1"/>
            <a:r>
              <a:rPr lang="en-IN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Milk Production Management and Dairy Development</a:t>
            </a:r>
            <a:endParaRPr lang="en-IN" altLang="en-US" sz="3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727200" y="3203575"/>
            <a:ext cx="7777163" cy="3313113"/>
          </a:xfrm>
        </p:spPr>
        <p:txBody>
          <a:bodyPr/>
          <a:lstStyle/>
          <a:p>
            <a:pPr eaLnBrk="1"/>
            <a:r>
              <a:rPr lang="en-IN" altLang="en-US" smtClean="0"/>
              <a:t>    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51880" y="2771775"/>
            <a:ext cx="815404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IN" alt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CUTM1144(1-2-0</a:t>
            </a:r>
            <a:r>
              <a:rPr lang="en-IN" alt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IN" altLang="en-US" sz="2800" dirty="0">
                <a:solidFill>
                  <a:schemeClr val="tx1"/>
                </a:solidFill>
              </a:rPr>
              <a:t>     </a:t>
            </a:r>
          </a:p>
          <a:p>
            <a:pPr algn="ctr"/>
            <a:endParaRPr lang="en-IN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Session: </a:t>
            </a:r>
            <a:r>
              <a:rPr lang="en-IN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IN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I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Management of lactating and dry cows and buffaloes</a:t>
            </a:r>
            <a:endParaRPr lang="en-I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81998" y="179437"/>
            <a:ext cx="3666826" cy="56742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z="3600" u="heavy" spc="-11" dirty="0">
                <a:solidFill>
                  <a:schemeClr val="tx1"/>
                </a:solidFill>
                <a:uFill>
                  <a:solidFill>
                    <a:srgbClr val="FF3300"/>
                  </a:solidFill>
                </a:uFill>
                <a:latin typeface="Times New Roman" pitchFamily="18" charset="0"/>
                <a:cs typeface="Times New Roman" pitchFamily="18" charset="0"/>
              </a:rPr>
              <a:t>2)Expulsive</a:t>
            </a:r>
            <a:r>
              <a:rPr sz="3600" u="heavy" spc="6" dirty="0">
                <a:solidFill>
                  <a:schemeClr val="tx1"/>
                </a:solidFill>
                <a:uFill>
                  <a:solidFill>
                    <a:srgbClr val="FF33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u="heavy" spc="-6" dirty="0">
                <a:solidFill>
                  <a:schemeClr val="tx1"/>
                </a:solidFill>
                <a:uFill>
                  <a:solidFill>
                    <a:srgbClr val="FF3300"/>
                  </a:solidFill>
                </a:uFill>
                <a:latin typeface="Times New Roman" pitchFamily="18" charset="0"/>
                <a:cs typeface="Times New Roman" pitchFamily="18" charset="0"/>
              </a:rPr>
              <a:t>stage</a:t>
            </a:r>
            <a:r>
              <a:rPr sz="3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2040" y="1421376"/>
            <a:ext cx="3391010" cy="414245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2600" b="1" u="heavy" spc="-6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a-expulsion of</a:t>
            </a:r>
            <a:r>
              <a:rPr sz="2600" b="1" u="heavy" spc="-61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600" b="1" u="heavy" spc="-6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fetus</a:t>
            </a:r>
            <a:endParaRPr sz="2600" dirty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2041" y="2233043"/>
            <a:ext cx="6912768" cy="691951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13999">
              <a:spcBef>
                <a:spcPts val="116"/>
              </a:spcBef>
            </a:pP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Begin with rupture of fetal </a:t>
            </a:r>
            <a:r>
              <a:rPr sz="2200" b="1" dirty="0">
                <a:solidFill>
                  <a:schemeClr val="tx1"/>
                </a:solidFill>
                <a:latin typeface="Tahoma"/>
                <a:cs typeface="Tahoma"/>
              </a:rPr>
              <a:t>membranes and end </a:t>
            </a: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with </a:t>
            </a:r>
            <a:r>
              <a:rPr sz="2200" b="1" dirty="0">
                <a:solidFill>
                  <a:schemeClr val="tx1"/>
                </a:solidFill>
                <a:latin typeface="Tahoma"/>
                <a:cs typeface="Tahoma"/>
              </a:rPr>
              <a:t>expulsion </a:t>
            </a: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of</a:t>
            </a:r>
            <a:r>
              <a:rPr sz="2200" b="1" spc="-105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fetus</a:t>
            </a:r>
            <a:endParaRPr sz="2200" dirty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36056" y="3491805"/>
            <a:ext cx="6252948" cy="691951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13999">
              <a:spcBef>
                <a:spcPts val="116"/>
              </a:spcBef>
            </a:pP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Last for </a:t>
            </a:r>
            <a:r>
              <a:rPr sz="2200" b="1" dirty="0">
                <a:solidFill>
                  <a:schemeClr val="tx1"/>
                </a:solidFill>
                <a:latin typeface="Times New Roman"/>
                <a:cs typeface="Times New Roman"/>
              </a:rPr>
              <a:t>½ </a:t>
            </a:r>
            <a:r>
              <a:rPr sz="2200" b="1" dirty="0">
                <a:solidFill>
                  <a:schemeClr val="tx1"/>
                </a:solidFill>
                <a:latin typeface="Tahoma"/>
                <a:cs typeface="Tahoma"/>
              </a:rPr>
              <a:t>-4 </a:t>
            </a: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hrs ,most cows are </a:t>
            </a:r>
            <a:r>
              <a:rPr sz="2200" b="1" dirty="0">
                <a:solidFill>
                  <a:schemeClr val="tx1"/>
                </a:solidFill>
                <a:latin typeface="Tahoma"/>
                <a:cs typeface="Tahoma"/>
              </a:rPr>
              <a:t>lying </a:t>
            </a: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for final</a:t>
            </a:r>
            <a:r>
              <a:rPr sz="2200" b="1" spc="28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delivery</a:t>
            </a:r>
            <a:endParaRPr sz="2200" dirty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0476" y="223638"/>
            <a:ext cx="3997948" cy="414245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z="2600" u="heavy" spc="-11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b-Expulsion </a:t>
            </a:r>
            <a:r>
              <a:rPr sz="2600" u="heavy" spc="-6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2600" u="heavy" spc="-17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u="heavy" spc="-6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placenta</a:t>
            </a:r>
            <a:endParaRPr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59992" y="1063479"/>
            <a:ext cx="7178194" cy="814355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2600" b="1" spc="-6" dirty="0">
                <a:solidFill>
                  <a:schemeClr val="tx1"/>
                </a:solidFill>
                <a:latin typeface="Tahoma"/>
                <a:cs typeface="Tahoma"/>
              </a:rPr>
              <a:t>Placenta normally </a:t>
            </a:r>
            <a:r>
              <a:rPr sz="2600" b="1" dirty="0">
                <a:solidFill>
                  <a:schemeClr val="tx1"/>
                </a:solidFill>
                <a:latin typeface="Tahoma"/>
                <a:cs typeface="Tahoma"/>
              </a:rPr>
              <a:t>leave </a:t>
            </a:r>
            <a:r>
              <a:rPr sz="2600" b="1" spc="-6" dirty="0">
                <a:solidFill>
                  <a:schemeClr val="tx1"/>
                </a:solidFill>
                <a:latin typeface="Tahoma"/>
                <a:cs typeface="Tahoma"/>
              </a:rPr>
              <a:t>female uterus within 2-4</a:t>
            </a:r>
            <a:r>
              <a:rPr sz="2600" b="1" spc="11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600" b="1" spc="-6" dirty="0">
                <a:solidFill>
                  <a:schemeClr val="tx1"/>
                </a:solidFill>
                <a:latin typeface="Tahoma"/>
                <a:cs typeface="Tahoma"/>
              </a:rPr>
              <a:t>hrs</a:t>
            </a:r>
            <a:endParaRPr sz="2600" dirty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04008" y="2520731"/>
            <a:ext cx="7798598" cy="2236795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 marR="466173" indent="1400">
              <a:spcBef>
                <a:spcPts val="110"/>
              </a:spcBef>
            </a:pPr>
            <a:r>
              <a:rPr sz="2600" b="1" spc="-6" dirty="0">
                <a:solidFill>
                  <a:schemeClr val="tx1"/>
                </a:solidFill>
                <a:latin typeface="Tahoma"/>
                <a:cs typeface="Tahoma"/>
              </a:rPr>
              <a:t>If not </a:t>
            </a:r>
            <a:r>
              <a:rPr sz="2600" b="1" dirty="0">
                <a:solidFill>
                  <a:schemeClr val="tx1"/>
                </a:solidFill>
                <a:latin typeface="Tahoma"/>
                <a:cs typeface="Tahoma"/>
              </a:rPr>
              <a:t>expelled after </a:t>
            </a:r>
            <a:r>
              <a:rPr sz="2600" b="1" spc="-6" dirty="0">
                <a:solidFill>
                  <a:schemeClr val="tx1"/>
                </a:solidFill>
                <a:latin typeface="Tahoma"/>
                <a:cs typeface="Tahoma"/>
              </a:rPr>
              <a:t>8-12 hrs </a:t>
            </a:r>
            <a:r>
              <a:rPr sz="2600" b="1" dirty="0">
                <a:solidFill>
                  <a:schemeClr val="tx1"/>
                </a:solidFill>
                <a:latin typeface="Tahoma"/>
                <a:cs typeface="Tahoma"/>
              </a:rPr>
              <a:t>manual </a:t>
            </a:r>
            <a:r>
              <a:rPr sz="2600" b="1" spc="-6" dirty="0">
                <a:solidFill>
                  <a:schemeClr val="tx1"/>
                </a:solidFill>
                <a:latin typeface="Tahoma"/>
                <a:cs typeface="Tahoma"/>
              </a:rPr>
              <a:t>interfere should </a:t>
            </a:r>
            <a:r>
              <a:rPr sz="2600" b="1" dirty="0">
                <a:solidFill>
                  <a:schemeClr val="tx1"/>
                </a:solidFill>
                <a:latin typeface="Tahoma"/>
                <a:cs typeface="Tahoma"/>
              </a:rPr>
              <a:t>be  </a:t>
            </a:r>
            <a:r>
              <a:rPr sz="2600" b="1" spc="-11" dirty="0" smtClean="0">
                <a:solidFill>
                  <a:schemeClr val="tx1"/>
                </a:solidFill>
                <a:latin typeface="Tahoma"/>
                <a:cs typeface="Tahoma"/>
              </a:rPr>
              <a:t>Done</a:t>
            </a:r>
            <a:endParaRPr sz="3200" dirty="0">
              <a:solidFill>
                <a:schemeClr val="tx1"/>
              </a:solidFill>
              <a:latin typeface="Tahoma"/>
              <a:cs typeface="Tahoma"/>
            </a:endParaRPr>
          </a:p>
          <a:p>
            <a:pPr>
              <a:spcBef>
                <a:spcPts val="61"/>
              </a:spcBef>
            </a:pPr>
            <a:endParaRPr sz="2400" dirty="0">
              <a:solidFill>
                <a:schemeClr val="tx1"/>
              </a:solidFill>
              <a:latin typeface="Tahoma"/>
              <a:cs typeface="Tahoma"/>
            </a:endParaRPr>
          </a:p>
          <a:p>
            <a:pPr marL="92395" marR="5600">
              <a:lnSpc>
                <a:spcPct val="130000"/>
              </a:lnSpc>
              <a:tabLst>
                <a:tab pos="4790530" algn="l"/>
                <a:tab pos="8405126" algn="l"/>
              </a:tabLst>
            </a:pPr>
            <a:r>
              <a:rPr sz="2600" b="1" spc="-6" dirty="0">
                <a:solidFill>
                  <a:schemeClr val="tx1"/>
                </a:solidFill>
                <a:latin typeface="Tahoma"/>
                <a:cs typeface="Tahoma"/>
              </a:rPr>
              <a:t>In general </a:t>
            </a:r>
            <a:r>
              <a:rPr sz="2600" b="1" dirty="0">
                <a:solidFill>
                  <a:schemeClr val="tx1"/>
                </a:solidFill>
                <a:latin typeface="Tahoma"/>
                <a:cs typeface="Tahoma"/>
              </a:rPr>
              <a:t>at</a:t>
            </a:r>
            <a:r>
              <a:rPr sz="2600" b="1" spc="11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600" b="1" spc="-11" dirty="0">
                <a:solidFill>
                  <a:schemeClr val="tx1"/>
                </a:solidFill>
                <a:latin typeface="Tahoma"/>
                <a:cs typeface="Tahoma"/>
              </a:rPr>
              <a:t>difficult</a:t>
            </a:r>
            <a:r>
              <a:rPr sz="2600" b="1" spc="39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600" b="1" spc="-6" dirty="0" smtClean="0">
                <a:solidFill>
                  <a:schemeClr val="tx1"/>
                </a:solidFill>
                <a:latin typeface="Tahoma"/>
                <a:cs typeface="Tahoma"/>
              </a:rPr>
              <a:t>birth</a:t>
            </a:r>
            <a:r>
              <a:rPr lang="en-IN" sz="2600" b="1" spc="-6" dirty="0" smtClean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600" b="1" dirty="0" smtClean="0">
                <a:solidFill>
                  <a:schemeClr val="tx1"/>
                </a:solidFill>
                <a:latin typeface="Tahoma"/>
                <a:cs typeface="Tahoma"/>
              </a:rPr>
              <a:t>manual</a:t>
            </a:r>
            <a:r>
              <a:rPr lang="en-IN" sz="2600" b="1" spc="6" dirty="0" smtClean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600" b="1" spc="-6" dirty="0" smtClean="0">
                <a:solidFill>
                  <a:schemeClr val="tx1"/>
                </a:solidFill>
                <a:latin typeface="Tahoma"/>
                <a:cs typeface="Tahoma"/>
              </a:rPr>
              <a:t>interference</a:t>
            </a:r>
            <a:r>
              <a:rPr lang="en-IN" sz="2600" b="1" spc="-6" dirty="0" smtClean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600" b="1" dirty="0" smtClean="0">
                <a:solidFill>
                  <a:schemeClr val="tx1"/>
                </a:solidFill>
                <a:latin typeface="Tahoma"/>
                <a:cs typeface="Tahoma"/>
              </a:rPr>
              <a:t>should</a:t>
            </a:r>
            <a:r>
              <a:rPr sz="2600" b="1" spc="-105" dirty="0" smtClean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600" b="1" dirty="0">
                <a:solidFill>
                  <a:schemeClr val="tx1"/>
                </a:solidFill>
                <a:latin typeface="Tahoma"/>
                <a:cs typeface="Tahoma"/>
              </a:rPr>
              <a:t>be  </a:t>
            </a:r>
            <a:r>
              <a:rPr sz="2600" b="1" spc="-6" dirty="0">
                <a:solidFill>
                  <a:schemeClr val="tx1"/>
                </a:solidFill>
                <a:latin typeface="Tahoma"/>
                <a:cs typeface="Tahoma"/>
              </a:rPr>
              <a:t>done </a:t>
            </a:r>
            <a:r>
              <a:rPr sz="2600" b="1" dirty="0">
                <a:solidFill>
                  <a:schemeClr val="tx1"/>
                </a:solidFill>
                <a:latin typeface="Tahoma"/>
                <a:cs typeface="Tahoma"/>
              </a:rPr>
              <a:t>by</a:t>
            </a:r>
            <a:r>
              <a:rPr sz="2600" b="1" spc="-6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600" b="1" dirty="0">
                <a:solidFill>
                  <a:schemeClr val="tx1"/>
                </a:solidFill>
                <a:latin typeface="Tahoma"/>
                <a:cs typeface="Tahoma"/>
              </a:rPr>
              <a:t>veterinarian</a:t>
            </a:r>
            <a:endParaRPr sz="2600" dirty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7984" y="-190025"/>
            <a:ext cx="7626910" cy="1367646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u="heavy" spc="-11" dirty="0" smtClean="0">
                <a:solidFill>
                  <a:schemeClr val="tx1"/>
                </a:solidFill>
                <a:uFill>
                  <a:solidFill>
                    <a:srgbClr val="333399"/>
                  </a:solidFill>
                </a:uFill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u="heavy" spc="-6" dirty="0">
                <a:solidFill>
                  <a:schemeClr val="tx1"/>
                </a:solidFill>
                <a:uFill>
                  <a:solidFill>
                    <a:srgbClr val="333399"/>
                  </a:solidFill>
                </a:uFill>
                <a:latin typeface="Times New Roman" pitchFamily="18" charset="0"/>
                <a:cs typeface="Times New Roman" pitchFamily="18" charset="0"/>
              </a:rPr>
              <a:t>of </a:t>
            </a:r>
            <a:r>
              <a:rPr u="heavy" spc="-11" dirty="0">
                <a:solidFill>
                  <a:schemeClr val="tx1"/>
                </a:solidFill>
                <a:uFill>
                  <a:solidFill>
                    <a:srgbClr val="333399"/>
                  </a:solidFill>
                </a:uFill>
                <a:latin typeface="Times New Roman" pitchFamily="18" charset="0"/>
                <a:cs typeface="Times New Roman" pitchFamily="18" charset="0"/>
              </a:rPr>
              <a:t>cow </a:t>
            </a:r>
            <a:r>
              <a:rPr u="heavy" spc="-6" dirty="0">
                <a:solidFill>
                  <a:schemeClr val="tx1"/>
                </a:solidFill>
                <a:uFill>
                  <a:solidFill>
                    <a:srgbClr val="333399"/>
                  </a:solidFill>
                </a:uFill>
                <a:latin typeface="Times New Roman" pitchFamily="18" charset="0"/>
                <a:cs typeface="Times New Roman" pitchFamily="18" charset="0"/>
              </a:rPr>
              <a:t>after </a:t>
            </a:r>
            <a:r>
              <a:rPr u="heavy" spc="-11" dirty="0">
                <a:solidFill>
                  <a:schemeClr val="tx1"/>
                </a:solidFill>
                <a:uFill>
                  <a:solidFill>
                    <a:srgbClr val="333399"/>
                  </a:solidFill>
                </a:uFill>
                <a:latin typeface="Times New Roman" pitchFamily="18" charset="0"/>
                <a:cs typeface="Times New Roman" pitchFamily="18" charset="0"/>
              </a:rPr>
              <a:t>parturition</a:t>
            </a:r>
            <a:r>
              <a:rPr u="heavy" spc="165" dirty="0">
                <a:solidFill>
                  <a:schemeClr val="tx1"/>
                </a:solidFill>
                <a:uFill>
                  <a:solidFill>
                    <a:srgbClr val="333399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u="heavy" spc="-11" dirty="0">
                <a:solidFill>
                  <a:schemeClr val="tx1"/>
                </a:solidFill>
                <a:uFill>
                  <a:solidFill>
                    <a:srgbClr val="333399"/>
                  </a:solidFill>
                </a:uFill>
                <a:latin typeface="Times New Roman" pitchFamily="18" charset="0"/>
                <a:cs typeface="Times New Roman" pitchFamily="18" charset="0"/>
              </a:rPr>
              <a:t>(calving)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59993" y="1835621"/>
            <a:ext cx="7344816" cy="4194819"/>
          </a:xfrm>
          <a:prstGeom prst="rect">
            <a:avLst/>
          </a:prstGeom>
        </p:spPr>
        <p:txBody>
          <a:bodyPr vert="horz" wrap="square" lIns="0" tIns="7700" rIns="0" bIns="0" rtlCol="0">
            <a:spAutoFit/>
          </a:bodyPr>
          <a:lstStyle/>
          <a:p>
            <a:pPr marL="536575" marR="759457" indent="-441325">
              <a:lnSpc>
                <a:spcPct val="102000"/>
              </a:lnSpc>
              <a:spcBef>
                <a:spcPts val="61"/>
              </a:spcBef>
              <a:buSzPct val="95000"/>
              <a:buAutoNum type="arabicPeriod"/>
              <a:tabLst>
                <a:tab pos="536575" algn="l"/>
                <a:tab pos="4603750" algn="l"/>
              </a:tabLst>
            </a:pPr>
            <a:r>
              <a:rPr sz="22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Give the cow clean </a:t>
            </a:r>
            <a:r>
              <a:rPr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warm water to </a:t>
            </a:r>
            <a:r>
              <a:rPr sz="22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compensate </a:t>
            </a:r>
            <a:r>
              <a:rPr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2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fluids </a:t>
            </a:r>
            <a:r>
              <a:rPr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losses  in</a:t>
            </a:r>
            <a:r>
              <a:rPr sz="2200" spc="-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calving</a:t>
            </a:r>
            <a:endParaRPr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6575" indent="-441325">
              <a:spcBef>
                <a:spcPts val="2359"/>
              </a:spcBef>
              <a:buSzPct val="95000"/>
              <a:buAutoNum type="arabicPeriod"/>
              <a:tabLst>
                <a:tab pos="536575" algn="l"/>
                <a:tab pos="4603750" algn="l"/>
              </a:tabLst>
            </a:pPr>
            <a:r>
              <a:rPr sz="22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Give the cow </a:t>
            </a:r>
            <a:r>
              <a:rPr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easily </a:t>
            </a:r>
            <a:r>
              <a:rPr sz="22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digested food </a:t>
            </a:r>
            <a:r>
              <a:rPr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2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laxitive </a:t>
            </a:r>
            <a:r>
              <a:rPr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(bran</a:t>
            </a:r>
            <a:r>
              <a:rPr sz="2200" spc="-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mash</a:t>
            </a:r>
            <a:r>
              <a:rPr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sz="3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6575" indent="-441325">
              <a:spcBef>
                <a:spcPts val="6"/>
              </a:spcBef>
              <a:buSzPct val="95000"/>
              <a:buAutoNum type="arabicPeriod"/>
              <a:tabLst>
                <a:tab pos="536575" algn="l"/>
                <a:tab pos="4603750" algn="l"/>
              </a:tabLst>
            </a:pPr>
            <a:r>
              <a:rPr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Increase amount </a:t>
            </a:r>
            <a:r>
              <a:rPr sz="22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concentrate gradually till full dosage after</a:t>
            </a:r>
            <a:r>
              <a:rPr sz="2200" spc="-6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3days</a:t>
            </a:r>
            <a:endParaRPr sz="3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6575" indent="-441325">
              <a:spcBef>
                <a:spcPts val="6"/>
              </a:spcBef>
              <a:buSzPct val="94444"/>
              <a:buAutoNum type="arabicPeriod"/>
              <a:tabLst>
                <a:tab pos="536575" algn="l"/>
                <a:tab pos="4603750" algn="l"/>
              </a:tabLst>
            </a:pPr>
            <a:r>
              <a:rPr sz="20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Washing external gentalia ,buttocks </a:t>
            </a:r>
            <a:r>
              <a:rPr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around </a:t>
            </a:r>
            <a:r>
              <a:rPr sz="20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udder with warm</a:t>
            </a:r>
            <a:r>
              <a:rPr sz="2000" spc="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+antiseptic </a:t>
            </a:r>
            <a:r>
              <a:rPr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kMno4</a:t>
            </a:r>
            <a:r>
              <a:rPr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6575" marR="5600" indent="-441325">
              <a:lnSpc>
                <a:spcPct val="130000"/>
              </a:lnSpc>
              <a:buSzPct val="95000"/>
              <a:buAutoNum type="arabicPeriod" startAt="5"/>
              <a:tabLst>
                <a:tab pos="536575" algn="l"/>
                <a:tab pos="4603750" algn="l"/>
              </a:tabLst>
            </a:pPr>
            <a:r>
              <a:rPr sz="22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Cow should</a:t>
            </a:r>
            <a:r>
              <a:rPr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be</a:t>
            </a:r>
            <a:r>
              <a:rPr sz="22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kept</a:t>
            </a:r>
            <a:r>
              <a:rPr lang="en-IN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under </a:t>
            </a:r>
            <a:r>
              <a:rPr sz="22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observation for </a:t>
            </a:r>
            <a:r>
              <a:rPr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 </a:t>
            </a:r>
            <a:r>
              <a:rPr sz="22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hrs </a:t>
            </a:r>
            <a:r>
              <a:rPr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after </a:t>
            </a:r>
            <a:r>
              <a:rPr sz="22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birth </a:t>
            </a:r>
            <a:r>
              <a:rPr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avoid  </a:t>
            </a:r>
            <a:r>
              <a:rPr sz="22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milk</a:t>
            </a:r>
            <a:r>
              <a:rPr sz="22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fever</a:t>
            </a:r>
            <a:endParaRPr sz="3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6575" indent="-441325">
              <a:buSzPct val="95000"/>
              <a:buAutoNum type="arabicPeriod" startAt="5"/>
              <a:tabLst>
                <a:tab pos="536575" algn="l"/>
                <a:tab pos="4603750" algn="l"/>
              </a:tabLst>
            </a:pPr>
            <a:r>
              <a:rPr sz="22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Squeezing </a:t>
            </a:r>
            <a:r>
              <a:rPr sz="22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first milk</a:t>
            </a:r>
            <a:r>
              <a:rPr sz="2200" spc="-39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from </a:t>
            </a:r>
            <a:r>
              <a:rPr sz="22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IN" sz="22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udder </a:t>
            </a:r>
            <a:r>
              <a:rPr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before </a:t>
            </a:r>
            <a:r>
              <a:rPr sz="22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suckling to get </a:t>
            </a:r>
            <a:r>
              <a:rPr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red</a:t>
            </a:r>
            <a:r>
              <a:rPr sz="2200" spc="-7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en-IN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6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m.o</a:t>
            </a:r>
            <a:r>
              <a:rPr sz="22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2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teat</a:t>
            </a:r>
            <a:endParaRPr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4208" y="3419797"/>
            <a:ext cx="26452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400" dirty="0" smtClean="0">
                <a:solidFill>
                  <a:schemeClr val="accent6">
                    <a:lumMod val="50000"/>
                  </a:schemeClr>
                </a:solidFill>
                <a:latin typeface="AR BERKLEY" pitchFamily="2" charset="0"/>
              </a:rPr>
              <a:t>Thank you</a:t>
            </a:r>
            <a:endParaRPr lang="en-IN" dirty="0">
              <a:solidFill>
                <a:schemeClr val="accent6">
                  <a:lumMod val="50000"/>
                </a:schemeClr>
              </a:solidFill>
              <a:latin typeface="AR BERKLEY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9664" y="208852"/>
            <a:ext cx="7155144" cy="568134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z="3600" spc="-6" dirty="0" smtClean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sz="3600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3600" spc="-11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pregnant</a:t>
            </a:r>
            <a:r>
              <a:rPr sz="3600" spc="11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spc="-6" dirty="0"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cow</a:t>
            </a:r>
            <a:endParaRPr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48024" y="883950"/>
            <a:ext cx="7110846" cy="6472855"/>
          </a:xfrm>
          <a:prstGeom prst="rect">
            <a:avLst/>
          </a:prstGeom>
        </p:spPr>
        <p:txBody>
          <a:bodyPr vert="horz" wrap="square" lIns="0" tIns="88195" rIns="0" bIns="0" rtlCol="0">
            <a:spAutoFit/>
          </a:bodyPr>
          <a:lstStyle/>
          <a:p>
            <a:pPr marL="204388">
              <a:spcBef>
                <a:spcPts val="694"/>
              </a:spcBef>
            </a:pPr>
            <a:r>
              <a:rPr sz="2000" b="1" spc="-1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Pregnancy </a:t>
            </a: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result of </a:t>
            </a:r>
            <a:r>
              <a:rPr sz="2000" b="1" spc="-1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successful</a:t>
            </a:r>
            <a:r>
              <a:rPr sz="2000" b="1" spc="198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1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mating</a:t>
            </a:r>
            <a:endParaRPr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7287">
              <a:spcBef>
                <a:spcPts val="584"/>
              </a:spcBef>
            </a:pPr>
            <a:r>
              <a:rPr sz="2000" b="1" spc="-1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Gestation </a:t>
            </a: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period about 280-290 days(9 M +15 days</a:t>
            </a:r>
            <a:r>
              <a:rPr sz="2000" b="1" spc="287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1"/>
              </a:spcBef>
            </a:pPr>
            <a:endParaRPr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298">
              <a:tabLst>
                <a:tab pos="1917892" algn="l"/>
              </a:tabLst>
            </a:pPr>
            <a:r>
              <a:rPr sz="2000" b="1" u="heavy" spc="-6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Diagnosis</a:t>
            </a:r>
            <a:r>
              <a:rPr sz="2000" b="1" u="heavy" spc="-22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u="heavy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IN" sz="2000" b="1" u="heavy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u="heavy" spc="-6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pregnancy</a:t>
            </a:r>
            <a:r>
              <a:rPr sz="2000" b="1" spc="-6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:1- clinical</a:t>
            </a:r>
            <a:r>
              <a:rPr sz="2000" b="1" spc="-12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diagnosis</a:t>
            </a:r>
            <a:endParaRPr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39"/>
              </a:spcBef>
            </a:pPr>
            <a:endParaRPr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93865"/>
            <a:r>
              <a:rPr sz="2000" b="1" u="heavy" spc="-6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(a) Behavioral</a:t>
            </a:r>
            <a:r>
              <a:rPr sz="2000" b="1" u="heavy" spc="-1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u="heavy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signs</a:t>
            </a:r>
            <a:endParaRPr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1"/>
              </a:spcBef>
            </a:pPr>
            <a:endParaRPr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10877" indent="-348580">
              <a:buAutoNum type="arabicPeriod"/>
              <a:tabLst>
                <a:tab pos="411577" algn="l"/>
              </a:tabLst>
            </a:pP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cessation of</a:t>
            </a:r>
            <a:r>
              <a:rPr sz="2000" b="1" spc="-44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eosterus</a:t>
            </a:r>
            <a:endParaRPr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999" marR="2941934" indent="44797">
              <a:lnSpc>
                <a:spcPct val="165200"/>
              </a:lnSpc>
              <a:spcBef>
                <a:spcPts val="204"/>
              </a:spcBef>
              <a:buAutoNum type="arabicPeriod"/>
              <a:tabLst>
                <a:tab pos="326182" algn="l"/>
              </a:tabLst>
            </a:pP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Chang </a:t>
            </a: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temperament from vicious </a:t>
            </a: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docile  </a:t>
            </a: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3.Marked </a:t>
            </a: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improve of </a:t>
            </a: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body</a:t>
            </a:r>
            <a:r>
              <a:rPr sz="2000" b="1" spc="-1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condition</a:t>
            </a:r>
            <a:endParaRPr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1"/>
              </a:spcBef>
            </a:pPr>
            <a:endParaRPr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02383" indent="-266685">
              <a:buSzPct val="95000"/>
              <a:buAutoNum type="arabicPeriod" startAt="4"/>
              <a:tabLst>
                <a:tab pos="303083" algn="l"/>
              </a:tabLst>
            </a:pP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enlarged mammary </a:t>
            </a: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gland </a:t>
            </a: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specially at the</a:t>
            </a:r>
            <a:r>
              <a:rPr sz="2000" b="1" spc="-1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end</a:t>
            </a:r>
            <a:endParaRPr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50"/>
              </a:spcBef>
              <a:buFont typeface="Tahoma"/>
              <a:buAutoNum type="arabicPeriod" startAt="4"/>
            </a:pPr>
            <a:endParaRPr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2072" indent="-348580">
              <a:lnSpc>
                <a:spcPts val="2618"/>
              </a:lnSpc>
              <a:buClr>
                <a:srgbClr val="000000"/>
              </a:buClr>
              <a:buSzPct val="95000"/>
              <a:buAutoNum type="arabicPeriod" startAt="4"/>
              <a:tabLst>
                <a:tab pos="492772" algn="l"/>
              </a:tabLst>
            </a:pP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Quickning : </a:t>
            </a: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give the cow cold </a:t>
            </a: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water at </a:t>
            </a: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morning </a:t>
            </a: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examine</a:t>
            </a:r>
            <a:r>
              <a:rPr sz="2000" b="1" spc="-143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endParaRPr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091726">
              <a:lnSpc>
                <a:spcPts val="2618"/>
              </a:lnSpc>
            </a:pP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movement </a:t>
            </a: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life fetus </a:t>
            </a: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sz="20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right flunk (uterus</a:t>
            </a:r>
            <a:r>
              <a:rPr sz="2000" b="1" spc="-154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76016" y="624634"/>
            <a:ext cx="7391971" cy="6323555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006543">
              <a:spcBef>
                <a:spcPts val="110"/>
              </a:spcBef>
            </a:pPr>
            <a:r>
              <a:rPr sz="24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with approach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parturition</a:t>
            </a:r>
            <a:endParaRPr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44"/>
              </a:spcBef>
            </a:pPr>
            <a:endParaRPr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990"/>
            <a:r>
              <a:rPr sz="24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–increase </a:t>
            </a:r>
            <a:r>
              <a:rPr sz="2400" b="1" spc="1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size </a:t>
            </a:r>
            <a:r>
              <a:rPr sz="24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abdomen and</a:t>
            </a:r>
            <a:r>
              <a:rPr sz="2400" b="1" spc="-22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udder</a:t>
            </a:r>
            <a:endParaRPr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999">
              <a:spcBef>
                <a:spcPts val="1020"/>
              </a:spcBef>
            </a:pPr>
            <a:r>
              <a:rPr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waxy </a:t>
            </a:r>
            <a:r>
              <a:rPr sz="24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secretion(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bead </a:t>
            </a:r>
            <a:r>
              <a:rPr sz="24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like) in udder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last</a:t>
            </a:r>
            <a:r>
              <a:rPr sz="2400" b="1" spc="-1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days</a:t>
            </a:r>
            <a:endParaRPr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8069">
              <a:spcBef>
                <a:spcPts val="887"/>
              </a:spcBef>
            </a:pPr>
            <a:r>
              <a:rPr sz="24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-swelling of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vulva </a:t>
            </a:r>
            <a:r>
              <a:rPr sz="24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–relaxation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pelvic</a:t>
            </a:r>
            <a:r>
              <a:rPr sz="2400" b="1" spc="-28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legament</a:t>
            </a:r>
            <a:endParaRPr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58867">
              <a:spcBef>
                <a:spcPts val="1521"/>
              </a:spcBef>
            </a:pPr>
            <a:r>
              <a:rPr sz="2400" b="1" u="heavy" spc="-6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(b) Rectal</a:t>
            </a:r>
            <a:r>
              <a:rPr sz="2400" b="1" u="heavy" spc="-22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u="heavy" spc="-6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examination</a:t>
            </a:r>
            <a:endParaRPr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2371" algn="ctr">
              <a:spcBef>
                <a:spcPts val="716"/>
              </a:spcBef>
            </a:pPr>
            <a:r>
              <a:rPr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to </a:t>
            </a:r>
            <a:r>
              <a:rPr sz="2400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detect corpus lutum on</a:t>
            </a:r>
            <a:r>
              <a:rPr sz="2400" spc="1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ovary</a:t>
            </a:r>
            <a:endParaRPr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"/>
              </a:spcBef>
            </a:pPr>
            <a:endParaRPr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608509"/>
            <a:r>
              <a:rPr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24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thrilling of uterine</a:t>
            </a:r>
            <a:r>
              <a:rPr sz="2400" b="1" spc="11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artery</a:t>
            </a:r>
            <a:endParaRPr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22"/>
              </a:spcBef>
            </a:pPr>
            <a:endParaRPr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679905"/>
            <a:r>
              <a:rPr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–movement </a:t>
            </a:r>
            <a:r>
              <a:rPr sz="24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2400" b="1" spc="-33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fetus</a:t>
            </a:r>
            <a:endParaRPr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87565">
              <a:spcBef>
                <a:spcPts val="1896"/>
              </a:spcBef>
            </a:pPr>
            <a:r>
              <a:rPr sz="2400" b="1" u="heavy" spc="-6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(c )vaginal</a:t>
            </a:r>
            <a:r>
              <a:rPr sz="2400" b="1" u="heavy" spc="-28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u="heavy" spc="-6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itchFamily="18" charset="0"/>
                <a:cs typeface="Times New Roman" pitchFamily="18" charset="0"/>
              </a:rPr>
              <a:t>examination</a:t>
            </a:r>
            <a:endParaRPr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22"/>
              </a:spcBef>
            </a:pPr>
            <a:endParaRPr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66417"/>
            <a:r>
              <a:rPr sz="2400" spc="-1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detection of </a:t>
            </a:r>
            <a:r>
              <a:rPr sz="2400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closure </a:t>
            </a:r>
            <a:r>
              <a:rPr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z="2400" spc="-1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cervical </a:t>
            </a:r>
            <a:r>
              <a:rPr sz="2400" spc="-6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canal by </a:t>
            </a:r>
            <a:r>
              <a:rPr sz="2400" spc="-1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cervical</a:t>
            </a:r>
            <a:r>
              <a:rPr sz="2400" spc="5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plug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 bwMode="auto">
          <a:xfrm>
            <a:off x="0" y="3203773"/>
            <a:ext cx="9648824" cy="3960440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IN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9027" y="12041"/>
            <a:ext cx="5571645" cy="629689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z="3500" dirty="0">
                <a:solidFill>
                  <a:srgbClr val="0000CC"/>
                </a:solidFill>
              </a:rPr>
              <a:t>2-Laboratory </a:t>
            </a:r>
            <a:r>
              <a:rPr sz="3500" spc="-6" dirty="0">
                <a:solidFill>
                  <a:srgbClr val="0000CC"/>
                </a:solidFill>
              </a:rPr>
              <a:t>diagnosis</a:t>
            </a:r>
            <a:r>
              <a:rPr sz="3500" spc="132" dirty="0">
                <a:solidFill>
                  <a:srgbClr val="0000CC"/>
                </a:solidFill>
              </a:rPr>
              <a:t> </a:t>
            </a:r>
            <a:r>
              <a:rPr sz="4000" dirty="0">
                <a:solidFill>
                  <a:srgbClr val="0000CC"/>
                </a:solidFill>
              </a:rPr>
              <a:t>: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2144913" y="825965"/>
            <a:ext cx="6567807" cy="2215445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13999">
              <a:spcBef>
                <a:spcPts val="116"/>
              </a:spcBef>
              <a:tabLst>
                <a:tab pos="5076814" algn="l"/>
              </a:tabLst>
            </a:pPr>
            <a:r>
              <a:rPr sz="2200" b="1" dirty="0">
                <a:solidFill>
                  <a:srgbClr val="FF0000"/>
                </a:solidFill>
                <a:latin typeface="Tahoma"/>
                <a:cs typeface="Tahoma"/>
              </a:rPr>
              <a:t>a-presence </a:t>
            </a:r>
            <a:r>
              <a:rPr sz="2200" b="1" spc="-6" dirty="0">
                <a:solidFill>
                  <a:srgbClr val="FF0000"/>
                </a:solidFill>
                <a:latin typeface="Tahoma"/>
                <a:cs typeface="Tahoma"/>
              </a:rPr>
              <a:t>of </a:t>
            </a:r>
            <a:r>
              <a:rPr sz="2200" b="1" dirty="0">
                <a:solidFill>
                  <a:srgbClr val="FF0000"/>
                </a:solidFill>
                <a:latin typeface="Tahoma"/>
                <a:cs typeface="Tahoma"/>
              </a:rPr>
              <a:t>Ig in</a:t>
            </a:r>
            <a:r>
              <a:rPr sz="2200" b="1" spc="-17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200" b="1" spc="-6" dirty="0">
                <a:solidFill>
                  <a:srgbClr val="FF0000"/>
                </a:solidFill>
                <a:latin typeface="Tahoma"/>
                <a:cs typeface="Tahoma"/>
              </a:rPr>
              <a:t>serum indicate	pregnancy</a:t>
            </a:r>
            <a:endParaRPr sz="2200" dirty="0">
              <a:solidFill>
                <a:srgbClr val="FF0000"/>
              </a:solidFill>
              <a:latin typeface="Tahoma"/>
              <a:cs typeface="Tahoma"/>
            </a:endParaRPr>
          </a:p>
          <a:p>
            <a:pPr>
              <a:spcBef>
                <a:spcPts val="33"/>
              </a:spcBef>
            </a:pPr>
            <a:endParaRPr sz="21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606866"/>
            <a:r>
              <a:rPr sz="2200" b="1" dirty="0">
                <a:solidFill>
                  <a:srgbClr val="FF0000"/>
                </a:solidFill>
                <a:latin typeface="Tahoma"/>
                <a:cs typeface="Tahoma"/>
              </a:rPr>
              <a:t>-at 10 </a:t>
            </a:r>
            <a:r>
              <a:rPr sz="2200" b="1" spc="-6" dirty="0">
                <a:solidFill>
                  <a:srgbClr val="FF0000"/>
                </a:solidFill>
                <a:latin typeface="Tahoma"/>
                <a:cs typeface="Tahoma"/>
              </a:rPr>
              <a:t>days </a:t>
            </a:r>
            <a:r>
              <a:rPr sz="2200" b="1" dirty="0">
                <a:solidFill>
                  <a:srgbClr val="FF0000"/>
                </a:solidFill>
                <a:latin typeface="Tahoma"/>
                <a:cs typeface="Tahoma"/>
              </a:rPr>
              <a:t>:76</a:t>
            </a:r>
            <a:r>
              <a:rPr sz="2200" b="1" spc="-39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rgbClr val="FF0000"/>
                </a:solidFill>
                <a:latin typeface="Tahoma"/>
                <a:cs typeface="Tahoma"/>
              </a:rPr>
              <a:t>%success</a:t>
            </a:r>
            <a:endParaRPr sz="22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571868">
              <a:spcBef>
                <a:spcPts val="1929"/>
              </a:spcBef>
            </a:pPr>
            <a:r>
              <a:rPr sz="2000" b="1" dirty="0">
                <a:solidFill>
                  <a:srgbClr val="FF0000"/>
                </a:solidFill>
                <a:latin typeface="Tahoma"/>
                <a:cs typeface="Tahoma"/>
              </a:rPr>
              <a:t>- 90 </a:t>
            </a:r>
            <a:r>
              <a:rPr sz="2000" b="1" spc="-6" dirty="0">
                <a:solidFill>
                  <a:srgbClr val="FF0000"/>
                </a:solidFill>
                <a:latin typeface="Tahoma"/>
                <a:cs typeface="Tahoma"/>
              </a:rPr>
              <a:t>days</a:t>
            </a:r>
            <a:r>
              <a:rPr sz="2000" b="1" spc="-1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000" b="1" spc="-6" dirty="0">
                <a:solidFill>
                  <a:srgbClr val="FF0000"/>
                </a:solidFill>
                <a:latin typeface="Tahoma"/>
                <a:cs typeface="Tahoma"/>
              </a:rPr>
              <a:t>:93%success</a:t>
            </a:r>
            <a:endParaRPr sz="2000" dirty="0">
              <a:solidFill>
                <a:srgbClr val="FF0000"/>
              </a:solidFill>
              <a:latin typeface="Tahoma"/>
              <a:cs typeface="Tahoma"/>
            </a:endParaRPr>
          </a:p>
          <a:p>
            <a:pPr>
              <a:spcBef>
                <a:spcPts val="28"/>
              </a:spcBef>
            </a:pPr>
            <a:endParaRPr sz="2100" dirty="0">
              <a:solidFill>
                <a:srgbClr val="FF0000"/>
              </a:solidFill>
              <a:latin typeface="Tahoma"/>
              <a:cs typeface="Tahoma"/>
            </a:endParaRPr>
          </a:p>
          <a:p>
            <a:pPr marL="568368"/>
            <a:r>
              <a:rPr sz="2200" b="1" spc="-6" dirty="0">
                <a:solidFill>
                  <a:srgbClr val="FF0000"/>
                </a:solidFill>
                <a:latin typeface="Tahoma"/>
                <a:cs typeface="Tahoma"/>
              </a:rPr>
              <a:t>-180 days </a:t>
            </a:r>
            <a:r>
              <a:rPr sz="2200" b="1" dirty="0">
                <a:solidFill>
                  <a:srgbClr val="FF0000"/>
                </a:solidFill>
                <a:latin typeface="Tahoma"/>
                <a:cs typeface="Tahoma"/>
              </a:rPr>
              <a:t>:100% success</a:t>
            </a:r>
            <a:endParaRPr sz="22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8767" y="3444273"/>
            <a:ext cx="4643388" cy="899700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13999">
              <a:spcBef>
                <a:spcPts val="116"/>
              </a:spcBef>
            </a:pPr>
            <a:r>
              <a:rPr sz="2200" b="1" spc="-6" dirty="0">
                <a:latin typeface="Tahoma"/>
                <a:cs typeface="Tahoma"/>
              </a:rPr>
              <a:t>b-Barium chloride test</a:t>
            </a:r>
            <a:r>
              <a:rPr sz="2200" b="1" spc="-149" dirty="0">
                <a:latin typeface="Tahoma"/>
                <a:cs typeface="Tahoma"/>
              </a:rPr>
              <a:t> </a:t>
            </a:r>
            <a:r>
              <a:rPr spc="-6" dirty="0">
                <a:latin typeface="Tahoma"/>
                <a:cs typeface="Tahoma"/>
              </a:rPr>
              <a:t>:</a:t>
            </a:r>
            <a:endParaRPr dirty="0">
              <a:latin typeface="Tahoma"/>
              <a:cs typeface="Tahoma"/>
            </a:endParaRPr>
          </a:p>
          <a:p>
            <a:pPr marL="719559">
              <a:spcBef>
                <a:spcPts val="2122"/>
              </a:spcBef>
            </a:pPr>
            <a:r>
              <a:rPr b="1" spc="-6" dirty="0">
                <a:latin typeface="Tahoma"/>
                <a:cs typeface="Tahoma"/>
              </a:rPr>
              <a:t>- 4-5 drops </a:t>
            </a:r>
            <a:r>
              <a:rPr b="1" spc="-11" dirty="0">
                <a:latin typeface="Tahoma"/>
                <a:cs typeface="Tahoma"/>
              </a:rPr>
              <a:t>Ba </a:t>
            </a:r>
            <a:r>
              <a:rPr b="1" spc="-6" dirty="0">
                <a:latin typeface="Tahoma"/>
                <a:cs typeface="Tahoma"/>
              </a:rPr>
              <a:t>cl +4-5 drops</a:t>
            </a:r>
            <a:r>
              <a:rPr b="1" spc="165" dirty="0">
                <a:latin typeface="Tahoma"/>
                <a:cs typeface="Tahoma"/>
              </a:rPr>
              <a:t> </a:t>
            </a:r>
            <a:r>
              <a:rPr b="1" spc="-11" dirty="0">
                <a:latin typeface="Tahoma"/>
                <a:cs typeface="Tahoma"/>
              </a:rPr>
              <a:t>urine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82359" y="3776898"/>
            <a:ext cx="1407087" cy="29678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spcBef>
                <a:spcPts val="105"/>
              </a:spcBef>
            </a:pPr>
            <a:r>
              <a:rPr b="1" spc="-6" dirty="0">
                <a:latin typeface="Tahoma"/>
                <a:cs typeface="Tahoma"/>
              </a:rPr>
              <a:t>Turbid</a:t>
            </a:r>
            <a:r>
              <a:rPr b="1" spc="-39" dirty="0">
                <a:latin typeface="Tahoma"/>
                <a:cs typeface="Tahoma"/>
              </a:rPr>
              <a:t> </a:t>
            </a:r>
            <a:r>
              <a:rPr b="1" spc="-11" dirty="0">
                <a:latin typeface="Tahoma"/>
                <a:cs typeface="Tahoma"/>
              </a:rPr>
              <a:t>urine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95805" y="3776898"/>
            <a:ext cx="1543596" cy="56742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spcBef>
                <a:spcPts val="105"/>
              </a:spcBef>
            </a:pPr>
            <a:r>
              <a:rPr b="1" spc="-11" dirty="0">
                <a:latin typeface="Tahoma"/>
                <a:cs typeface="Tahoma"/>
              </a:rPr>
              <a:t>non</a:t>
            </a:r>
            <a:r>
              <a:rPr b="1" spc="-66" dirty="0">
                <a:latin typeface="Tahoma"/>
                <a:cs typeface="Tahoma"/>
              </a:rPr>
              <a:t> </a:t>
            </a:r>
            <a:r>
              <a:rPr b="1" spc="-6" dirty="0">
                <a:latin typeface="Tahoma"/>
                <a:cs typeface="Tahoma"/>
              </a:rPr>
              <a:t>pregnant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95731" y="4588722"/>
            <a:ext cx="1260078" cy="29678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spcBef>
                <a:spcPts val="105"/>
              </a:spcBef>
            </a:pPr>
            <a:r>
              <a:rPr b="1" spc="-11" dirty="0">
                <a:latin typeface="Tahoma"/>
                <a:cs typeface="Tahoma"/>
              </a:rPr>
              <a:t>Clear</a:t>
            </a:r>
            <a:r>
              <a:rPr b="1" spc="-28" dirty="0">
                <a:latin typeface="Tahoma"/>
                <a:cs typeface="Tahoma"/>
              </a:rPr>
              <a:t> </a:t>
            </a:r>
            <a:r>
              <a:rPr b="1" spc="-11" dirty="0">
                <a:latin typeface="Tahoma"/>
                <a:cs typeface="Tahoma"/>
              </a:rPr>
              <a:t>urine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55887" y="4588722"/>
            <a:ext cx="1053565" cy="56742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spcBef>
                <a:spcPts val="105"/>
              </a:spcBef>
            </a:pPr>
            <a:r>
              <a:rPr b="1" spc="-11" dirty="0">
                <a:latin typeface="Tahoma"/>
                <a:cs typeface="Tahoma"/>
              </a:rPr>
              <a:t>p</a:t>
            </a:r>
            <a:r>
              <a:rPr b="1" dirty="0">
                <a:latin typeface="Tahoma"/>
                <a:cs typeface="Tahoma"/>
              </a:rPr>
              <a:t>r</a:t>
            </a:r>
            <a:r>
              <a:rPr b="1" spc="-6" dirty="0">
                <a:latin typeface="Tahoma"/>
                <a:cs typeface="Tahoma"/>
              </a:rPr>
              <a:t>egn</a:t>
            </a:r>
            <a:r>
              <a:rPr b="1" dirty="0">
                <a:latin typeface="Tahoma"/>
                <a:cs typeface="Tahoma"/>
              </a:rPr>
              <a:t>a</a:t>
            </a:r>
            <a:r>
              <a:rPr b="1" spc="-11" dirty="0">
                <a:latin typeface="Tahoma"/>
                <a:cs typeface="Tahoma"/>
              </a:rPr>
              <a:t>nt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6616" y="5299611"/>
            <a:ext cx="3413412" cy="330386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2000" b="1" dirty="0">
                <a:latin typeface="Tahoma"/>
                <a:cs typeface="Tahoma"/>
              </a:rPr>
              <a:t>C- </a:t>
            </a:r>
            <a:r>
              <a:rPr sz="2000" b="1" spc="-6" dirty="0">
                <a:latin typeface="Tahoma"/>
                <a:cs typeface="Tahoma"/>
              </a:rPr>
              <a:t>oxidation reduction</a:t>
            </a:r>
            <a:r>
              <a:rPr sz="2000" b="1" spc="-61" dirty="0">
                <a:latin typeface="Tahoma"/>
                <a:cs typeface="Tahoma"/>
              </a:rPr>
              <a:t> </a:t>
            </a:r>
            <a:r>
              <a:rPr sz="2000" b="1" spc="-6" dirty="0">
                <a:latin typeface="Tahoma"/>
                <a:cs typeface="Tahoma"/>
              </a:rPr>
              <a:t>test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8672" y="5906345"/>
            <a:ext cx="3187998" cy="56742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spcBef>
                <a:spcPts val="105"/>
              </a:spcBef>
            </a:pPr>
            <a:r>
              <a:rPr b="1" spc="-6" dirty="0">
                <a:latin typeface="Tahoma"/>
                <a:cs typeface="Tahoma"/>
              </a:rPr>
              <a:t>3ml </a:t>
            </a:r>
            <a:r>
              <a:rPr b="1" spc="-11" dirty="0">
                <a:latin typeface="Tahoma"/>
                <a:cs typeface="Tahoma"/>
              </a:rPr>
              <a:t>urine </a:t>
            </a:r>
            <a:r>
              <a:rPr b="1" dirty="0">
                <a:latin typeface="Tahoma"/>
                <a:cs typeface="Tahoma"/>
              </a:rPr>
              <a:t>+0.6 </a:t>
            </a:r>
            <a:r>
              <a:rPr b="1" spc="-11" dirty="0">
                <a:latin typeface="Tahoma"/>
                <a:cs typeface="Tahoma"/>
              </a:rPr>
              <a:t>Na</a:t>
            </a:r>
            <a:r>
              <a:rPr b="1" spc="61" dirty="0">
                <a:latin typeface="Tahoma"/>
                <a:cs typeface="Tahoma"/>
              </a:rPr>
              <a:t> </a:t>
            </a:r>
            <a:r>
              <a:rPr b="1" dirty="0">
                <a:latin typeface="Tahoma"/>
                <a:cs typeface="Tahoma"/>
              </a:rPr>
              <a:t>benzoate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35195" y="5906345"/>
            <a:ext cx="4518080" cy="56742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spcBef>
                <a:spcPts val="105"/>
              </a:spcBef>
            </a:pPr>
            <a:r>
              <a:rPr b="1" spc="-6" dirty="0">
                <a:latin typeface="Tahoma"/>
                <a:cs typeface="Tahoma"/>
              </a:rPr>
              <a:t>permanent turbidity indicate</a:t>
            </a:r>
            <a:r>
              <a:rPr b="1" spc="88" dirty="0">
                <a:latin typeface="Tahoma"/>
                <a:cs typeface="Tahoma"/>
              </a:rPr>
              <a:t> </a:t>
            </a:r>
            <a:r>
              <a:rPr b="1" spc="-6" dirty="0">
                <a:latin typeface="Tahoma"/>
                <a:cs typeface="Tahoma"/>
              </a:rPr>
              <a:t>pregnancy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195021" y="3939430"/>
            <a:ext cx="480930" cy="480879"/>
          </a:xfrm>
          <a:custGeom>
            <a:avLst/>
            <a:gdLst/>
            <a:ahLst/>
            <a:cxnLst/>
            <a:rect l="l" t="t" r="r" b="b"/>
            <a:pathLst>
              <a:path w="436245" h="436245">
                <a:moveTo>
                  <a:pt x="377381" y="49340"/>
                </a:moveTo>
                <a:lnTo>
                  <a:pt x="0" y="426847"/>
                </a:lnTo>
                <a:lnTo>
                  <a:pt x="8889" y="435737"/>
                </a:lnTo>
                <a:lnTo>
                  <a:pt x="386396" y="58355"/>
                </a:lnTo>
                <a:lnTo>
                  <a:pt x="377381" y="49340"/>
                </a:lnTo>
                <a:close/>
              </a:path>
              <a:path w="436245" h="436245">
                <a:moveTo>
                  <a:pt x="422275" y="40386"/>
                </a:moveTo>
                <a:lnTo>
                  <a:pt x="386334" y="40386"/>
                </a:lnTo>
                <a:lnTo>
                  <a:pt x="395350" y="49403"/>
                </a:lnTo>
                <a:lnTo>
                  <a:pt x="386396" y="58355"/>
                </a:lnTo>
                <a:lnTo>
                  <a:pt x="408813" y="80772"/>
                </a:lnTo>
                <a:lnTo>
                  <a:pt x="422275" y="40386"/>
                </a:lnTo>
                <a:close/>
              </a:path>
              <a:path w="436245" h="436245">
                <a:moveTo>
                  <a:pt x="386334" y="40386"/>
                </a:moveTo>
                <a:lnTo>
                  <a:pt x="377381" y="49340"/>
                </a:lnTo>
                <a:lnTo>
                  <a:pt x="386396" y="58355"/>
                </a:lnTo>
                <a:lnTo>
                  <a:pt x="395350" y="49403"/>
                </a:lnTo>
                <a:lnTo>
                  <a:pt x="386334" y="40386"/>
                </a:lnTo>
                <a:close/>
              </a:path>
              <a:path w="436245" h="436245">
                <a:moveTo>
                  <a:pt x="435737" y="0"/>
                </a:moveTo>
                <a:lnTo>
                  <a:pt x="354964" y="26924"/>
                </a:lnTo>
                <a:lnTo>
                  <a:pt x="377381" y="49340"/>
                </a:lnTo>
                <a:lnTo>
                  <a:pt x="386334" y="40386"/>
                </a:lnTo>
                <a:lnTo>
                  <a:pt x="422275" y="40386"/>
                </a:lnTo>
                <a:lnTo>
                  <a:pt x="4357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97123" y="4487368"/>
            <a:ext cx="559335" cy="250588"/>
          </a:xfrm>
          <a:custGeom>
            <a:avLst/>
            <a:gdLst/>
            <a:ahLst/>
            <a:cxnLst/>
            <a:rect l="l" t="t" r="r" b="b"/>
            <a:pathLst>
              <a:path w="507364" h="227329">
                <a:moveTo>
                  <a:pt x="434434" y="198047"/>
                </a:moveTo>
                <a:lnTo>
                  <a:pt x="421894" y="227203"/>
                </a:lnTo>
                <a:lnTo>
                  <a:pt x="506984" y="222250"/>
                </a:lnTo>
                <a:lnTo>
                  <a:pt x="490765" y="203073"/>
                </a:lnTo>
                <a:lnTo>
                  <a:pt x="446150" y="203073"/>
                </a:lnTo>
                <a:lnTo>
                  <a:pt x="434434" y="198047"/>
                </a:lnTo>
                <a:close/>
              </a:path>
              <a:path w="507364" h="227329">
                <a:moveTo>
                  <a:pt x="439449" y="186388"/>
                </a:moveTo>
                <a:lnTo>
                  <a:pt x="434434" y="198047"/>
                </a:lnTo>
                <a:lnTo>
                  <a:pt x="446150" y="203073"/>
                </a:lnTo>
                <a:lnTo>
                  <a:pt x="451104" y="191389"/>
                </a:lnTo>
                <a:lnTo>
                  <a:pt x="439449" y="186388"/>
                </a:lnTo>
                <a:close/>
              </a:path>
              <a:path w="507364" h="227329">
                <a:moveTo>
                  <a:pt x="451993" y="157226"/>
                </a:moveTo>
                <a:lnTo>
                  <a:pt x="439449" y="186388"/>
                </a:lnTo>
                <a:lnTo>
                  <a:pt x="451104" y="191389"/>
                </a:lnTo>
                <a:lnTo>
                  <a:pt x="446150" y="203073"/>
                </a:lnTo>
                <a:lnTo>
                  <a:pt x="490765" y="203073"/>
                </a:lnTo>
                <a:lnTo>
                  <a:pt x="451993" y="157226"/>
                </a:lnTo>
                <a:close/>
              </a:path>
              <a:path w="507364" h="227329">
                <a:moveTo>
                  <a:pt x="5080" y="0"/>
                </a:moveTo>
                <a:lnTo>
                  <a:pt x="0" y="11684"/>
                </a:lnTo>
                <a:lnTo>
                  <a:pt x="434434" y="198047"/>
                </a:lnTo>
                <a:lnTo>
                  <a:pt x="439449" y="186388"/>
                </a:lnTo>
                <a:lnTo>
                  <a:pt x="5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342056" y="3976389"/>
            <a:ext cx="396925" cy="83996"/>
          </a:xfrm>
          <a:custGeom>
            <a:avLst/>
            <a:gdLst/>
            <a:ahLst/>
            <a:cxnLst/>
            <a:rect l="l" t="t" r="r" b="b"/>
            <a:pathLst>
              <a:path w="360045" h="76200">
                <a:moveTo>
                  <a:pt x="308864" y="38100"/>
                </a:moveTo>
                <a:lnTo>
                  <a:pt x="283464" y="76200"/>
                </a:lnTo>
                <a:lnTo>
                  <a:pt x="346964" y="44450"/>
                </a:lnTo>
                <a:lnTo>
                  <a:pt x="308864" y="44450"/>
                </a:lnTo>
                <a:lnTo>
                  <a:pt x="308864" y="38100"/>
                </a:lnTo>
                <a:close/>
              </a:path>
              <a:path w="360045" h="76200">
                <a:moveTo>
                  <a:pt x="30463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304630" y="44450"/>
                </a:lnTo>
                <a:lnTo>
                  <a:pt x="308864" y="38100"/>
                </a:lnTo>
                <a:lnTo>
                  <a:pt x="304630" y="31750"/>
                </a:lnTo>
                <a:close/>
              </a:path>
              <a:path w="360045" h="76200">
                <a:moveTo>
                  <a:pt x="346964" y="31750"/>
                </a:moveTo>
                <a:lnTo>
                  <a:pt x="308864" y="31750"/>
                </a:lnTo>
                <a:lnTo>
                  <a:pt x="308864" y="44450"/>
                </a:lnTo>
                <a:lnTo>
                  <a:pt x="346964" y="44450"/>
                </a:lnTo>
                <a:lnTo>
                  <a:pt x="359664" y="38100"/>
                </a:lnTo>
                <a:lnTo>
                  <a:pt x="346964" y="31750"/>
                </a:lnTo>
                <a:close/>
              </a:path>
              <a:path w="360045" h="76200">
                <a:moveTo>
                  <a:pt x="283464" y="0"/>
                </a:moveTo>
                <a:lnTo>
                  <a:pt x="308864" y="38100"/>
                </a:lnTo>
                <a:lnTo>
                  <a:pt x="308864" y="31750"/>
                </a:lnTo>
                <a:lnTo>
                  <a:pt x="346964" y="31750"/>
                </a:lnTo>
                <a:lnTo>
                  <a:pt x="2834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342056" y="4770994"/>
            <a:ext cx="396925" cy="83996"/>
          </a:xfrm>
          <a:custGeom>
            <a:avLst/>
            <a:gdLst/>
            <a:ahLst/>
            <a:cxnLst/>
            <a:rect l="l" t="t" r="r" b="b"/>
            <a:pathLst>
              <a:path w="360045" h="76200">
                <a:moveTo>
                  <a:pt x="308864" y="38100"/>
                </a:moveTo>
                <a:lnTo>
                  <a:pt x="283464" y="76200"/>
                </a:lnTo>
                <a:lnTo>
                  <a:pt x="346964" y="44450"/>
                </a:lnTo>
                <a:lnTo>
                  <a:pt x="308864" y="44450"/>
                </a:lnTo>
                <a:lnTo>
                  <a:pt x="308864" y="38100"/>
                </a:lnTo>
                <a:close/>
              </a:path>
              <a:path w="360045" h="76200">
                <a:moveTo>
                  <a:pt x="30463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304630" y="44450"/>
                </a:lnTo>
                <a:lnTo>
                  <a:pt x="308864" y="38100"/>
                </a:lnTo>
                <a:lnTo>
                  <a:pt x="304630" y="31750"/>
                </a:lnTo>
                <a:close/>
              </a:path>
              <a:path w="360045" h="76200">
                <a:moveTo>
                  <a:pt x="346964" y="31750"/>
                </a:moveTo>
                <a:lnTo>
                  <a:pt x="308864" y="31750"/>
                </a:lnTo>
                <a:lnTo>
                  <a:pt x="308864" y="44450"/>
                </a:lnTo>
                <a:lnTo>
                  <a:pt x="346964" y="44450"/>
                </a:lnTo>
                <a:lnTo>
                  <a:pt x="359664" y="38100"/>
                </a:lnTo>
                <a:lnTo>
                  <a:pt x="346964" y="31750"/>
                </a:lnTo>
                <a:close/>
              </a:path>
              <a:path w="360045" h="76200">
                <a:moveTo>
                  <a:pt x="283464" y="0"/>
                </a:moveTo>
                <a:lnTo>
                  <a:pt x="308864" y="38100"/>
                </a:lnTo>
                <a:lnTo>
                  <a:pt x="308864" y="31750"/>
                </a:lnTo>
                <a:lnTo>
                  <a:pt x="346964" y="31750"/>
                </a:lnTo>
                <a:lnTo>
                  <a:pt x="2834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66658" y="6119977"/>
            <a:ext cx="872254" cy="83996"/>
          </a:xfrm>
          <a:custGeom>
            <a:avLst/>
            <a:gdLst/>
            <a:ahLst/>
            <a:cxnLst/>
            <a:rect l="l" t="t" r="r" b="b"/>
            <a:pathLst>
              <a:path w="791210" h="76200">
                <a:moveTo>
                  <a:pt x="714755" y="0"/>
                </a:moveTo>
                <a:lnTo>
                  <a:pt x="714755" y="76200"/>
                </a:lnTo>
                <a:lnTo>
                  <a:pt x="778255" y="44450"/>
                </a:lnTo>
                <a:lnTo>
                  <a:pt x="727455" y="44450"/>
                </a:lnTo>
                <a:lnTo>
                  <a:pt x="727455" y="31750"/>
                </a:lnTo>
                <a:lnTo>
                  <a:pt x="778255" y="31750"/>
                </a:lnTo>
                <a:lnTo>
                  <a:pt x="714755" y="0"/>
                </a:lnTo>
                <a:close/>
              </a:path>
              <a:path w="791210" h="76200">
                <a:moveTo>
                  <a:pt x="714755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714755" y="44450"/>
                </a:lnTo>
                <a:lnTo>
                  <a:pt x="714755" y="31750"/>
                </a:lnTo>
                <a:close/>
              </a:path>
              <a:path w="791210" h="76200">
                <a:moveTo>
                  <a:pt x="778255" y="31750"/>
                </a:moveTo>
                <a:lnTo>
                  <a:pt x="727455" y="31750"/>
                </a:lnTo>
                <a:lnTo>
                  <a:pt x="727455" y="44450"/>
                </a:lnTo>
                <a:lnTo>
                  <a:pt x="778255" y="44450"/>
                </a:lnTo>
                <a:lnTo>
                  <a:pt x="790955" y="38100"/>
                </a:lnTo>
                <a:lnTo>
                  <a:pt x="778255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59993" y="1387759"/>
            <a:ext cx="7272808" cy="430947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720259" indent="-544569">
              <a:spcBef>
                <a:spcPts val="105"/>
              </a:spcBef>
              <a:buAutoNum type="arabicParenR"/>
              <a:tabLst>
                <a:tab pos="720959" algn="l"/>
              </a:tabLst>
            </a:pPr>
            <a:r>
              <a:rPr sz="2400" b="1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Mild </a:t>
            </a:r>
            <a:r>
              <a:rPr sz="2400" b="1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exercise or</a:t>
            </a:r>
            <a:r>
              <a:rPr sz="2400" b="1" spc="-21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work</a:t>
            </a:r>
            <a:endParaRPr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1"/>
              </a:spcBef>
              <a:buAutoNum type="arabicParenR"/>
            </a:pPr>
            <a:endParaRPr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33425" indent="-349980">
              <a:spcBef>
                <a:spcPts val="6"/>
              </a:spcBef>
              <a:buSzPct val="96428"/>
              <a:buAutoNum type="arabicParenR"/>
              <a:tabLst>
                <a:tab pos="1334125" algn="l"/>
              </a:tabLst>
            </a:pPr>
            <a:r>
              <a:rPr sz="24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Good quality ration </a:t>
            </a:r>
            <a:r>
              <a:rPr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plentyfull </a:t>
            </a:r>
            <a:r>
              <a:rPr sz="24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clean</a:t>
            </a:r>
            <a:r>
              <a:rPr sz="2400" spc="44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endParaRPr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4868" indent="-427676">
              <a:spcBef>
                <a:spcPts val="1064"/>
              </a:spcBef>
              <a:buSzPct val="96428"/>
              <a:buAutoNum type="arabicParenR"/>
              <a:tabLst>
                <a:tab pos="565568" algn="l"/>
              </a:tabLst>
            </a:pPr>
            <a:r>
              <a:rPr sz="2400" b="1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Avoid –narrow</a:t>
            </a:r>
            <a:r>
              <a:rPr sz="2400" b="1" spc="33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doors</a:t>
            </a:r>
            <a:endParaRPr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54801">
              <a:spcBef>
                <a:spcPts val="1361"/>
              </a:spcBef>
            </a:pPr>
            <a:r>
              <a:rPr sz="2400" b="1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-crowding during</a:t>
            </a:r>
            <a:r>
              <a:rPr sz="2400" b="1" spc="39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movement</a:t>
            </a:r>
            <a:endParaRPr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44396">
              <a:spcBef>
                <a:spcPts val="678"/>
              </a:spcBef>
            </a:pPr>
            <a:r>
              <a:rPr sz="2400" b="1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-slopping</a:t>
            </a:r>
            <a:endParaRPr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3366" indent="-544569">
              <a:spcBef>
                <a:spcPts val="1235"/>
              </a:spcBef>
              <a:buAutoNum type="arabicParenR" startAt="4"/>
              <a:tabLst>
                <a:tab pos="604066" algn="l"/>
              </a:tabLst>
            </a:pPr>
            <a:r>
              <a:rPr sz="2400" b="1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Take care </a:t>
            </a:r>
            <a:r>
              <a:rPr sz="2400" b="1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b="1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prevent </a:t>
            </a:r>
            <a:r>
              <a:rPr sz="2400" b="1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injuries by mounting</a:t>
            </a:r>
            <a:r>
              <a:rPr sz="2400" b="1" spc="11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cows</a:t>
            </a:r>
            <a:r>
              <a:rPr lang="en-IN" sz="2400" b="1" spc="-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sz="2400" b="1" spc="-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bulls</a:t>
            </a:r>
            <a:endParaRPr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1675" marR="5600" indent="-441675">
              <a:spcBef>
                <a:spcPts val="154"/>
              </a:spcBef>
              <a:buSzPct val="96428"/>
              <a:buAutoNum type="arabicParenR" startAt="5"/>
              <a:tabLst>
                <a:tab pos="441675" algn="l"/>
              </a:tabLst>
            </a:pPr>
            <a:r>
              <a:rPr sz="2400" b="1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Calculate </a:t>
            </a:r>
            <a:r>
              <a:rPr sz="2400" b="1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expected </a:t>
            </a:r>
            <a:r>
              <a:rPr sz="2400" b="1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day </a:t>
            </a:r>
            <a:r>
              <a:rPr sz="2400" b="1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calving and isolate  the cow in calving box </a:t>
            </a:r>
            <a:r>
              <a:rPr sz="2400" b="1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3-5 </a:t>
            </a:r>
            <a:r>
              <a:rPr sz="2400" b="1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days</a:t>
            </a:r>
            <a:r>
              <a:rPr sz="2400" b="1" spc="7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before</a:t>
            </a:r>
            <a:r>
              <a:rPr lang="en-IN" sz="2400" b="1" spc="-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1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parturition</a:t>
            </a:r>
            <a:r>
              <a:rPr sz="2400" b="1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48047" y="160993"/>
            <a:ext cx="7944793" cy="632773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z="4000" u="heavy" spc="-6" dirty="0">
                <a:solidFill>
                  <a:srgbClr val="333399"/>
                </a:solidFill>
                <a:uFill>
                  <a:solidFill>
                    <a:srgbClr val="333399"/>
                  </a:solidFill>
                </a:uFill>
                <a:latin typeface="Times New Roman" pitchFamily="18" charset="0"/>
                <a:cs typeface="Times New Roman" pitchFamily="18" charset="0"/>
              </a:rPr>
              <a:t>Management of pregnant cow :</a:t>
            </a:r>
            <a:endParaRPr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0" y="1403573"/>
            <a:ext cx="9648824" cy="5904656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IN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2200" y="0"/>
            <a:ext cx="3354608" cy="566276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z="3500" spc="-6" dirty="0"/>
              <a:t>6)Steaming</a:t>
            </a:r>
            <a:r>
              <a:rPr sz="3500" spc="-77" dirty="0"/>
              <a:t> </a:t>
            </a:r>
            <a:r>
              <a:rPr sz="3500" spc="-6" dirty="0"/>
              <a:t>up</a:t>
            </a:r>
            <a:endParaRPr sz="3500" dirty="0"/>
          </a:p>
        </p:txBody>
      </p:sp>
      <p:sp>
        <p:nvSpPr>
          <p:cNvPr id="3" name="object 3"/>
          <p:cNvSpPr txBox="1"/>
          <p:nvPr/>
        </p:nvSpPr>
        <p:spPr>
          <a:xfrm>
            <a:off x="2159992" y="660772"/>
            <a:ext cx="7579544" cy="752093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spcBef>
                <a:spcPts val="105"/>
              </a:spcBef>
            </a:pPr>
            <a:r>
              <a:rPr sz="24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From 6 M of pregnancy ,cow </a:t>
            </a:r>
            <a:r>
              <a:rPr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should be </a:t>
            </a:r>
            <a:r>
              <a:rPr sz="24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given1/2 </a:t>
            </a:r>
            <a:r>
              <a:rPr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to1</a:t>
            </a:r>
            <a:r>
              <a:rPr sz="2400" spc="7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kg</a:t>
            </a:r>
            <a:r>
              <a:rPr lang="en-IN" sz="24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extra concentrate</a:t>
            </a:r>
            <a:r>
              <a:rPr lang="en-IN" sz="2400" spc="-94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mixture</a:t>
            </a:r>
            <a:endParaRPr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127" y="1448881"/>
            <a:ext cx="8173007" cy="2637931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700660">
              <a:spcBef>
                <a:spcPts val="110"/>
              </a:spcBef>
            </a:pPr>
            <a:r>
              <a:rPr sz="2600" dirty="0">
                <a:latin typeface="Arial"/>
                <a:cs typeface="Arial"/>
              </a:rPr>
              <a:t>gradually increase .in high </a:t>
            </a:r>
            <a:r>
              <a:rPr sz="2200" dirty="0">
                <a:latin typeface="Arial"/>
                <a:cs typeface="Arial"/>
              </a:rPr>
              <a:t>producing </a:t>
            </a:r>
            <a:r>
              <a:rPr sz="2600" dirty="0">
                <a:latin typeface="Arial"/>
                <a:cs typeface="Arial"/>
              </a:rPr>
              <a:t>cow give 2</a:t>
            </a:r>
            <a:r>
              <a:rPr sz="2600" spc="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kg.</a:t>
            </a:r>
          </a:p>
          <a:p>
            <a:pPr marL="13999">
              <a:spcBef>
                <a:spcPts val="2326"/>
              </a:spcBef>
            </a:pPr>
            <a:r>
              <a:rPr sz="2600" b="1" spc="-6" dirty="0">
                <a:latin typeface="Tahoma"/>
                <a:cs typeface="Tahoma"/>
              </a:rPr>
              <a:t>Function of </a:t>
            </a:r>
            <a:r>
              <a:rPr sz="2600" b="1" dirty="0">
                <a:latin typeface="Tahoma"/>
                <a:cs typeface="Tahoma"/>
              </a:rPr>
              <a:t>steam</a:t>
            </a:r>
            <a:r>
              <a:rPr sz="2600" b="1" spc="28" dirty="0">
                <a:latin typeface="Tahoma"/>
                <a:cs typeface="Tahoma"/>
              </a:rPr>
              <a:t> </a:t>
            </a:r>
            <a:r>
              <a:rPr sz="2600" b="1" spc="-6" dirty="0">
                <a:latin typeface="Tahoma"/>
                <a:cs typeface="Tahoma"/>
              </a:rPr>
              <a:t>up</a:t>
            </a:r>
            <a:endParaRPr sz="2600" dirty="0">
              <a:latin typeface="Tahoma"/>
              <a:cs typeface="Tahoma"/>
            </a:endParaRPr>
          </a:p>
          <a:p>
            <a:pPr marL="1388022" indent="-266685">
              <a:spcBef>
                <a:spcPts val="259"/>
              </a:spcBef>
              <a:buSzPct val="95000"/>
              <a:buAutoNum type="arabicPeriod"/>
              <a:tabLst>
                <a:tab pos="1388722" algn="l"/>
              </a:tabLst>
            </a:pPr>
            <a:r>
              <a:rPr sz="2200" b="1" spc="-6" dirty="0">
                <a:latin typeface="Tahoma"/>
                <a:cs typeface="Tahoma"/>
              </a:rPr>
              <a:t>Development of</a:t>
            </a:r>
            <a:r>
              <a:rPr sz="2200" b="1" spc="-17" dirty="0">
                <a:latin typeface="Tahoma"/>
                <a:cs typeface="Tahoma"/>
              </a:rPr>
              <a:t> </a:t>
            </a:r>
            <a:r>
              <a:rPr sz="2200" b="1" spc="-6" dirty="0">
                <a:latin typeface="Tahoma"/>
                <a:cs typeface="Tahoma"/>
              </a:rPr>
              <a:t>fetus</a:t>
            </a:r>
            <a:endParaRPr sz="2200" dirty="0">
              <a:latin typeface="Tahoma"/>
              <a:cs typeface="Tahoma"/>
            </a:endParaRPr>
          </a:p>
          <a:p>
            <a:pPr marL="1381022" indent="-267385">
              <a:spcBef>
                <a:spcPts val="799"/>
              </a:spcBef>
              <a:buSzPct val="95000"/>
              <a:buAutoNum type="arabicPeriod"/>
              <a:tabLst>
                <a:tab pos="1381722" algn="l"/>
              </a:tabLst>
            </a:pPr>
            <a:r>
              <a:rPr sz="2200" b="1" dirty="0">
                <a:latin typeface="Tahoma"/>
                <a:cs typeface="Tahoma"/>
              </a:rPr>
              <a:t>Build up body </a:t>
            </a:r>
            <a:r>
              <a:rPr sz="2200" b="1" spc="-6" dirty="0">
                <a:latin typeface="Tahoma"/>
                <a:cs typeface="Tahoma"/>
              </a:rPr>
              <a:t>reserve for coming lactation</a:t>
            </a:r>
            <a:r>
              <a:rPr sz="2200" b="1" spc="-72" dirty="0">
                <a:latin typeface="Tahoma"/>
                <a:cs typeface="Tahoma"/>
              </a:rPr>
              <a:t> </a:t>
            </a:r>
            <a:r>
              <a:rPr sz="2200" b="1" dirty="0">
                <a:latin typeface="Tahoma"/>
                <a:cs typeface="Tahoma"/>
              </a:rPr>
              <a:t>.</a:t>
            </a:r>
            <a:endParaRPr sz="2200" dirty="0">
              <a:latin typeface="Tahoma"/>
              <a:cs typeface="Tahoma"/>
            </a:endParaRPr>
          </a:p>
          <a:p>
            <a:pPr marL="1394321" indent="-271584">
              <a:spcBef>
                <a:spcPts val="478"/>
              </a:spcBef>
              <a:buSzPct val="94444"/>
              <a:buAutoNum type="arabicPlain" startAt="3"/>
              <a:tabLst>
                <a:tab pos="1395021" algn="l"/>
              </a:tabLst>
            </a:pPr>
            <a:r>
              <a:rPr sz="2000" b="1" spc="-6" dirty="0">
                <a:latin typeface="Tahoma"/>
                <a:cs typeface="Tahoma"/>
              </a:rPr>
              <a:t>Increase milk yield </a:t>
            </a:r>
            <a:r>
              <a:rPr sz="2000" b="1" dirty="0">
                <a:latin typeface="Tahoma"/>
                <a:cs typeface="Tahoma"/>
              </a:rPr>
              <a:t>and </a:t>
            </a:r>
            <a:r>
              <a:rPr sz="2000" b="1" spc="-6" dirty="0">
                <a:latin typeface="Tahoma"/>
                <a:cs typeface="Tahoma"/>
              </a:rPr>
              <a:t>fat </a:t>
            </a:r>
            <a:r>
              <a:rPr sz="2000" b="1" dirty="0">
                <a:latin typeface="Tahoma"/>
                <a:cs typeface="Tahoma"/>
              </a:rPr>
              <a:t>% of</a:t>
            </a:r>
            <a:r>
              <a:rPr sz="2000" b="1" spc="-17" dirty="0">
                <a:latin typeface="Tahoma"/>
                <a:cs typeface="Tahoma"/>
              </a:rPr>
              <a:t> </a:t>
            </a:r>
            <a:r>
              <a:rPr sz="2000" b="1" spc="-6" dirty="0">
                <a:latin typeface="Tahoma"/>
                <a:cs typeface="Tahoma"/>
              </a:rPr>
              <a:t>milk</a:t>
            </a:r>
            <a:endParaRPr sz="2000" dirty="0">
              <a:latin typeface="Tahoma"/>
              <a:cs typeface="Tahoma"/>
            </a:endParaRPr>
          </a:p>
          <a:p>
            <a:pPr marL="1423020" indent="-300283">
              <a:spcBef>
                <a:spcPts val="132"/>
              </a:spcBef>
              <a:buSzPct val="95000"/>
              <a:buAutoNum type="arabicPlain" startAt="3"/>
              <a:tabLst>
                <a:tab pos="1423720" algn="l"/>
                <a:tab pos="2907636" algn="l"/>
              </a:tabLst>
            </a:pPr>
            <a:r>
              <a:rPr sz="2200" b="1" spc="-6" dirty="0">
                <a:latin typeface="Tahoma"/>
                <a:cs typeface="Tahoma"/>
              </a:rPr>
              <a:t>Lengthen	of lactation</a:t>
            </a:r>
            <a:r>
              <a:rPr sz="2200" b="1" spc="-44" dirty="0">
                <a:latin typeface="Tahoma"/>
                <a:cs typeface="Tahoma"/>
              </a:rPr>
              <a:t> </a:t>
            </a:r>
            <a:r>
              <a:rPr sz="2200" b="1" spc="-6" dirty="0">
                <a:latin typeface="Tahoma"/>
                <a:cs typeface="Tahoma"/>
              </a:rPr>
              <a:t>period</a:t>
            </a:r>
            <a:endParaRPr sz="2200" dirty="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6388" y="4104203"/>
            <a:ext cx="3673128" cy="414245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2600" b="1" spc="-6" dirty="0">
                <a:latin typeface="Tahoma"/>
                <a:cs typeface="Tahoma"/>
              </a:rPr>
              <a:t>low plane </a:t>
            </a:r>
            <a:r>
              <a:rPr sz="2600" b="1" spc="-11" dirty="0">
                <a:latin typeface="Tahoma"/>
                <a:cs typeface="Tahoma"/>
              </a:rPr>
              <a:t>of</a:t>
            </a:r>
            <a:r>
              <a:rPr sz="2600" b="1" spc="-61" dirty="0">
                <a:latin typeface="Tahoma"/>
                <a:cs typeface="Tahoma"/>
              </a:rPr>
              <a:t> </a:t>
            </a:r>
            <a:r>
              <a:rPr sz="2600" b="1" spc="-6" dirty="0">
                <a:latin typeface="Tahoma"/>
                <a:cs typeface="Tahoma"/>
              </a:rPr>
              <a:t>nutrition</a:t>
            </a:r>
            <a:endParaRPr sz="2600" dirty="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89456" y="4132341"/>
            <a:ext cx="3808236" cy="414245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spcBef>
                <a:spcPts val="110"/>
              </a:spcBef>
            </a:pPr>
            <a:r>
              <a:rPr sz="2600" b="1" spc="-6" dirty="0">
                <a:latin typeface="Tahoma"/>
                <a:cs typeface="Tahoma"/>
              </a:rPr>
              <a:t>high plane of</a:t>
            </a:r>
            <a:r>
              <a:rPr sz="2600" b="1" spc="-50" dirty="0">
                <a:latin typeface="Tahoma"/>
                <a:cs typeface="Tahoma"/>
              </a:rPr>
              <a:t> </a:t>
            </a:r>
            <a:r>
              <a:rPr sz="2600" b="1" spc="-11" dirty="0">
                <a:latin typeface="Tahoma"/>
                <a:cs typeface="Tahoma"/>
              </a:rPr>
              <a:t>nutrition</a:t>
            </a:r>
            <a:endParaRPr sz="2600" dirty="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01877" y="4574443"/>
            <a:ext cx="84005" cy="475980"/>
          </a:xfrm>
          <a:custGeom>
            <a:avLst/>
            <a:gdLst/>
            <a:ahLst/>
            <a:cxnLst/>
            <a:rect l="l" t="t" r="r" b="b"/>
            <a:pathLst>
              <a:path w="76200" h="431800">
                <a:moveTo>
                  <a:pt x="31750" y="355092"/>
                </a:moveTo>
                <a:lnTo>
                  <a:pt x="0" y="355092"/>
                </a:lnTo>
                <a:lnTo>
                  <a:pt x="38100" y="431292"/>
                </a:lnTo>
                <a:lnTo>
                  <a:pt x="69850" y="367792"/>
                </a:lnTo>
                <a:lnTo>
                  <a:pt x="31750" y="367792"/>
                </a:lnTo>
                <a:lnTo>
                  <a:pt x="31750" y="355092"/>
                </a:lnTo>
                <a:close/>
              </a:path>
              <a:path w="76200" h="431800">
                <a:moveTo>
                  <a:pt x="44450" y="0"/>
                </a:moveTo>
                <a:lnTo>
                  <a:pt x="31750" y="0"/>
                </a:lnTo>
                <a:lnTo>
                  <a:pt x="31750" y="367792"/>
                </a:lnTo>
                <a:lnTo>
                  <a:pt x="44450" y="367792"/>
                </a:lnTo>
                <a:lnTo>
                  <a:pt x="44450" y="0"/>
                </a:lnTo>
                <a:close/>
              </a:path>
              <a:path w="76200" h="431800">
                <a:moveTo>
                  <a:pt x="76200" y="355092"/>
                </a:moveTo>
                <a:lnTo>
                  <a:pt x="44450" y="355092"/>
                </a:lnTo>
                <a:lnTo>
                  <a:pt x="44450" y="367792"/>
                </a:lnTo>
                <a:lnTo>
                  <a:pt x="69850" y="367792"/>
                </a:lnTo>
                <a:lnTo>
                  <a:pt x="76200" y="3550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903547" y="4574443"/>
            <a:ext cx="84005" cy="475980"/>
          </a:xfrm>
          <a:custGeom>
            <a:avLst/>
            <a:gdLst/>
            <a:ahLst/>
            <a:cxnLst/>
            <a:rect l="l" t="t" r="r" b="b"/>
            <a:pathLst>
              <a:path w="76200" h="431800">
                <a:moveTo>
                  <a:pt x="31750" y="355092"/>
                </a:moveTo>
                <a:lnTo>
                  <a:pt x="0" y="355092"/>
                </a:lnTo>
                <a:lnTo>
                  <a:pt x="38100" y="431292"/>
                </a:lnTo>
                <a:lnTo>
                  <a:pt x="69850" y="367792"/>
                </a:lnTo>
                <a:lnTo>
                  <a:pt x="31750" y="367792"/>
                </a:lnTo>
                <a:lnTo>
                  <a:pt x="31750" y="355092"/>
                </a:lnTo>
                <a:close/>
              </a:path>
              <a:path w="76200" h="431800">
                <a:moveTo>
                  <a:pt x="44450" y="0"/>
                </a:moveTo>
                <a:lnTo>
                  <a:pt x="31750" y="0"/>
                </a:lnTo>
                <a:lnTo>
                  <a:pt x="31750" y="367792"/>
                </a:lnTo>
                <a:lnTo>
                  <a:pt x="44450" y="367792"/>
                </a:lnTo>
                <a:lnTo>
                  <a:pt x="44450" y="0"/>
                </a:lnTo>
                <a:close/>
              </a:path>
              <a:path w="76200" h="431800">
                <a:moveTo>
                  <a:pt x="76200" y="355092"/>
                </a:moveTo>
                <a:lnTo>
                  <a:pt x="44450" y="355092"/>
                </a:lnTo>
                <a:lnTo>
                  <a:pt x="44450" y="367792"/>
                </a:lnTo>
                <a:lnTo>
                  <a:pt x="69850" y="367792"/>
                </a:lnTo>
                <a:lnTo>
                  <a:pt x="76200" y="3550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40165" y="5378288"/>
            <a:ext cx="2538357" cy="56742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spcBef>
                <a:spcPts val="105"/>
              </a:spcBef>
            </a:pPr>
            <a:r>
              <a:rPr b="1" spc="-6" dirty="0">
                <a:latin typeface="Tahoma"/>
                <a:cs typeface="Tahoma"/>
              </a:rPr>
              <a:t>-reduce total lactation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2598" y="5892907"/>
            <a:ext cx="2855477" cy="56742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spcBef>
                <a:spcPts val="105"/>
              </a:spcBef>
            </a:pPr>
            <a:r>
              <a:rPr b="1" spc="-6" dirty="0">
                <a:latin typeface="Tahoma"/>
                <a:cs typeface="Tahoma"/>
              </a:rPr>
              <a:t>-weak and thin </a:t>
            </a:r>
            <a:r>
              <a:rPr b="1" spc="-11" dirty="0">
                <a:latin typeface="Tahoma"/>
                <a:cs typeface="Tahoma"/>
              </a:rPr>
              <a:t>new</a:t>
            </a:r>
            <a:r>
              <a:rPr b="1" spc="28" dirty="0">
                <a:latin typeface="Tahoma"/>
                <a:cs typeface="Tahoma"/>
              </a:rPr>
              <a:t> </a:t>
            </a:r>
            <a:r>
              <a:rPr b="1" spc="-6" dirty="0">
                <a:latin typeface="Tahoma"/>
                <a:cs typeface="Tahoma"/>
              </a:rPr>
              <a:t>born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6711" y="6493369"/>
            <a:ext cx="4402573" cy="56742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spcBef>
                <a:spcPts val="105"/>
              </a:spcBef>
            </a:pPr>
            <a:r>
              <a:rPr b="1" spc="-6" dirty="0">
                <a:latin typeface="Tahoma"/>
                <a:cs typeface="Tahoma"/>
              </a:rPr>
              <a:t>-increase rate of death between</a:t>
            </a:r>
            <a:r>
              <a:rPr b="1" spc="110" dirty="0">
                <a:latin typeface="Tahoma"/>
                <a:cs typeface="Tahoma"/>
              </a:rPr>
              <a:t> </a:t>
            </a:r>
            <a:r>
              <a:rPr b="1" spc="-11" dirty="0">
                <a:latin typeface="Tahoma"/>
                <a:cs typeface="Tahoma"/>
              </a:rPr>
              <a:t>calves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98676" y="5404748"/>
            <a:ext cx="1970622" cy="56742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spcBef>
                <a:spcPts val="105"/>
              </a:spcBef>
            </a:pPr>
            <a:r>
              <a:rPr b="1" spc="-6" dirty="0">
                <a:latin typeface="Tahoma"/>
                <a:cs typeface="Tahoma"/>
              </a:rPr>
              <a:t>-fattening of</a:t>
            </a:r>
            <a:r>
              <a:rPr b="1" spc="-39" dirty="0">
                <a:latin typeface="Tahoma"/>
                <a:cs typeface="Tahoma"/>
              </a:rPr>
              <a:t> </a:t>
            </a:r>
            <a:r>
              <a:rPr b="1" spc="-11" dirty="0">
                <a:latin typeface="Tahoma"/>
                <a:cs typeface="Tahoma"/>
              </a:rPr>
              <a:t>cow</a:t>
            </a:r>
            <a:endParaRPr dirty="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25033" y="5961167"/>
            <a:ext cx="1725607" cy="772611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81895">
              <a:spcBef>
                <a:spcPts val="105"/>
              </a:spcBef>
            </a:pPr>
            <a:r>
              <a:rPr b="1" spc="-6" dirty="0">
                <a:latin typeface="Tahoma"/>
                <a:cs typeface="Tahoma"/>
              </a:rPr>
              <a:t>-narrow</a:t>
            </a:r>
            <a:r>
              <a:rPr b="1" spc="-33" dirty="0">
                <a:latin typeface="Tahoma"/>
                <a:cs typeface="Tahoma"/>
              </a:rPr>
              <a:t> </a:t>
            </a:r>
            <a:r>
              <a:rPr b="1" spc="-11" dirty="0">
                <a:latin typeface="Tahoma"/>
                <a:cs typeface="Tahoma"/>
              </a:rPr>
              <a:t>pelvic</a:t>
            </a:r>
            <a:endParaRPr dirty="0">
              <a:latin typeface="Tahoma"/>
              <a:cs typeface="Tahoma"/>
            </a:endParaRPr>
          </a:p>
          <a:p>
            <a:pPr marL="13999">
              <a:spcBef>
                <a:spcPts val="1631"/>
              </a:spcBef>
            </a:pPr>
            <a:r>
              <a:rPr b="1" spc="-6" dirty="0">
                <a:latin typeface="Tahoma"/>
                <a:cs typeface="Tahoma"/>
              </a:rPr>
              <a:t>-Dystocia</a:t>
            </a:r>
            <a:endParaRPr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5976" y="116066"/>
            <a:ext cx="7675276" cy="56742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z="3600" spc="-11" dirty="0">
                <a:latin typeface="Times New Roman" pitchFamily="18" charset="0"/>
                <a:cs typeface="Times New Roman" pitchFamily="18" charset="0"/>
              </a:rPr>
              <a:t>8)When </a:t>
            </a:r>
            <a:r>
              <a:rPr sz="3600" spc="-6" dirty="0">
                <a:latin typeface="Times New Roman" pitchFamily="18" charset="0"/>
                <a:cs typeface="Times New Roman" pitchFamily="18" charset="0"/>
              </a:rPr>
              <a:t>the cow approach </a:t>
            </a:r>
            <a:r>
              <a:rPr sz="3600" spc="-11" dirty="0">
                <a:latin typeface="Times New Roman" pitchFamily="18" charset="0"/>
                <a:cs typeface="Times New Roman" pitchFamily="18" charset="0"/>
              </a:rPr>
              <a:t>parturition</a:t>
            </a:r>
            <a:r>
              <a:rPr sz="3600" spc="-6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76016" y="1435007"/>
            <a:ext cx="7040328" cy="2848886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27393">
              <a:spcBef>
                <a:spcPts val="110"/>
              </a:spcBef>
              <a:tabLst>
                <a:tab pos="4875225" algn="l"/>
              </a:tabLst>
            </a:pPr>
            <a:r>
              <a:rPr sz="2600" b="1" dirty="0">
                <a:solidFill>
                  <a:schemeClr val="tx1"/>
                </a:solidFill>
                <a:latin typeface="Tahoma"/>
                <a:cs typeface="Tahoma"/>
              </a:rPr>
              <a:t>.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isolate 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cow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sz="2600" spc="5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calving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box</a:t>
            </a:r>
            <a:r>
              <a:rPr lang="en-IN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spc="-8" baseline="4629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(should </a:t>
            </a:r>
            <a:r>
              <a:rPr sz="4000" baseline="4629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sz="4000" spc="-8" baseline="4629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clean</a:t>
            </a:r>
            <a:r>
              <a:rPr sz="4000" spc="-17" baseline="4629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000" baseline="4629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sz="4000" baseline="4629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en-IN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ventilated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well bedded</a:t>
            </a:r>
            <a:r>
              <a:rPr sz="2600" spc="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7794">
              <a:spcBef>
                <a:spcPts val="1946"/>
              </a:spcBef>
            </a:pP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Avoid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noise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600" spc="22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600" spc="-6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disturbance</a:t>
            </a:r>
            <a:endParaRPr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2748" marR="5600" indent="-898749" algn="just">
              <a:lnSpc>
                <a:spcPct val="102099"/>
              </a:lnSpc>
              <a:spcBef>
                <a:spcPts val="2849"/>
              </a:spcBef>
            </a:pP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Manipulation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udder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teat to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open </a:t>
            </a:r>
            <a:r>
              <a:rPr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teat </a:t>
            </a:r>
            <a:r>
              <a:rPr sz="2600" spc="-1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orifice </a:t>
            </a:r>
            <a:r>
              <a:rPr sz="2600" spc="-6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before  suckling</a:t>
            </a:r>
            <a:endParaRPr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72360" y="0"/>
            <a:ext cx="4204461" cy="506578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z="3200" spc="-6" dirty="0">
                <a:latin typeface="Times New Roman" pitchFamily="18" charset="0"/>
                <a:cs typeface="Times New Roman" pitchFamily="18" charset="0"/>
              </a:rPr>
              <a:t>7)Drying off</a:t>
            </a:r>
            <a:r>
              <a:rPr sz="3200" spc="-88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6" dirty="0">
                <a:latin typeface="Times New Roman" pitchFamily="18" charset="0"/>
                <a:cs typeface="Times New Roman" pitchFamily="18" charset="0"/>
              </a:rPr>
              <a:t>udder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15976" y="611485"/>
            <a:ext cx="7781270" cy="6806189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169390">
              <a:spcBef>
                <a:spcPts val="116"/>
              </a:spcBef>
            </a:pP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The cow dried off 40-60 days </a:t>
            </a:r>
            <a:r>
              <a:rPr sz="2200" b="1" dirty="0">
                <a:solidFill>
                  <a:schemeClr val="tx1"/>
                </a:solidFill>
                <a:latin typeface="Tahoma"/>
                <a:cs typeface="Tahoma"/>
              </a:rPr>
              <a:t>before</a:t>
            </a:r>
            <a:r>
              <a:rPr sz="2200" b="1" spc="-17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calving000</a:t>
            </a:r>
            <a:endParaRPr sz="2200" dirty="0">
              <a:solidFill>
                <a:schemeClr val="tx1"/>
              </a:solidFill>
              <a:latin typeface="Tahoma"/>
              <a:cs typeface="Tahoma"/>
            </a:endParaRPr>
          </a:p>
          <a:p>
            <a:pPr marL="34998">
              <a:spcBef>
                <a:spcPts val="2144"/>
              </a:spcBef>
            </a:pPr>
            <a:r>
              <a:rPr sz="2000" b="1" u="heavy" spc="-6" dirty="0">
                <a:solidFill>
                  <a:schemeClr val="tx1"/>
                </a:solidFill>
                <a:uFill>
                  <a:solidFill>
                    <a:srgbClr val="CC3300"/>
                  </a:solidFill>
                </a:uFill>
                <a:latin typeface="Tahoma"/>
                <a:cs typeface="Tahoma"/>
              </a:rPr>
              <a:t>Function </a:t>
            </a:r>
            <a:r>
              <a:rPr sz="2000" b="1" u="heavy" dirty="0">
                <a:solidFill>
                  <a:schemeClr val="tx1"/>
                </a:solidFill>
                <a:uFill>
                  <a:solidFill>
                    <a:srgbClr val="CC3300"/>
                  </a:solidFill>
                </a:uFill>
                <a:latin typeface="Tahoma"/>
                <a:cs typeface="Tahoma"/>
              </a:rPr>
              <a:t>of </a:t>
            </a:r>
            <a:r>
              <a:rPr sz="2000" b="1" u="heavy" spc="-6" dirty="0">
                <a:solidFill>
                  <a:schemeClr val="tx1"/>
                </a:solidFill>
                <a:uFill>
                  <a:solidFill>
                    <a:srgbClr val="CC3300"/>
                  </a:solidFill>
                </a:uFill>
                <a:latin typeface="Tahoma"/>
                <a:cs typeface="Tahoma"/>
              </a:rPr>
              <a:t>drying off:</a:t>
            </a:r>
            <a:endParaRPr sz="2000" dirty="0">
              <a:solidFill>
                <a:schemeClr val="tx1"/>
              </a:solidFill>
              <a:latin typeface="Tahoma"/>
              <a:cs typeface="Tahoma"/>
            </a:endParaRPr>
          </a:p>
          <a:p>
            <a:pPr marL="361880" indent="-271584">
              <a:spcBef>
                <a:spcPts val="1862"/>
              </a:spcBef>
              <a:buSzPct val="94444"/>
              <a:buAutoNum type="arabicPlain"/>
              <a:tabLst>
                <a:tab pos="362580" algn="l"/>
              </a:tabLst>
            </a:pPr>
            <a:r>
              <a:rPr sz="2000" b="1" spc="-6" dirty="0">
                <a:solidFill>
                  <a:schemeClr val="tx1"/>
                </a:solidFill>
                <a:latin typeface="Tahoma"/>
                <a:cs typeface="Tahoma"/>
              </a:rPr>
              <a:t>Rest </a:t>
            </a:r>
            <a:r>
              <a:rPr sz="2000" b="1" dirty="0">
                <a:solidFill>
                  <a:schemeClr val="tx1"/>
                </a:solidFill>
                <a:latin typeface="Tahoma"/>
                <a:cs typeface="Tahoma"/>
              </a:rPr>
              <a:t>of </a:t>
            </a:r>
            <a:r>
              <a:rPr sz="2000" b="1" spc="-6" dirty="0">
                <a:solidFill>
                  <a:schemeClr val="tx1"/>
                </a:solidFill>
                <a:latin typeface="Tahoma"/>
                <a:cs typeface="Tahoma"/>
              </a:rPr>
              <a:t>milk secretory</a:t>
            </a:r>
            <a:r>
              <a:rPr sz="2000" b="1" spc="-11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b="1" spc="-6" dirty="0">
                <a:solidFill>
                  <a:schemeClr val="tx1"/>
                </a:solidFill>
                <a:latin typeface="Tahoma"/>
                <a:cs typeface="Tahoma"/>
              </a:rPr>
              <a:t>organ</a:t>
            </a:r>
            <a:endParaRPr sz="2000" dirty="0">
              <a:solidFill>
                <a:schemeClr val="tx1"/>
              </a:solidFill>
              <a:latin typeface="Tahoma"/>
              <a:cs typeface="Tahoma"/>
            </a:endParaRPr>
          </a:p>
          <a:p>
            <a:pPr marL="365379" indent="-271584">
              <a:spcBef>
                <a:spcPts val="661"/>
              </a:spcBef>
              <a:buSzPct val="94444"/>
              <a:buAutoNum type="arabicPlain"/>
              <a:tabLst>
                <a:tab pos="366079" algn="l"/>
              </a:tabLst>
            </a:pPr>
            <a:r>
              <a:rPr sz="2000" b="1" spc="-6" dirty="0">
                <a:solidFill>
                  <a:schemeClr val="tx1"/>
                </a:solidFill>
                <a:latin typeface="Tahoma"/>
                <a:cs typeface="Tahoma"/>
              </a:rPr>
              <a:t>Allow use of nutrient </a:t>
            </a:r>
            <a:r>
              <a:rPr sz="2000" b="1" dirty="0">
                <a:solidFill>
                  <a:schemeClr val="tx1"/>
                </a:solidFill>
                <a:latin typeface="Tahoma"/>
                <a:cs typeface="Tahoma"/>
              </a:rPr>
              <a:t>in </a:t>
            </a:r>
            <a:r>
              <a:rPr sz="2000" b="1" spc="-6" dirty="0">
                <a:solidFill>
                  <a:schemeClr val="tx1"/>
                </a:solidFill>
                <a:latin typeface="Tahoma"/>
                <a:cs typeface="Tahoma"/>
              </a:rPr>
              <a:t>fetus</a:t>
            </a:r>
            <a:r>
              <a:rPr sz="2000" b="1" spc="-17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b="1" spc="-6" dirty="0">
                <a:solidFill>
                  <a:schemeClr val="tx1"/>
                </a:solidFill>
                <a:latin typeface="Tahoma"/>
                <a:cs typeface="Tahoma"/>
              </a:rPr>
              <a:t>development</a:t>
            </a:r>
            <a:endParaRPr sz="2000" dirty="0">
              <a:solidFill>
                <a:schemeClr val="tx1"/>
              </a:solidFill>
              <a:latin typeface="Tahoma"/>
              <a:cs typeface="Tahoma"/>
            </a:endParaRPr>
          </a:p>
          <a:p>
            <a:pPr marL="359780" indent="-270885">
              <a:spcBef>
                <a:spcPts val="1510"/>
              </a:spcBef>
              <a:buSzPct val="94444"/>
              <a:buAutoNum type="arabicPlain"/>
              <a:tabLst>
                <a:tab pos="360480" algn="l"/>
              </a:tabLst>
            </a:pPr>
            <a:r>
              <a:rPr sz="2000" b="1" spc="-6" dirty="0">
                <a:solidFill>
                  <a:schemeClr val="tx1"/>
                </a:solidFill>
                <a:latin typeface="Tahoma"/>
                <a:cs typeface="Tahoma"/>
              </a:rPr>
              <a:t>permit built up of reserve of body flesh before</a:t>
            </a:r>
            <a:r>
              <a:rPr sz="2000" b="1" spc="22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000" b="1" spc="-6" dirty="0">
                <a:solidFill>
                  <a:schemeClr val="tx1"/>
                </a:solidFill>
                <a:latin typeface="Tahoma"/>
                <a:cs typeface="Tahoma"/>
              </a:rPr>
              <a:t>calving</a:t>
            </a:r>
            <a:endParaRPr sz="2000" dirty="0">
              <a:solidFill>
                <a:schemeClr val="tx1"/>
              </a:solidFill>
              <a:latin typeface="Tahoma"/>
              <a:cs typeface="Tahoma"/>
            </a:endParaRPr>
          </a:p>
          <a:p>
            <a:pPr marL="12700" marR="6875712" indent="131763">
              <a:lnSpc>
                <a:spcPct val="157500"/>
              </a:lnSpc>
              <a:spcBef>
                <a:spcPts val="276"/>
              </a:spcBef>
              <a:tabLst>
                <a:tab pos="6999288" algn="l"/>
              </a:tabLst>
            </a:pPr>
            <a:endParaRPr lang="en-IN" sz="2000" b="1" u="heavy" spc="-6" dirty="0" smtClean="0">
              <a:solidFill>
                <a:schemeClr val="tx1"/>
              </a:solidFill>
              <a:uFill>
                <a:solidFill>
                  <a:srgbClr val="000000"/>
                </a:solidFill>
              </a:uFill>
              <a:latin typeface="Tahoma"/>
              <a:cs typeface="Tahoma"/>
            </a:endParaRPr>
          </a:p>
          <a:p>
            <a:pPr marL="255486" marR="284184" indent="-81195">
              <a:lnSpc>
                <a:spcPct val="107100"/>
              </a:lnSpc>
              <a:spcBef>
                <a:spcPts val="1152"/>
              </a:spcBef>
            </a:pPr>
            <a:endParaRPr lang="en-IN" sz="2000" b="1" dirty="0" smtClean="0">
              <a:solidFill>
                <a:schemeClr val="tx1"/>
              </a:solidFill>
              <a:latin typeface="Tahoma"/>
              <a:cs typeface="Tahoma"/>
            </a:endParaRPr>
          </a:p>
          <a:p>
            <a:pPr marL="255486" marR="284184" indent="-81195">
              <a:lnSpc>
                <a:spcPct val="107100"/>
              </a:lnSpc>
              <a:spcBef>
                <a:spcPts val="1152"/>
              </a:spcBef>
            </a:pPr>
            <a:r>
              <a:rPr b="1" dirty="0" smtClean="0">
                <a:solidFill>
                  <a:schemeClr val="tx1"/>
                </a:solidFill>
                <a:latin typeface="Tahoma"/>
                <a:cs typeface="Tahoma"/>
              </a:rPr>
              <a:t>Don</a:t>
            </a:r>
            <a:r>
              <a:rPr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’</a:t>
            </a:r>
            <a:r>
              <a:rPr b="1" dirty="0" smtClean="0">
                <a:solidFill>
                  <a:schemeClr val="tx1"/>
                </a:solidFill>
                <a:latin typeface="Tahoma"/>
                <a:cs typeface="Tahoma"/>
              </a:rPr>
              <a:t>t </a:t>
            </a:r>
            <a:r>
              <a:rPr b="1" spc="-6" dirty="0">
                <a:solidFill>
                  <a:schemeClr val="tx1"/>
                </a:solidFill>
                <a:latin typeface="Tahoma"/>
                <a:cs typeface="Tahoma"/>
              </a:rPr>
              <a:t>extract </a:t>
            </a:r>
            <a:r>
              <a:rPr b="1" dirty="0">
                <a:solidFill>
                  <a:schemeClr val="tx1"/>
                </a:solidFill>
                <a:latin typeface="Tahoma"/>
                <a:cs typeface="Tahoma"/>
              </a:rPr>
              <a:t>all </a:t>
            </a:r>
            <a:r>
              <a:rPr b="1" spc="-6" dirty="0">
                <a:solidFill>
                  <a:schemeClr val="tx1"/>
                </a:solidFill>
                <a:latin typeface="Tahoma"/>
                <a:cs typeface="Tahoma"/>
              </a:rPr>
              <a:t>milk from udder </a:t>
            </a:r>
            <a:r>
              <a:rPr b="1" dirty="0">
                <a:solidFill>
                  <a:schemeClr val="tx1"/>
                </a:solidFill>
                <a:latin typeface="Tahoma"/>
                <a:cs typeface="Tahoma"/>
              </a:rPr>
              <a:t>2 </a:t>
            </a:r>
            <a:r>
              <a:rPr b="1" spc="-6" dirty="0">
                <a:solidFill>
                  <a:schemeClr val="tx1"/>
                </a:solidFill>
                <a:latin typeface="Tahoma"/>
                <a:cs typeface="Tahoma"/>
              </a:rPr>
              <a:t>times daily after decrease milk to few  litter stop</a:t>
            </a:r>
            <a:r>
              <a:rPr b="1" spc="6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b="1" spc="-6" dirty="0">
                <a:solidFill>
                  <a:schemeClr val="tx1"/>
                </a:solidFill>
                <a:latin typeface="Tahoma"/>
                <a:cs typeface="Tahoma"/>
              </a:rPr>
              <a:t>milking</a:t>
            </a:r>
            <a:endParaRPr dirty="0">
              <a:solidFill>
                <a:schemeClr val="tx1"/>
              </a:solidFill>
              <a:latin typeface="Tahoma"/>
              <a:cs typeface="Tahoma"/>
            </a:endParaRPr>
          </a:p>
          <a:p>
            <a:pPr marL="254085" indent="-240786">
              <a:spcBef>
                <a:spcPts val="1367"/>
              </a:spcBef>
              <a:buSzPct val="94444"/>
              <a:buAutoNum type="arabicPeriod" startAt="2"/>
              <a:tabLst>
                <a:tab pos="254786" algn="l"/>
              </a:tabLst>
            </a:pPr>
            <a:r>
              <a:rPr b="1" u="heavy" spc="-6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Intermittent milking</a:t>
            </a:r>
            <a:r>
              <a:rPr b="1" u="heavy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:</a:t>
            </a:r>
            <a:endParaRPr dirty="0">
              <a:solidFill>
                <a:schemeClr val="tx1"/>
              </a:solidFill>
              <a:latin typeface="Tahoma"/>
              <a:cs typeface="Tahoma"/>
            </a:endParaRPr>
          </a:p>
          <a:p>
            <a:pPr marL="298883" marR="1040141" indent="38498">
              <a:lnSpc>
                <a:spcPct val="105300"/>
              </a:lnSpc>
              <a:spcBef>
                <a:spcPts val="1246"/>
              </a:spcBef>
            </a:pPr>
            <a:r>
              <a:rPr b="1" spc="-6" dirty="0">
                <a:solidFill>
                  <a:schemeClr val="tx1"/>
                </a:solidFill>
                <a:latin typeface="Tahoma"/>
                <a:cs typeface="Tahoma"/>
              </a:rPr>
              <a:t>milking the cow once </a:t>
            </a:r>
            <a:r>
              <a:rPr b="1" dirty="0">
                <a:solidFill>
                  <a:schemeClr val="tx1"/>
                </a:solidFill>
                <a:latin typeface="Tahoma"/>
                <a:cs typeface="Tahoma"/>
              </a:rPr>
              <a:t>a </a:t>
            </a:r>
            <a:r>
              <a:rPr b="1" spc="-6" dirty="0">
                <a:solidFill>
                  <a:schemeClr val="tx1"/>
                </a:solidFill>
                <a:latin typeface="Tahoma"/>
                <a:cs typeface="Tahoma"/>
              </a:rPr>
              <a:t>day for awhile then once </a:t>
            </a:r>
            <a:r>
              <a:rPr b="1" dirty="0">
                <a:solidFill>
                  <a:schemeClr val="tx1"/>
                </a:solidFill>
                <a:latin typeface="Tahoma"/>
                <a:cs typeface="Tahoma"/>
              </a:rPr>
              <a:t>in every </a:t>
            </a:r>
            <a:r>
              <a:rPr b="1" spc="-6" dirty="0">
                <a:solidFill>
                  <a:schemeClr val="tx1"/>
                </a:solidFill>
                <a:latin typeface="Tahoma"/>
                <a:cs typeface="Tahoma"/>
              </a:rPr>
              <a:t>next day  </a:t>
            </a:r>
            <a:r>
              <a:rPr b="1" spc="-11" dirty="0">
                <a:solidFill>
                  <a:schemeClr val="tx1"/>
                </a:solidFill>
                <a:latin typeface="Tahoma"/>
                <a:cs typeface="Tahoma"/>
              </a:rPr>
              <a:t>finally </a:t>
            </a:r>
            <a:r>
              <a:rPr b="1" spc="-6" dirty="0">
                <a:solidFill>
                  <a:schemeClr val="tx1"/>
                </a:solidFill>
                <a:latin typeface="Tahoma"/>
                <a:cs typeface="Tahoma"/>
              </a:rPr>
              <a:t>milking will</a:t>
            </a:r>
            <a:r>
              <a:rPr b="1" spc="-11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b="1" spc="-6" dirty="0">
                <a:solidFill>
                  <a:schemeClr val="tx1"/>
                </a:solidFill>
                <a:latin typeface="Tahoma"/>
                <a:cs typeface="Tahoma"/>
              </a:rPr>
              <a:t>stopped</a:t>
            </a:r>
            <a:endParaRPr dirty="0">
              <a:solidFill>
                <a:schemeClr val="tx1"/>
              </a:solidFill>
              <a:latin typeface="Tahoma"/>
              <a:cs typeface="Tahoma"/>
            </a:endParaRPr>
          </a:p>
          <a:p>
            <a:pPr marL="254085" indent="-240786">
              <a:spcBef>
                <a:spcPts val="937"/>
              </a:spcBef>
              <a:buSzPct val="94444"/>
              <a:buAutoNum type="arabicPeriod" startAt="3"/>
              <a:tabLst>
                <a:tab pos="254786" algn="l"/>
              </a:tabLst>
            </a:pPr>
            <a:r>
              <a:rPr b="1" u="heavy" spc="-6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Complete cessation </a:t>
            </a:r>
            <a:r>
              <a:rPr b="1" u="heavy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of</a:t>
            </a:r>
            <a:r>
              <a:rPr b="1" u="heavy" spc="6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b="1" u="heavy" spc="-6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milking:</a:t>
            </a:r>
            <a:endParaRPr dirty="0">
              <a:solidFill>
                <a:schemeClr val="tx1"/>
              </a:solidFill>
              <a:latin typeface="Tahoma"/>
              <a:cs typeface="Tahoma"/>
            </a:endParaRPr>
          </a:p>
          <a:p>
            <a:pPr marL="151891">
              <a:spcBef>
                <a:spcPts val="546"/>
              </a:spcBef>
            </a:pPr>
            <a:r>
              <a:rPr b="1" spc="-6" dirty="0">
                <a:solidFill>
                  <a:schemeClr val="tx1"/>
                </a:solidFill>
                <a:latin typeface="Tahoma"/>
                <a:cs typeface="Tahoma"/>
              </a:rPr>
              <a:t>More safe method </a:t>
            </a:r>
            <a:r>
              <a:rPr b="1" dirty="0">
                <a:solidFill>
                  <a:schemeClr val="tx1"/>
                </a:solidFill>
                <a:latin typeface="Tahoma"/>
                <a:cs typeface="Tahoma"/>
              </a:rPr>
              <a:t>in </a:t>
            </a:r>
            <a:r>
              <a:rPr b="1" spc="-6" dirty="0">
                <a:solidFill>
                  <a:schemeClr val="tx1"/>
                </a:solidFill>
                <a:latin typeface="Tahoma"/>
                <a:cs typeface="Tahoma"/>
              </a:rPr>
              <a:t>high milking cow increase pressure </a:t>
            </a:r>
            <a:r>
              <a:rPr b="1" dirty="0">
                <a:solidFill>
                  <a:schemeClr val="tx1"/>
                </a:solidFill>
                <a:latin typeface="Tahoma"/>
                <a:cs typeface="Tahoma"/>
              </a:rPr>
              <a:t>on </a:t>
            </a:r>
            <a:r>
              <a:rPr b="1" spc="-6" dirty="0">
                <a:solidFill>
                  <a:schemeClr val="tx1"/>
                </a:solidFill>
                <a:latin typeface="Tahoma"/>
                <a:cs typeface="Tahoma"/>
              </a:rPr>
              <a:t>secretory</a:t>
            </a:r>
            <a:r>
              <a:rPr b="1" spc="61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b="1" spc="-6" dirty="0">
                <a:solidFill>
                  <a:schemeClr val="tx1"/>
                </a:solidFill>
                <a:latin typeface="Tahoma"/>
                <a:cs typeface="Tahoma"/>
              </a:rPr>
              <a:t>organ</a:t>
            </a:r>
            <a:endParaRPr dirty="0">
              <a:solidFill>
                <a:schemeClr val="tx1"/>
              </a:solidFill>
              <a:latin typeface="Tahoma"/>
              <a:cs typeface="Tahoma"/>
            </a:endParaRPr>
          </a:p>
          <a:p>
            <a:pPr marL="169390">
              <a:spcBef>
                <a:spcPts val="1450"/>
              </a:spcBef>
            </a:pPr>
            <a:r>
              <a:rPr b="1" dirty="0">
                <a:solidFill>
                  <a:schemeClr val="tx1"/>
                </a:solidFill>
                <a:latin typeface="Tahoma"/>
                <a:cs typeface="Tahoma"/>
              </a:rPr>
              <a:t>so stop </a:t>
            </a:r>
            <a:r>
              <a:rPr b="1" spc="-6" dirty="0">
                <a:solidFill>
                  <a:schemeClr val="tx1"/>
                </a:solidFill>
                <a:latin typeface="Tahoma"/>
                <a:cs typeface="Tahoma"/>
              </a:rPr>
              <a:t>secretion </a:t>
            </a:r>
            <a:r>
              <a:rPr b="1" dirty="0">
                <a:solidFill>
                  <a:schemeClr val="tx1"/>
                </a:solidFill>
                <a:latin typeface="Tahoma"/>
                <a:cs typeface="Tahoma"/>
              </a:rPr>
              <a:t>of </a:t>
            </a:r>
            <a:r>
              <a:rPr b="1" spc="-6" dirty="0">
                <a:solidFill>
                  <a:schemeClr val="tx1"/>
                </a:solidFill>
                <a:latin typeface="Tahoma"/>
                <a:cs typeface="Tahoma"/>
              </a:rPr>
              <a:t>milk </a:t>
            </a:r>
            <a:r>
              <a:rPr b="1" dirty="0">
                <a:solidFill>
                  <a:schemeClr val="tx1"/>
                </a:solidFill>
                <a:latin typeface="Tahoma"/>
                <a:cs typeface="Tahoma"/>
              </a:rPr>
              <a:t>and </a:t>
            </a:r>
            <a:r>
              <a:rPr b="1" spc="-6" dirty="0">
                <a:solidFill>
                  <a:schemeClr val="tx1"/>
                </a:solidFill>
                <a:latin typeface="Tahoma"/>
                <a:cs typeface="Tahoma"/>
              </a:rPr>
              <a:t>milk</a:t>
            </a:r>
            <a:r>
              <a:rPr b="1" spc="-28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b="1" dirty="0">
                <a:solidFill>
                  <a:schemeClr val="tx1"/>
                </a:solidFill>
                <a:latin typeface="Tahoma"/>
                <a:cs typeface="Tahoma"/>
              </a:rPr>
              <a:t>reabsorbed</a:t>
            </a:r>
            <a:endParaRPr dirty="0">
              <a:solidFill>
                <a:schemeClr val="tx1"/>
              </a:solidFill>
              <a:latin typeface="Tahoma"/>
              <a:cs typeface="Tahoma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0112" y="3131765"/>
            <a:ext cx="30480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7984" y="3635821"/>
            <a:ext cx="29908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27866" y="38312"/>
            <a:ext cx="3388910" cy="691244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10"/>
              </a:spcBef>
            </a:pPr>
            <a:r>
              <a:rPr spc="-6" dirty="0">
                <a:latin typeface="Times New Roman" pitchFamily="18" charset="0"/>
                <a:cs typeface="Times New Roman" pitchFamily="18" charset="0"/>
              </a:rPr>
              <a:t>Parturition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48024" y="719148"/>
            <a:ext cx="7373725" cy="2873186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6799">
              <a:spcBef>
                <a:spcPts val="105"/>
              </a:spcBef>
            </a:pPr>
            <a:r>
              <a:rPr sz="3100" b="1" u="heavy" spc="-11" dirty="0">
                <a:solidFill>
                  <a:schemeClr val="tx1"/>
                </a:solidFill>
                <a:uFill>
                  <a:solidFill>
                    <a:srgbClr val="CC3300"/>
                  </a:solidFill>
                </a:uFill>
                <a:latin typeface="Tahoma"/>
                <a:cs typeface="Tahoma"/>
              </a:rPr>
              <a:t>1)Preparatory</a:t>
            </a:r>
            <a:r>
              <a:rPr sz="3100" b="1" u="heavy" spc="39" dirty="0">
                <a:solidFill>
                  <a:schemeClr val="tx1"/>
                </a:solidFill>
                <a:uFill>
                  <a:solidFill>
                    <a:srgbClr val="CC3300"/>
                  </a:solidFill>
                </a:uFill>
                <a:latin typeface="Tahoma"/>
                <a:cs typeface="Tahoma"/>
              </a:rPr>
              <a:t> </a:t>
            </a:r>
            <a:r>
              <a:rPr sz="3100" b="1" u="heavy" spc="-6" dirty="0">
                <a:solidFill>
                  <a:schemeClr val="tx1"/>
                </a:solidFill>
                <a:uFill>
                  <a:solidFill>
                    <a:srgbClr val="CC3300"/>
                  </a:solidFill>
                </a:uFill>
                <a:latin typeface="Tahoma"/>
                <a:cs typeface="Tahoma"/>
              </a:rPr>
              <a:t>stage</a:t>
            </a:r>
            <a:endParaRPr sz="3100" dirty="0">
              <a:solidFill>
                <a:schemeClr val="tx1"/>
              </a:solidFill>
              <a:latin typeface="Tahoma"/>
              <a:cs typeface="Tahoma"/>
            </a:endParaRPr>
          </a:p>
          <a:p>
            <a:pPr marL="13999">
              <a:spcBef>
                <a:spcPts val="3186"/>
              </a:spcBef>
            </a:pPr>
            <a:r>
              <a:rPr sz="2200" b="1" dirty="0">
                <a:solidFill>
                  <a:schemeClr val="tx1"/>
                </a:solidFill>
                <a:latin typeface="Tahoma"/>
                <a:cs typeface="Tahoma"/>
              </a:rPr>
              <a:t>begin by active </a:t>
            </a: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contraction of uterine </a:t>
            </a:r>
            <a:r>
              <a:rPr sz="2200" b="1" dirty="0">
                <a:solidFill>
                  <a:schemeClr val="tx1"/>
                </a:solidFill>
                <a:latin typeface="Tahoma"/>
                <a:cs typeface="Tahoma"/>
              </a:rPr>
              <a:t>muscle and </a:t>
            </a: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dilatation of</a:t>
            </a:r>
            <a:r>
              <a:rPr sz="2200" b="1" spc="-116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cervix</a:t>
            </a:r>
            <a:endParaRPr sz="2200" dirty="0">
              <a:solidFill>
                <a:schemeClr val="tx1"/>
              </a:solidFill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600" dirty="0">
              <a:solidFill>
                <a:schemeClr val="tx1"/>
              </a:solidFill>
              <a:latin typeface="Tahoma"/>
              <a:cs typeface="Tahoma"/>
            </a:endParaRPr>
          </a:p>
          <a:p>
            <a:pPr marL="172890">
              <a:spcBef>
                <a:spcPts val="1653"/>
              </a:spcBef>
            </a:pP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Last for </a:t>
            </a:r>
            <a:r>
              <a:rPr sz="2200" b="1" dirty="0">
                <a:solidFill>
                  <a:schemeClr val="tx1"/>
                </a:solidFill>
                <a:latin typeface="Tahoma"/>
                <a:cs typeface="Tahoma"/>
              </a:rPr>
              <a:t>1-4 </a:t>
            </a: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hr </a:t>
            </a:r>
            <a:r>
              <a:rPr sz="2200" b="1" dirty="0">
                <a:solidFill>
                  <a:schemeClr val="tx1"/>
                </a:solidFill>
                <a:latin typeface="Tahoma"/>
                <a:cs typeface="Tahoma"/>
              </a:rPr>
              <a:t>and end ends </a:t>
            </a: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with rupture of fetal</a:t>
            </a:r>
            <a:r>
              <a:rPr sz="2200" b="1" spc="-99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200" b="1" dirty="0">
                <a:solidFill>
                  <a:schemeClr val="tx1"/>
                </a:solidFill>
                <a:latin typeface="Tahoma"/>
                <a:cs typeface="Tahoma"/>
              </a:rPr>
              <a:t>membrane</a:t>
            </a:r>
            <a:endParaRPr sz="2200" dirty="0">
              <a:solidFill>
                <a:schemeClr val="tx1"/>
              </a:solidFill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2040" y="3820575"/>
            <a:ext cx="6331077" cy="691951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13999">
              <a:spcBef>
                <a:spcPts val="116"/>
              </a:spcBef>
            </a:pP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Cow tend </a:t>
            </a:r>
            <a:r>
              <a:rPr sz="2200" b="1" dirty="0">
                <a:solidFill>
                  <a:schemeClr val="tx1"/>
                </a:solidFill>
                <a:latin typeface="Tahoma"/>
                <a:cs typeface="Tahoma"/>
              </a:rPr>
              <a:t>to </a:t>
            </a: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standup </a:t>
            </a:r>
            <a:r>
              <a:rPr sz="2200" b="1" dirty="0">
                <a:solidFill>
                  <a:schemeClr val="tx1"/>
                </a:solidFill>
                <a:latin typeface="Tahoma"/>
                <a:cs typeface="Tahoma"/>
              </a:rPr>
              <a:t>and </a:t>
            </a: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lie down </a:t>
            </a:r>
            <a:r>
              <a:rPr sz="2200" b="1" dirty="0">
                <a:solidFill>
                  <a:schemeClr val="tx1"/>
                </a:solidFill>
                <a:latin typeface="Tahoma"/>
                <a:cs typeface="Tahoma"/>
              </a:rPr>
              <a:t>showing signs </a:t>
            </a: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of</a:t>
            </a:r>
            <a:r>
              <a:rPr sz="2200" b="1" spc="-72" dirty="0">
                <a:solidFill>
                  <a:schemeClr val="tx1"/>
                </a:solidFill>
                <a:latin typeface="Tahoma"/>
                <a:cs typeface="Tahoma"/>
              </a:rPr>
              <a:t> </a:t>
            </a:r>
            <a:r>
              <a:rPr sz="2200" b="1" spc="-6" dirty="0">
                <a:solidFill>
                  <a:schemeClr val="tx1"/>
                </a:solidFill>
                <a:latin typeface="Tahoma"/>
                <a:cs typeface="Tahoma"/>
              </a:rPr>
              <a:t>straining</a:t>
            </a:r>
            <a:endParaRPr sz="2200" dirty="0">
              <a:solidFill>
                <a:schemeClr val="tx1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Noto Sans CJK SC Regular"/>
        <a:cs typeface="Noto Sans CJK SC Regular"/>
      </a:majorFont>
      <a:minorFont>
        <a:latin typeface="Arial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682</Words>
  <Application>Microsoft Office PowerPoint</Application>
  <PresentationFormat>Custom</PresentationFormat>
  <Paragraphs>118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Milk Production Management and Dairy Development</vt:lpstr>
      <vt:lpstr>Management of pregnant cow</vt:lpstr>
      <vt:lpstr>Slide 3</vt:lpstr>
      <vt:lpstr>2-Laboratory diagnosis :</vt:lpstr>
      <vt:lpstr>Management of pregnant cow :</vt:lpstr>
      <vt:lpstr>6)Steaming up</vt:lpstr>
      <vt:lpstr>8)When the cow approach parturition :</vt:lpstr>
      <vt:lpstr>7)Drying off udder</vt:lpstr>
      <vt:lpstr>Parturition</vt:lpstr>
      <vt:lpstr>2)Expulsive stage:</vt:lpstr>
      <vt:lpstr>b-Expulsion of placenta</vt:lpstr>
      <vt:lpstr>Management of cow after parturition (calving)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years Perspective Plan  (2018-23)</dc:title>
  <dc:creator>Gouri Sahu</dc:creator>
  <cp:lastModifiedBy>user</cp:lastModifiedBy>
  <cp:revision>19</cp:revision>
  <cp:lastPrinted>1601-01-01T00:00:00Z</cp:lastPrinted>
  <dcterms:created xsi:type="dcterms:W3CDTF">2018-01-17T07:28:50Z</dcterms:created>
  <dcterms:modified xsi:type="dcterms:W3CDTF">2021-03-06T16:51:18Z</dcterms:modified>
</cp:coreProperties>
</file>