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4553F591-9677-4E6E-A1D8-EF677A4EDAE2}" type="datetimeFigureOut">
              <a:rPr lang="en-IN" smtClean="0"/>
              <a:t>01-02-2021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18B4FE3-BF79-4AE6-A11D-67502AF8B7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62913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3F591-9677-4E6E-A1D8-EF677A4EDAE2}" type="datetimeFigureOut">
              <a:rPr lang="en-IN" smtClean="0"/>
              <a:t>01-02-2021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B4FE3-BF79-4AE6-A11D-67502AF8B7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10338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3F591-9677-4E6E-A1D8-EF677A4EDAE2}" type="datetimeFigureOut">
              <a:rPr lang="en-IN" smtClean="0"/>
              <a:t>01-02-2021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B4FE3-BF79-4AE6-A11D-67502AF8B7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284455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3F591-9677-4E6E-A1D8-EF677A4EDAE2}" type="datetimeFigureOut">
              <a:rPr lang="en-IN" smtClean="0"/>
              <a:t>01-02-2021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B4FE3-BF79-4AE6-A11D-67502AF8B7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353783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3F591-9677-4E6E-A1D8-EF677A4EDAE2}" type="datetimeFigureOut">
              <a:rPr lang="en-IN" smtClean="0"/>
              <a:t>01-02-2021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B4FE3-BF79-4AE6-A11D-67502AF8B7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19711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3F591-9677-4E6E-A1D8-EF677A4EDAE2}" type="datetimeFigureOut">
              <a:rPr lang="en-IN" smtClean="0"/>
              <a:t>01-02-2021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B4FE3-BF79-4AE6-A11D-67502AF8B7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933111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3F591-9677-4E6E-A1D8-EF677A4EDAE2}" type="datetimeFigureOut">
              <a:rPr lang="en-IN" smtClean="0"/>
              <a:t>01-02-2021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B4FE3-BF79-4AE6-A11D-67502AF8B7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532078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4553F591-9677-4E6E-A1D8-EF677A4EDAE2}" type="datetimeFigureOut">
              <a:rPr lang="en-IN" smtClean="0"/>
              <a:t>01-02-2021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B4FE3-BF79-4AE6-A11D-67502AF8B7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201291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4553F591-9677-4E6E-A1D8-EF677A4EDAE2}" type="datetimeFigureOut">
              <a:rPr lang="en-IN" smtClean="0"/>
              <a:t>01-02-2021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B4FE3-BF79-4AE6-A11D-67502AF8B7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79391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3F591-9677-4E6E-A1D8-EF677A4EDAE2}" type="datetimeFigureOut">
              <a:rPr lang="en-IN" smtClean="0"/>
              <a:t>01-02-2021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B4FE3-BF79-4AE6-A11D-67502AF8B7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75804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3F591-9677-4E6E-A1D8-EF677A4EDAE2}" type="datetimeFigureOut">
              <a:rPr lang="en-IN" smtClean="0"/>
              <a:t>01-02-2021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B4FE3-BF79-4AE6-A11D-67502AF8B7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598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3F591-9677-4E6E-A1D8-EF677A4EDAE2}" type="datetimeFigureOut">
              <a:rPr lang="en-IN" smtClean="0"/>
              <a:t>01-02-2021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B4FE3-BF79-4AE6-A11D-67502AF8B7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80264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3F591-9677-4E6E-A1D8-EF677A4EDAE2}" type="datetimeFigureOut">
              <a:rPr lang="en-IN" smtClean="0"/>
              <a:t>01-02-2021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B4FE3-BF79-4AE6-A11D-67502AF8B7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62978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3F591-9677-4E6E-A1D8-EF677A4EDAE2}" type="datetimeFigureOut">
              <a:rPr lang="en-IN" smtClean="0"/>
              <a:t>01-02-2021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B4FE3-BF79-4AE6-A11D-67502AF8B7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30745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3F591-9677-4E6E-A1D8-EF677A4EDAE2}" type="datetimeFigureOut">
              <a:rPr lang="en-IN" smtClean="0"/>
              <a:t>01-02-2021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B4FE3-BF79-4AE6-A11D-67502AF8B7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33945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3F591-9677-4E6E-A1D8-EF677A4EDAE2}" type="datetimeFigureOut">
              <a:rPr lang="en-IN" smtClean="0"/>
              <a:t>01-02-2021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B4FE3-BF79-4AE6-A11D-67502AF8B7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3511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3F591-9677-4E6E-A1D8-EF677A4EDAE2}" type="datetimeFigureOut">
              <a:rPr lang="en-IN" smtClean="0"/>
              <a:t>01-02-2021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B4FE3-BF79-4AE6-A11D-67502AF8B7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52700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4553F591-9677-4E6E-A1D8-EF677A4EDAE2}" type="datetimeFigureOut">
              <a:rPr lang="en-IN" smtClean="0"/>
              <a:t>01-02-2021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IN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18B4FE3-BF79-4AE6-A11D-67502AF8B7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31536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adiopaedia.org/articles/computed-tomographic-ct-colonography?lang=us" TargetMode="External"/><Relationship Id="rId2" Type="http://schemas.openxmlformats.org/officeDocument/2006/relationships/hyperlink" Target="https://radiopaedia.org/articles/double-contrast-barium-enema-overview?lang=u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85F24-B41B-42FC-9BC8-A95D4F7BF4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03956" y="3037399"/>
            <a:ext cx="5365115" cy="1151586"/>
          </a:xfrm>
        </p:spPr>
        <p:txBody>
          <a:bodyPr/>
          <a:lstStyle/>
          <a:p>
            <a:r>
              <a:rPr lang="en-IN" dirty="0"/>
              <a:t>BARIUM ENEMA</a:t>
            </a:r>
          </a:p>
        </p:txBody>
      </p:sp>
    </p:spTree>
    <p:extLst>
      <p:ext uri="{BB962C8B-B14F-4D97-AF65-F5344CB8AC3E}">
        <p14:creationId xmlns:p14="http://schemas.microsoft.com/office/powerpoint/2010/main" val="2298168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F09BC-6B25-45AB-80D6-C3B36A33C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4545" y="1045230"/>
            <a:ext cx="3210311" cy="706964"/>
          </a:xfrm>
        </p:spPr>
        <p:txBody>
          <a:bodyPr/>
          <a:lstStyle/>
          <a:p>
            <a:r>
              <a:rPr lang="en-IN" dirty="0"/>
              <a:t>INDICATIONS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FBA488-BB32-49BD-B1F4-F8DD98432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2954462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D3D3D"/>
                </a:solidFill>
                <a:effectLst/>
                <a:latin typeface="Open Sans"/>
              </a:rPr>
              <a:t>The </a:t>
            </a:r>
            <a:r>
              <a:rPr lang="en-US" b="0" i="0" dirty="0">
                <a:solidFill>
                  <a:schemeClr val="tx1"/>
                </a:solidFill>
                <a:effectLst/>
                <a:latin typeface="Open Sans"/>
              </a:rPr>
              <a:t>patient</a:t>
            </a:r>
            <a:r>
              <a:rPr lang="en-US" b="0" i="0" dirty="0">
                <a:solidFill>
                  <a:srgbClr val="3D3D3D"/>
                </a:solidFill>
                <a:effectLst/>
                <a:latin typeface="Open Sans"/>
              </a:rPr>
              <a:t> is unable to turn quickly/effectively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D3D3D"/>
                </a:solidFill>
                <a:latin typeface="Open Sans"/>
              </a:rPr>
              <a:t>W</a:t>
            </a:r>
            <a:r>
              <a:rPr lang="en-US" b="0" i="0" dirty="0">
                <a:solidFill>
                  <a:srgbClr val="3D3D3D"/>
                </a:solidFill>
                <a:effectLst/>
                <a:latin typeface="Open Sans"/>
              </a:rPr>
              <a:t>hen only the position and length of a stricture is required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D3D3D"/>
                </a:solidFill>
                <a:latin typeface="Open Sans"/>
              </a:rPr>
              <a:t>E</a:t>
            </a:r>
            <a:r>
              <a:rPr lang="en-US" b="0" i="0" dirty="0">
                <a:solidFill>
                  <a:srgbClr val="3D3D3D"/>
                </a:solidFill>
                <a:effectLst/>
                <a:latin typeface="Open Sans"/>
              </a:rPr>
              <a:t>valuation for acute diverticulitis (and CT unavailable for whatever reason)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D3D3D"/>
                </a:solidFill>
                <a:latin typeface="Open Sans"/>
              </a:rPr>
              <a:t>E</a:t>
            </a:r>
            <a:r>
              <a:rPr lang="en-US" b="0" i="0" dirty="0">
                <a:solidFill>
                  <a:srgbClr val="3D3D3D"/>
                </a:solidFill>
                <a:effectLst/>
                <a:latin typeface="Open Sans"/>
              </a:rPr>
              <a:t>valuating for a colonic fistula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D3D3D"/>
                </a:solidFill>
                <a:latin typeface="Open Sans"/>
              </a:rPr>
              <a:t>E</a:t>
            </a:r>
            <a:r>
              <a:rPr lang="en-US" b="0" i="0" dirty="0">
                <a:solidFill>
                  <a:srgbClr val="3D3D3D"/>
                </a:solidFill>
                <a:effectLst/>
                <a:latin typeface="Open Sans"/>
              </a:rPr>
              <a:t>valuation for postoperative leak after colon surgery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44181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2C043-36E5-4A1A-8BF0-67EA3D3E3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8105" y="1148301"/>
            <a:ext cx="5110674" cy="706964"/>
          </a:xfrm>
        </p:spPr>
        <p:txBody>
          <a:bodyPr/>
          <a:lstStyle/>
          <a:p>
            <a:r>
              <a:rPr lang="en-IN" dirty="0"/>
              <a:t>CONTRAINDICATIONS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80C79F-6FEC-40F9-8AEE-7B2915183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0613" y="2396766"/>
            <a:ext cx="8825659" cy="3416300"/>
          </a:xfrm>
        </p:spPr>
        <p:txBody>
          <a:bodyPr/>
          <a:lstStyle/>
          <a:p>
            <a:pPr algn="l"/>
            <a:r>
              <a:rPr lang="en-US" b="0" i="0" dirty="0">
                <a:solidFill>
                  <a:srgbClr val="3D3D3D"/>
                </a:solidFill>
                <a:effectLst/>
                <a:latin typeface="Open Sans"/>
              </a:rPr>
              <a:t>If evaluation of the colonic mucosa is what is clinically desired, then a </a:t>
            </a:r>
            <a:r>
              <a:rPr lang="en-US" b="0" i="0" u="none" strike="noStrike" dirty="0">
                <a:solidFill>
                  <a:srgbClr val="41699B"/>
                </a:solidFill>
                <a:effectLst/>
                <a:latin typeface="Open Sans"/>
                <a:hlinkClick r:id="rId2"/>
              </a:rPr>
              <a:t>double contrast barium enema</a:t>
            </a:r>
            <a:r>
              <a:rPr lang="en-US" b="0" i="0" dirty="0">
                <a:solidFill>
                  <a:srgbClr val="3D3D3D"/>
                </a:solidFill>
                <a:effectLst/>
                <a:latin typeface="Open Sans"/>
              </a:rPr>
              <a:t> is preferred. If screening for colon cancer, then </a:t>
            </a:r>
            <a:r>
              <a:rPr lang="en-US" b="0" i="0" u="none" strike="noStrike" dirty="0">
                <a:solidFill>
                  <a:srgbClr val="41699B"/>
                </a:solidFill>
                <a:effectLst/>
                <a:latin typeface="Open Sans"/>
                <a:hlinkClick r:id="rId3"/>
              </a:rPr>
              <a:t>CT colonography</a:t>
            </a:r>
            <a:r>
              <a:rPr lang="en-US" b="0" i="0" dirty="0">
                <a:solidFill>
                  <a:srgbClr val="3D3D3D"/>
                </a:solidFill>
                <a:effectLst/>
                <a:latin typeface="Open Sans"/>
              </a:rPr>
              <a:t> is preferred.</a:t>
            </a:r>
          </a:p>
          <a:p>
            <a:pPr algn="l"/>
            <a:r>
              <a:rPr lang="en-US" b="0" i="0" dirty="0">
                <a:solidFill>
                  <a:srgbClr val="3D3D3D"/>
                </a:solidFill>
                <a:effectLst/>
                <a:latin typeface="Open Sans"/>
              </a:rPr>
              <a:t>Water-soluble contrast should be used when evaluating for postoperative leak. 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41766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BD0AA-7F8B-4053-AB9B-91979BFDA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4057" y="1116791"/>
            <a:ext cx="3735098" cy="706964"/>
          </a:xfrm>
        </p:spPr>
        <p:txBody>
          <a:bodyPr/>
          <a:lstStyle/>
          <a:p>
            <a:r>
              <a:rPr lang="en-IN" dirty="0"/>
              <a:t>PREPARATION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DC567-07B9-425B-B2AF-4A77519479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chemeClr val="tx1"/>
                </a:solidFill>
                <a:effectLst/>
                <a:latin typeface="-apple-system"/>
              </a:rPr>
              <a:t>Explain the procedure to the patient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chemeClr val="tx1"/>
                </a:solidFill>
                <a:effectLst/>
                <a:latin typeface="-apple-system"/>
              </a:rPr>
              <a:t>Do colonic irrigation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chemeClr val="tx1"/>
                </a:solidFill>
                <a:effectLst/>
                <a:latin typeface="-apple-system"/>
              </a:rPr>
              <a:t>Take the ultrasonography and colonoscopy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chemeClr val="tx1"/>
                </a:solidFill>
                <a:effectLst/>
                <a:latin typeface="-apple-system"/>
              </a:rPr>
              <a:t>Check all the prescriptions of the patient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36252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CB5FC-49F6-4323-88D6-CAA304851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6349" y="1188353"/>
            <a:ext cx="3162604" cy="706964"/>
          </a:xfrm>
        </p:spPr>
        <p:txBody>
          <a:bodyPr/>
          <a:lstStyle/>
          <a:p>
            <a:r>
              <a:rPr lang="en-IN" dirty="0"/>
              <a:t>EQUIPMENT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A82362-85C8-4785-BC72-94DC9A6F76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D3D3D"/>
                </a:solidFill>
                <a:latin typeface="Open Sans"/>
              </a:rPr>
              <a:t>R</a:t>
            </a:r>
            <a:r>
              <a:rPr lang="en-US" b="0" i="0" dirty="0">
                <a:solidFill>
                  <a:srgbClr val="3D3D3D"/>
                </a:solidFill>
                <a:effectLst/>
                <a:latin typeface="Open Sans"/>
              </a:rPr>
              <a:t>ectal tube (e.g. Miller) for the administration of contrast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D3D3D"/>
                </a:solidFill>
                <a:effectLst/>
                <a:latin typeface="Open Sans"/>
              </a:rPr>
              <a:t>tape is often useful to tape the tube to the patient and prevent it from backing out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3D3D3D"/>
                </a:solidFill>
                <a:latin typeface="Open Sans"/>
              </a:rPr>
              <a:t>E</a:t>
            </a:r>
            <a:r>
              <a:rPr lang="en-US" b="0" i="0" dirty="0">
                <a:solidFill>
                  <a:srgbClr val="3D3D3D"/>
                </a:solidFill>
                <a:effectLst/>
                <a:latin typeface="Open Sans"/>
              </a:rPr>
              <a:t>nema bag and IV pole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IN" b="0" i="0" dirty="0">
                <a:solidFill>
                  <a:schemeClr val="tx1"/>
                </a:solidFill>
                <a:effectLst/>
                <a:latin typeface="-apple-system"/>
              </a:rPr>
              <a:t>Barium </a:t>
            </a:r>
            <a:r>
              <a:rPr lang="en-IN" b="0" i="0" dirty="0" err="1">
                <a:solidFill>
                  <a:schemeClr val="tx1"/>
                </a:solidFill>
                <a:effectLst/>
                <a:latin typeface="-apple-system"/>
              </a:rPr>
              <a:t>sulfate</a:t>
            </a:r>
            <a:endParaRPr lang="en-IN" b="0" i="0" dirty="0">
              <a:solidFill>
                <a:schemeClr val="tx1"/>
              </a:solidFill>
              <a:effectLst/>
              <a:latin typeface="-apple-system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IN" b="0" i="0" dirty="0">
                <a:solidFill>
                  <a:schemeClr val="tx1"/>
                </a:solidFill>
                <a:effectLst/>
                <a:latin typeface="-apple-system"/>
              </a:rPr>
              <a:t>Sterile water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IN" b="0" i="0" dirty="0">
                <a:solidFill>
                  <a:schemeClr val="tx1"/>
                </a:solidFill>
                <a:effectLst/>
                <a:latin typeface="-apple-system"/>
              </a:rPr>
              <a:t>A water-soluble iodinated contrast agent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IN" b="0" i="0" dirty="0">
                <a:solidFill>
                  <a:schemeClr val="tx1"/>
                </a:solidFill>
                <a:effectLst/>
                <a:latin typeface="-apple-system"/>
              </a:rPr>
              <a:t>Laxatives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IN" b="0" i="0" dirty="0">
                <a:solidFill>
                  <a:schemeClr val="tx1"/>
                </a:solidFill>
                <a:effectLst/>
                <a:latin typeface="-apple-system"/>
              </a:rPr>
              <a:t>Warm water, air pump, pint measuring jar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3D3D3D"/>
              </a:solidFill>
              <a:effectLst/>
              <a:latin typeface="Open Sans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52350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4E758-C155-4FC3-9F70-5926C8D68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2009" y="1148597"/>
            <a:ext cx="3480656" cy="706964"/>
          </a:xfrm>
        </p:spPr>
        <p:txBody>
          <a:bodyPr/>
          <a:lstStyle/>
          <a:p>
            <a:r>
              <a:rPr lang="en-IN" dirty="0"/>
              <a:t>PROCUDURE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7DAD6F-FB2D-4F4C-AADD-5DF0AD3863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chemeClr val="tx1"/>
                </a:solidFill>
                <a:effectLst/>
                <a:latin typeface="-apple-system"/>
              </a:rPr>
              <a:t>Barium is mixed with equal amount of water to the suspension used for barium meal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chemeClr val="tx1"/>
                </a:solidFill>
                <a:effectLst/>
                <a:latin typeface="-apple-system"/>
              </a:rPr>
              <a:t>The enema is set and is allowed to sum slowly through the rectal tube while examines the patient under the fluoroscopic screen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chemeClr val="tx1"/>
                </a:solidFill>
                <a:effectLst/>
                <a:latin typeface="-apple-system"/>
              </a:rPr>
              <a:t>The mixture should be at body temperature and stirred continuously during administration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chemeClr val="tx1"/>
                </a:solidFill>
                <a:effectLst/>
                <a:latin typeface="-apple-system"/>
              </a:rPr>
              <a:t>It should not be further given without instruction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chemeClr val="tx1"/>
                </a:solidFill>
                <a:effectLst/>
                <a:latin typeface="-apple-system"/>
              </a:rPr>
              <a:t>Various X-rays are taken to diagnose the problem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chemeClr val="tx1"/>
                </a:solidFill>
                <a:effectLst/>
                <a:latin typeface="-apple-system"/>
              </a:rPr>
              <a:t>Then, it is removed by cleansing enema or by a laxative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32579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46DD2-1016-443A-9C3B-8DAD7A3CC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164" y="973668"/>
            <a:ext cx="3059237" cy="706964"/>
          </a:xfrm>
        </p:spPr>
        <p:txBody>
          <a:bodyPr/>
          <a:lstStyle/>
          <a:p>
            <a:r>
              <a:rPr lang="en-IN" dirty="0"/>
              <a:t>AFTER 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84CB51-608E-486A-988D-E6FE1A523F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chemeClr val="tx1"/>
                </a:solidFill>
                <a:effectLst/>
                <a:latin typeface="-apple-system"/>
              </a:rPr>
              <a:t>A laxative or cleansing enema is often given after the test to empty the large bowel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chemeClr val="tx1"/>
                </a:solidFill>
                <a:effectLst/>
                <a:latin typeface="-apple-system"/>
              </a:rPr>
              <a:t>Stools are white for 24 to 72 hours after the examination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chemeClr val="tx1"/>
                </a:solidFill>
                <a:effectLst/>
                <a:latin typeface="-apple-system"/>
              </a:rPr>
              <a:t>Encourage the client to increase the liquid intake to prevent fecal impaction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chemeClr val="tx1"/>
                </a:solidFill>
                <a:effectLst/>
                <a:latin typeface="-apple-system"/>
              </a:rPr>
              <a:t>Instruct the client to report any pain, bloating, absence of stool or bleeding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153074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0F064-ACDB-4F31-B888-D3EE3A928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COMPLICATIONS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B9878F-CA86-4BCC-A55F-E7D47A406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chemeClr val="tx1"/>
                </a:solidFill>
                <a:effectLst/>
                <a:latin typeface="-apple-system"/>
              </a:rPr>
              <a:t>Fecal impaction if the bowel is not cleaned immediately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b="0" i="0">
                <a:solidFill>
                  <a:schemeClr val="tx1"/>
                </a:solidFill>
                <a:effectLst/>
                <a:latin typeface="-apple-system"/>
              </a:rPr>
              <a:t>Pain &amp; bleeding.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216480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23</TotalTime>
  <Words>318</Words>
  <Application>Microsoft Office PowerPoint</Application>
  <PresentationFormat>Widescreen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-apple-system</vt:lpstr>
      <vt:lpstr>Arial</vt:lpstr>
      <vt:lpstr>Century Gothic</vt:lpstr>
      <vt:lpstr>Open Sans</vt:lpstr>
      <vt:lpstr>Wingdings 3</vt:lpstr>
      <vt:lpstr>Ion Boardroom</vt:lpstr>
      <vt:lpstr>BARIUM ENEMA</vt:lpstr>
      <vt:lpstr>INDICATIONS</vt:lpstr>
      <vt:lpstr>CONTRAINDICATIONS</vt:lpstr>
      <vt:lpstr>PREPARATION</vt:lpstr>
      <vt:lpstr>EQUIPMENT</vt:lpstr>
      <vt:lpstr>PROCUDURE</vt:lpstr>
      <vt:lpstr>AFTER CARE</vt:lpstr>
      <vt:lpstr>COMPLICATIONS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BARIUM ENEMA</dc:title>
  <dc:creator>Sunil kumar Madimala</dc:creator>
  <cp:lastModifiedBy>Sunil kumar Madimala</cp:lastModifiedBy>
  <cp:revision>3</cp:revision>
  <dcterms:created xsi:type="dcterms:W3CDTF">2021-02-01T11:19:05Z</dcterms:created>
  <dcterms:modified xsi:type="dcterms:W3CDTF">2021-02-01T10:49:28Z</dcterms:modified>
</cp:coreProperties>
</file>