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nil kumar Madimala" userId="7d5a2469db83f405" providerId="LiveId" clId="{C434052B-6D0D-431D-B7C6-0190D5B5CB2F}"/>
    <pc:docChg chg="custSel addSld modSld">
      <pc:chgData name="Sunil kumar Madimala" userId="7d5a2469db83f405" providerId="LiveId" clId="{C434052B-6D0D-431D-B7C6-0190D5B5CB2F}" dt="2021-02-01T11:07:16.358" v="350" actId="1076"/>
      <pc:docMkLst>
        <pc:docMk/>
      </pc:docMkLst>
      <pc:sldChg chg="modSp new mod">
        <pc:chgData name="Sunil kumar Madimala" userId="7d5a2469db83f405" providerId="LiveId" clId="{C434052B-6D0D-431D-B7C6-0190D5B5CB2F}" dt="2021-02-01T10:50:37.004" v="56" actId="1076"/>
        <pc:sldMkLst>
          <pc:docMk/>
          <pc:sldMk cId="467416896" sldId="257"/>
        </pc:sldMkLst>
        <pc:spChg chg="mod">
          <ac:chgData name="Sunil kumar Madimala" userId="7d5a2469db83f405" providerId="LiveId" clId="{C434052B-6D0D-431D-B7C6-0190D5B5CB2F}" dt="2021-02-01T10:49:14.633" v="17" actId="1076"/>
          <ac:spMkLst>
            <pc:docMk/>
            <pc:sldMk cId="467416896" sldId="257"/>
            <ac:spMk id="2" creationId="{F3DFD4F2-8DF5-485B-8F60-CB9236164A19}"/>
          </ac:spMkLst>
        </pc:spChg>
        <pc:spChg chg="mod">
          <ac:chgData name="Sunil kumar Madimala" userId="7d5a2469db83f405" providerId="LiveId" clId="{C434052B-6D0D-431D-B7C6-0190D5B5CB2F}" dt="2021-02-01T10:50:37.004" v="56" actId="1076"/>
          <ac:spMkLst>
            <pc:docMk/>
            <pc:sldMk cId="467416896" sldId="257"/>
            <ac:spMk id="3" creationId="{86489EAB-835E-429E-8B21-10F72475FF08}"/>
          </ac:spMkLst>
        </pc:spChg>
      </pc:sldChg>
      <pc:sldChg chg="modSp new mod">
        <pc:chgData name="Sunil kumar Madimala" userId="7d5a2469db83f405" providerId="LiveId" clId="{C434052B-6D0D-431D-B7C6-0190D5B5CB2F}" dt="2021-02-01T10:51:51.006" v="126" actId="1076"/>
        <pc:sldMkLst>
          <pc:docMk/>
          <pc:sldMk cId="276790759" sldId="258"/>
        </pc:sldMkLst>
        <pc:spChg chg="mod">
          <ac:chgData name="Sunil kumar Madimala" userId="7d5a2469db83f405" providerId="LiveId" clId="{C434052B-6D0D-431D-B7C6-0190D5B5CB2F}" dt="2021-02-01T10:51:51.006" v="126" actId="1076"/>
          <ac:spMkLst>
            <pc:docMk/>
            <pc:sldMk cId="276790759" sldId="258"/>
            <ac:spMk id="2" creationId="{B4D3A386-2392-41A1-BBB0-5A85CA1452DA}"/>
          </ac:spMkLst>
        </pc:spChg>
        <pc:spChg chg="mod">
          <ac:chgData name="Sunil kumar Madimala" userId="7d5a2469db83f405" providerId="LiveId" clId="{C434052B-6D0D-431D-B7C6-0190D5B5CB2F}" dt="2021-02-01T10:51:17.377" v="71" actId="20577"/>
          <ac:spMkLst>
            <pc:docMk/>
            <pc:sldMk cId="276790759" sldId="258"/>
            <ac:spMk id="3" creationId="{0E2AC499-2D47-414E-B030-FDDAC4587DF8}"/>
          </ac:spMkLst>
        </pc:spChg>
      </pc:sldChg>
      <pc:sldChg chg="modSp new mod">
        <pc:chgData name="Sunil kumar Madimala" userId="7d5a2469db83f405" providerId="LiveId" clId="{C434052B-6D0D-431D-B7C6-0190D5B5CB2F}" dt="2021-02-01T10:53:23.077" v="158" actId="1076"/>
        <pc:sldMkLst>
          <pc:docMk/>
          <pc:sldMk cId="3840251702" sldId="259"/>
        </pc:sldMkLst>
        <pc:spChg chg="mod">
          <ac:chgData name="Sunil kumar Madimala" userId="7d5a2469db83f405" providerId="LiveId" clId="{C434052B-6D0D-431D-B7C6-0190D5B5CB2F}" dt="2021-02-01T10:53:23.077" v="158" actId="1076"/>
          <ac:spMkLst>
            <pc:docMk/>
            <pc:sldMk cId="3840251702" sldId="259"/>
            <ac:spMk id="2" creationId="{F2C1E87C-929F-4F74-857B-5677DDDF9705}"/>
          </ac:spMkLst>
        </pc:spChg>
        <pc:spChg chg="mod">
          <ac:chgData name="Sunil kumar Madimala" userId="7d5a2469db83f405" providerId="LiveId" clId="{C434052B-6D0D-431D-B7C6-0190D5B5CB2F}" dt="2021-02-01T10:52:56.392" v="143" actId="20577"/>
          <ac:spMkLst>
            <pc:docMk/>
            <pc:sldMk cId="3840251702" sldId="259"/>
            <ac:spMk id="3" creationId="{8E561FBB-C148-46B5-BEE5-F841D6A2FA4F}"/>
          </ac:spMkLst>
        </pc:spChg>
      </pc:sldChg>
      <pc:sldChg chg="modSp new mod">
        <pc:chgData name="Sunil kumar Madimala" userId="7d5a2469db83f405" providerId="LiveId" clId="{C434052B-6D0D-431D-B7C6-0190D5B5CB2F}" dt="2021-02-01T10:54:37.370" v="184" actId="20577"/>
        <pc:sldMkLst>
          <pc:docMk/>
          <pc:sldMk cId="1306367021" sldId="260"/>
        </pc:sldMkLst>
        <pc:spChg chg="mod">
          <ac:chgData name="Sunil kumar Madimala" userId="7d5a2469db83f405" providerId="LiveId" clId="{C434052B-6D0D-431D-B7C6-0190D5B5CB2F}" dt="2021-02-01T10:54:13.321" v="174" actId="1076"/>
          <ac:spMkLst>
            <pc:docMk/>
            <pc:sldMk cId="1306367021" sldId="260"/>
            <ac:spMk id="2" creationId="{3DAD68B2-0BC8-4255-8605-157B15A29D4A}"/>
          </ac:spMkLst>
        </pc:spChg>
        <pc:spChg chg="mod">
          <ac:chgData name="Sunil kumar Madimala" userId="7d5a2469db83f405" providerId="LiveId" clId="{C434052B-6D0D-431D-B7C6-0190D5B5CB2F}" dt="2021-02-01T10:54:37.370" v="184" actId="20577"/>
          <ac:spMkLst>
            <pc:docMk/>
            <pc:sldMk cId="1306367021" sldId="260"/>
            <ac:spMk id="3" creationId="{65272CB5-561C-447E-A1C2-923B84DE0DDE}"/>
          </ac:spMkLst>
        </pc:spChg>
      </pc:sldChg>
      <pc:sldChg chg="modSp new mod">
        <pc:chgData name="Sunil kumar Madimala" userId="7d5a2469db83f405" providerId="LiveId" clId="{C434052B-6D0D-431D-B7C6-0190D5B5CB2F}" dt="2021-02-01T11:04:00.093" v="242" actId="20577"/>
        <pc:sldMkLst>
          <pc:docMk/>
          <pc:sldMk cId="2311946079" sldId="261"/>
        </pc:sldMkLst>
        <pc:spChg chg="mod">
          <ac:chgData name="Sunil kumar Madimala" userId="7d5a2469db83f405" providerId="LiveId" clId="{C434052B-6D0D-431D-B7C6-0190D5B5CB2F}" dt="2021-02-01T11:00:55.783" v="237" actId="1076"/>
          <ac:spMkLst>
            <pc:docMk/>
            <pc:sldMk cId="2311946079" sldId="261"/>
            <ac:spMk id="2" creationId="{79477E22-CBF7-4D27-AFBE-11D0BC4072E1}"/>
          </ac:spMkLst>
        </pc:spChg>
        <pc:spChg chg="mod">
          <ac:chgData name="Sunil kumar Madimala" userId="7d5a2469db83f405" providerId="LiveId" clId="{C434052B-6D0D-431D-B7C6-0190D5B5CB2F}" dt="2021-02-01T11:04:00.093" v="242" actId="20577"/>
          <ac:spMkLst>
            <pc:docMk/>
            <pc:sldMk cId="2311946079" sldId="261"/>
            <ac:spMk id="3" creationId="{A97C6401-C6CB-4E6E-A69B-094E78D6B2D8}"/>
          </ac:spMkLst>
        </pc:spChg>
      </pc:sldChg>
      <pc:sldChg chg="modSp new mod">
        <pc:chgData name="Sunil kumar Madimala" userId="7d5a2469db83f405" providerId="LiveId" clId="{C434052B-6D0D-431D-B7C6-0190D5B5CB2F}" dt="2021-02-01T11:05:05.276" v="270" actId="1076"/>
        <pc:sldMkLst>
          <pc:docMk/>
          <pc:sldMk cId="925596109" sldId="262"/>
        </pc:sldMkLst>
        <pc:spChg chg="mod">
          <ac:chgData name="Sunil kumar Madimala" userId="7d5a2469db83f405" providerId="LiveId" clId="{C434052B-6D0D-431D-B7C6-0190D5B5CB2F}" dt="2021-02-01T11:05:05.276" v="270" actId="1076"/>
          <ac:spMkLst>
            <pc:docMk/>
            <pc:sldMk cId="925596109" sldId="262"/>
            <ac:spMk id="2" creationId="{E841CD97-1D53-4E27-B5B2-FC3B0FFA23FC}"/>
          </ac:spMkLst>
        </pc:spChg>
        <pc:spChg chg="mod">
          <ac:chgData name="Sunil kumar Madimala" userId="7d5a2469db83f405" providerId="LiveId" clId="{C434052B-6D0D-431D-B7C6-0190D5B5CB2F}" dt="2021-02-01T11:04:40.617" v="255" actId="20577"/>
          <ac:spMkLst>
            <pc:docMk/>
            <pc:sldMk cId="925596109" sldId="262"/>
            <ac:spMk id="3" creationId="{40B9C4D5-E210-4DEE-AE0A-E14DEC968E04}"/>
          </ac:spMkLst>
        </pc:spChg>
      </pc:sldChg>
      <pc:sldChg chg="modSp new mod">
        <pc:chgData name="Sunil kumar Madimala" userId="7d5a2469db83f405" providerId="LiveId" clId="{C434052B-6D0D-431D-B7C6-0190D5B5CB2F}" dt="2021-02-01T11:06:02.615" v="311" actId="20577"/>
        <pc:sldMkLst>
          <pc:docMk/>
          <pc:sldMk cId="2632092902" sldId="263"/>
        </pc:sldMkLst>
        <pc:spChg chg="mod">
          <ac:chgData name="Sunil kumar Madimala" userId="7d5a2469db83f405" providerId="LiveId" clId="{C434052B-6D0D-431D-B7C6-0190D5B5CB2F}" dt="2021-02-01T11:05:26.210" v="288" actId="1076"/>
          <ac:spMkLst>
            <pc:docMk/>
            <pc:sldMk cId="2632092902" sldId="263"/>
            <ac:spMk id="2" creationId="{F43FC4AA-8DDB-49F2-B883-8A03D0FF1A16}"/>
          </ac:spMkLst>
        </pc:spChg>
        <pc:spChg chg="mod">
          <ac:chgData name="Sunil kumar Madimala" userId="7d5a2469db83f405" providerId="LiveId" clId="{C434052B-6D0D-431D-B7C6-0190D5B5CB2F}" dt="2021-02-01T11:06:02.615" v="311" actId="20577"/>
          <ac:spMkLst>
            <pc:docMk/>
            <pc:sldMk cId="2632092902" sldId="263"/>
            <ac:spMk id="3" creationId="{0D748A16-117B-419D-A42A-2F88A9031F6A}"/>
          </ac:spMkLst>
        </pc:spChg>
      </pc:sldChg>
      <pc:sldChg chg="modSp new mod">
        <pc:chgData name="Sunil kumar Madimala" userId="7d5a2469db83f405" providerId="LiveId" clId="{C434052B-6D0D-431D-B7C6-0190D5B5CB2F}" dt="2021-02-01T11:07:16.358" v="350" actId="1076"/>
        <pc:sldMkLst>
          <pc:docMk/>
          <pc:sldMk cId="3077379033" sldId="264"/>
        </pc:sldMkLst>
        <pc:spChg chg="mod">
          <ac:chgData name="Sunil kumar Madimala" userId="7d5a2469db83f405" providerId="LiveId" clId="{C434052B-6D0D-431D-B7C6-0190D5B5CB2F}" dt="2021-02-01T11:07:05.835" v="349" actId="1076"/>
          <ac:spMkLst>
            <pc:docMk/>
            <pc:sldMk cId="3077379033" sldId="264"/>
            <ac:spMk id="2" creationId="{DDA99EC0-0BC5-46CD-AB93-ED00014A49F4}"/>
          </ac:spMkLst>
        </pc:spChg>
        <pc:spChg chg="mod">
          <ac:chgData name="Sunil kumar Madimala" userId="7d5a2469db83f405" providerId="LiveId" clId="{C434052B-6D0D-431D-B7C6-0190D5B5CB2F}" dt="2021-02-01T11:07:16.358" v="350" actId="1076"/>
          <ac:spMkLst>
            <pc:docMk/>
            <pc:sldMk cId="3077379033" sldId="264"/>
            <ac:spMk id="3" creationId="{BAD6A048-1992-404C-B73F-6528C5FA2B5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F031-E499-4E79-A1D1-F9D54E9EEC83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07B-CBA0-4850-905F-110A97DBF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271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F031-E499-4E79-A1D1-F9D54E9EEC83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07B-CBA0-4850-905F-110A97DBF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551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F031-E499-4E79-A1D1-F9D54E9EEC83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07B-CBA0-4850-905F-110A97DBF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3389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F031-E499-4E79-A1D1-F9D54E9EEC83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07B-CBA0-4850-905F-110A97DBFE84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7903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F031-E499-4E79-A1D1-F9D54E9EEC83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07B-CBA0-4850-905F-110A97DBF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598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F031-E499-4E79-A1D1-F9D54E9EEC83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07B-CBA0-4850-905F-110A97DBF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9955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F031-E499-4E79-A1D1-F9D54E9EEC83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07B-CBA0-4850-905F-110A97DBF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2000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F031-E499-4E79-A1D1-F9D54E9EEC83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07B-CBA0-4850-905F-110A97DBF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3671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F031-E499-4E79-A1D1-F9D54E9EEC83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07B-CBA0-4850-905F-110A97DBF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005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F031-E499-4E79-A1D1-F9D54E9EEC83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07B-CBA0-4850-905F-110A97DBF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8929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F031-E499-4E79-A1D1-F9D54E9EEC83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07B-CBA0-4850-905F-110A97DBF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285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F031-E499-4E79-A1D1-F9D54E9EEC83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07B-CBA0-4850-905F-110A97DBF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513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F031-E499-4E79-A1D1-F9D54E9EEC83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07B-CBA0-4850-905F-110A97DBF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013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F031-E499-4E79-A1D1-F9D54E9EEC83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07B-CBA0-4850-905F-110A97DBF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913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F031-E499-4E79-A1D1-F9D54E9EEC83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07B-CBA0-4850-905F-110A97DBF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915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F031-E499-4E79-A1D1-F9D54E9EEC83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07B-CBA0-4850-905F-110A97DBF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319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F031-E499-4E79-A1D1-F9D54E9EEC83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BD07B-CBA0-4850-905F-110A97DBF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777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FE3F031-E499-4E79-A1D1-F9D54E9EEC83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BD07B-CBA0-4850-905F-110A97DBF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2852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51E0B-E526-4392-B970-AA64B023E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0716" y="2936695"/>
            <a:ext cx="8825658" cy="984609"/>
          </a:xfrm>
        </p:spPr>
        <p:txBody>
          <a:bodyPr/>
          <a:lstStyle/>
          <a:p>
            <a:r>
              <a:rPr lang="en-IN" sz="4000" dirty="0"/>
              <a:t>BARIUM MEAL FOLLOW THROUGH</a:t>
            </a:r>
          </a:p>
        </p:txBody>
      </p:sp>
    </p:spTree>
    <p:extLst>
      <p:ext uri="{BB962C8B-B14F-4D97-AF65-F5344CB8AC3E}">
        <p14:creationId xmlns:p14="http://schemas.microsoft.com/office/powerpoint/2010/main" val="560106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FD4F2-8DF5-485B-8F60-CB9236164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849" y="548133"/>
            <a:ext cx="4228039" cy="1042127"/>
          </a:xfrm>
        </p:spPr>
        <p:txBody>
          <a:bodyPr/>
          <a:lstStyle/>
          <a:p>
            <a:r>
              <a:rPr lang="en-IN" dirty="0"/>
              <a:t>INDICATIONS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89EAB-835E-429E-8B21-10F72475F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8597" y="1750769"/>
            <a:ext cx="8946541" cy="4195481"/>
          </a:xfrm>
        </p:spPr>
        <p:txBody>
          <a:bodyPr/>
          <a:lstStyle/>
          <a:p>
            <a:r>
              <a:rPr lang="en-US" dirty="0"/>
              <a:t>Patients who have low suspension of small bowel disease - abdominal pain and </a:t>
            </a:r>
            <a:r>
              <a:rPr lang="en-US" dirty="0" err="1"/>
              <a:t>diarrhoea</a:t>
            </a:r>
            <a:r>
              <a:rPr lang="en-US" dirty="0"/>
              <a:t>.</a:t>
            </a:r>
          </a:p>
          <a:p>
            <a:r>
              <a:rPr lang="en-US" dirty="0"/>
              <a:t>Patients with suspected complete (or) near complete small bowel obstruction.</a:t>
            </a:r>
          </a:p>
          <a:p>
            <a:r>
              <a:rPr lang="en-US" dirty="0"/>
              <a:t>Patients who are suspected of suffering from Crohn's disease. </a:t>
            </a:r>
          </a:p>
        </p:txBody>
      </p:sp>
    </p:spTree>
    <p:extLst>
      <p:ext uri="{BB962C8B-B14F-4D97-AF65-F5344CB8AC3E}">
        <p14:creationId xmlns:p14="http://schemas.microsoft.com/office/powerpoint/2010/main" val="467416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A386-2392-41A1-BBB0-5A85CA145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2503" y="609601"/>
            <a:ext cx="6168157" cy="1217056"/>
          </a:xfrm>
        </p:spPr>
        <p:txBody>
          <a:bodyPr/>
          <a:lstStyle/>
          <a:p>
            <a:r>
              <a:rPr lang="en-IN" dirty="0"/>
              <a:t>CONTRAINDICATIONS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AC499-2D47-414E-B030-FDDAC4587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Colonic obstruction.</a:t>
            </a:r>
          </a:p>
          <a:p>
            <a:r>
              <a:rPr lang="en-US" dirty="0"/>
              <a:t>Suspected perforation.</a:t>
            </a:r>
          </a:p>
          <a:p>
            <a:r>
              <a:rPr lang="en-US" dirty="0"/>
              <a:t>Paralytic Ileus.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679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1E87C-929F-4F74-857B-5677DDDF9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9169" y="609601"/>
            <a:ext cx="3393152" cy="986468"/>
          </a:xfrm>
        </p:spPr>
        <p:txBody>
          <a:bodyPr/>
          <a:lstStyle/>
          <a:p>
            <a:r>
              <a:rPr lang="en-IN" dirty="0"/>
              <a:t>CONTRAST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61FBB-C148-46B5-BEE5-F841D6A2F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Medium density barium suspension (50-60% w /v) containing a suspending agent (to maintain its stability and prevent flocculation) is used.</a:t>
            </a:r>
          </a:p>
          <a:p>
            <a:r>
              <a:rPr lang="en-US" dirty="0"/>
              <a:t>High density barium (200-250% w /v) may produce an appearance of fold thickening and clumping in the small bowel.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025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D68B2-0BC8-4255-8605-157B15A29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0144" y="609601"/>
            <a:ext cx="4140574" cy="1018273"/>
          </a:xfrm>
        </p:spPr>
        <p:txBody>
          <a:bodyPr/>
          <a:lstStyle/>
          <a:p>
            <a:r>
              <a:rPr lang="en-IN" dirty="0"/>
              <a:t>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72CB5-561C-447E-A1C2-923B84DE0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colon should be cleaned by the administration of a suitable purgative. (Purgative should be avoided in patients with suspected obstruction, acute exacerbation of Crohn's disease or an Ileostomy). </a:t>
            </a:r>
          </a:p>
          <a:p>
            <a:r>
              <a:rPr lang="en-US" dirty="0"/>
              <a:t>A low roughage diet and a high fluid intake is also maintained for 48 hours prior to the investigation.</a:t>
            </a:r>
          </a:p>
          <a:p>
            <a:r>
              <a:rPr lang="en-US" dirty="0"/>
              <a:t>No food or fluid should be taken for 12 hours before the investigation. If the patient is taking tranquilizers, antispasmodics and codeine, they should be stopped for 24-48 hours before the examination.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0636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77E22-CBF7-4D27-AFBE-11D0BC407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526" y="609601"/>
            <a:ext cx="9404723" cy="891052"/>
          </a:xfrm>
        </p:spPr>
        <p:txBody>
          <a:bodyPr/>
          <a:lstStyle/>
          <a:p>
            <a:r>
              <a:rPr lang="en-IN" sz="3200" dirty="0"/>
              <a:t>DEDICATED SMALL BOWEL FOLLOW THROUGH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C6401-C6CB-4E6E-A69B-094E78D6B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91478"/>
            <a:ext cx="8946541" cy="48569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Single Contrast Technique </a:t>
            </a:r>
          </a:p>
          <a:p>
            <a:r>
              <a:rPr lang="en-US" dirty="0"/>
              <a:t>Single contrast technique is employed routinely in our department. Barium (600-900 ml) 50-60% is administered. </a:t>
            </a:r>
          </a:p>
          <a:p>
            <a:r>
              <a:rPr lang="en-US" dirty="0"/>
              <a:t>Patient is asked to drink this as rapidly as possible. He is then put in the right side dependent position to aid rapid gastric emptying. After 15 to 20 minutes, a film is taken with the patient prone to separate the bowel loops, using high kV to demonstrate jejunum and proximal ileum. Subsequent films are taken at 15-30 minute intervals till </a:t>
            </a:r>
            <a:r>
              <a:rPr lang="en-US" dirty="0" err="1"/>
              <a:t>ileocaecal</a:t>
            </a:r>
            <a:r>
              <a:rPr lang="en-US" dirty="0"/>
              <a:t> junction is opacified. To demonstrate </a:t>
            </a:r>
            <a:r>
              <a:rPr lang="en-US" dirty="0" err="1"/>
              <a:t>ileocaecal</a:t>
            </a:r>
            <a:r>
              <a:rPr lang="en-US" dirty="0"/>
              <a:t> junction, supine right side up is the best position since ileum enters caecum in the posteromedial part.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11946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1CD97-1D53-4E27-B5B2-FC3B0FFA2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922" y="609601"/>
            <a:ext cx="4418870" cy="946712"/>
          </a:xfrm>
        </p:spPr>
        <p:txBody>
          <a:bodyPr/>
          <a:lstStyle/>
          <a:p>
            <a:r>
              <a:rPr lang="en-IN" dirty="0"/>
              <a:t>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9C4D5-E210-4DEE-AE0A-E14DEC968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Easily performed.</a:t>
            </a:r>
          </a:p>
          <a:p>
            <a:r>
              <a:rPr lang="en-US" dirty="0"/>
              <a:t>No discomfort/intubation to the patient unlike in </a:t>
            </a:r>
            <a:r>
              <a:rPr lang="en-US" dirty="0" err="1"/>
              <a:t>enteroclysis</a:t>
            </a:r>
            <a:r>
              <a:rPr lang="en-US" dirty="0"/>
              <a:t>.</a:t>
            </a:r>
          </a:p>
          <a:p>
            <a:r>
              <a:rPr lang="en-US" dirty="0"/>
              <a:t>It is a physiological process. Hence transit time can be assessed.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5596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FC4AA-8DDB-49F2-B883-8A03D0FF1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9697" y="412961"/>
            <a:ext cx="4935705" cy="1073932"/>
          </a:xfrm>
        </p:spPr>
        <p:txBody>
          <a:bodyPr/>
          <a:lstStyle/>
          <a:p>
            <a:r>
              <a:rPr lang="en-IN" dirty="0"/>
              <a:t>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48A16-117B-419D-A42A-2F88A9031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Overlapping of barium filled bowel loops in the pelvis.</a:t>
            </a:r>
          </a:p>
          <a:p>
            <a:r>
              <a:rPr lang="en-US" dirty="0"/>
              <a:t>Poor distension of bowel loops.</a:t>
            </a:r>
          </a:p>
          <a:p>
            <a:r>
              <a:rPr lang="en-US" dirty="0"/>
              <a:t>Inappropriate timing for visualization of partial (or) intermittent small bowel obstruction.</a:t>
            </a:r>
          </a:p>
          <a:p>
            <a:r>
              <a:rPr lang="en-US" dirty="0"/>
              <a:t>Operator dependence.</a:t>
            </a:r>
          </a:p>
          <a:p>
            <a:r>
              <a:rPr lang="en-US" dirty="0"/>
              <a:t>Time consuming.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2092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99EC0-0BC5-46CD-AB93-ED00014A4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1746" y="609601"/>
            <a:ext cx="4983412" cy="1121640"/>
          </a:xfrm>
        </p:spPr>
        <p:txBody>
          <a:bodyPr/>
          <a:lstStyle/>
          <a:p>
            <a:r>
              <a:rPr lang="en-IN" dirty="0"/>
              <a:t>COMPLICATIONS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6A048-1992-404C-B73F-6528C5FA2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7410" y="1671256"/>
            <a:ext cx="8946541" cy="4195481"/>
          </a:xfrm>
        </p:spPr>
        <p:txBody>
          <a:bodyPr/>
          <a:lstStyle/>
          <a:p>
            <a:r>
              <a:rPr lang="en-US" dirty="0"/>
              <a:t>Leakage of barium from an unsuspected perforation.</a:t>
            </a:r>
          </a:p>
          <a:p>
            <a:r>
              <a:rPr lang="en-US" dirty="0"/>
              <a:t>Aspiration.</a:t>
            </a:r>
          </a:p>
          <a:p>
            <a:r>
              <a:rPr lang="en-US" dirty="0"/>
              <a:t>Conversion of partial large bowel obstruction into a complete obstruction by the impaction of barium.</a:t>
            </a:r>
          </a:p>
          <a:p>
            <a:r>
              <a:rPr lang="en-US" dirty="0"/>
              <a:t>Barium appendicitis, if barium impacts in the appendix.</a:t>
            </a:r>
          </a:p>
          <a:p>
            <a:r>
              <a:rPr lang="en-US" dirty="0"/>
              <a:t>Side effects of pharmacological agents used.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7379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425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BARIUM MEAL FOLLOW THROUGH</vt:lpstr>
      <vt:lpstr>INDICATIONS</vt:lpstr>
      <vt:lpstr>CONTRAINDICATIONS</vt:lpstr>
      <vt:lpstr>CONTRAST</vt:lpstr>
      <vt:lpstr>PREPARATION</vt:lpstr>
      <vt:lpstr>DEDICATED SMALL BOWEL FOLLOW THROUGH</vt:lpstr>
      <vt:lpstr>ADVANTAGES</vt:lpstr>
      <vt:lpstr>DISADVANTAGES</vt:lpstr>
      <vt:lpstr>COMPLICATIONS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BARIUM MEAL FOLLOW THROUGH</dc:title>
  <dc:creator>Sunil kumar Madimala</dc:creator>
  <cp:lastModifiedBy>Sunil kumar Madimala</cp:lastModifiedBy>
  <cp:revision>2</cp:revision>
  <dcterms:created xsi:type="dcterms:W3CDTF">2021-02-01T10:43:18Z</dcterms:created>
  <dcterms:modified xsi:type="dcterms:W3CDTF">2021-02-01T11:07:29Z</dcterms:modified>
</cp:coreProperties>
</file>