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D8723-A4FF-4954-A5F7-874DCD2050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765C4D5-0C5F-4C29-97AD-B03D67873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D2C9291-570F-4F04-A20D-A894C06026A6}"/>
              </a:ext>
            </a:extLst>
          </p:cNvPr>
          <p:cNvSpPr>
            <a:spLocks noGrp="1"/>
          </p:cNvSpPr>
          <p:nvPr>
            <p:ph type="dt" sz="half" idx="10"/>
          </p:nvPr>
        </p:nvSpPr>
        <p:spPr/>
        <p:txBody>
          <a:bodyPr/>
          <a:lstStyle/>
          <a:p>
            <a:fld id="{FB40C94F-D3C7-4AD4-A21D-8FD0ABD9C221}" type="datetimeFigureOut">
              <a:rPr lang="en-IN" smtClean="0"/>
              <a:t>02-12-2020</a:t>
            </a:fld>
            <a:endParaRPr lang="en-IN"/>
          </a:p>
        </p:txBody>
      </p:sp>
      <p:sp>
        <p:nvSpPr>
          <p:cNvPr id="5" name="Footer Placeholder 4">
            <a:extLst>
              <a:ext uri="{FF2B5EF4-FFF2-40B4-BE49-F238E27FC236}">
                <a16:creationId xmlns:a16="http://schemas.microsoft.com/office/drawing/2014/main" id="{EB07C116-C420-4A95-9D2F-06E87E609E3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AA96143-DD91-47B7-BB33-8BB2638B4414}"/>
              </a:ext>
            </a:extLst>
          </p:cNvPr>
          <p:cNvSpPr>
            <a:spLocks noGrp="1"/>
          </p:cNvSpPr>
          <p:nvPr>
            <p:ph type="sldNum" sz="quarter" idx="12"/>
          </p:nvPr>
        </p:nvSpPr>
        <p:spPr/>
        <p:txBody>
          <a:bodyPr/>
          <a:lstStyle/>
          <a:p>
            <a:fld id="{025AB5E3-D08D-4E13-A330-954186B5FFCD}" type="slidenum">
              <a:rPr lang="en-IN" smtClean="0"/>
              <a:t>‹#›</a:t>
            </a:fld>
            <a:endParaRPr lang="en-IN"/>
          </a:p>
        </p:txBody>
      </p:sp>
    </p:spTree>
    <p:extLst>
      <p:ext uri="{BB962C8B-B14F-4D97-AF65-F5344CB8AC3E}">
        <p14:creationId xmlns:p14="http://schemas.microsoft.com/office/powerpoint/2010/main" val="341542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2CD4F-0C7A-4C9E-87C7-D5E9DDCA4D7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1336D59-E14A-4E23-9DB5-E19FD5FAB7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C7749D8-5E14-4335-B6A2-5FA5BC8F99CA}"/>
              </a:ext>
            </a:extLst>
          </p:cNvPr>
          <p:cNvSpPr>
            <a:spLocks noGrp="1"/>
          </p:cNvSpPr>
          <p:nvPr>
            <p:ph type="dt" sz="half" idx="10"/>
          </p:nvPr>
        </p:nvSpPr>
        <p:spPr/>
        <p:txBody>
          <a:bodyPr/>
          <a:lstStyle/>
          <a:p>
            <a:fld id="{FB40C94F-D3C7-4AD4-A21D-8FD0ABD9C221}" type="datetimeFigureOut">
              <a:rPr lang="en-IN" smtClean="0"/>
              <a:t>02-12-2020</a:t>
            </a:fld>
            <a:endParaRPr lang="en-IN"/>
          </a:p>
        </p:txBody>
      </p:sp>
      <p:sp>
        <p:nvSpPr>
          <p:cNvPr id="5" name="Footer Placeholder 4">
            <a:extLst>
              <a:ext uri="{FF2B5EF4-FFF2-40B4-BE49-F238E27FC236}">
                <a16:creationId xmlns:a16="http://schemas.microsoft.com/office/drawing/2014/main" id="{BAA03D62-8404-46C6-B0C6-020C49FA977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9BDEE1-E4E4-4ABA-A6DD-85459345FE4C}"/>
              </a:ext>
            </a:extLst>
          </p:cNvPr>
          <p:cNvSpPr>
            <a:spLocks noGrp="1"/>
          </p:cNvSpPr>
          <p:nvPr>
            <p:ph type="sldNum" sz="quarter" idx="12"/>
          </p:nvPr>
        </p:nvSpPr>
        <p:spPr/>
        <p:txBody>
          <a:bodyPr/>
          <a:lstStyle/>
          <a:p>
            <a:fld id="{025AB5E3-D08D-4E13-A330-954186B5FFCD}" type="slidenum">
              <a:rPr lang="en-IN" smtClean="0"/>
              <a:t>‹#›</a:t>
            </a:fld>
            <a:endParaRPr lang="en-IN"/>
          </a:p>
        </p:txBody>
      </p:sp>
    </p:spTree>
    <p:extLst>
      <p:ext uri="{BB962C8B-B14F-4D97-AF65-F5344CB8AC3E}">
        <p14:creationId xmlns:p14="http://schemas.microsoft.com/office/powerpoint/2010/main" val="3380698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3F40A5-14FF-45DA-A165-30038B7945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5F3F659-19D9-472A-9043-C8A0E144EA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BAEB557-6D62-4AB6-8F66-CA551DC8EEA8}"/>
              </a:ext>
            </a:extLst>
          </p:cNvPr>
          <p:cNvSpPr>
            <a:spLocks noGrp="1"/>
          </p:cNvSpPr>
          <p:nvPr>
            <p:ph type="dt" sz="half" idx="10"/>
          </p:nvPr>
        </p:nvSpPr>
        <p:spPr/>
        <p:txBody>
          <a:bodyPr/>
          <a:lstStyle/>
          <a:p>
            <a:fld id="{FB40C94F-D3C7-4AD4-A21D-8FD0ABD9C221}" type="datetimeFigureOut">
              <a:rPr lang="en-IN" smtClean="0"/>
              <a:t>02-12-2020</a:t>
            </a:fld>
            <a:endParaRPr lang="en-IN"/>
          </a:p>
        </p:txBody>
      </p:sp>
      <p:sp>
        <p:nvSpPr>
          <p:cNvPr id="5" name="Footer Placeholder 4">
            <a:extLst>
              <a:ext uri="{FF2B5EF4-FFF2-40B4-BE49-F238E27FC236}">
                <a16:creationId xmlns:a16="http://schemas.microsoft.com/office/drawing/2014/main" id="{361A7C9F-9EC1-4DBD-B597-9A9F16A714E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6CD0DA3-4253-4136-96A6-EEEBBA9ADC8B}"/>
              </a:ext>
            </a:extLst>
          </p:cNvPr>
          <p:cNvSpPr>
            <a:spLocks noGrp="1"/>
          </p:cNvSpPr>
          <p:nvPr>
            <p:ph type="sldNum" sz="quarter" idx="12"/>
          </p:nvPr>
        </p:nvSpPr>
        <p:spPr/>
        <p:txBody>
          <a:bodyPr/>
          <a:lstStyle/>
          <a:p>
            <a:fld id="{025AB5E3-D08D-4E13-A330-954186B5FFCD}" type="slidenum">
              <a:rPr lang="en-IN" smtClean="0"/>
              <a:t>‹#›</a:t>
            </a:fld>
            <a:endParaRPr lang="en-IN"/>
          </a:p>
        </p:txBody>
      </p:sp>
    </p:spTree>
    <p:extLst>
      <p:ext uri="{BB962C8B-B14F-4D97-AF65-F5344CB8AC3E}">
        <p14:creationId xmlns:p14="http://schemas.microsoft.com/office/powerpoint/2010/main" val="288242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42EC2-ADAA-417D-B47E-C7D3BED39C3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94D2C0B-E532-4634-B190-283F9904EB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9F74F8-8179-4F50-B0C8-FE7279154161}"/>
              </a:ext>
            </a:extLst>
          </p:cNvPr>
          <p:cNvSpPr>
            <a:spLocks noGrp="1"/>
          </p:cNvSpPr>
          <p:nvPr>
            <p:ph type="dt" sz="half" idx="10"/>
          </p:nvPr>
        </p:nvSpPr>
        <p:spPr/>
        <p:txBody>
          <a:bodyPr/>
          <a:lstStyle/>
          <a:p>
            <a:fld id="{FB40C94F-D3C7-4AD4-A21D-8FD0ABD9C221}" type="datetimeFigureOut">
              <a:rPr lang="en-IN" smtClean="0"/>
              <a:t>02-12-2020</a:t>
            </a:fld>
            <a:endParaRPr lang="en-IN"/>
          </a:p>
        </p:txBody>
      </p:sp>
      <p:sp>
        <p:nvSpPr>
          <p:cNvPr id="5" name="Footer Placeholder 4">
            <a:extLst>
              <a:ext uri="{FF2B5EF4-FFF2-40B4-BE49-F238E27FC236}">
                <a16:creationId xmlns:a16="http://schemas.microsoft.com/office/drawing/2014/main" id="{9D666B8F-388D-45AB-AE84-0EE4AC83DBB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14ACC46-DD9D-445F-A641-18E2CD380846}"/>
              </a:ext>
            </a:extLst>
          </p:cNvPr>
          <p:cNvSpPr>
            <a:spLocks noGrp="1"/>
          </p:cNvSpPr>
          <p:nvPr>
            <p:ph type="sldNum" sz="quarter" idx="12"/>
          </p:nvPr>
        </p:nvSpPr>
        <p:spPr/>
        <p:txBody>
          <a:bodyPr/>
          <a:lstStyle/>
          <a:p>
            <a:fld id="{025AB5E3-D08D-4E13-A330-954186B5FFCD}" type="slidenum">
              <a:rPr lang="en-IN" smtClean="0"/>
              <a:t>‹#›</a:t>
            </a:fld>
            <a:endParaRPr lang="en-IN"/>
          </a:p>
        </p:txBody>
      </p:sp>
    </p:spTree>
    <p:extLst>
      <p:ext uri="{BB962C8B-B14F-4D97-AF65-F5344CB8AC3E}">
        <p14:creationId xmlns:p14="http://schemas.microsoft.com/office/powerpoint/2010/main" val="373863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3435C-3D3A-422E-A16E-3F8B1ABBE2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CE59451-EE96-4312-832B-C2F4DAC4B9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FC1C87-E042-4851-A33B-F731F3CADB5E}"/>
              </a:ext>
            </a:extLst>
          </p:cNvPr>
          <p:cNvSpPr>
            <a:spLocks noGrp="1"/>
          </p:cNvSpPr>
          <p:nvPr>
            <p:ph type="dt" sz="half" idx="10"/>
          </p:nvPr>
        </p:nvSpPr>
        <p:spPr/>
        <p:txBody>
          <a:bodyPr/>
          <a:lstStyle/>
          <a:p>
            <a:fld id="{FB40C94F-D3C7-4AD4-A21D-8FD0ABD9C221}" type="datetimeFigureOut">
              <a:rPr lang="en-IN" smtClean="0"/>
              <a:t>02-12-2020</a:t>
            </a:fld>
            <a:endParaRPr lang="en-IN"/>
          </a:p>
        </p:txBody>
      </p:sp>
      <p:sp>
        <p:nvSpPr>
          <p:cNvPr id="5" name="Footer Placeholder 4">
            <a:extLst>
              <a:ext uri="{FF2B5EF4-FFF2-40B4-BE49-F238E27FC236}">
                <a16:creationId xmlns:a16="http://schemas.microsoft.com/office/drawing/2014/main" id="{A557C1A8-AD63-407D-8D13-B456C74E302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00EB4BC-784B-4761-84CA-EBBAEB80F433}"/>
              </a:ext>
            </a:extLst>
          </p:cNvPr>
          <p:cNvSpPr>
            <a:spLocks noGrp="1"/>
          </p:cNvSpPr>
          <p:nvPr>
            <p:ph type="sldNum" sz="quarter" idx="12"/>
          </p:nvPr>
        </p:nvSpPr>
        <p:spPr/>
        <p:txBody>
          <a:bodyPr/>
          <a:lstStyle/>
          <a:p>
            <a:fld id="{025AB5E3-D08D-4E13-A330-954186B5FFCD}" type="slidenum">
              <a:rPr lang="en-IN" smtClean="0"/>
              <a:t>‹#›</a:t>
            </a:fld>
            <a:endParaRPr lang="en-IN"/>
          </a:p>
        </p:txBody>
      </p:sp>
    </p:spTree>
    <p:extLst>
      <p:ext uri="{BB962C8B-B14F-4D97-AF65-F5344CB8AC3E}">
        <p14:creationId xmlns:p14="http://schemas.microsoft.com/office/powerpoint/2010/main" val="286106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E0FE-EA36-42B3-A90E-D371C15F865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FAFA5CB-5450-4896-B347-13143544AA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1269C3A-C12C-496A-AFF6-F8FFE178DB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119946E-CAC7-42E4-A9FA-F5084306A24E}"/>
              </a:ext>
            </a:extLst>
          </p:cNvPr>
          <p:cNvSpPr>
            <a:spLocks noGrp="1"/>
          </p:cNvSpPr>
          <p:nvPr>
            <p:ph type="dt" sz="half" idx="10"/>
          </p:nvPr>
        </p:nvSpPr>
        <p:spPr/>
        <p:txBody>
          <a:bodyPr/>
          <a:lstStyle/>
          <a:p>
            <a:fld id="{FB40C94F-D3C7-4AD4-A21D-8FD0ABD9C221}" type="datetimeFigureOut">
              <a:rPr lang="en-IN" smtClean="0"/>
              <a:t>02-12-2020</a:t>
            </a:fld>
            <a:endParaRPr lang="en-IN"/>
          </a:p>
        </p:txBody>
      </p:sp>
      <p:sp>
        <p:nvSpPr>
          <p:cNvPr id="6" name="Footer Placeholder 5">
            <a:extLst>
              <a:ext uri="{FF2B5EF4-FFF2-40B4-BE49-F238E27FC236}">
                <a16:creationId xmlns:a16="http://schemas.microsoft.com/office/drawing/2014/main" id="{A5324ABD-857B-4D47-90E7-2AB33D391A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3600485-3420-492F-B140-265A1F36DE75}"/>
              </a:ext>
            </a:extLst>
          </p:cNvPr>
          <p:cNvSpPr>
            <a:spLocks noGrp="1"/>
          </p:cNvSpPr>
          <p:nvPr>
            <p:ph type="sldNum" sz="quarter" idx="12"/>
          </p:nvPr>
        </p:nvSpPr>
        <p:spPr/>
        <p:txBody>
          <a:bodyPr/>
          <a:lstStyle/>
          <a:p>
            <a:fld id="{025AB5E3-D08D-4E13-A330-954186B5FFCD}" type="slidenum">
              <a:rPr lang="en-IN" smtClean="0"/>
              <a:t>‹#›</a:t>
            </a:fld>
            <a:endParaRPr lang="en-IN"/>
          </a:p>
        </p:txBody>
      </p:sp>
    </p:spTree>
    <p:extLst>
      <p:ext uri="{BB962C8B-B14F-4D97-AF65-F5344CB8AC3E}">
        <p14:creationId xmlns:p14="http://schemas.microsoft.com/office/powerpoint/2010/main" val="408579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3636F-0F34-4D7C-B592-9E7282A32AF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97B1635-919A-481D-AC87-8E44DA5218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BB9BBE-FA5C-4BC9-8FB9-225C22115F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20E8382-5CD9-481F-A60A-92C157D383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DBA5E3-5D31-4BAC-8771-F5E813F68B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9651601-05FB-4A84-B4BB-5679EC660964}"/>
              </a:ext>
            </a:extLst>
          </p:cNvPr>
          <p:cNvSpPr>
            <a:spLocks noGrp="1"/>
          </p:cNvSpPr>
          <p:nvPr>
            <p:ph type="dt" sz="half" idx="10"/>
          </p:nvPr>
        </p:nvSpPr>
        <p:spPr/>
        <p:txBody>
          <a:bodyPr/>
          <a:lstStyle/>
          <a:p>
            <a:fld id="{FB40C94F-D3C7-4AD4-A21D-8FD0ABD9C221}" type="datetimeFigureOut">
              <a:rPr lang="en-IN" smtClean="0"/>
              <a:t>02-12-2020</a:t>
            </a:fld>
            <a:endParaRPr lang="en-IN"/>
          </a:p>
        </p:txBody>
      </p:sp>
      <p:sp>
        <p:nvSpPr>
          <p:cNvPr id="8" name="Footer Placeholder 7">
            <a:extLst>
              <a:ext uri="{FF2B5EF4-FFF2-40B4-BE49-F238E27FC236}">
                <a16:creationId xmlns:a16="http://schemas.microsoft.com/office/drawing/2014/main" id="{BED8A4D2-1DC6-4847-8BC9-64ED213123C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284248E-81FF-4DA9-9B22-C64026229EE8}"/>
              </a:ext>
            </a:extLst>
          </p:cNvPr>
          <p:cNvSpPr>
            <a:spLocks noGrp="1"/>
          </p:cNvSpPr>
          <p:nvPr>
            <p:ph type="sldNum" sz="quarter" idx="12"/>
          </p:nvPr>
        </p:nvSpPr>
        <p:spPr/>
        <p:txBody>
          <a:bodyPr/>
          <a:lstStyle/>
          <a:p>
            <a:fld id="{025AB5E3-D08D-4E13-A330-954186B5FFCD}" type="slidenum">
              <a:rPr lang="en-IN" smtClean="0"/>
              <a:t>‹#›</a:t>
            </a:fld>
            <a:endParaRPr lang="en-IN"/>
          </a:p>
        </p:txBody>
      </p:sp>
    </p:spTree>
    <p:extLst>
      <p:ext uri="{BB962C8B-B14F-4D97-AF65-F5344CB8AC3E}">
        <p14:creationId xmlns:p14="http://schemas.microsoft.com/office/powerpoint/2010/main" val="744228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61437-68AB-485D-B057-231C2A83798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E87313E-A731-4319-9B92-777CD037DD45}"/>
              </a:ext>
            </a:extLst>
          </p:cNvPr>
          <p:cNvSpPr>
            <a:spLocks noGrp="1"/>
          </p:cNvSpPr>
          <p:nvPr>
            <p:ph type="dt" sz="half" idx="10"/>
          </p:nvPr>
        </p:nvSpPr>
        <p:spPr/>
        <p:txBody>
          <a:bodyPr/>
          <a:lstStyle/>
          <a:p>
            <a:fld id="{FB40C94F-D3C7-4AD4-A21D-8FD0ABD9C221}" type="datetimeFigureOut">
              <a:rPr lang="en-IN" smtClean="0"/>
              <a:t>02-12-2020</a:t>
            </a:fld>
            <a:endParaRPr lang="en-IN"/>
          </a:p>
        </p:txBody>
      </p:sp>
      <p:sp>
        <p:nvSpPr>
          <p:cNvPr id="4" name="Footer Placeholder 3">
            <a:extLst>
              <a:ext uri="{FF2B5EF4-FFF2-40B4-BE49-F238E27FC236}">
                <a16:creationId xmlns:a16="http://schemas.microsoft.com/office/drawing/2014/main" id="{2424F8C9-DE23-4B02-AF22-E6453CCDC49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40C5D13-EB55-4675-AB77-57B25048429C}"/>
              </a:ext>
            </a:extLst>
          </p:cNvPr>
          <p:cNvSpPr>
            <a:spLocks noGrp="1"/>
          </p:cNvSpPr>
          <p:nvPr>
            <p:ph type="sldNum" sz="quarter" idx="12"/>
          </p:nvPr>
        </p:nvSpPr>
        <p:spPr/>
        <p:txBody>
          <a:bodyPr/>
          <a:lstStyle/>
          <a:p>
            <a:fld id="{025AB5E3-D08D-4E13-A330-954186B5FFCD}" type="slidenum">
              <a:rPr lang="en-IN" smtClean="0"/>
              <a:t>‹#›</a:t>
            </a:fld>
            <a:endParaRPr lang="en-IN"/>
          </a:p>
        </p:txBody>
      </p:sp>
    </p:spTree>
    <p:extLst>
      <p:ext uri="{BB962C8B-B14F-4D97-AF65-F5344CB8AC3E}">
        <p14:creationId xmlns:p14="http://schemas.microsoft.com/office/powerpoint/2010/main" val="150415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938842-6748-4932-975A-00B7468DAEDE}"/>
              </a:ext>
            </a:extLst>
          </p:cNvPr>
          <p:cNvSpPr>
            <a:spLocks noGrp="1"/>
          </p:cNvSpPr>
          <p:nvPr>
            <p:ph type="dt" sz="half" idx="10"/>
          </p:nvPr>
        </p:nvSpPr>
        <p:spPr/>
        <p:txBody>
          <a:bodyPr/>
          <a:lstStyle/>
          <a:p>
            <a:fld id="{FB40C94F-D3C7-4AD4-A21D-8FD0ABD9C221}" type="datetimeFigureOut">
              <a:rPr lang="en-IN" smtClean="0"/>
              <a:t>02-12-2020</a:t>
            </a:fld>
            <a:endParaRPr lang="en-IN"/>
          </a:p>
        </p:txBody>
      </p:sp>
      <p:sp>
        <p:nvSpPr>
          <p:cNvPr id="3" name="Footer Placeholder 2">
            <a:extLst>
              <a:ext uri="{FF2B5EF4-FFF2-40B4-BE49-F238E27FC236}">
                <a16:creationId xmlns:a16="http://schemas.microsoft.com/office/drawing/2014/main" id="{C6B439E1-2A5D-471B-B042-51E81785A75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A52E4EF-42C8-4345-BEDE-9CFE2F785A5F}"/>
              </a:ext>
            </a:extLst>
          </p:cNvPr>
          <p:cNvSpPr>
            <a:spLocks noGrp="1"/>
          </p:cNvSpPr>
          <p:nvPr>
            <p:ph type="sldNum" sz="quarter" idx="12"/>
          </p:nvPr>
        </p:nvSpPr>
        <p:spPr/>
        <p:txBody>
          <a:bodyPr/>
          <a:lstStyle/>
          <a:p>
            <a:fld id="{025AB5E3-D08D-4E13-A330-954186B5FFCD}" type="slidenum">
              <a:rPr lang="en-IN" smtClean="0"/>
              <a:t>‹#›</a:t>
            </a:fld>
            <a:endParaRPr lang="en-IN"/>
          </a:p>
        </p:txBody>
      </p:sp>
    </p:spTree>
    <p:extLst>
      <p:ext uri="{BB962C8B-B14F-4D97-AF65-F5344CB8AC3E}">
        <p14:creationId xmlns:p14="http://schemas.microsoft.com/office/powerpoint/2010/main" val="3759247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F215E-D110-46AE-AE9B-98B25D1968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3841FBF-DB93-4101-8F79-556C8D0AE3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8F63067-9B0B-4D33-9F64-A3BA21B473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D8523C-45A1-4CC6-AC5E-84439E1BBC7A}"/>
              </a:ext>
            </a:extLst>
          </p:cNvPr>
          <p:cNvSpPr>
            <a:spLocks noGrp="1"/>
          </p:cNvSpPr>
          <p:nvPr>
            <p:ph type="dt" sz="half" idx="10"/>
          </p:nvPr>
        </p:nvSpPr>
        <p:spPr/>
        <p:txBody>
          <a:bodyPr/>
          <a:lstStyle/>
          <a:p>
            <a:fld id="{FB40C94F-D3C7-4AD4-A21D-8FD0ABD9C221}" type="datetimeFigureOut">
              <a:rPr lang="en-IN" smtClean="0"/>
              <a:t>02-12-2020</a:t>
            </a:fld>
            <a:endParaRPr lang="en-IN"/>
          </a:p>
        </p:txBody>
      </p:sp>
      <p:sp>
        <p:nvSpPr>
          <p:cNvPr id="6" name="Footer Placeholder 5">
            <a:extLst>
              <a:ext uri="{FF2B5EF4-FFF2-40B4-BE49-F238E27FC236}">
                <a16:creationId xmlns:a16="http://schemas.microsoft.com/office/drawing/2014/main" id="{47F8229D-F7B2-415F-A56D-A704606890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D2B7EFA-B179-4803-BC57-8AB71F3A81D2}"/>
              </a:ext>
            </a:extLst>
          </p:cNvPr>
          <p:cNvSpPr>
            <a:spLocks noGrp="1"/>
          </p:cNvSpPr>
          <p:nvPr>
            <p:ph type="sldNum" sz="quarter" idx="12"/>
          </p:nvPr>
        </p:nvSpPr>
        <p:spPr/>
        <p:txBody>
          <a:bodyPr/>
          <a:lstStyle/>
          <a:p>
            <a:fld id="{025AB5E3-D08D-4E13-A330-954186B5FFCD}" type="slidenum">
              <a:rPr lang="en-IN" smtClean="0"/>
              <a:t>‹#›</a:t>
            </a:fld>
            <a:endParaRPr lang="en-IN"/>
          </a:p>
        </p:txBody>
      </p:sp>
    </p:spTree>
    <p:extLst>
      <p:ext uri="{BB962C8B-B14F-4D97-AF65-F5344CB8AC3E}">
        <p14:creationId xmlns:p14="http://schemas.microsoft.com/office/powerpoint/2010/main" val="208244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D49FC-E018-4F38-8D6C-43116C099A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DDBE024-81E2-4754-AED1-5A13222CA0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7DE5FC6-D214-4CEC-BBB9-2996C6287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B2F315-B3F9-4A18-B21B-7D991C5307FE}"/>
              </a:ext>
            </a:extLst>
          </p:cNvPr>
          <p:cNvSpPr>
            <a:spLocks noGrp="1"/>
          </p:cNvSpPr>
          <p:nvPr>
            <p:ph type="dt" sz="half" idx="10"/>
          </p:nvPr>
        </p:nvSpPr>
        <p:spPr/>
        <p:txBody>
          <a:bodyPr/>
          <a:lstStyle/>
          <a:p>
            <a:fld id="{FB40C94F-D3C7-4AD4-A21D-8FD0ABD9C221}" type="datetimeFigureOut">
              <a:rPr lang="en-IN" smtClean="0"/>
              <a:t>02-12-2020</a:t>
            </a:fld>
            <a:endParaRPr lang="en-IN"/>
          </a:p>
        </p:txBody>
      </p:sp>
      <p:sp>
        <p:nvSpPr>
          <p:cNvPr id="6" name="Footer Placeholder 5">
            <a:extLst>
              <a:ext uri="{FF2B5EF4-FFF2-40B4-BE49-F238E27FC236}">
                <a16:creationId xmlns:a16="http://schemas.microsoft.com/office/drawing/2014/main" id="{049E5D25-6F3B-4837-9252-B793A6D354C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681A805-6D5E-468D-9387-5D4350C1E6B0}"/>
              </a:ext>
            </a:extLst>
          </p:cNvPr>
          <p:cNvSpPr>
            <a:spLocks noGrp="1"/>
          </p:cNvSpPr>
          <p:nvPr>
            <p:ph type="sldNum" sz="quarter" idx="12"/>
          </p:nvPr>
        </p:nvSpPr>
        <p:spPr/>
        <p:txBody>
          <a:bodyPr/>
          <a:lstStyle/>
          <a:p>
            <a:fld id="{025AB5E3-D08D-4E13-A330-954186B5FFCD}" type="slidenum">
              <a:rPr lang="en-IN" smtClean="0"/>
              <a:t>‹#›</a:t>
            </a:fld>
            <a:endParaRPr lang="en-IN"/>
          </a:p>
        </p:txBody>
      </p:sp>
    </p:spTree>
    <p:extLst>
      <p:ext uri="{BB962C8B-B14F-4D97-AF65-F5344CB8AC3E}">
        <p14:creationId xmlns:p14="http://schemas.microsoft.com/office/powerpoint/2010/main" val="284192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720AD9-3712-41E3-91D2-85D1135645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3B772F0-2406-42CD-BDB3-CC8CA77196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001AAD0-FA67-4DFD-AEAB-6CB32D448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0C94F-D3C7-4AD4-A21D-8FD0ABD9C221}" type="datetimeFigureOut">
              <a:rPr lang="en-IN" smtClean="0"/>
              <a:t>02-12-2020</a:t>
            </a:fld>
            <a:endParaRPr lang="en-IN"/>
          </a:p>
        </p:txBody>
      </p:sp>
      <p:sp>
        <p:nvSpPr>
          <p:cNvPr id="5" name="Footer Placeholder 4">
            <a:extLst>
              <a:ext uri="{FF2B5EF4-FFF2-40B4-BE49-F238E27FC236}">
                <a16:creationId xmlns:a16="http://schemas.microsoft.com/office/drawing/2014/main" id="{1160E208-4A75-4556-935E-7F58A6D190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B886233-2CAC-4CEC-ACA3-212C978CE1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AB5E3-D08D-4E13-A330-954186B5FFCD}" type="slidenum">
              <a:rPr lang="en-IN" smtClean="0"/>
              <a:t>‹#›</a:t>
            </a:fld>
            <a:endParaRPr lang="en-IN"/>
          </a:p>
        </p:txBody>
      </p:sp>
    </p:spTree>
    <p:extLst>
      <p:ext uri="{BB962C8B-B14F-4D97-AF65-F5344CB8AC3E}">
        <p14:creationId xmlns:p14="http://schemas.microsoft.com/office/powerpoint/2010/main" val="35094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39C94-9B1D-4FCA-BBAB-08E824B2193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029B54C-A5E6-4C2F-A622-8046001FDF1F}"/>
              </a:ext>
            </a:extLst>
          </p:cNvPr>
          <p:cNvSpPr>
            <a:spLocks noGrp="1"/>
          </p:cNvSpPr>
          <p:nvPr>
            <p:ph type="subTitle" idx="1"/>
          </p:nvPr>
        </p:nvSpPr>
        <p:spPr/>
        <p:txBody>
          <a:bodyPr/>
          <a:lstStyle/>
          <a:p>
            <a:endParaRPr lang="en-IN"/>
          </a:p>
        </p:txBody>
      </p:sp>
      <p:pic>
        <p:nvPicPr>
          <p:cNvPr id="4" name="Picture 3">
            <a:extLst>
              <a:ext uri="{FF2B5EF4-FFF2-40B4-BE49-F238E27FC236}">
                <a16:creationId xmlns:a16="http://schemas.microsoft.com/office/drawing/2014/main" id="{FEA3DDEF-206C-416D-8F6D-2022FA7118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50ADB9A9-8981-4578-81E2-7A67FF7739EF}"/>
              </a:ext>
            </a:extLst>
          </p:cNvPr>
          <p:cNvSpPr txBox="1"/>
          <p:nvPr/>
        </p:nvSpPr>
        <p:spPr>
          <a:xfrm>
            <a:off x="1056442" y="1706732"/>
            <a:ext cx="10546673" cy="4524315"/>
          </a:xfrm>
          <a:prstGeom prst="rect">
            <a:avLst/>
          </a:prstGeom>
          <a:noFill/>
        </p:spPr>
        <p:txBody>
          <a:bodyPr wrap="square">
            <a:spAutoFit/>
          </a:bodyPr>
          <a:lstStyle/>
          <a:p>
            <a:pPr algn="ctr"/>
            <a:r>
              <a:rPr lang="en-IN" sz="7200" b="1" dirty="0">
                <a:ln w="38100">
                  <a:solidFill>
                    <a:schemeClr val="accent1">
                      <a:lumMod val="75000"/>
                    </a:schemeClr>
                  </a:solidFill>
                </a:ln>
                <a:solidFill>
                  <a:schemeClr val="bg1"/>
                </a:solidFill>
                <a:effectLst/>
                <a:latin typeface="Algerian" panose="04020705040A02060702" pitchFamily="82" charset="0"/>
                <a:ea typeface="Times New Roman" panose="02020603050405020304" pitchFamily="18" charset="0"/>
              </a:rPr>
              <a:t>Advantages </a:t>
            </a:r>
          </a:p>
          <a:p>
            <a:pPr algn="ctr"/>
            <a:r>
              <a:rPr lang="en-IN" sz="7200" b="1" dirty="0">
                <a:ln w="38100">
                  <a:solidFill>
                    <a:schemeClr val="accent1">
                      <a:lumMod val="75000"/>
                    </a:schemeClr>
                  </a:solidFill>
                </a:ln>
                <a:solidFill>
                  <a:schemeClr val="bg1"/>
                </a:solidFill>
                <a:effectLst/>
                <a:latin typeface="Algerian" panose="04020705040A02060702" pitchFamily="82" charset="0"/>
                <a:ea typeface="Times New Roman" panose="02020603050405020304" pitchFamily="18" charset="0"/>
              </a:rPr>
              <a:t>and </a:t>
            </a:r>
          </a:p>
          <a:p>
            <a:pPr algn="ctr"/>
            <a:r>
              <a:rPr lang="en-IN" sz="7200" b="1" dirty="0">
                <a:ln w="38100">
                  <a:solidFill>
                    <a:schemeClr val="accent1">
                      <a:lumMod val="75000"/>
                    </a:schemeClr>
                  </a:solidFill>
                </a:ln>
                <a:solidFill>
                  <a:schemeClr val="bg1"/>
                </a:solidFill>
                <a:effectLst/>
                <a:latin typeface="Algerian" panose="04020705040A02060702" pitchFamily="82" charset="0"/>
                <a:ea typeface="Times New Roman" panose="02020603050405020304" pitchFamily="18" charset="0"/>
              </a:rPr>
              <a:t>Disadvantages of Cloud Computing</a:t>
            </a:r>
            <a:endParaRPr lang="en-IN" sz="7200" dirty="0">
              <a:ln w="38100">
                <a:solidFill>
                  <a:schemeClr val="accent1">
                    <a:lumMod val="75000"/>
                  </a:schemeClr>
                </a:solidFill>
              </a:ln>
              <a:solidFill>
                <a:schemeClr val="bg1"/>
              </a:solidFill>
              <a:effectLst/>
              <a:latin typeface="Algerian" panose="04020705040A02060702" pitchFamily="82" charset="0"/>
              <a:ea typeface="Times New Roman" panose="02020603050405020304" pitchFamily="18" charset="0"/>
            </a:endParaRPr>
          </a:p>
        </p:txBody>
      </p:sp>
    </p:spTree>
    <p:extLst>
      <p:ext uri="{BB962C8B-B14F-4D97-AF65-F5344CB8AC3E}">
        <p14:creationId xmlns:p14="http://schemas.microsoft.com/office/powerpoint/2010/main" val="2580896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99A72-77E3-495D-80AA-49BDF479CBC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9D57A8E-A58F-4CD3-8AC4-170EA43634C3}"/>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F6044539-C0D4-4CA7-A711-BDDC8FA43B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1263A8B5-1E8A-42E2-9EDB-B41F3EAAFC1F}"/>
              </a:ext>
            </a:extLst>
          </p:cNvPr>
          <p:cNvSpPr txBox="1"/>
          <p:nvPr/>
        </p:nvSpPr>
        <p:spPr>
          <a:xfrm>
            <a:off x="838200" y="2905034"/>
            <a:ext cx="5669132" cy="2862322"/>
          </a:xfrm>
          <a:prstGeom prst="rect">
            <a:avLst/>
          </a:prstGeom>
          <a:noFill/>
        </p:spPr>
        <p:txBody>
          <a:bodyPr wrap="square">
            <a:spAutoFit/>
          </a:bodyPr>
          <a:lstStyle/>
          <a:p>
            <a:pPr algn="just"/>
            <a:r>
              <a:rPr lang="en-IN" sz="2000" b="1" dirty="0">
                <a:solidFill>
                  <a:srgbClr val="000000"/>
                </a:solidFill>
                <a:effectLst/>
                <a:latin typeface="Times New Roman" panose="02020603050405020304" pitchFamily="18" charset="0"/>
                <a:ea typeface="Times New Roman" panose="02020603050405020304" pitchFamily="18" charset="0"/>
              </a:rPr>
              <a:t>Grid computing is also called as </a:t>
            </a:r>
            <a:r>
              <a:rPr lang="en-IN" sz="2000" b="1" dirty="0">
                <a:solidFill>
                  <a:srgbClr val="0070C0"/>
                </a:solidFill>
                <a:effectLst/>
                <a:latin typeface="Times New Roman" panose="02020603050405020304" pitchFamily="18" charset="0"/>
                <a:ea typeface="Times New Roman" panose="02020603050405020304" pitchFamily="18" charset="0"/>
              </a:rPr>
              <a:t>"distributed computing." </a:t>
            </a:r>
            <a:r>
              <a:rPr lang="en-IN" sz="2000" b="1" dirty="0">
                <a:solidFill>
                  <a:srgbClr val="000000"/>
                </a:solidFill>
                <a:effectLst/>
                <a:latin typeface="Times New Roman" panose="02020603050405020304" pitchFamily="18" charset="0"/>
                <a:ea typeface="Times New Roman" panose="02020603050405020304" pitchFamily="18" charset="0"/>
              </a:rPr>
              <a:t>It links multiple computing resources (PC's, workstations, servers, and storage elements) together and provides a mechanism to access them.</a:t>
            </a:r>
            <a:endParaRPr lang="en-IN" sz="2000" b="1" dirty="0">
              <a:effectLst/>
              <a:latin typeface="Times New Roman" panose="02020603050405020304" pitchFamily="18" charset="0"/>
              <a:ea typeface="Times New Roman" panose="02020603050405020304" pitchFamily="18" charset="0"/>
            </a:endParaRPr>
          </a:p>
          <a:p>
            <a:pPr algn="just"/>
            <a:r>
              <a:rPr lang="en-IN" sz="2000" b="1" dirty="0">
                <a:solidFill>
                  <a:srgbClr val="000000"/>
                </a:solidFill>
                <a:effectLst/>
                <a:latin typeface="Times New Roman" panose="02020603050405020304" pitchFamily="18" charset="0"/>
                <a:ea typeface="Times New Roman" panose="02020603050405020304" pitchFamily="18" charset="0"/>
              </a:rPr>
              <a:t>The main advantages of grid computing are that it increases user productivity by providing transparent access to resources, and work can be completed more quickly.</a:t>
            </a:r>
            <a:endParaRPr lang="en-IN" sz="2000" b="1" dirty="0">
              <a:effectLst/>
              <a:latin typeface="Times New Roman" panose="02020603050405020304" pitchFamily="18" charset="0"/>
              <a:ea typeface="Times New Roman" panose="02020603050405020304" pitchFamily="18" charset="0"/>
            </a:endParaRPr>
          </a:p>
        </p:txBody>
      </p:sp>
      <p:pic>
        <p:nvPicPr>
          <p:cNvPr id="7" name="Picture 6" descr="Cloud Computing vs Grid Computing">
            <a:extLst>
              <a:ext uri="{FF2B5EF4-FFF2-40B4-BE49-F238E27FC236}">
                <a16:creationId xmlns:a16="http://schemas.microsoft.com/office/drawing/2014/main" id="{CA447124-1477-4F9B-8D69-677E361454D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132606" y="2707481"/>
            <a:ext cx="4371975" cy="3810000"/>
          </a:xfrm>
          <a:prstGeom prst="rect">
            <a:avLst/>
          </a:prstGeom>
          <a:noFill/>
          <a:ln>
            <a:noFill/>
          </a:ln>
        </p:spPr>
      </p:pic>
      <p:sp>
        <p:nvSpPr>
          <p:cNvPr id="9" name="TextBox 8">
            <a:extLst>
              <a:ext uri="{FF2B5EF4-FFF2-40B4-BE49-F238E27FC236}">
                <a16:creationId xmlns:a16="http://schemas.microsoft.com/office/drawing/2014/main" id="{F136BCE1-C166-4581-9F27-1216CEC5EE8E}"/>
              </a:ext>
            </a:extLst>
          </p:cNvPr>
          <p:cNvSpPr txBox="1"/>
          <p:nvPr/>
        </p:nvSpPr>
        <p:spPr>
          <a:xfrm>
            <a:off x="3112294" y="1540979"/>
            <a:ext cx="6094520" cy="769441"/>
          </a:xfrm>
          <a:prstGeom prst="rect">
            <a:avLst/>
          </a:prstGeom>
          <a:noFill/>
        </p:spPr>
        <p:txBody>
          <a:bodyPr wrap="square">
            <a:spAutoFit/>
          </a:bodyPr>
          <a:lstStyle/>
          <a:p>
            <a:pPr algn="ctr"/>
            <a:r>
              <a:rPr lang="en-IN" sz="4400" b="1" i="1" u="sng" dirty="0">
                <a:solidFill>
                  <a:srgbClr val="660066"/>
                </a:solidFill>
                <a:effectLst/>
                <a:latin typeface="Times New Roman" panose="02020603050405020304" pitchFamily="18" charset="0"/>
                <a:ea typeface="Times New Roman" panose="02020603050405020304" pitchFamily="18" charset="0"/>
              </a:rPr>
              <a:t>Grid Computing</a:t>
            </a:r>
          </a:p>
        </p:txBody>
      </p:sp>
    </p:spTree>
    <p:extLst>
      <p:ext uri="{BB962C8B-B14F-4D97-AF65-F5344CB8AC3E}">
        <p14:creationId xmlns:p14="http://schemas.microsoft.com/office/powerpoint/2010/main" val="57560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7E485-5E51-4F80-9AF3-BF55D6A37E61}"/>
              </a:ext>
            </a:extLst>
          </p:cNvPr>
          <p:cNvSpPr>
            <a:spLocks noGrp="1"/>
          </p:cNvSpPr>
          <p:nvPr>
            <p:ph type="title"/>
          </p:nvPr>
        </p:nvSpPr>
        <p:spPr/>
        <p:txBody>
          <a:bodyPr/>
          <a:lstStyle/>
          <a:p>
            <a:endParaRPr lang="en-IN"/>
          </a:p>
        </p:txBody>
      </p:sp>
      <p:graphicFrame>
        <p:nvGraphicFramePr>
          <p:cNvPr id="7" name="Table 7">
            <a:extLst>
              <a:ext uri="{FF2B5EF4-FFF2-40B4-BE49-F238E27FC236}">
                <a16:creationId xmlns:a16="http://schemas.microsoft.com/office/drawing/2014/main" id="{77EC1481-4267-4F80-AF23-4F68BA22339E}"/>
              </a:ext>
            </a:extLst>
          </p:cNvPr>
          <p:cNvGraphicFramePr>
            <a:graphicFrameLocks noGrp="1"/>
          </p:cNvGraphicFramePr>
          <p:nvPr>
            <p:ph idx="1"/>
            <p:extLst>
              <p:ext uri="{D42A27DB-BD31-4B8C-83A1-F6EECF244321}">
                <p14:modId xmlns:p14="http://schemas.microsoft.com/office/powerpoint/2010/main" val="1708991934"/>
              </p:ext>
            </p:extLst>
          </p:nvPr>
        </p:nvGraphicFramePr>
        <p:xfrm>
          <a:off x="838200" y="1825625"/>
          <a:ext cx="10515600" cy="7416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826909030"/>
                    </a:ext>
                  </a:extLst>
                </a:gridCol>
                <a:gridCol w="5257800">
                  <a:extLst>
                    <a:ext uri="{9D8B030D-6E8A-4147-A177-3AD203B41FA5}">
                      <a16:colId xmlns:a16="http://schemas.microsoft.com/office/drawing/2014/main" val="1807146926"/>
                    </a:ext>
                  </a:extLst>
                </a:gridCol>
              </a:tblGrid>
              <a:tr h="370840">
                <a:tc>
                  <a:txBody>
                    <a:bodyPr/>
                    <a:lstStyle/>
                    <a:p>
                      <a:endParaRPr lang="en-IN"/>
                    </a:p>
                  </a:txBody>
                  <a:tcPr/>
                </a:tc>
                <a:tc>
                  <a:txBody>
                    <a:bodyPr/>
                    <a:lstStyle/>
                    <a:p>
                      <a:endParaRPr lang="en-IN"/>
                    </a:p>
                  </a:txBody>
                  <a:tcPr/>
                </a:tc>
                <a:extLst>
                  <a:ext uri="{0D108BD9-81ED-4DB2-BD59-A6C34878D82A}">
                    <a16:rowId xmlns:a16="http://schemas.microsoft.com/office/drawing/2014/main" val="1581175864"/>
                  </a:ext>
                </a:extLst>
              </a:tr>
              <a:tr h="370840">
                <a:tc>
                  <a:txBody>
                    <a:bodyPr/>
                    <a:lstStyle/>
                    <a:p>
                      <a:endParaRPr lang="en-IN"/>
                    </a:p>
                  </a:txBody>
                  <a:tcPr/>
                </a:tc>
                <a:tc>
                  <a:txBody>
                    <a:bodyPr/>
                    <a:lstStyle/>
                    <a:p>
                      <a:endParaRPr lang="en-IN" dirty="0"/>
                    </a:p>
                  </a:txBody>
                  <a:tcPr/>
                </a:tc>
                <a:extLst>
                  <a:ext uri="{0D108BD9-81ED-4DB2-BD59-A6C34878D82A}">
                    <a16:rowId xmlns:a16="http://schemas.microsoft.com/office/drawing/2014/main" val="1872316684"/>
                  </a:ext>
                </a:extLst>
              </a:tr>
            </a:tbl>
          </a:graphicData>
        </a:graphic>
      </p:graphicFrame>
      <p:pic>
        <p:nvPicPr>
          <p:cNvPr id="4" name="Picture 3">
            <a:extLst>
              <a:ext uri="{FF2B5EF4-FFF2-40B4-BE49-F238E27FC236}">
                <a16:creationId xmlns:a16="http://schemas.microsoft.com/office/drawing/2014/main" id="{7B364443-A2A4-4B2E-937B-37918671AB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57FE2319-971B-4023-BB7F-7B36862BFAB8}"/>
              </a:ext>
            </a:extLst>
          </p:cNvPr>
          <p:cNvSpPr txBox="1"/>
          <p:nvPr/>
        </p:nvSpPr>
        <p:spPr>
          <a:xfrm>
            <a:off x="1676400" y="198608"/>
            <a:ext cx="10515600" cy="707886"/>
          </a:xfrm>
          <a:prstGeom prst="rect">
            <a:avLst/>
          </a:prstGeom>
          <a:noFill/>
        </p:spPr>
        <p:txBody>
          <a:bodyPr wrap="square">
            <a:spAutoFit/>
          </a:bodyPr>
          <a:lstStyle/>
          <a:p>
            <a:pPr algn="just"/>
            <a:r>
              <a:rPr lang="en-IN" sz="2000" b="1" dirty="0">
                <a:solidFill>
                  <a:schemeClr val="bg1"/>
                </a:solidFill>
                <a:effectLst/>
                <a:latin typeface="Lucida Calligraphy" panose="03010101010101010101" pitchFamily="66" charset="0"/>
                <a:ea typeface="Times New Roman" panose="02020603050405020304" pitchFamily="18" charset="0"/>
              </a:rPr>
              <a:t>Let’s understand the difference between cloud computing and grid computing.</a:t>
            </a:r>
          </a:p>
        </p:txBody>
      </p:sp>
      <p:graphicFrame>
        <p:nvGraphicFramePr>
          <p:cNvPr id="9" name="Table 9">
            <a:extLst>
              <a:ext uri="{FF2B5EF4-FFF2-40B4-BE49-F238E27FC236}">
                <a16:creationId xmlns:a16="http://schemas.microsoft.com/office/drawing/2014/main" id="{FDD44002-8A78-44A2-B2E9-320DEFB11223}"/>
              </a:ext>
            </a:extLst>
          </p:cNvPr>
          <p:cNvGraphicFramePr>
            <a:graphicFrameLocks noGrp="1"/>
          </p:cNvGraphicFramePr>
          <p:nvPr>
            <p:extLst>
              <p:ext uri="{D42A27DB-BD31-4B8C-83A1-F6EECF244321}">
                <p14:modId xmlns:p14="http://schemas.microsoft.com/office/powerpoint/2010/main" val="44458938"/>
              </p:ext>
            </p:extLst>
          </p:nvPr>
        </p:nvGraphicFramePr>
        <p:xfrm>
          <a:off x="838200" y="1739103"/>
          <a:ext cx="10515600" cy="46837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246589743"/>
                    </a:ext>
                  </a:extLst>
                </a:gridCol>
                <a:gridCol w="5257800">
                  <a:extLst>
                    <a:ext uri="{9D8B030D-6E8A-4147-A177-3AD203B41FA5}">
                      <a16:colId xmlns:a16="http://schemas.microsoft.com/office/drawing/2014/main" val="419789836"/>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Cloud Computing</a:t>
                      </a:r>
                      <a:endParaRPr lang="en-IN"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Grid Computing</a:t>
                      </a:r>
                      <a:endParaRPr lang="en-IN"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803019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kern="1200" dirty="0">
                          <a:solidFill>
                            <a:schemeClr val="tx1"/>
                          </a:solidFill>
                          <a:effectLst/>
                          <a:latin typeface="+mn-lt"/>
                          <a:ea typeface="+mn-ea"/>
                          <a:cs typeface="+mn-cs"/>
                        </a:rPr>
                        <a:t>Cloud Computing follows client-server computing architecture.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kern="1200" dirty="0">
                          <a:solidFill>
                            <a:schemeClr val="dk1"/>
                          </a:solidFill>
                          <a:effectLst/>
                          <a:latin typeface="+mn-lt"/>
                          <a:ea typeface="+mn-ea"/>
                          <a:cs typeface="+mn-cs"/>
                        </a:rPr>
                        <a:t>Grid computing follows a distributed computing architecture.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34175831"/>
                  </a:ext>
                </a:extLst>
              </a:tr>
              <a:tr h="370840">
                <a:tc>
                  <a:txBody>
                    <a:bodyPr/>
                    <a:lstStyle/>
                    <a:p>
                      <a:pPr algn="ctr"/>
                      <a:r>
                        <a:rPr lang="en-IN" sz="1800" kern="1200" dirty="0">
                          <a:solidFill>
                            <a:schemeClr val="dk1"/>
                          </a:solidFill>
                          <a:effectLst/>
                          <a:latin typeface="+mn-lt"/>
                          <a:ea typeface="+mn-ea"/>
                          <a:cs typeface="+mn-cs"/>
                        </a:rPr>
                        <a:t>Scalability is high.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kern="1200" dirty="0">
                          <a:solidFill>
                            <a:schemeClr val="dk1"/>
                          </a:solidFill>
                          <a:effectLst/>
                          <a:latin typeface="+mn-lt"/>
                          <a:ea typeface="+mn-ea"/>
                          <a:cs typeface="+mn-cs"/>
                        </a:rPr>
                        <a:t>Scalability is normal.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2280450"/>
                  </a:ext>
                </a:extLst>
              </a:tr>
              <a:tr h="370840">
                <a:tc>
                  <a:txBody>
                    <a:bodyPr/>
                    <a:lstStyle/>
                    <a:p>
                      <a:pPr algn="ctr"/>
                      <a:r>
                        <a:rPr lang="en-IN" sz="1800" kern="1200" dirty="0">
                          <a:solidFill>
                            <a:schemeClr val="dk1"/>
                          </a:solidFill>
                          <a:effectLst/>
                          <a:latin typeface="+mn-lt"/>
                          <a:ea typeface="+mn-ea"/>
                          <a:cs typeface="+mn-cs"/>
                        </a:rPr>
                        <a:t>Cloud Computing is more flexible than grid computing.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kern="1200" dirty="0">
                          <a:solidFill>
                            <a:schemeClr val="dk1"/>
                          </a:solidFill>
                          <a:effectLst/>
                          <a:latin typeface="+mn-lt"/>
                          <a:ea typeface="+mn-ea"/>
                          <a:cs typeface="+mn-cs"/>
                        </a:rPr>
                        <a:t>Grid Computing is less flexible than cloud computing.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1010564"/>
                  </a:ext>
                </a:extLst>
              </a:tr>
              <a:tr h="370840">
                <a:tc>
                  <a:txBody>
                    <a:bodyPr/>
                    <a:lstStyle/>
                    <a:p>
                      <a:pPr algn="ctr"/>
                      <a:r>
                        <a:rPr lang="en-IN" sz="1800" kern="1200" dirty="0">
                          <a:solidFill>
                            <a:schemeClr val="dk1"/>
                          </a:solidFill>
                          <a:effectLst/>
                          <a:latin typeface="+mn-lt"/>
                          <a:ea typeface="+mn-ea"/>
                          <a:cs typeface="+mn-cs"/>
                        </a:rPr>
                        <a:t>Cloud operates as a centralized management system.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kern="1200" dirty="0">
                          <a:solidFill>
                            <a:schemeClr val="dk1"/>
                          </a:solidFill>
                          <a:effectLst/>
                          <a:latin typeface="+mn-lt"/>
                          <a:ea typeface="+mn-ea"/>
                          <a:cs typeface="+mn-cs"/>
                        </a:rPr>
                        <a:t>Grid operates as a decentralized management system.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1068402"/>
                  </a:ext>
                </a:extLst>
              </a:tr>
              <a:tr h="370840">
                <a:tc>
                  <a:txBody>
                    <a:bodyPr/>
                    <a:lstStyle/>
                    <a:p>
                      <a:pPr algn="ctr"/>
                      <a:r>
                        <a:rPr lang="en-IN" sz="1800" kern="1200" dirty="0">
                          <a:solidFill>
                            <a:schemeClr val="dk1"/>
                          </a:solidFill>
                          <a:effectLst/>
                          <a:latin typeface="+mn-lt"/>
                          <a:ea typeface="+mn-ea"/>
                          <a:cs typeface="+mn-cs"/>
                        </a:rPr>
                        <a:t>In cloud computing, cloud servers are owned by infrastructure providers.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kern="1200" dirty="0">
                          <a:solidFill>
                            <a:schemeClr val="dk1"/>
                          </a:solidFill>
                          <a:effectLst/>
                          <a:latin typeface="+mn-lt"/>
                          <a:ea typeface="+mn-ea"/>
                          <a:cs typeface="+mn-cs"/>
                        </a:rPr>
                        <a:t>In Grid computing, grids are owned and managed by the organization.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7007948"/>
                  </a:ext>
                </a:extLst>
              </a:tr>
              <a:tr h="370840">
                <a:tc>
                  <a:txBody>
                    <a:bodyPr/>
                    <a:lstStyle/>
                    <a:p>
                      <a:pPr algn="ctr"/>
                      <a:r>
                        <a:rPr lang="en-IN" sz="1800" kern="1200" dirty="0">
                          <a:solidFill>
                            <a:schemeClr val="dk1"/>
                          </a:solidFill>
                          <a:effectLst/>
                          <a:latin typeface="+mn-lt"/>
                          <a:ea typeface="+mn-ea"/>
                          <a:cs typeface="+mn-cs"/>
                        </a:rPr>
                        <a:t>Cloud computing uses services like </a:t>
                      </a:r>
                      <a:r>
                        <a:rPr lang="en-IN" sz="1800" kern="1200" dirty="0" err="1">
                          <a:solidFill>
                            <a:schemeClr val="dk1"/>
                          </a:solidFill>
                          <a:effectLst/>
                          <a:latin typeface="+mn-lt"/>
                          <a:ea typeface="+mn-ea"/>
                          <a:cs typeface="+mn-cs"/>
                        </a:rPr>
                        <a:t>Iaas</a:t>
                      </a:r>
                      <a:r>
                        <a:rPr lang="en-IN" sz="1800" kern="1200" dirty="0">
                          <a:solidFill>
                            <a:schemeClr val="dk1"/>
                          </a:solidFill>
                          <a:effectLst/>
                          <a:latin typeface="+mn-lt"/>
                          <a:ea typeface="+mn-ea"/>
                          <a:cs typeface="+mn-cs"/>
                        </a:rPr>
                        <a:t>, PaaS, and SaaS.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kern="1200" dirty="0">
                          <a:solidFill>
                            <a:schemeClr val="dk1"/>
                          </a:solidFill>
                          <a:effectLst/>
                          <a:latin typeface="+mn-lt"/>
                          <a:ea typeface="+mn-ea"/>
                          <a:cs typeface="+mn-cs"/>
                        </a:rPr>
                        <a:t>Grid computing uses systems like distributed computing, distributed information, and distributed pervasive.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3225641"/>
                  </a:ext>
                </a:extLst>
              </a:tr>
              <a:tr h="370840">
                <a:tc>
                  <a:txBody>
                    <a:bodyPr/>
                    <a:lstStyle/>
                    <a:p>
                      <a:pPr algn="ctr"/>
                      <a:r>
                        <a:rPr lang="en-IN" sz="1800" kern="1200" dirty="0">
                          <a:solidFill>
                            <a:schemeClr val="dk1"/>
                          </a:solidFill>
                          <a:effectLst/>
                          <a:latin typeface="+mn-lt"/>
                          <a:ea typeface="+mn-ea"/>
                          <a:cs typeface="+mn-cs"/>
                        </a:rPr>
                        <a:t>Cloud Computing is Service-oriented.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kern="1200" dirty="0">
                          <a:solidFill>
                            <a:schemeClr val="dk1"/>
                          </a:solidFill>
                          <a:effectLst/>
                          <a:latin typeface="+mn-lt"/>
                          <a:ea typeface="+mn-ea"/>
                          <a:cs typeface="+mn-cs"/>
                        </a:rPr>
                        <a:t>Grid Computing is Application-oriented.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705738"/>
                  </a:ext>
                </a:extLst>
              </a:tr>
              <a:tr h="370840">
                <a:tc>
                  <a:txBody>
                    <a:bodyPr/>
                    <a:lstStyle/>
                    <a:p>
                      <a:pPr algn="ctr"/>
                      <a:r>
                        <a:rPr lang="en-IN" sz="1800" kern="1200" dirty="0">
                          <a:solidFill>
                            <a:schemeClr val="dk1"/>
                          </a:solidFill>
                          <a:effectLst/>
                          <a:latin typeface="+mn-lt"/>
                          <a:ea typeface="+mn-ea"/>
                          <a:cs typeface="+mn-cs"/>
                        </a:rPr>
                        <a:t>It is accessible through standard web protocols.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kern="1200" dirty="0">
                          <a:solidFill>
                            <a:schemeClr val="dk1"/>
                          </a:solidFill>
                          <a:effectLst/>
                          <a:latin typeface="+mn-lt"/>
                          <a:ea typeface="+mn-ea"/>
                          <a:cs typeface="+mn-cs"/>
                        </a:rPr>
                        <a:t>It is accessible through grid middleware.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995657"/>
                  </a:ext>
                </a:extLst>
              </a:tr>
            </a:tbl>
          </a:graphicData>
        </a:graphic>
      </p:graphicFrame>
    </p:spTree>
    <p:extLst>
      <p:ext uri="{BB962C8B-B14F-4D97-AF65-F5344CB8AC3E}">
        <p14:creationId xmlns:p14="http://schemas.microsoft.com/office/powerpoint/2010/main" val="340091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9EB95-024F-4DBD-A780-4E0526C3F9E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2F22EB3-2764-4E6C-A930-48CF5CA1A50B}"/>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67D04F7D-B3BE-4B05-A3FC-D1CBB2E29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AB60295D-2B3E-44EB-91C9-DA458D18C08A}"/>
              </a:ext>
            </a:extLst>
          </p:cNvPr>
          <p:cNvSpPr txBox="1"/>
          <p:nvPr/>
        </p:nvSpPr>
        <p:spPr>
          <a:xfrm>
            <a:off x="679270" y="1492915"/>
            <a:ext cx="10674530" cy="3046988"/>
          </a:xfrm>
          <a:prstGeom prst="rect">
            <a:avLst/>
          </a:prstGeom>
          <a:noFill/>
        </p:spPr>
        <p:txBody>
          <a:bodyPr wrap="square">
            <a:spAutoFit/>
          </a:bodyPr>
          <a:lstStyle/>
          <a:p>
            <a:pPr algn="just"/>
            <a:endParaRPr lang="en-IN" sz="9600" b="1" dirty="0" smtClean="0">
              <a:solidFill>
                <a:srgbClr val="0070C0"/>
              </a:solidFill>
              <a:effectLst/>
              <a:latin typeface="Times New Roman" panose="02020603050405020304" pitchFamily="18" charset="0"/>
              <a:ea typeface="Times New Roman" panose="02020603050405020304" pitchFamily="18" charset="0"/>
            </a:endParaRPr>
          </a:p>
          <a:p>
            <a:pPr algn="just"/>
            <a:r>
              <a:rPr lang="en-IN" sz="9600" b="1" dirty="0" smtClean="0">
                <a:solidFill>
                  <a:srgbClr val="0070C0"/>
                </a:solidFill>
                <a:latin typeface="Times New Roman" panose="02020603050405020304" pitchFamily="18" charset="0"/>
                <a:ea typeface="Times New Roman" panose="02020603050405020304" pitchFamily="18" charset="0"/>
              </a:rPr>
              <a:t>         </a:t>
            </a:r>
            <a:r>
              <a:rPr lang="en-IN" sz="9600" b="1" dirty="0" smtClean="0">
                <a:solidFill>
                  <a:srgbClr val="0070C0"/>
                </a:solidFill>
                <a:effectLst/>
                <a:latin typeface="Times New Roman" panose="02020603050405020304" pitchFamily="18" charset="0"/>
                <a:ea typeface="Times New Roman" panose="02020603050405020304" pitchFamily="18" charset="0"/>
              </a:rPr>
              <a:t>Thank You</a:t>
            </a:r>
            <a:endParaRPr lang="en-IN" sz="9600" b="1" dirty="0">
              <a:solidFill>
                <a:srgbClr val="0070C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14601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7C01-99A7-4675-AD59-5E561D61BB5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F7D181F-3D80-4986-ADB1-E5B42008DEA1}"/>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7A21CD11-3E2E-409A-9B96-38B00CEF30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94D0A64E-0934-427D-9E07-EFAF533AF6AF}"/>
              </a:ext>
            </a:extLst>
          </p:cNvPr>
          <p:cNvSpPr txBox="1"/>
          <p:nvPr/>
        </p:nvSpPr>
        <p:spPr>
          <a:xfrm>
            <a:off x="2121762" y="1825625"/>
            <a:ext cx="8575829" cy="646331"/>
          </a:xfrm>
          <a:prstGeom prst="rect">
            <a:avLst/>
          </a:prstGeom>
          <a:noFill/>
        </p:spPr>
        <p:txBody>
          <a:bodyPr wrap="square">
            <a:spAutoFit/>
          </a:bodyPr>
          <a:lstStyle/>
          <a:p>
            <a:pPr algn="ctr"/>
            <a:r>
              <a:rPr lang="en-IN" sz="3600" b="1" u="sng" dirty="0">
                <a:solidFill>
                  <a:schemeClr val="accent2"/>
                </a:solidFill>
                <a:effectLst/>
                <a:latin typeface="Lucida Calligraphy" panose="03010101010101010101" pitchFamily="66" charset="0"/>
                <a:ea typeface="Times New Roman" panose="02020603050405020304" pitchFamily="18" charset="0"/>
              </a:rPr>
              <a:t>Advantages of Cloud Computing</a:t>
            </a:r>
            <a:endParaRPr lang="en-IN" sz="3600" u="sng" dirty="0">
              <a:solidFill>
                <a:schemeClr val="accent2"/>
              </a:solidFill>
              <a:effectLst/>
              <a:latin typeface="Lucida Calligraphy" panose="03010101010101010101"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4D61DA5A-21A6-4500-861B-9A2C41B468D2}"/>
              </a:ext>
            </a:extLst>
          </p:cNvPr>
          <p:cNvSpPr txBox="1"/>
          <p:nvPr/>
        </p:nvSpPr>
        <p:spPr>
          <a:xfrm>
            <a:off x="838201" y="3182033"/>
            <a:ext cx="6445690" cy="2677656"/>
          </a:xfrm>
          <a:prstGeom prst="rect">
            <a:avLst/>
          </a:prstGeom>
          <a:noFill/>
        </p:spPr>
        <p:txBody>
          <a:bodyPr wrap="square">
            <a:spAutoFit/>
          </a:bodyPr>
          <a:lstStyle/>
          <a:p>
            <a:pPr algn="just"/>
            <a:r>
              <a:rPr lang="en-IN" sz="2400" b="1" dirty="0">
                <a:solidFill>
                  <a:srgbClr val="000000"/>
                </a:solidFill>
                <a:effectLst/>
                <a:latin typeface="Calisto MT" panose="02040603050505030304" pitchFamily="18" charset="0"/>
                <a:ea typeface="Times New Roman" panose="02020603050405020304" pitchFamily="18" charset="0"/>
              </a:rPr>
              <a:t>As we all know that Cloud computing is trending technology. </a:t>
            </a:r>
          </a:p>
          <a:p>
            <a:pPr algn="just"/>
            <a:r>
              <a:rPr lang="en-IN" sz="2400" b="1" dirty="0">
                <a:solidFill>
                  <a:srgbClr val="000000"/>
                </a:solidFill>
                <a:effectLst/>
                <a:latin typeface="Calisto MT" panose="02040603050505030304" pitchFamily="18" charset="0"/>
                <a:ea typeface="Times New Roman" panose="02020603050405020304" pitchFamily="18" charset="0"/>
              </a:rPr>
              <a:t>Almost every company switched their services on the cloud to rise the company growth.</a:t>
            </a:r>
          </a:p>
          <a:p>
            <a:pPr algn="just"/>
            <a:endParaRPr lang="en-IN" sz="2400" b="1" dirty="0">
              <a:effectLst/>
              <a:latin typeface="Calisto MT" panose="02040603050505030304" pitchFamily="18" charset="0"/>
              <a:ea typeface="Times New Roman" panose="02020603050405020304" pitchFamily="18" charset="0"/>
            </a:endParaRPr>
          </a:p>
          <a:p>
            <a:pPr algn="just"/>
            <a:r>
              <a:rPr lang="en-IN" sz="2400" b="1" dirty="0">
                <a:solidFill>
                  <a:srgbClr val="000000"/>
                </a:solidFill>
                <a:effectLst/>
                <a:latin typeface="Calisto MT" panose="02040603050505030304" pitchFamily="18" charset="0"/>
                <a:ea typeface="Times New Roman" panose="02020603050405020304" pitchFamily="18" charset="0"/>
              </a:rPr>
              <a:t>Here, we are going to discuss some important advantages of Cloud Computing-</a:t>
            </a:r>
            <a:endParaRPr lang="en-IN" sz="2400" b="1" dirty="0">
              <a:effectLst/>
              <a:latin typeface="Calisto MT" panose="02040603050505030304" pitchFamily="18" charset="0"/>
              <a:ea typeface="Times New Roman" panose="02020603050405020304" pitchFamily="18" charset="0"/>
            </a:endParaRPr>
          </a:p>
        </p:txBody>
      </p:sp>
      <p:pic>
        <p:nvPicPr>
          <p:cNvPr id="9" name="Picture 8" descr="Advantages of Cloud Computing">
            <a:extLst>
              <a:ext uri="{FF2B5EF4-FFF2-40B4-BE49-F238E27FC236}">
                <a16:creationId xmlns:a16="http://schemas.microsoft.com/office/drawing/2014/main" id="{C95862AC-5F25-4DDF-9F78-BD9F338ABDB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283891" y="2835275"/>
            <a:ext cx="4761865" cy="3476625"/>
          </a:xfrm>
          <a:prstGeom prst="rect">
            <a:avLst/>
          </a:prstGeom>
          <a:noFill/>
          <a:ln>
            <a:noFill/>
          </a:ln>
        </p:spPr>
      </p:pic>
    </p:spTree>
    <p:extLst>
      <p:ext uri="{BB962C8B-B14F-4D97-AF65-F5344CB8AC3E}">
        <p14:creationId xmlns:p14="http://schemas.microsoft.com/office/powerpoint/2010/main" val="273297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Effect transition="in" filter="fade">
                                      <p:cBhvr>
                                        <p:cTn id="1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7D78C-34A6-420C-B6D6-5CA4152B199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DDE943E-9DAB-4884-931F-BEBDABC00764}"/>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E6D0B3A3-41A8-4D8D-A137-43FF768C22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4A35C1F7-DB0C-487B-ABF1-6899CEA9510A}"/>
              </a:ext>
            </a:extLst>
          </p:cNvPr>
          <p:cNvSpPr txBox="1"/>
          <p:nvPr/>
        </p:nvSpPr>
        <p:spPr>
          <a:xfrm>
            <a:off x="838200" y="1554624"/>
            <a:ext cx="10515599" cy="5303375"/>
          </a:xfrm>
          <a:prstGeom prst="rect">
            <a:avLst/>
          </a:prstGeom>
          <a:noFill/>
        </p:spPr>
        <p:txBody>
          <a:bodyPr wrap="square">
            <a:spAutoFit/>
          </a:bodyPr>
          <a:lstStyle/>
          <a:p>
            <a:pPr algn="just">
              <a:lnSpc>
                <a:spcPct val="107000"/>
              </a:lnSpc>
              <a:spcAft>
                <a:spcPts val="800"/>
              </a:spcAft>
            </a:pPr>
            <a:r>
              <a:rPr lang="en-IN" sz="2800" b="1" i="1" u="sng" dirty="0">
                <a:solidFill>
                  <a:schemeClr val="accent6">
                    <a:lumMod val="75000"/>
                  </a:schemeClr>
                </a:solidFill>
                <a:effectLst/>
                <a:latin typeface="Calisto MT" panose="02040603050505030304" pitchFamily="18" charset="0"/>
                <a:ea typeface="Calibri" panose="020F0502020204030204" pitchFamily="34" charset="0"/>
                <a:cs typeface="Times New Roman" panose="02020603050405020304" pitchFamily="18" charset="0"/>
              </a:rPr>
              <a:t>a) Back-up and restore data</a:t>
            </a:r>
            <a:endParaRPr lang="en-IN" sz="2800" i="1" u="sng" dirty="0">
              <a:solidFill>
                <a:schemeClr val="accent6">
                  <a:lumMod val="75000"/>
                </a:schemeClr>
              </a:solidFill>
              <a:effectLst/>
              <a:latin typeface="Calisto MT" panose="02040603050505030304" pitchFamily="18" charset="0"/>
              <a:ea typeface="Calibri" panose="020F0502020204030204" pitchFamily="34" charset="0"/>
              <a:cs typeface="Times New Roman" panose="02020603050405020304" pitchFamily="18" charset="0"/>
            </a:endParaRPr>
          </a:p>
          <a:p>
            <a:pPr algn="just"/>
            <a:r>
              <a:rPr lang="en-IN" sz="1800"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Once the data is stored in the cloud, it is easier to get back-up and restore that data using the cloud.</a:t>
            </a:r>
          </a:p>
          <a:p>
            <a:pPr algn="just"/>
            <a:endParaRPr lang="en-IN" sz="2000" b="1" dirty="0">
              <a:effectLst/>
              <a:latin typeface="Times New Roman" panose="02020603050405020304" pitchFamily="18" charset="0"/>
              <a:ea typeface="Times New Roman" panose="02020603050405020304" pitchFamily="18" charset="0"/>
            </a:endParaRPr>
          </a:p>
          <a:p>
            <a:pPr algn="just"/>
            <a:r>
              <a:rPr lang="en-IN" sz="2800" b="1" i="1" u="sng" dirty="0">
                <a:solidFill>
                  <a:schemeClr val="accent6">
                    <a:lumMod val="75000"/>
                  </a:schemeClr>
                </a:solidFill>
                <a:effectLst/>
                <a:latin typeface="Calisto MT" panose="02040603050505030304" pitchFamily="18" charset="0"/>
                <a:ea typeface="Times New Roman" panose="02020603050405020304" pitchFamily="18" charset="0"/>
              </a:rPr>
              <a:t>b) Improved collaboration</a:t>
            </a:r>
            <a:endParaRPr lang="en-IN" sz="2800" i="1" u="sng" dirty="0">
              <a:solidFill>
                <a:schemeClr val="accent6">
                  <a:lumMod val="75000"/>
                </a:schemeClr>
              </a:solidFill>
              <a:effectLst/>
              <a:latin typeface="Calisto MT" panose="02040603050505030304" pitchFamily="18" charset="0"/>
              <a:ea typeface="Times New Roman" panose="02020603050405020304" pitchFamily="18" charset="0"/>
            </a:endParaRPr>
          </a:p>
          <a:p>
            <a:pPr algn="just"/>
            <a:r>
              <a:rPr lang="en-IN" sz="1800" dirty="0">
                <a:solidFill>
                  <a:srgbClr val="000000"/>
                </a:solidFill>
                <a:effectLst/>
                <a:latin typeface="Times New Roman" panose="02020603050405020304" pitchFamily="18" charset="0"/>
                <a:ea typeface="Times New Roman" panose="02020603050405020304" pitchFamily="18" charset="0"/>
              </a:rPr>
              <a:t>                                 </a:t>
            </a:r>
          </a:p>
          <a:p>
            <a:pPr algn="just"/>
            <a:r>
              <a:rPr lang="en-IN" b="1" dirty="0">
                <a:solidFill>
                  <a:srgbClr val="000000"/>
                </a:solidFill>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Cloud applications improve collaboration by allowing groups of people to quickly and easily share information in the cloud via shared storage.</a:t>
            </a:r>
          </a:p>
          <a:p>
            <a:pPr algn="just"/>
            <a:endParaRPr lang="en-IN" sz="2000" b="1" dirty="0">
              <a:solidFill>
                <a:srgbClr val="000000"/>
              </a:solidFill>
              <a:effectLst/>
              <a:latin typeface="Times New Roman" panose="02020603050405020304" pitchFamily="18" charset="0"/>
              <a:ea typeface="Times New Roman" panose="02020603050405020304" pitchFamily="18" charset="0"/>
            </a:endParaRPr>
          </a:p>
          <a:p>
            <a:pPr algn="just"/>
            <a:r>
              <a:rPr lang="en-IN" sz="2800" b="1" i="1" u="sng" dirty="0">
                <a:solidFill>
                  <a:schemeClr val="accent6">
                    <a:lumMod val="75000"/>
                  </a:schemeClr>
                </a:solidFill>
                <a:effectLst/>
                <a:latin typeface="Calisto MT" panose="02040603050505030304" pitchFamily="18" charset="0"/>
                <a:ea typeface="Times New Roman" panose="02020603050405020304" pitchFamily="18" charset="0"/>
              </a:rPr>
              <a:t>c) Excellent accessibility</a:t>
            </a:r>
          </a:p>
          <a:p>
            <a:pPr algn="just"/>
            <a:endParaRPr lang="en-IN" sz="2800" i="1" u="sng" dirty="0">
              <a:solidFill>
                <a:schemeClr val="accent6">
                  <a:lumMod val="75000"/>
                </a:schemeClr>
              </a:solidFill>
              <a:effectLst/>
              <a:latin typeface="Times New Roman" panose="02020603050405020304" pitchFamily="18" charset="0"/>
              <a:ea typeface="Times New Roman" panose="02020603050405020304" pitchFamily="18" charset="0"/>
            </a:endParaRPr>
          </a:p>
          <a:p>
            <a:pPr algn="just"/>
            <a:r>
              <a:rPr lang="en-IN" sz="1800"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Cloud allows us to quickly and easily access store information anywhere, anytime in the whole world, using an internet connection. An internet cloud infrastructure increases organization productivity and efficiency by ensuring that our data is always accessible.</a:t>
            </a:r>
            <a:endParaRPr lang="en-IN"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880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E4E07-152E-439A-ABC9-8A9CC982A9D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EDA7262-3188-4DD0-B9BB-259B21B1D8E1}"/>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3123BBA6-97D3-4737-8620-AE3B54BB59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1E13A0B0-6F5C-4C1C-8176-AA8C804B74FA}"/>
              </a:ext>
            </a:extLst>
          </p:cNvPr>
          <p:cNvSpPr txBox="1"/>
          <p:nvPr/>
        </p:nvSpPr>
        <p:spPr>
          <a:xfrm>
            <a:off x="838200" y="1825625"/>
            <a:ext cx="10515599" cy="4694042"/>
          </a:xfrm>
          <a:prstGeom prst="rect">
            <a:avLst/>
          </a:prstGeom>
          <a:noFill/>
        </p:spPr>
        <p:txBody>
          <a:bodyPr wrap="square">
            <a:spAutoFit/>
          </a:bodyPr>
          <a:lstStyle/>
          <a:p>
            <a:pPr algn="just">
              <a:lnSpc>
                <a:spcPct val="107000"/>
              </a:lnSpc>
              <a:spcAft>
                <a:spcPts val="800"/>
              </a:spcAft>
            </a:pPr>
            <a:r>
              <a:rPr lang="en-IN" sz="2800" b="1" i="1" u="sng" dirty="0">
                <a:solidFill>
                  <a:schemeClr val="accent6">
                    <a:lumMod val="75000"/>
                  </a:schemeClr>
                </a:solidFill>
                <a:effectLst/>
                <a:latin typeface="Calisto MT" panose="02040603050505030304" pitchFamily="18" charset="0"/>
                <a:ea typeface="Calibri" panose="020F0502020204030204" pitchFamily="34" charset="0"/>
                <a:cs typeface="Times New Roman" panose="02020603050405020304" pitchFamily="18" charset="0"/>
              </a:rPr>
              <a:t>d) Low maintenance Cost</a:t>
            </a:r>
            <a:endParaRPr lang="en-IN" sz="2800" i="1" u="sng" dirty="0">
              <a:solidFill>
                <a:schemeClr val="accent6">
                  <a:lumMod val="75000"/>
                </a:schemeClr>
              </a:solidFill>
              <a:effectLst/>
              <a:latin typeface="Calisto MT" panose="02040603050505030304" pitchFamily="18" charset="0"/>
              <a:ea typeface="Calibri" panose="020F0502020204030204" pitchFamily="34" charset="0"/>
              <a:cs typeface="Times New Roman" panose="02020603050405020304" pitchFamily="18" charset="0"/>
            </a:endParaRPr>
          </a:p>
          <a:p>
            <a:pPr algn="just"/>
            <a:r>
              <a:rPr lang="en-IN" sz="1800"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Cloud computing reduces both hardware and software maintenance costs for organizations.</a:t>
            </a:r>
          </a:p>
          <a:p>
            <a:pPr algn="just"/>
            <a:endParaRPr lang="en-IN" sz="2000" b="1" dirty="0">
              <a:effectLst/>
              <a:latin typeface="Times New Roman" panose="02020603050405020304" pitchFamily="18" charset="0"/>
              <a:ea typeface="Times New Roman" panose="02020603050405020304" pitchFamily="18" charset="0"/>
            </a:endParaRPr>
          </a:p>
          <a:p>
            <a:pPr algn="just"/>
            <a:r>
              <a:rPr lang="en-IN" sz="2800" b="1" i="1" u="sng" dirty="0">
                <a:solidFill>
                  <a:schemeClr val="accent6">
                    <a:lumMod val="75000"/>
                  </a:schemeClr>
                </a:solidFill>
                <a:effectLst/>
                <a:latin typeface="Calisto MT" panose="02040603050505030304" pitchFamily="18" charset="0"/>
                <a:ea typeface="Times New Roman" panose="02020603050405020304" pitchFamily="18" charset="0"/>
              </a:rPr>
              <a:t>e) Mobility</a:t>
            </a:r>
            <a:endParaRPr lang="en-IN" sz="2800" i="1" u="sng" dirty="0">
              <a:solidFill>
                <a:schemeClr val="accent6">
                  <a:lumMod val="75000"/>
                </a:schemeClr>
              </a:solidFill>
              <a:effectLst/>
              <a:latin typeface="Calisto MT" panose="02040603050505030304" pitchFamily="18" charset="0"/>
              <a:ea typeface="Times New Roman" panose="02020603050405020304" pitchFamily="18" charset="0"/>
            </a:endParaRPr>
          </a:p>
          <a:p>
            <a:pPr algn="just">
              <a:lnSpc>
                <a:spcPct val="150000"/>
              </a:lnSpc>
            </a:pPr>
            <a:r>
              <a:rPr lang="en-IN" sz="1800"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Cloud computing allows us to easily access all cloud data via mobile.</a:t>
            </a:r>
          </a:p>
          <a:p>
            <a:pPr algn="just">
              <a:lnSpc>
                <a:spcPct val="150000"/>
              </a:lnSpc>
            </a:pPr>
            <a:endParaRPr lang="en-IN" sz="2000" b="1" dirty="0">
              <a:solidFill>
                <a:srgbClr val="000000"/>
              </a:solidFill>
              <a:effectLst/>
              <a:latin typeface="Times New Roman" panose="02020603050405020304" pitchFamily="18" charset="0"/>
              <a:ea typeface="Times New Roman" panose="02020603050405020304" pitchFamily="18" charset="0"/>
            </a:endParaRPr>
          </a:p>
          <a:p>
            <a:pPr algn="just"/>
            <a:r>
              <a:rPr lang="en-IN" sz="2800" b="1" i="1" u="sng" dirty="0">
                <a:solidFill>
                  <a:schemeClr val="accent6">
                    <a:lumMod val="75000"/>
                  </a:schemeClr>
                </a:solidFill>
                <a:effectLst/>
                <a:latin typeface="Calisto MT" panose="02040603050505030304" pitchFamily="18" charset="0"/>
                <a:ea typeface="Times New Roman" panose="02020603050405020304" pitchFamily="18" charset="0"/>
              </a:rPr>
              <a:t>f) Services in the pay per use model</a:t>
            </a:r>
          </a:p>
          <a:p>
            <a:pPr algn="just">
              <a:lnSpc>
                <a:spcPct val="150000"/>
              </a:lnSpc>
            </a:pPr>
            <a:r>
              <a:rPr lang="en-IN" sz="1800"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Cloud computing offers Application Programming Interfaces (APIs) to the users for access services on the cloud and pays the charges as per the usage of service.</a:t>
            </a:r>
            <a:endParaRPr lang="en-IN" sz="2000" b="1" dirty="0">
              <a:effectLst/>
              <a:latin typeface="Times New Roman" panose="02020603050405020304" pitchFamily="18" charset="0"/>
              <a:ea typeface="Times New Roman" panose="02020603050405020304" pitchFamily="18" charset="0"/>
            </a:endParaRPr>
          </a:p>
          <a:p>
            <a:pPr algn="just">
              <a:lnSpc>
                <a:spcPct val="150000"/>
              </a:lnSpc>
            </a:pPr>
            <a:endParaRPr lang="en-IN"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7166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B1AE-618C-49F2-904E-65FB6D98EC8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F15E218-7ABF-481D-A625-D03FDD4EBE0A}"/>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C696EDD0-4346-41E6-AE4E-84A08C7231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78968AAE-77BF-4E98-B1CC-6849D97EAB12}"/>
              </a:ext>
            </a:extLst>
          </p:cNvPr>
          <p:cNvSpPr txBox="1"/>
          <p:nvPr/>
        </p:nvSpPr>
        <p:spPr>
          <a:xfrm>
            <a:off x="838200" y="2170023"/>
            <a:ext cx="10515599" cy="3662541"/>
          </a:xfrm>
          <a:prstGeom prst="rect">
            <a:avLst/>
          </a:prstGeom>
          <a:noFill/>
        </p:spPr>
        <p:txBody>
          <a:bodyPr wrap="square">
            <a:spAutoFit/>
          </a:bodyPr>
          <a:lstStyle/>
          <a:p>
            <a:pPr algn="just"/>
            <a:r>
              <a:rPr lang="en-IN" sz="2800" b="1" i="1" u="sng" dirty="0">
                <a:solidFill>
                  <a:schemeClr val="accent6">
                    <a:lumMod val="75000"/>
                  </a:schemeClr>
                </a:solidFill>
                <a:effectLst/>
                <a:latin typeface="Times New Roman" panose="02020603050405020304" pitchFamily="18" charset="0"/>
                <a:ea typeface="Times New Roman" panose="02020603050405020304" pitchFamily="18" charset="0"/>
              </a:rPr>
              <a:t>g) Unlimited storage capacity</a:t>
            </a:r>
          </a:p>
          <a:p>
            <a:pPr algn="just"/>
            <a:endParaRPr lang="en-IN" sz="2800" i="1" u="sng" dirty="0">
              <a:solidFill>
                <a:schemeClr val="accent6">
                  <a:lumMod val="75000"/>
                </a:schemeClr>
              </a:solidFill>
              <a:effectLst/>
              <a:latin typeface="Times New Roman" panose="02020603050405020304" pitchFamily="18" charset="0"/>
              <a:ea typeface="Times New Roman" panose="02020603050405020304" pitchFamily="18" charset="0"/>
            </a:endParaRPr>
          </a:p>
          <a:p>
            <a:pPr algn="just"/>
            <a:r>
              <a:rPr lang="en-IN" sz="2000" b="1" dirty="0">
                <a:solidFill>
                  <a:srgbClr val="000000"/>
                </a:solidFill>
                <a:effectLst/>
                <a:latin typeface="Times New Roman" panose="02020603050405020304" pitchFamily="18" charset="0"/>
                <a:ea typeface="Times New Roman" panose="02020603050405020304" pitchFamily="18" charset="0"/>
              </a:rPr>
              <a:t>                        Cloud offers us a huge amount of storing capacity for storing our important data such as documents, images, audio, video, etc. in one place.</a:t>
            </a:r>
          </a:p>
          <a:p>
            <a:pPr algn="just"/>
            <a:endParaRPr lang="en-IN" sz="2000" b="1" dirty="0">
              <a:effectLst/>
              <a:latin typeface="Times New Roman" panose="02020603050405020304" pitchFamily="18" charset="0"/>
              <a:ea typeface="Times New Roman" panose="02020603050405020304" pitchFamily="18" charset="0"/>
            </a:endParaRPr>
          </a:p>
          <a:p>
            <a:pPr algn="just"/>
            <a:r>
              <a:rPr lang="en-IN" sz="2800" b="1" i="1" u="sng" dirty="0">
                <a:solidFill>
                  <a:schemeClr val="accent6">
                    <a:lumMod val="75000"/>
                  </a:schemeClr>
                </a:solidFill>
                <a:effectLst/>
                <a:latin typeface="Times New Roman" panose="02020603050405020304" pitchFamily="18" charset="0"/>
                <a:ea typeface="Times New Roman" panose="02020603050405020304" pitchFamily="18" charset="0"/>
              </a:rPr>
              <a:t>h) Data security</a:t>
            </a:r>
          </a:p>
          <a:p>
            <a:pPr algn="just"/>
            <a:endParaRPr lang="en-IN" sz="2800" i="1" u="sng" dirty="0">
              <a:solidFill>
                <a:schemeClr val="accent6">
                  <a:lumMod val="75000"/>
                </a:schemeClr>
              </a:solidFill>
              <a:effectLst/>
              <a:latin typeface="Times New Roman" panose="02020603050405020304" pitchFamily="18" charset="0"/>
              <a:ea typeface="Times New Roman" panose="02020603050405020304" pitchFamily="18" charset="0"/>
            </a:endParaRPr>
          </a:p>
          <a:p>
            <a:pPr algn="just"/>
            <a:r>
              <a:rPr lang="en-IN" sz="1800"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Data security is one of the biggest advantages of cloud computing. Cloud offers many advanced features related to security and ensures that data is securely stored and handled.</a:t>
            </a:r>
            <a:endParaRPr lang="en-IN"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877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0AFF8-5BD6-4132-AB98-FAB0BD2D391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4107DE9-B2BA-41EE-B20D-304F281C72B6}"/>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0EC951D7-EF70-4B6F-A3F0-5558B3F5F9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5AF96B91-B377-411F-9DF5-775395819D03}"/>
              </a:ext>
            </a:extLst>
          </p:cNvPr>
          <p:cNvSpPr txBox="1"/>
          <p:nvPr/>
        </p:nvSpPr>
        <p:spPr>
          <a:xfrm>
            <a:off x="2077374" y="1502459"/>
            <a:ext cx="8930196" cy="646331"/>
          </a:xfrm>
          <a:prstGeom prst="rect">
            <a:avLst/>
          </a:prstGeom>
          <a:noFill/>
        </p:spPr>
        <p:txBody>
          <a:bodyPr wrap="square">
            <a:spAutoFit/>
          </a:bodyPr>
          <a:lstStyle/>
          <a:p>
            <a:pPr algn="ctr"/>
            <a:r>
              <a:rPr lang="en-IN" sz="3600" b="1" u="sng" dirty="0">
                <a:solidFill>
                  <a:schemeClr val="accent2"/>
                </a:solidFill>
                <a:effectLst/>
                <a:latin typeface="Lucida Calligraphy" panose="03010101010101010101" pitchFamily="66" charset="0"/>
                <a:ea typeface="Times New Roman" panose="02020603050405020304" pitchFamily="18" charset="0"/>
              </a:rPr>
              <a:t>Disadvantages of Cloud Computing</a:t>
            </a:r>
            <a:endParaRPr lang="en-IN" sz="3600" u="sng" dirty="0">
              <a:solidFill>
                <a:schemeClr val="accent2"/>
              </a:solidFill>
              <a:effectLst/>
              <a:latin typeface="Lucida Calligraphy" panose="03010101010101010101"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55168CD7-7DA1-40D4-9236-66ED39721EA7}"/>
              </a:ext>
            </a:extLst>
          </p:cNvPr>
          <p:cNvSpPr txBox="1"/>
          <p:nvPr/>
        </p:nvSpPr>
        <p:spPr>
          <a:xfrm>
            <a:off x="838200" y="2283727"/>
            <a:ext cx="10515600" cy="4493538"/>
          </a:xfrm>
          <a:prstGeom prst="rect">
            <a:avLst/>
          </a:prstGeom>
          <a:noFill/>
        </p:spPr>
        <p:txBody>
          <a:bodyPr wrap="square">
            <a:spAutoFit/>
          </a:bodyPr>
          <a:lstStyle/>
          <a:p>
            <a:pPr algn="just"/>
            <a:r>
              <a:rPr lang="en-IN" sz="2400" b="1" dirty="0">
                <a:solidFill>
                  <a:srgbClr val="000000"/>
                </a:solidFill>
                <a:effectLst/>
                <a:latin typeface="Lucida Calligraphy" panose="03010101010101010101" pitchFamily="66" charset="0"/>
                <a:ea typeface="Times New Roman" panose="02020603050405020304" pitchFamily="18" charset="0"/>
              </a:rPr>
              <a:t>A list of the disadvantage of cloud computing is given below –</a:t>
            </a:r>
            <a:endParaRPr lang="en-IN" sz="2400" b="1" dirty="0">
              <a:effectLst/>
              <a:latin typeface="Lucida Calligraphy" panose="03010101010101010101" pitchFamily="66" charset="0"/>
              <a:ea typeface="Times New Roman" panose="02020603050405020304" pitchFamily="18" charset="0"/>
            </a:endParaRPr>
          </a:p>
          <a:p>
            <a:pPr marL="514350" indent="-514350" algn="just">
              <a:buAutoNum type="alphaLcParenR"/>
            </a:pPr>
            <a:r>
              <a:rPr lang="en-IN" sz="2800" b="1" i="1" u="sng" dirty="0">
                <a:solidFill>
                  <a:schemeClr val="accent6">
                    <a:lumMod val="75000"/>
                  </a:schemeClr>
                </a:solidFill>
                <a:effectLst/>
                <a:latin typeface="Calisto MT" panose="02040603050505030304" pitchFamily="18" charset="0"/>
                <a:ea typeface="Times New Roman" panose="02020603050405020304" pitchFamily="18" charset="0"/>
              </a:rPr>
              <a:t>Internet Connectivity</a:t>
            </a:r>
            <a:endParaRPr lang="en-IN" sz="2800" i="1" u="sng" dirty="0">
              <a:solidFill>
                <a:schemeClr val="accent6">
                  <a:lumMod val="75000"/>
                </a:schemeClr>
              </a:solidFill>
              <a:latin typeface="Calisto MT" panose="02040603050505030304" pitchFamily="18" charset="0"/>
              <a:ea typeface="Times New Roman" panose="02020603050405020304" pitchFamily="18" charset="0"/>
            </a:endParaRPr>
          </a:p>
          <a:p>
            <a:pPr algn="just"/>
            <a:endParaRPr lang="en-IN" sz="1800" dirty="0">
              <a:solidFill>
                <a:srgbClr val="000000"/>
              </a:solidFill>
              <a:effectLst/>
              <a:latin typeface="Times New Roman" panose="02020603050405020304" pitchFamily="18" charset="0"/>
              <a:ea typeface="Times New Roman" panose="02020603050405020304" pitchFamily="18" charset="0"/>
            </a:endParaRPr>
          </a:p>
          <a:p>
            <a:pPr algn="just"/>
            <a:r>
              <a:rPr lang="en-IN" sz="2000" b="1" dirty="0">
                <a:solidFill>
                  <a:srgbClr val="000000"/>
                </a:solidFill>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As you know, in cloud computing, every data (image, audio, video, etc.) is stored on the cloud, and we access these data through the cloud by using the internet connection. If you do not have good internet connectivity, you cannot access.</a:t>
            </a:r>
          </a:p>
          <a:p>
            <a:pPr algn="just"/>
            <a:r>
              <a:rPr lang="en-IN" sz="2000" b="1" dirty="0">
                <a:solidFill>
                  <a:srgbClr val="000000"/>
                </a:solidFill>
                <a:effectLst/>
                <a:latin typeface="Times New Roman" panose="02020603050405020304" pitchFamily="18" charset="0"/>
                <a:ea typeface="Times New Roman" panose="02020603050405020304" pitchFamily="18" charset="0"/>
              </a:rPr>
              <a:t>  </a:t>
            </a:r>
            <a:endParaRPr lang="en-IN" sz="2000" b="1" dirty="0">
              <a:effectLst/>
              <a:latin typeface="Times New Roman" panose="02020603050405020304" pitchFamily="18" charset="0"/>
              <a:ea typeface="Times New Roman" panose="02020603050405020304" pitchFamily="18" charset="0"/>
            </a:endParaRPr>
          </a:p>
          <a:p>
            <a:pPr algn="just"/>
            <a:r>
              <a:rPr lang="en-IN" sz="2800" b="1" i="1" u="sng" dirty="0">
                <a:solidFill>
                  <a:schemeClr val="accent6">
                    <a:lumMod val="75000"/>
                  </a:schemeClr>
                </a:solidFill>
                <a:effectLst/>
                <a:latin typeface="Calisto MT" panose="02040603050505030304" pitchFamily="18" charset="0"/>
                <a:ea typeface="Times New Roman" panose="02020603050405020304" pitchFamily="18" charset="0"/>
              </a:rPr>
              <a:t>b) Vendor lock-in</a:t>
            </a:r>
          </a:p>
          <a:p>
            <a:pPr algn="just"/>
            <a:endParaRPr lang="en-IN" sz="2800" i="1" u="sng" dirty="0">
              <a:solidFill>
                <a:schemeClr val="accent6">
                  <a:lumMod val="75000"/>
                </a:schemeClr>
              </a:solidFill>
              <a:effectLst/>
              <a:latin typeface="Calisto MT" panose="02040603050505030304" pitchFamily="18" charset="0"/>
              <a:ea typeface="Times New Roman" panose="02020603050405020304" pitchFamily="18" charset="0"/>
            </a:endParaRPr>
          </a:p>
          <a:p>
            <a:pPr algn="just"/>
            <a:r>
              <a:rPr lang="en-IN" sz="1800"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Vendor lock-in is the biggest disadvantage of cloud computing. Organizations may face problems when transferring their services from one vendor to another. As different vendors provide different platforms, that can cause difficulty moving from one cloud to another.</a:t>
            </a:r>
            <a:endParaRPr lang="en-IN"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46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500"/>
                                        <p:tgtEl>
                                          <p:spTgt spid="8">
                                            <p:txEl>
                                              <p:pRg st="3" end="3"/>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500"/>
                                        <p:tgtEl>
                                          <p:spTgt spid="8">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fade">
                                      <p:cBhvr>
                                        <p:cTn id="25"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BA28-E691-4E90-9749-7CBA34DDD8C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63108BC-6016-493F-81E9-2AAD347FF35D}"/>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19442821-6D61-42B1-ADE7-0DF1CDC3C4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BE0738F2-2C97-4A08-91CB-E1C7A2F14504}"/>
              </a:ext>
            </a:extLst>
          </p:cNvPr>
          <p:cNvSpPr txBox="1"/>
          <p:nvPr/>
        </p:nvSpPr>
        <p:spPr>
          <a:xfrm>
            <a:off x="838201" y="1825625"/>
            <a:ext cx="10515599" cy="4278094"/>
          </a:xfrm>
          <a:prstGeom prst="rect">
            <a:avLst/>
          </a:prstGeom>
          <a:noFill/>
        </p:spPr>
        <p:txBody>
          <a:bodyPr wrap="square">
            <a:spAutoFit/>
          </a:bodyPr>
          <a:lstStyle/>
          <a:p>
            <a:pPr algn="just"/>
            <a:r>
              <a:rPr lang="en-IN" sz="2800" b="1" i="1" u="sng" dirty="0">
                <a:solidFill>
                  <a:schemeClr val="accent6">
                    <a:lumMod val="75000"/>
                  </a:schemeClr>
                </a:solidFill>
                <a:effectLst/>
                <a:latin typeface="Times New Roman" panose="02020603050405020304" pitchFamily="18" charset="0"/>
                <a:ea typeface="Times New Roman" panose="02020603050405020304" pitchFamily="18" charset="0"/>
              </a:rPr>
              <a:t>c) Limited Control</a:t>
            </a:r>
          </a:p>
          <a:p>
            <a:pPr algn="just"/>
            <a:endParaRPr lang="en-IN" sz="2800" i="1" u="sng" dirty="0">
              <a:solidFill>
                <a:schemeClr val="accent6">
                  <a:lumMod val="75000"/>
                </a:schemeClr>
              </a:solidFill>
              <a:effectLst/>
              <a:latin typeface="Times New Roman" panose="02020603050405020304" pitchFamily="18" charset="0"/>
              <a:ea typeface="Times New Roman" panose="02020603050405020304" pitchFamily="18" charset="0"/>
            </a:endParaRPr>
          </a:p>
          <a:p>
            <a:pPr algn="just"/>
            <a:r>
              <a:rPr lang="en-IN" sz="1800"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As we know, cloud infrastructure is completely owned, managed, and monitored by the service provider, so the cloud users have less control over the function and execution of services within a cloud infrastructure.</a:t>
            </a:r>
          </a:p>
          <a:p>
            <a:pPr algn="just"/>
            <a:endParaRPr lang="en-IN" sz="2000" b="1" dirty="0">
              <a:effectLst/>
              <a:latin typeface="Times New Roman" panose="02020603050405020304" pitchFamily="18" charset="0"/>
              <a:ea typeface="Times New Roman" panose="02020603050405020304" pitchFamily="18" charset="0"/>
            </a:endParaRPr>
          </a:p>
          <a:p>
            <a:pPr algn="just"/>
            <a:r>
              <a:rPr lang="en-IN" sz="2800" b="1" i="1" u="sng" dirty="0">
                <a:solidFill>
                  <a:schemeClr val="accent6">
                    <a:lumMod val="75000"/>
                  </a:schemeClr>
                </a:solidFill>
                <a:effectLst/>
                <a:latin typeface="Times New Roman" panose="02020603050405020304" pitchFamily="18" charset="0"/>
                <a:ea typeface="Times New Roman" panose="02020603050405020304" pitchFamily="18" charset="0"/>
              </a:rPr>
              <a:t>d) Security</a:t>
            </a:r>
          </a:p>
          <a:p>
            <a:pPr algn="just"/>
            <a:r>
              <a:rPr lang="en-IN" sz="2800" i="1" dirty="0">
                <a:solidFill>
                  <a:schemeClr val="accent6">
                    <a:lumMod val="75000"/>
                  </a:schemeClr>
                </a:solidFill>
                <a:latin typeface="Times New Roman" panose="02020603050405020304" pitchFamily="18" charset="0"/>
                <a:ea typeface="Times New Roman" panose="02020603050405020304" pitchFamily="18" charset="0"/>
              </a:rPr>
              <a:t>  </a:t>
            </a:r>
            <a:r>
              <a:rPr lang="en-IN" sz="2800" i="1" dirty="0">
                <a:solidFill>
                  <a:schemeClr val="accent6">
                    <a:lumMod val="75000"/>
                  </a:schemeClr>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Although cloud service providers implement the best security standards to store important information. But, before adopting cloud technology, you should be aware that you will be sending all your organization's sensitive information to a third party, i.e., a cloud computing service provider. While sending the data on the cloud, there may be a chance that your organization's information is hacked by Hackers.</a:t>
            </a:r>
            <a:endParaRPr lang="en-IN"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3185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5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32541-713E-443C-AEAD-47A9C7F8452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1531682-AB1D-4D15-A888-96C6717DB574}"/>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0FB76C1D-E3AD-40CC-BCFB-B7A4B79A17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97870E0F-0566-48A4-A7F7-BC3E33A6BA8F}"/>
              </a:ext>
            </a:extLst>
          </p:cNvPr>
          <p:cNvSpPr txBox="1"/>
          <p:nvPr/>
        </p:nvSpPr>
        <p:spPr>
          <a:xfrm>
            <a:off x="2837710" y="1877635"/>
            <a:ext cx="6516579" cy="4247317"/>
          </a:xfrm>
          <a:prstGeom prst="rect">
            <a:avLst/>
          </a:prstGeom>
          <a:noFill/>
        </p:spPr>
        <p:txBody>
          <a:bodyPr wrap="square">
            <a:spAutoFit/>
          </a:bodyPr>
          <a:lstStyle/>
          <a:p>
            <a:pPr algn="ctr"/>
            <a:r>
              <a:rPr lang="en-IN" sz="5400" b="1" dirty="0">
                <a:ln w="28575">
                  <a:solidFill>
                    <a:srgbClr val="0070C0"/>
                  </a:solidFill>
                </a:ln>
                <a:solidFill>
                  <a:schemeClr val="bg1"/>
                </a:solidFill>
                <a:effectLst/>
                <a:latin typeface="Algerian" panose="04020705040A02060702" pitchFamily="82" charset="0"/>
                <a:ea typeface="Times New Roman" panose="02020603050405020304" pitchFamily="18" charset="0"/>
              </a:rPr>
              <a:t>Difference between </a:t>
            </a:r>
          </a:p>
          <a:p>
            <a:pPr algn="ctr"/>
            <a:r>
              <a:rPr lang="en-IN" sz="5400" b="1" dirty="0">
                <a:ln w="28575">
                  <a:solidFill>
                    <a:srgbClr val="0070C0"/>
                  </a:solidFill>
                </a:ln>
                <a:solidFill>
                  <a:schemeClr val="bg1"/>
                </a:solidFill>
                <a:effectLst/>
                <a:latin typeface="Algerian" panose="04020705040A02060702" pitchFamily="82" charset="0"/>
                <a:ea typeface="Times New Roman" panose="02020603050405020304" pitchFamily="18" charset="0"/>
              </a:rPr>
              <a:t>Cloud Computing </a:t>
            </a:r>
          </a:p>
          <a:p>
            <a:pPr algn="ctr"/>
            <a:r>
              <a:rPr lang="en-IN" sz="5400" b="1" dirty="0">
                <a:ln w="28575">
                  <a:solidFill>
                    <a:srgbClr val="0070C0"/>
                  </a:solidFill>
                </a:ln>
                <a:solidFill>
                  <a:schemeClr val="bg1"/>
                </a:solidFill>
                <a:effectLst/>
                <a:latin typeface="Algerian" panose="04020705040A02060702" pitchFamily="82" charset="0"/>
                <a:ea typeface="Times New Roman" panose="02020603050405020304" pitchFamily="18" charset="0"/>
              </a:rPr>
              <a:t>and </a:t>
            </a:r>
          </a:p>
          <a:p>
            <a:pPr algn="ctr"/>
            <a:r>
              <a:rPr lang="en-IN" sz="5400" b="1" dirty="0">
                <a:ln w="28575">
                  <a:solidFill>
                    <a:srgbClr val="0070C0"/>
                  </a:solidFill>
                </a:ln>
                <a:solidFill>
                  <a:schemeClr val="bg1"/>
                </a:solidFill>
                <a:effectLst/>
                <a:latin typeface="Algerian" panose="04020705040A02060702" pitchFamily="82" charset="0"/>
                <a:ea typeface="Times New Roman" panose="02020603050405020304" pitchFamily="18" charset="0"/>
              </a:rPr>
              <a:t>Grid Computing</a:t>
            </a:r>
            <a:endParaRPr lang="en-IN" sz="5400" dirty="0">
              <a:ln w="28575">
                <a:solidFill>
                  <a:srgbClr val="0070C0"/>
                </a:solidFill>
              </a:ln>
              <a:solidFill>
                <a:schemeClr val="bg1"/>
              </a:solidFill>
              <a:effectLst/>
              <a:latin typeface="Algerian" panose="04020705040A02060702" pitchFamily="82" charset="0"/>
              <a:ea typeface="Times New Roman" panose="02020603050405020304" pitchFamily="18" charset="0"/>
            </a:endParaRPr>
          </a:p>
        </p:txBody>
      </p:sp>
    </p:spTree>
    <p:extLst>
      <p:ext uri="{BB962C8B-B14F-4D97-AF65-F5344CB8AC3E}">
        <p14:creationId xmlns:p14="http://schemas.microsoft.com/office/powerpoint/2010/main" val="194909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6">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p:cTn id="17"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6">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p:cTn id="22"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E47ED-DD3D-4F1F-84A8-F6DB8378231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8C1B9CB-AE64-4740-990E-25EFC3367A80}"/>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884D4628-7D3E-42FE-B6F4-DA3BF83252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F6D9A31A-1CB2-410E-AAC4-BF475A644D35}"/>
              </a:ext>
            </a:extLst>
          </p:cNvPr>
          <p:cNvSpPr txBox="1"/>
          <p:nvPr/>
        </p:nvSpPr>
        <p:spPr>
          <a:xfrm>
            <a:off x="838200" y="1690688"/>
            <a:ext cx="10515600" cy="4955203"/>
          </a:xfrm>
          <a:prstGeom prst="rect">
            <a:avLst/>
          </a:prstGeom>
          <a:noFill/>
        </p:spPr>
        <p:txBody>
          <a:bodyPr wrap="square">
            <a:spAutoFit/>
          </a:bodyPr>
          <a:lstStyle/>
          <a:p>
            <a:pPr algn="ctr"/>
            <a:r>
              <a:rPr lang="en-IN" sz="4000" b="1" i="1" u="sng" dirty="0">
                <a:solidFill>
                  <a:srgbClr val="660066"/>
                </a:solidFill>
                <a:effectLst/>
                <a:latin typeface="Times New Roman" panose="02020603050405020304" pitchFamily="18" charset="0"/>
                <a:ea typeface="Times New Roman" panose="02020603050405020304" pitchFamily="18" charset="0"/>
              </a:rPr>
              <a:t>Cloud Computing</a:t>
            </a:r>
          </a:p>
          <a:p>
            <a:pPr algn="just"/>
            <a:r>
              <a:rPr lang="en-IN" sz="4000" i="1" dirty="0">
                <a:solidFill>
                  <a:srgbClr val="660066"/>
                </a:solidFill>
                <a:latin typeface="Times New Roman" panose="02020603050405020304" pitchFamily="18" charset="0"/>
                <a:ea typeface="Times New Roman" panose="02020603050405020304" pitchFamily="18" charset="0"/>
              </a:rPr>
              <a:t>     </a:t>
            </a:r>
          </a:p>
          <a:p>
            <a:pPr algn="just"/>
            <a:r>
              <a:rPr lang="en-IN" sz="2000" b="1" dirty="0">
                <a:solidFill>
                  <a:srgbClr val="000000"/>
                </a:solidFill>
                <a:effectLst/>
                <a:latin typeface="Times New Roman" panose="02020603050405020304" pitchFamily="18" charset="0"/>
                <a:ea typeface="Times New Roman" panose="02020603050405020304" pitchFamily="18" charset="0"/>
              </a:rPr>
              <a:t>Cloud computing uses a client-server </a:t>
            </a:r>
          </a:p>
          <a:p>
            <a:pPr algn="just"/>
            <a:r>
              <a:rPr lang="en-IN" sz="2000" b="1" dirty="0">
                <a:solidFill>
                  <a:srgbClr val="000000"/>
                </a:solidFill>
                <a:effectLst/>
                <a:latin typeface="Times New Roman" panose="02020603050405020304" pitchFamily="18" charset="0"/>
                <a:ea typeface="Times New Roman" panose="02020603050405020304" pitchFamily="18" charset="0"/>
              </a:rPr>
              <a:t>architecture to deliver computing resources such as </a:t>
            </a:r>
          </a:p>
          <a:p>
            <a:pPr algn="just"/>
            <a:r>
              <a:rPr lang="en-IN" sz="2000" b="1" dirty="0">
                <a:solidFill>
                  <a:srgbClr val="000000"/>
                </a:solidFill>
                <a:effectLst/>
                <a:latin typeface="Times New Roman" panose="02020603050405020304" pitchFamily="18" charset="0"/>
                <a:ea typeface="Times New Roman" panose="02020603050405020304" pitchFamily="18" charset="0"/>
              </a:rPr>
              <a:t>servers, storage, databases, and software over the </a:t>
            </a:r>
          </a:p>
          <a:p>
            <a:pPr algn="just"/>
            <a:r>
              <a:rPr lang="en-IN" sz="2000" b="1" dirty="0">
                <a:solidFill>
                  <a:srgbClr val="000000"/>
                </a:solidFill>
                <a:effectLst/>
                <a:latin typeface="Times New Roman" panose="02020603050405020304" pitchFamily="18" charset="0"/>
                <a:ea typeface="Times New Roman" panose="02020603050405020304" pitchFamily="18" charset="0"/>
              </a:rPr>
              <a:t>cloud (Internet) with pay-as-you-go pricing. </a:t>
            </a:r>
          </a:p>
          <a:p>
            <a:pPr algn="just"/>
            <a:r>
              <a:rPr lang="en-IN" sz="2000" b="1" dirty="0">
                <a:solidFill>
                  <a:srgbClr val="000000"/>
                </a:solidFill>
                <a:effectLst/>
                <a:latin typeface="Times New Roman" panose="02020603050405020304" pitchFamily="18" charset="0"/>
                <a:ea typeface="Times New Roman" panose="02020603050405020304" pitchFamily="18" charset="0"/>
              </a:rPr>
              <a:t>Cloud computing becomes a very popular option </a:t>
            </a:r>
          </a:p>
          <a:p>
            <a:pPr algn="just"/>
            <a:r>
              <a:rPr lang="en-IN" sz="2000" b="1" dirty="0">
                <a:solidFill>
                  <a:srgbClr val="000000"/>
                </a:solidFill>
                <a:effectLst/>
                <a:latin typeface="Times New Roman" panose="02020603050405020304" pitchFamily="18" charset="0"/>
                <a:ea typeface="Times New Roman" panose="02020603050405020304" pitchFamily="18" charset="0"/>
              </a:rPr>
              <a:t>for organizations by providing</a:t>
            </a:r>
            <a:r>
              <a:rPr lang="en-IN" sz="200" b="1"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various</a:t>
            </a:r>
            <a:r>
              <a:rPr lang="en-IN" sz="200" b="1"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advantages,</a:t>
            </a:r>
          </a:p>
          <a:p>
            <a:pPr algn="just"/>
            <a:r>
              <a:rPr lang="en-IN" sz="200" b="1"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including</a:t>
            </a:r>
            <a:r>
              <a:rPr lang="en-IN" sz="200" b="1"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cost-saving,</a:t>
            </a:r>
            <a:r>
              <a:rPr lang="en-IN" sz="200" b="1"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increased</a:t>
            </a:r>
            <a:r>
              <a:rPr lang="en-IN" sz="200" b="1"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productivity,</a:t>
            </a:r>
            <a:r>
              <a:rPr lang="en-IN" sz="200" b="1" dirty="0">
                <a:solidFill>
                  <a:srgbClr val="000000"/>
                </a:solidFill>
                <a:effectLst/>
                <a:latin typeface="Times New Roman" panose="02020603050405020304" pitchFamily="18" charset="0"/>
                <a:ea typeface="Times New Roman" panose="02020603050405020304" pitchFamily="18" charset="0"/>
              </a:rPr>
              <a:t> </a:t>
            </a:r>
            <a:r>
              <a:rPr lang="en-IN" sz="2000" b="1" dirty="0">
                <a:solidFill>
                  <a:srgbClr val="000000"/>
                </a:solidFill>
                <a:effectLst/>
                <a:latin typeface="Times New Roman" panose="02020603050405020304" pitchFamily="18" charset="0"/>
                <a:ea typeface="Times New Roman" panose="02020603050405020304" pitchFamily="18" charset="0"/>
              </a:rPr>
              <a:t>efficiency,</a:t>
            </a:r>
          </a:p>
          <a:p>
            <a:pPr algn="just"/>
            <a:r>
              <a:rPr lang="en-IN" sz="2000" b="1" dirty="0">
                <a:solidFill>
                  <a:srgbClr val="000000"/>
                </a:solidFill>
                <a:effectLst/>
                <a:latin typeface="Times New Roman" panose="02020603050405020304" pitchFamily="18" charset="0"/>
                <a:ea typeface="Times New Roman" panose="02020603050405020304" pitchFamily="18" charset="0"/>
              </a:rPr>
              <a:t>performance, data back-ups, disaster recovery, </a:t>
            </a:r>
          </a:p>
          <a:p>
            <a:pPr algn="just"/>
            <a:r>
              <a:rPr lang="en-IN" sz="2000" b="1" dirty="0">
                <a:solidFill>
                  <a:srgbClr val="000000"/>
                </a:solidFill>
                <a:effectLst/>
                <a:latin typeface="Times New Roman" panose="02020603050405020304" pitchFamily="18" charset="0"/>
                <a:ea typeface="Times New Roman" panose="02020603050405020304" pitchFamily="18" charset="0"/>
              </a:rPr>
              <a:t>and security.</a:t>
            </a:r>
          </a:p>
          <a:p>
            <a:pPr algn="just"/>
            <a:endParaRPr lang="en-IN" sz="2000" b="1" dirty="0">
              <a:solidFill>
                <a:srgbClr val="000000"/>
              </a:solidFill>
              <a:latin typeface="Times New Roman" panose="02020603050405020304" pitchFamily="18" charset="0"/>
              <a:ea typeface="Times New Roman" panose="02020603050405020304" pitchFamily="18" charset="0"/>
            </a:endParaRPr>
          </a:p>
          <a:p>
            <a:pPr algn="just"/>
            <a:endParaRPr lang="en-IN" sz="2000" b="1" dirty="0">
              <a:solidFill>
                <a:srgbClr val="000000"/>
              </a:solidFill>
              <a:effectLst/>
              <a:latin typeface="Times New Roman" panose="02020603050405020304" pitchFamily="18" charset="0"/>
              <a:ea typeface="Times New Roman" panose="02020603050405020304" pitchFamily="18" charset="0"/>
            </a:endParaRPr>
          </a:p>
          <a:p>
            <a:pPr algn="just"/>
            <a:endParaRPr lang="en-IN" sz="1600" dirty="0">
              <a:effectLst/>
              <a:latin typeface="Times New Roman" panose="02020603050405020304" pitchFamily="18" charset="0"/>
              <a:ea typeface="Times New Roman" panose="02020603050405020304" pitchFamily="18" charset="0"/>
            </a:endParaRPr>
          </a:p>
        </p:txBody>
      </p:sp>
      <p:pic>
        <p:nvPicPr>
          <p:cNvPr id="7" name="Picture 6" descr="Cloud Computing vs Grid Computing">
            <a:extLst>
              <a:ext uri="{FF2B5EF4-FFF2-40B4-BE49-F238E27FC236}">
                <a16:creationId xmlns:a16="http://schemas.microsoft.com/office/drawing/2014/main" id="{59821985-36C7-4E45-81F3-5446C5298E7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809221" y="2382817"/>
            <a:ext cx="5211143" cy="4049754"/>
          </a:xfrm>
          <a:prstGeom prst="rect">
            <a:avLst/>
          </a:prstGeom>
          <a:noFill/>
          <a:ln>
            <a:noFill/>
          </a:ln>
        </p:spPr>
      </p:pic>
    </p:spTree>
    <p:extLst>
      <p:ext uri="{BB962C8B-B14F-4D97-AF65-F5344CB8AC3E}">
        <p14:creationId xmlns:p14="http://schemas.microsoft.com/office/powerpoint/2010/main" val="80558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764</Words>
  <Application>Microsoft Office PowerPoint</Application>
  <PresentationFormat>Widescreen</PresentationFormat>
  <Paragraphs>88</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Algerian</vt:lpstr>
      <vt:lpstr>Arial</vt:lpstr>
      <vt:lpstr>Calibri</vt:lpstr>
      <vt:lpstr>Calibri Light</vt:lpstr>
      <vt:lpstr>Calisto MT</vt:lpstr>
      <vt:lpstr>Lucida Calligraphy</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Sunkari Krishnaveni</dc:creator>
  <cp:lastModifiedBy>Balaji Padhy</cp:lastModifiedBy>
  <cp:revision>14</cp:revision>
  <dcterms:created xsi:type="dcterms:W3CDTF">2020-11-20T10:50:58Z</dcterms:created>
  <dcterms:modified xsi:type="dcterms:W3CDTF">2020-12-02T07:15:49Z</dcterms:modified>
</cp:coreProperties>
</file>