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BC4B-DE11-4315-982B-BC1FF993D3B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DE78-D94D-4E96-88B5-CB011E71751B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68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BC4B-DE11-4315-982B-BC1FF993D3B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DE78-D94D-4E96-88B5-CB011E7175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393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BC4B-DE11-4315-982B-BC1FF993D3B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DE78-D94D-4E96-88B5-CB011E7175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472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BC4B-DE11-4315-982B-BC1FF993D3B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DE78-D94D-4E96-88B5-CB011E7175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173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BC4B-DE11-4315-982B-BC1FF993D3B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DE78-D94D-4E96-88B5-CB011E71751B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83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BC4B-DE11-4315-982B-BC1FF993D3B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DE78-D94D-4E96-88B5-CB011E7175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66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BC4B-DE11-4315-982B-BC1FF993D3B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DE78-D94D-4E96-88B5-CB011E7175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483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BC4B-DE11-4315-982B-BC1FF993D3B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DE78-D94D-4E96-88B5-CB011E7175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857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BC4B-DE11-4315-982B-BC1FF993D3B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DE78-D94D-4E96-88B5-CB011E7175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318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26ABC4B-DE11-4315-982B-BC1FF993D3B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31DE78-D94D-4E96-88B5-CB011E7175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254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BC4B-DE11-4315-982B-BC1FF993D3B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DE78-D94D-4E96-88B5-CB011E7175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183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26ABC4B-DE11-4315-982B-BC1FF993D3B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631DE78-D94D-4E96-88B5-CB011E71751B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32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19BD3-A45B-4039-95FC-E181AFF51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0167" y="1661821"/>
            <a:ext cx="10058400" cy="1255909"/>
          </a:xfrm>
        </p:spPr>
        <p:txBody>
          <a:bodyPr>
            <a:normAutofit/>
          </a:bodyPr>
          <a:lstStyle/>
          <a:p>
            <a:r>
              <a:rPr lang="en-IN" sz="6600" dirty="0"/>
              <a:t>INTRAVENOUS UROGRAM</a:t>
            </a:r>
          </a:p>
        </p:txBody>
      </p:sp>
    </p:spTree>
    <p:extLst>
      <p:ext uri="{BB962C8B-B14F-4D97-AF65-F5344CB8AC3E}">
        <p14:creationId xmlns:p14="http://schemas.microsoft.com/office/powerpoint/2010/main" val="1974755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EFAA9-C413-4DC7-8484-1ED5FBF60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3022" y="263527"/>
            <a:ext cx="4905955" cy="1450757"/>
          </a:xfrm>
        </p:spPr>
        <p:txBody>
          <a:bodyPr/>
          <a:lstStyle/>
          <a:p>
            <a:r>
              <a:rPr lang="en-IN" dirty="0"/>
              <a:t>AFTER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9427D-016B-4960-8090-AE0FC1D6E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Observation for 6 hours.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Watch for late contrast reactions.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Prevention of dehydration.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 high risk patients-renal function tests should be done to watch for deterioration.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852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0B1A4-85C7-453F-8F49-FD867FDD0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8919" y="691763"/>
            <a:ext cx="4063117" cy="918376"/>
          </a:xfrm>
        </p:spPr>
        <p:txBody>
          <a:bodyPr/>
          <a:lstStyle/>
          <a:p>
            <a:r>
              <a:rPr lang="en-IN" dirty="0"/>
              <a:t>INDICATIONS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DC4F1-1EB0-494D-99F7-F00118429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11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ADULTS: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Screening of entire urinary tract especially in cases of </a:t>
            </a:r>
            <a:r>
              <a:rPr lang="en-US" dirty="0" err="1"/>
              <a:t>haematuria</a:t>
            </a:r>
            <a:r>
              <a:rPr lang="en-US" dirty="0"/>
              <a:t> or pyuria.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Diseases of renal collecting system and renal pelvis.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Differentiation of function of both kidneys.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Abnormalities of the ureter.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Obstructive uropathy-IVU is the gold standard.</a:t>
            </a:r>
          </a:p>
          <a:p>
            <a:pPr marL="0" indent="0">
              <a:buNone/>
            </a:pPr>
            <a:r>
              <a:rPr lang="en-US" b="1" dirty="0"/>
              <a:t>CHILDREN: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. VATER anomalies: These patients have vertebral, anal, tracheooesophageal, and renal anomalies. Renal anomalies are seen in about 90% of patients.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Malformation of urinary tract, e.g., polycystic disease, PUJ obstruction etc.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16044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361A2-64D6-4972-A639-068B6D630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522" y="474059"/>
            <a:ext cx="5518205" cy="1029694"/>
          </a:xfrm>
        </p:spPr>
        <p:txBody>
          <a:bodyPr/>
          <a:lstStyle/>
          <a:p>
            <a:r>
              <a:rPr lang="en-IN" dirty="0"/>
              <a:t>CONTRAINDICATIONS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39C9C-E478-4007-B60B-295689560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Iodine sensitivity.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Pregnancy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Severe history of anaphylaxis previously carries 30% risk of similar reaction on a subsequent occasion. The risk is lower with low osmolar contrast media.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226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7885-1275-4DE3-BCE2-BF91C60FB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4435" y="437322"/>
            <a:ext cx="3601941" cy="870668"/>
          </a:xfrm>
        </p:spPr>
        <p:txBody>
          <a:bodyPr/>
          <a:lstStyle/>
          <a:p>
            <a:r>
              <a:rPr lang="en-IN" dirty="0"/>
              <a:t>CONTRAST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4CAAF-EF67-4A20-BD23-905ECD101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CONTRAST MEDIA  </a:t>
            </a:r>
          </a:p>
          <a:p>
            <a:r>
              <a:rPr lang="en-IN" dirty="0"/>
              <a:t>In adults </a:t>
            </a:r>
          </a:p>
          <a:p>
            <a:r>
              <a:rPr lang="en-IN" dirty="0"/>
              <a:t>Non-ionic contrast media </a:t>
            </a:r>
          </a:p>
          <a:p>
            <a:r>
              <a:rPr lang="en-IN" dirty="0" err="1"/>
              <a:t>Iohexol-Omnipaque</a:t>
            </a:r>
            <a:r>
              <a:rPr lang="en-IN" dirty="0"/>
              <a:t> 300 mg I/ ml-40-80 ml or 350 mg I/ ml 40-80ml </a:t>
            </a:r>
          </a:p>
          <a:p>
            <a:r>
              <a:rPr lang="en-IN" dirty="0"/>
              <a:t>In children </a:t>
            </a:r>
          </a:p>
          <a:p>
            <a:r>
              <a:rPr lang="en-IN" dirty="0"/>
              <a:t>240 mg I/ml,300mg I/ml      &lt; 7 kg 4 ml/kg to 3 ml/kg     and    &gt; 7 Kg 3 ml/kg to 2 ml/kg </a:t>
            </a:r>
          </a:p>
          <a:p>
            <a:r>
              <a:rPr lang="en-IN" dirty="0"/>
              <a:t>Dose is 1-2 ml /kg body weight &lt; 6 months 10 ml 6 months-2 </a:t>
            </a:r>
            <a:r>
              <a:rPr lang="en-IN" dirty="0" err="1"/>
              <a:t>yrs</a:t>
            </a:r>
            <a:r>
              <a:rPr lang="en-IN" dirty="0"/>
              <a:t> 20 ml 2-10 </a:t>
            </a:r>
            <a:r>
              <a:rPr lang="en-IN" dirty="0" err="1"/>
              <a:t>yrs</a:t>
            </a:r>
            <a:r>
              <a:rPr lang="en-IN" dirty="0"/>
              <a:t> 20-40 ml.</a:t>
            </a:r>
          </a:p>
        </p:txBody>
      </p:sp>
    </p:spTree>
    <p:extLst>
      <p:ext uri="{BB962C8B-B14F-4D97-AF65-F5344CB8AC3E}">
        <p14:creationId xmlns:p14="http://schemas.microsoft.com/office/powerpoint/2010/main" val="792636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7F5F-DEF9-4CDD-81CD-00F065A91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5308" y="898498"/>
            <a:ext cx="4405023" cy="830911"/>
          </a:xfrm>
        </p:spPr>
        <p:txBody>
          <a:bodyPr/>
          <a:lstStyle/>
          <a:p>
            <a:r>
              <a:rPr lang="en-IN" dirty="0"/>
              <a:t>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54030-D054-46BA-A110-08A37C8E5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80137"/>
          </a:xfrm>
        </p:spPr>
        <p:txBody>
          <a:bodyPr/>
          <a:lstStyle/>
          <a:p>
            <a:r>
              <a:rPr lang="en-US" dirty="0"/>
              <a:t>ADULTS: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Ask for any history of Diabetes mellitus, Pheochromocytoma, Renal disease, or allergy to drugs and any specific foods.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Fasting for 4 hours.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Do not dehydrate the patient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Low residue diet like Dal-chapati/Non-vegetation food and plenty of oral fluids.</a:t>
            </a:r>
          </a:p>
          <a:p>
            <a:pPr marL="0" indent="0">
              <a:buNone/>
            </a:pPr>
            <a:r>
              <a:rPr lang="en-US" dirty="0"/>
              <a:t>CHILDREN: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No </a:t>
            </a:r>
            <a:r>
              <a:rPr lang="en-US" dirty="0" err="1"/>
              <a:t>paediatric</a:t>
            </a:r>
            <a:r>
              <a:rPr lang="en-US" dirty="0"/>
              <a:t> patient should ever be purposely dehydrated as it is hazardous to do so.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Colon should be empty for I.V.U. For this, laxatives can be given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3-4 hours fasting.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12323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3995B-A54D-4062-A3BE-BAD7401DA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139" y="263527"/>
            <a:ext cx="3299791" cy="1450757"/>
          </a:xfrm>
        </p:spPr>
        <p:txBody>
          <a:bodyPr/>
          <a:lstStyle/>
          <a:p>
            <a:r>
              <a:rPr lang="en-IN" dirty="0"/>
              <a:t>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79F82-48D3-4798-912D-43A51C612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ADULTS: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Patient is placed in supine position with pelvis at cathode side of the tube.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support is placed under patient's knees to reduce lordotic curvature of lumbosacral spine and provide comfort.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scout film is taken including the kidneys, ureters, bladder and urethral regions on a large size film.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Contrast media is injected intravenously into a prominent vein in the arm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Cortical </a:t>
            </a:r>
            <a:r>
              <a:rPr lang="en-US" dirty="0" err="1"/>
              <a:t>nephrogram</a:t>
            </a:r>
            <a:r>
              <a:rPr lang="en-US" dirty="0"/>
              <a:t> is seen within 20 seconds of contrast injection.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Pyelogram (contrast in calyces) is seen 2 minutes after contrast injection.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6815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198FD-A66F-4071-8D90-8E466A476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CHILDREN: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Equipment should be capable of short exposures to avoid motion blurring.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Usually a moving grid is used.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Source to image distance- 40 inches or 1 </a:t>
            </a:r>
            <a:r>
              <a:rPr lang="en-US" dirty="0" err="1"/>
              <a:t>metre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Contrast - non-ionic best.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Dose 1-2 ml/kg.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First film is taken 15 min after.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53040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F65C2-0928-42C9-ABDF-27E36BAC0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963" y="263527"/>
            <a:ext cx="5383033" cy="1450757"/>
          </a:xfrm>
        </p:spPr>
        <p:txBody>
          <a:bodyPr/>
          <a:lstStyle/>
          <a:p>
            <a:r>
              <a:rPr lang="en-IN" dirty="0"/>
              <a:t>STANDARD 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B8030-750E-4139-BCD3-6FA54AE33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Plain X-ray KUB /Scout film-14" x 17"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1 minute film-10" x 12"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5 minute film-10" x 12“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10 minute film-15" x 12“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15 minute film-15" x 12“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35 minute film-14" x 17“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Post void film-10" x 8" </a:t>
            </a:r>
          </a:p>
        </p:txBody>
      </p:sp>
    </p:spTree>
    <p:extLst>
      <p:ext uri="{BB962C8B-B14F-4D97-AF65-F5344CB8AC3E}">
        <p14:creationId xmlns:p14="http://schemas.microsoft.com/office/powerpoint/2010/main" val="1045503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15690-42A0-469A-A007-C8F805397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2672" y="263527"/>
            <a:ext cx="4659464" cy="1450757"/>
          </a:xfrm>
        </p:spPr>
        <p:txBody>
          <a:bodyPr/>
          <a:lstStyle/>
          <a:p>
            <a:r>
              <a:rPr lang="en-IN" dirty="0"/>
              <a:t>COMPLICATIONS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FAD4B-C38A-4DAD-A43F-02EA6224C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Hypersensitivity reactions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Upper arm or shoulder pain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Contrast extravasation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61613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</TotalTime>
  <Words>534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Retrospect</vt:lpstr>
      <vt:lpstr>INTRAVENOUS UROGRAM</vt:lpstr>
      <vt:lpstr>INDICATIONS</vt:lpstr>
      <vt:lpstr>CONTRAINDICATIONS</vt:lpstr>
      <vt:lpstr>CONTRAST</vt:lpstr>
      <vt:lpstr>PREPARATION</vt:lpstr>
      <vt:lpstr>PROCEDURE</vt:lpstr>
      <vt:lpstr>PowerPoint Presentation</vt:lpstr>
      <vt:lpstr>STANDARD VIEWS</vt:lpstr>
      <vt:lpstr>COMPLICATIONS</vt:lpstr>
      <vt:lpstr>AFTER CARE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INTRAVENOUS UROGRAM</dc:title>
  <dc:creator>Sunil kumar Madimala</dc:creator>
  <cp:lastModifiedBy>Sunil kumar Madimala</cp:lastModifiedBy>
  <cp:revision>6</cp:revision>
  <dcterms:created xsi:type="dcterms:W3CDTF">2021-02-01T10:49:38Z</dcterms:created>
  <dcterms:modified xsi:type="dcterms:W3CDTF">2021-02-01T11:23:36Z</dcterms:modified>
</cp:coreProperties>
</file>