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docProps/custom.xml" ContentType="application/vnd.openxmlformats-officedocument.custom-properti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7"/>
  </p:notesMasterIdLst>
  <p:sldIdLst>
    <p:sldId id="361" r:id="rId2"/>
    <p:sldId id="259" r:id="rId3"/>
    <p:sldId id="356" r:id="rId4"/>
    <p:sldId id="360" r:id="rId5"/>
    <p:sldId id="348" r:id="rId6"/>
    <p:sldId id="359" r:id="rId7"/>
    <p:sldId id="350" r:id="rId8"/>
    <p:sldId id="357" r:id="rId9"/>
    <p:sldId id="358" r:id="rId10"/>
    <p:sldId id="362" r:id="rId11"/>
    <p:sldId id="363" r:id="rId12"/>
    <p:sldId id="364" r:id="rId13"/>
    <p:sldId id="365" r:id="rId14"/>
    <p:sldId id="366" r:id="rId15"/>
    <p:sldId id="336" r:id="rId16"/>
  </p:sldIdLst>
  <p:sldSz cx="12192000" cy="6858000"/>
  <p:notesSz cx="12192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33FF"/>
  </p:clrMru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85125" autoAdjust="0"/>
  </p:normalViewPr>
  <p:slideViewPr>
    <p:cSldViewPr>
      <p:cViewPr varScale="1">
        <p:scale>
          <a:sx n="62" d="100"/>
          <a:sy n="62" d="100"/>
        </p:scale>
        <p:origin x="-996" y="-7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6905625" y="0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68F0AFE-CB3F-446F-8AE4-E47EDFCA0182}" type="datetimeFigureOut">
              <a:rPr lang="en-US" smtClean="0"/>
              <a:pPr/>
              <a:t>11/26/2020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0" y="514350"/>
            <a:ext cx="4572000" cy="2571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1219200" y="3257550"/>
            <a:ext cx="9753600" cy="30861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6905625" y="6513513"/>
            <a:ext cx="52832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C83FABF-4DAC-4A8B-BDF4-8072ED23153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C83FABF-4DAC-4A8B-BDF4-8072ED23153D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769721" y="87325"/>
            <a:ext cx="10652556" cy="152336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400" b="1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wo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 dirty="0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5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 dirty="0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 dirty="0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285620" y="114376"/>
            <a:ext cx="9620758" cy="167258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5400" b="0" i="0">
                <a:solidFill>
                  <a:srgbClr val="FF000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25500" y="1194307"/>
            <a:ext cx="5154295" cy="21145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900" b="0" i="0">
                <a:solidFill>
                  <a:schemeClr val="tx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11/26/2020</a:t>
            </a:fld>
            <a:endParaRPr lang="en-US" dirty="0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44956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6800" y="316485"/>
            <a:ext cx="2590800" cy="62837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en-US" sz="4000" b="1" dirty="0" smtClean="0"/>
              <a:t>Lecture 5</a:t>
            </a:r>
            <a:endParaRPr sz="4000">
              <a:latin typeface="Times New Roman"/>
              <a:cs typeface="Times New Roman"/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667000" y="1066801"/>
            <a:ext cx="8839200" cy="5105884"/>
          </a:xfrm>
          <a:prstGeom prst="rect">
            <a:avLst/>
          </a:prstGeom>
        </p:spPr>
        <p:txBody>
          <a:bodyPr vert="horz" wrap="square" lIns="0" tIns="205104" rIns="0" bIns="0" rtlCol="0">
            <a:spAutoFit/>
          </a:bodyPr>
          <a:lstStyle/>
          <a:p>
            <a:pPr algn="ctr"/>
            <a:endParaRPr lang="en-US" sz="3600" dirty="0" smtClean="0"/>
          </a:p>
          <a:p>
            <a:pPr marL="469900" indent="-457834">
              <a:spcBef>
                <a:spcPts val="1005"/>
              </a:spcBef>
              <a:buFont typeface="Arial" pitchFamily="34" charset="0"/>
              <a:buChar char="•"/>
              <a:tabLst>
                <a:tab pos="469900" algn="l"/>
                <a:tab pos="470534" algn="l"/>
              </a:tabLst>
            </a:pPr>
            <a:r>
              <a:rPr lang="en-US" sz="3200" dirty="0" smtClean="0"/>
              <a:t> </a:t>
            </a:r>
            <a:r>
              <a:rPr lang="en-US" sz="4000" dirty="0" smtClean="0"/>
              <a:t>Cluster Middleware and Single System Image</a:t>
            </a:r>
          </a:p>
          <a:p>
            <a:pPr marL="469900" indent="-457834">
              <a:spcBef>
                <a:spcPts val="1005"/>
              </a:spcBef>
              <a:buFont typeface="Arial" pitchFamily="34" charset="0"/>
              <a:buChar char="•"/>
              <a:tabLst>
                <a:tab pos="469900" algn="l"/>
                <a:tab pos="470534" algn="l"/>
              </a:tabLst>
            </a:pPr>
            <a:r>
              <a:rPr lang="en-US" sz="4000" dirty="0" smtClean="0"/>
              <a:t> Resource Management and Scheduling (RMS)</a:t>
            </a:r>
            <a:endParaRPr lang="en-US" sz="4000" u="sng" dirty="0" smtClean="0"/>
          </a:p>
          <a:p>
            <a:endParaRPr lang="en-US" sz="2800" dirty="0"/>
          </a:p>
          <a:p>
            <a:pPr marL="469900" indent="-457834">
              <a:spcBef>
                <a:spcPts val="1005"/>
              </a:spcBef>
              <a:buFont typeface="Arial" pitchFamily="34" charset="0"/>
              <a:buChar char="•"/>
              <a:tabLst>
                <a:tab pos="469900" algn="l"/>
                <a:tab pos="470534" algn="l"/>
              </a:tabLst>
            </a:pPr>
            <a:endParaRPr lang="en-US" sz="3200" dirty="0"/>
          </a:p>
          <a:p>
            <a:pPr marL="469900" indent="-457834">
              <a:lnSpc>
                <a:spcPct val="100000"/>
              </a:lnSpc>
              <a:spcBef>
                <a:spcPts val="1005"/>
              </a:spcBef>
              <a:buFont typeface="Arial" pitchFamily="34" charset="0"/>
              <a:buChar char="•"/>
              <a:tabLst>
                <a:tab pos="469900" algn="l"/>
                <a:tab pos="470534" algn="l"/>
              </a:tabLst>
            </a:pPr>
            <a:endParaRPr sz="29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486400" y="533401"/>
            <a:ext cx="1828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lang="en-US" sz="3200" b="1" u="sng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1066800"/>
            <a:ext cx="9220200" cy="392094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600" dirty="0" smtClean="0"/>
          </a:p>
          <a:p>
            <a:pPr lvl="1"/>
            <a:r>
              <a:rPr lang="en-US" sz="4000" dirty="0" smtClean="0"/>
              <a:t>RMS is necessary in many aspects such as,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 smtClean="0"/>
              <a:t>Load balancing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 smtClean="0"/>
              <a:t>Utilizing spare CPU cycles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 smtClean="0"/>
              <a:t>Providing fault tolerant systems</a:t>
            </a:r>
          </a:p>
          <a:p>
            <a:pPr lvl="2">
              <a:buFont typeface="Wingdings" pitchFamily="2" charset="2"/>
              <a:buChar char="Ø"/>
            </a:pPr>
            <a:r>
              <a:rPr lang="en-US" sz="4000" dirty="0" smtClean="0"/>
              <a:t>Managed access to powerful systems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819400" y="533401"/>
            <a:ext cx="80010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Services provided by RMS environment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1066801"/>
            <a:ext cx="9067800" cy="515205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/>
              <a:t>Process migration-</a:t>
            </a:r>
            <a:r>
              <a:rPr lang="en-US" sz="4000" dirty="0" smtClean="0"/>
              <a:t> It is used when a process can be suspended, moved and restarted on another computer within the RMS environment</a:t>
            </a:r>
          </a:p>
          <a:p>
            <a:pPr lvl="1">
              <a:buFont typeface="Arial" pitchFamily="34" charset="0"/>
              <a:buChar char="•"/>
            </a:pPr>
            <a:r>
              <a:rPr lang="en-US" sz="4000" b="1" dirty="0" smtClean="0"/>
              <a:t>Check pointing-</a:t>
            </a:r>
            <a:r>
              <a:rPr lang="en-US" sz="4000" dirty="0" smtClean="0"/>
              <a:t>It is like snapshot of an executing program’s state is saved.</a:t>
            </a:r>
            <a:endParaRPr lang="en-US" sz="4000" b="1" dirty="0" smtClean="0"/>
          </a:p>
          <a:p>
            <a:pPr lvl="1"/>
            <a:endParaRPr lang="en-US" sz="4000" b="1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6800" y="533401"/>
            <a:ext cx="1752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1066801"/>
            <a:ext cx="9067800" cy="706026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Scavenging Idle Cycles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RMS system can be set up to utilize idle CPU cycles.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It is observed that between 70% and 90% most of the time workstations are idle.</a:t>
            </a:r>
          </a:p>
          <a:p>
            <a:pPr lvl="1">
              <a:buFont typeface="Arial" pitchFamily="34" charset="0"/>
              <a:buChar char="•"/>
            </a:pPr>
            <a:r>
              <a:rPr lang="en-US" sz="3600" b="1" dirty="0" smtClean="0"/>
              <a:t>Fault tolerance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Fault tolerant support can mean that a failed job can be restarted or rerun.</a:t>
            </a:r>
          </a:p>
          <a:p>
            <a:pPr lvl="2">
              <a:buFont typeface="Wingdings" pitchFamily="2" charset="2"/>
              <a:buChar char="Ø"/>
            </a:pPr>
            <a:r>
              <a:rPr lang="en-US" sz="3200" dirty="0" smtClean="0"/>
              <a:t>Thus, it guaranteeing that the job will be completed.</a:t>
            </a:r>
          </a:p>
          <a:p>
            <a:pPr lvl="2"/>
            <a:endParaRPr lang="en-US" sz="3600" dirty="0" smtClean="0"/>
          </a:p>
          <a:p>
            <a:pPr lvl="1"/>
            <a:endParaRPr lang="en-US" sz="4000" b="1" dirty="0" smtClean="0"/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6800" y="533401"/>
            <a:ext cx="1752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990601"/>
            <a:ext cx="9067800" cy="5644494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000" dirty="0" smtClean="0"/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Minimization of Impact on Users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It can be done by either reducing a job’s local scheduling priority or suspending the job.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Suspended jobs can be restarted later or migrated to other resources in the systems.</a:t>
            </a:r>
          </a:p>
          <a:p>
            <a:pPr lvl="1">
              <a:buFont typeface="Arial" pitchFamily="34" charset="0"/>
              <a:buChar char="•"/>
            </a:pPr>
            <a:r>
              <a:rPr lang="en-US" sz="2800" b="1" dirty="0" smtClean="0"/>
              <a:t>Load balancing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Job distribution will allow for the efficient and effective usage of all the resources.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Process migration can also be part of the load balancing strategy.</a:t>
            </a:r>
          </a:p>
          <a:p>
            <a:pPr lvl="2">
              <a:buFont typeface="Wingdings" pitchFamily="2" charset="2"/>
              <a:buChar char="Ø"/>
            </a:pPr>
            <a:r>
              <a:rPr lang="en-US" sz="2800" dirty="0" smtClean="0"/>
              <a:t>It may be beneficial to move processes from overloaded system to lightly loaded ones</a:t>
            </a:r>
            <a:r>
              <a:rPr lang="en-US" sz="2800" dirty="0" smtClean="0"/>
              <a:t>.</a:t>
            </a:r>
            <a:endParaRPr lang="en-US" sz="2800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6800" y="533401"/>
            <a:ext cx="1752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lang="en-US" sz="3200" b="1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990601"/>
            <a:ext cx="9067800" cy="490583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000" dirty="0" smtClean="0"/>
          </a:p>
          <a:p>
            <a:pPr lvl="1">
              <a:buFont typeface="Arial" pitchFamily="34" charset="0"/>
              <a:buChar char="•"/>
            </a:pPr>
            <a:r>
              <a:rPr lang="en-US" sz="3000" b="1" dirty="0" smtClean="0"/>
              <a:t>Multiple applications queues</a:t>
            </a:r>
          </a:p>
          <a:p>
            <a:pPr lvl="2"/>
            <a:r>
              <a:rPr lang="en-US" sz="3000" dirty="0" smtClean="0"/>
              <a:t>Job queues can be set up to help and manage the resources at a particular organization.</a:t>
            </a:r>
          </a:p>
          <a:p>
            <a:pPr lvl="2"/>
            <a:r>
              <a:rPr lang="en-US" sz="3000" dirty="0" smtClean="0"/>
              <a:t>Each queue can be configured with certain attributes.</a:t>
            </a:r>
          </a:p>
          <a:p>
            <a:pPr lvl="2"/>
            <a:r>
              <a:rPr lang="en-US" sz="3000" dirty="0" smtClean="0"/>
              <a:t>For example, certain users have priority of short jobs run before long jobs.</a:t>
            </a:r>
          </a:p>
          <a:p>
            <a:pPr lvl="2"/>
            <a:r>
              <a:rPr lang="en-US" sz="3000" dirty="0" smtClean="0"/>
              <a:t>Job queues can also be set up to manage the usage of specialized resources.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object 2"/>
          <p:cNvGrpSpPr/>
          <p:nvPr/>
        </p:nvGrpSpPr>
        <p:grpSpPr>
          <a:xfrm>
            <a:off x="332105" y="27305"/>
            <a:ext cx="11859895" cy="6830695"/>
            <a:chOff x="236220" y="27432"/>
            <a:chExt cx="11859895" cy="6830695"/>
          </a:xfrm>
        </p:grpSpPr>
        <p:sp>
          <p:nvSpPr>
            <p:cNvPr id="3" name="object 3"/>
            <p:cNvSpPr/>
            <p:nvPr/>
          </p:nvSpPr>
          <p:spPr>
            <a:xfrm>
              <a:off x="236220" y="27432"/>
              <a:ext cx="11859768" cy="683056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70C0"/>
                </a:solidFill>
              </a:endParaRPr>
            </a:p>
          </p:txBody>
        </p:sp>
        <p:sp>
          <p:nvSpPr>
            <p:cNvPr id="4" name="object 4"/>
            <p:cNvSpPr/>
            <p:nvPr/>
          </p:nvSpPr>
          <p:spPr>
            <a:xfrm>
              <a:off x="2697352" y="1019682"/>
              <a:ext cx="7796530" cy="4259580"/>
            </a:xfrm>
            <a:custGeom>
              <a:avLst/>
              <a:gdLst/>
              <a:ahLst/>
              <a:cxnLst/>
              <a:rect l="l" t="t" r="r" b="b"/>
              <a:pathLst>
                <a:path w="7796530" h="4259580">
                  <a:moveTo>
                    <a:pt x="7409433" y="0"/>
                  </a:moveTo>
                  <a:lnTo>
                    <a:pt x="0" y="3420744"/>
                  </a:lnTo>
                  <a:lnTo>
                    <a:pt x="387096" y="4259072"/>
                  </a:lnTo>
                  <a:lnTo>
                    <a:pt x="7796403" y="838326"/>
                  </a:lnTo>
                  <a:lnTo>
                    <a:pt x="7409433" y="0"/>
                  </a:lnTo>
                  <a:close/>
                </a:path>
              </a:pathLst>
            </a:custGeom>
            <a:solidFill>
              <a:srgbClr val="AAE1C9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B0F0"/>
                </a:solidFill>
              </a:endParaRPr>
            </a:p>
          </p:txBody>
        </p:sp>
        <p:sp>
          <p:nvSpPr>
            <p:cNvPr id="5" name="object 5"/>
            <p:cNvSpPr/>
            <p:nvPr/>
          </p:nvSpPr>
          <p:spPr>
            <a:xfrm>
              <a:off x="2697352" y="1019682"/>
              <a:ext cx="7796530" cy="4259580"/>
            </a:xfrm>
            <a:custGeom>
              <a:avLst/>
              <a:gdLst/>
              <a:ahLst/>
              <a:cxnLst/>
              <a:rect l="l" t="t" r="r" b="b"/>
              <a:pathLst>
                <a:path w="7796530" h="4259580">
                  <a:moveTo>
                    <a:pt x="0" y="3420744"/>
                  </a:moveTo>
                  <a:lnTo>
                    <a:pt x="7409433" y="0"/>
                  </a:lnTo>
                  <a:lnTo>
                    <a:pt x="7796403" y="838326"/>
                  </a:lnTo>
                  <a:lnTo>
                    <a:pt x="387096" y="4259072"/>
                  </a:lnTo>
                  <a:lnTo>
                    <a:pt x="0" y="3420744"/>
                  </a:lnTo>
                  <a:close/>
                </a:path>
              </a:pathLst>
            </a:custGeom>
            <a:ln w="19050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>
                <a:solidFill>
                  <a:srgbClr val="0070C0"/>
                </a:solidFill>
              </a:endParaRPr>
            </a:p>
          </p:txBody>
        </p:sp>
        <p:sp>
          <p:nvSpPr>
            <p:cNvPr id="6" name="object 6"/>
            <p:cNvSpPr/>
            <p:nvPr/>
          </p:nvSpPr>
          <p:spPr>
            <a:xfrm>
              <a:off x="4507991" y="2362199"/>
              <a:ext cx="4711446" cy="274243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/>
            <a:lstStyle/>
            <a:p>
              <a:endParaRPr>
                <a:solidFill>
                  <a:srgbClr val="002060"/>
                </a:solidFill>
              </a:endParaRPr>
            </a:p>
          </p:txBody>
        </p:sp>
        <p:sp>
          <p:nvSpPr>
            <p:cNvPr id="7" name="object 7"/>
            <p:cNvSpPr/>
            <p:nvPr/>
          </p:nvSpPr>
          <p:spPr>
            <a:xfrm>
              <a:off x="4698365" y="2119630"/>
              <a:ext cx="3709670" cy="2019935"/>
            </a:xfrm>
            <a:custGeom>
              <a:avLst/>
              <a:gdLst/>
              <a:ahLst/>
              <a:cxnLst/>
              <a:rect l="l" t="t" r="r" b="b"/>
              <a:pathLst>
                <a:path w="3709670" h="2019935">
                  <a:moveTo>
                    <a:pt x="242726" y="1626743"/>
                  </a:moveTo>
                  <a:lnTo>
                    <a:pt x="171196" y="1626743"/>
                  </a:lnTo>
                  <a:lnTo>
                    <a:pt x="352679" y="2019808"/>
                  </a:lnTo>
                  <a:lnTo>
                    <a:pt x="411607" y="1992630"/>
                  </a:lnTo>
                  <a:lnTo>
                    <a:pt x="242726" y="1626743"/>
                  </a:lnTo>
                  <a:close/>
                </a:path>
                <a:path w="3709670" h="2019935">
                  <a:moveTo>
                    <a:pt x="353313" y="1478788"/>
                  </a:moveTo>
                  <a:lnTo>
                    <a:pt x="0" y="1641856"/>
                  </a:lnTo>
                  <a:lnTo>
                    <a:pt x="24257" y="1694434"/>
                  </a:lnTo>
                  <a:lnTo>
                    <a:pt x="171196" y="1626743"/>
                  </a:lnTo>
                  <a:lnTo>
                    <a:pt x="242726" y="1626743"/>
                  </a:lnTo>
                  <a:lnTo>
                    <a:pt x="230124" y="1599438"/>
                  </a:lnTo>
                  <a:lnTo>
                    <a:pt x="377571" y="1531366"/>
                  </a:lnTo>
                  <a:lnTo>
                    <a:pt x="353313" y="1478788"/>
                  </a:lnTo>
                  <a:close/>
                </a:path>
                <a:path w="3709670" h="2019935">
                  <a:moveTo>
                    <a:pt x="474725" y="1422654"/>
                  </a:moveTo>
                  <a:lnTo>
                    <a:pt x="415798" y="1449959"/>
                  </a:lnTo>
                  <a:lnTo>
                    <a:pt x="621538" y="1895602"/>
                  </a:lnTo>
                  <a:lnTo>
                    <a:pt x="680593" y="1868424"/>
                  </a:lnTo>
                  <a:lnTo>
                    <a:pt x="583564" y="1658366"/>
                  </a:lnTo>
                  <a:lnTo>
                    <a:pt x="697463" y="1605788"/>
                  </a:lnTo>
                  <a:lnTo>
                    <a:pt x="559308" y="1605788"/>
                  </a:lnTo>
                  <a:lnTo>
                    <a:pt x="474725" y="1422654"/>
                  </a:lnTo>
                  <a:close/>
                </a:path>
                <a:path w="3709670" h="2019935">
                  <a:moveTo>
                    <a:pt x="886797" y="1551432"/>
                  </a:moveTo>
                  <a:lnTo>
                    <a:pt x="815213" y="1551432"/>
                  </a:lnTo>
                  <a:lnTo>
                    <a:pt x="912240" y="1761490"/>
                  </a:lnTo>
                  <a:lnTo>
                    <a:pt x="971169" y="1734185"/>
                  </a:lnTo>
                  <a:lnTo>
                    <a:pt x="886797" y="1551432"/>
                  </a:lnTo>
                  <a:close/>
                </a:path>
                <a:path w="3709670" h="2019935">
                  <a:moveTo>
                    <a:pt x="765429" y="1288542"/>
                  </a:moveTo>
                  <a:lnTo>
                    <a:pt x="706501" y="1315720"/>
                  </a:lnTo>
                  <a:lnTo>
                    <a:pt x="790956" y="1498727"/>
                  </a:lnTo>
                  <a:lnTo>
                    <a:pt x="559308" y="1605788"/>
                  </a:lnTo>
                  <a:lnTo>
                    <a:pt x="697463" y="1605788"/>
                  </a:lnTo>
                  <a:lnTo>
                    <a:pt x="815213" y="1551432"/>
                  </a:lnTo>
                  <a:lnTo>
                    <a:pt x="886797" y="1551432"/>
                  </a:lnTo>
                  <a:lnTo>
                    <a:pt x="765429" y="1288542"/>
                  </a:lnTo>
                  <a:close/>
                </a:path>
                <a:path w="3709670" h="2019935">
                  <a:moveTo>
                    <a:pt x="1049401" y="1157351"/>
                  </a:moveTo>
                  <a:lnTo>
                    <a:pt x="985901" y="1186688"/>
                  </a:lnTo>
                  <a:lnTo>
                    <a:pt x="1020445" y="1711452"/>
                  </a:lnTo>
                  <a:lnTo>
                    <a:pt x="1083183" y="1682496"/>
                  </a:lnTo>
                  <a:lnTo>
                    <a:pt x="1069721" y="1525016"/>
                  </a:lnTo>
                  <a:lnTo>
                    <a:pt x="1190711" y="1469136"/>
                  </a:lnTo>
                  <a:lnTo>
                    <a:pt x="1064640" y="1469136"/>
                  </a:lnTo>
                  <a:lnTo>
                    <a:pt x="1053211" y="1315720"/>
                  </a:lnTo>
                  <a:lnTo>
                    <a:pt x="1050758" y="1291197"/>
                  </a:lnTo>
                  <a:lnTo>
                    <a:pt x="1047400" y="1266983"/>
                  </a:lnTo>
                  <a:lnTo>
                    <a:pt x="1043138" y="1243103"/>
                  </a:lnTo>
                  <a:lnTo>
                    <a:pt x="1037971" y="1219581"/>
                  </a:lnTo>
                  <a:lnTo>
                    <a:pt x="1116221" y="1219581"/>
                  </a:lnTo>
                  <a:lnTo>
                    <a:pt x="1049401" y="1157351"/>
                  </a:lnTo>
                  <a:close/>
                </a:path>
                <a:path w="3709670" h="2019935">
                  <a:moveTo>
                    <a:pt x="1351728" y="1438910"/>
                  </a:moveTo>
                  <a:lnTo>
                    <a:pt x="1256157" y="1438910"/>
                  </a:lnTo>
                  <a:lnTo>
                    <a:pt x="1370457" y="1549908"/>
                  </a:lnTo>
                  <a:lnTo>
                    <a:pt x="1437639" y="1518920"/>
                  </a:lnTo>
                  <a:lnTo>
                    <a:pt x="1351728" y="1438910"/>
                  </a:lnTo>
                  <a:close/>
                </a:path>
                <a:path w="3709670" h="2019935">
                  <a:moveTo>
                    <a:pt x="1338707" y="1023874"/>
                  </a:moveTo>
                  <a:lnTo>
                    <a:pt x="1278127" y="1051814"/>
                  </a:lnTo>
                  <a:lnTo>
                    <a:pt x="1483868" y="1497457"/>
                  </a:lnTo>
                  <a:lnTo>
                    <a:pt x="1540510" y="1471422"/>
                  </a:lnTo>
                  <a:lnTo>
                    <a:pt x="1378839" y="1121156"/>
                  </a:lnTo>
                  <a:lnTo>
                    <a:pt x="1497863" y="1121156"/>
                  </a:lnTo>
                  <a:lnTo>
                    <a:pt x="1338707" y="1023874"/>
                  </a:lnTo>
                  <a:close/>
                </a:path>
                <a:path w="3709670" h="2019935">
                  <a:moveTo>
                    <a:pt x="1116221" y="1219581"/>
                  </a:moveTo>
                  <a:lnTo>
                    <a:pt x="1037971" y="1219581"/>
                  </a:lnTo>
                  <a:lnTo>
                    <a:pt x="1052685" y="1236172"/>
                  </a:lnTo>
                  <a:lnTo>
                    <a:pt x="1069959" y="1254680"/>
                  </a:lnTo>
                  <a:lnTo>
                    <a:pt x="1089781" y="1275070"/>
                  </a:lnTo>
                  <a:lnTo>
                    <a:pt x="1215644" y="1399286"/>
                  </a:lnTo>
                  <a:lnTo>
                    <a:pt x="1064640" y="1469136"/>
                  </a:lnTo>
                  <a:lnTo>
                    <a:pt x="1190711" y="1469136"/>
                  </a:lnTo>
                  <a:lnTo>
                    <a:pt x="1256157" y="1438910"/>
                  </a:lnTo>
                  <a:lnTo>
                    <a:pt x="1351728" y="1438910"/>
                  </a:lnTo>
                  <a:lnTo>
                    <a:pt x="1116221" y="1219581"/>
                  </a:lnTo>
                  <a:close/>
                </a:path>
                <a:path w="3709670" h="2019935">
                  <a:moveTo>
                    <a:pt x="1497863" y="1121156"/>
                  </a:moveTo>
                  <a:lnTo>
                    <a:pt x="1378839" y="1121156"/>
                  </a:lnTo>
                  <a:lnTo>
                    <a:pt x="1774571" y="1363345"/>
                  </a:lnTo>
                  <a:lnTo>
                    <a:pt x="1835023" y="1335405"/>
                  </a:lnTo>
                  <a:lnTo>
                    <a:pt x="1802843" y="1265682"/>
                  </a:lnTo>
                  <a:lnTo>
                    <a:pt x="1734312" y="1265682"/>
                  </a:lnTo>
                  <a:lnTo>
                    <a:pt x="1497863" y="1121156"/>
                  </a:lnTo>
                  <a:close/>
                </a:path>
                <a:path w="3709670" h="2019935">
                  <a:moveTo>
                    <a:pt x="1784985" y="817753"/>
                  </a:moveTo>
                  <a:lnTo>
                    <a:pt x="1726057" y="845058"/>
                  </a:lnTo>
                  <a:lnTo>
                    <a:pt x="1931796" y="1290701"/>
                  </a:lnTo>
                  <a:lnTo>
                    <a:pt x="1990725" y="1263523"/>
                  </a:lnTo>
                  <a:lnTo>
                    <a:pt x="1919478" y="1109091"/>
                  </a:lnTo>
                  <a:lnTo>
                    <a:pt x="1946346" y="1038860"/>
                  </a:lnTo>
                  <a:lnTo>
                    <a:pt x="1887092" y="1038860"/>
                  </a:lnTo>
                  <a:lnTo>
                    <a:pt x="1784985" y="817753"/>
                  </a:lnTo>
                  <a:close/>
                </a:path>
                <a:path w="3709670" h="2019935">
                  <a:moveTo>
                    <a:pt x="1629283" y="889635"/>
                  </a:moveTo>
                  <a:lnTo>
                    <a:pt x="1572768" y="915797"/>
                  </a:lnTo>
                  <a:lnTo>
                    <a:pt x="1734312" y="1265682"/>
                  </a:lnTo>
                  <a:lnTo>
                    <a:pt x="1802843" y="1265682"/>
                  </a:lnTo>
                  <a:lnTo>
                    <a:pt x="1629283" y="889635"/>
                  </a:lnTo>
                  <a:close/>
                </a:path>
                <a:path w="3709670" h="2019935">
                  <a:moveTo>
                    <a:pt x="2088941" y="1004189"/>
                  </a:moveTo>
                  <a:lnTo>
                    <a:pt x="1959610" y="1004189"/>
                  </a:lnTo>
                  <a:lnTo>
                    <a:pt x="2222500" y="1156589"/>
                  </a:lnTo>
                  <a:lnTo>
                    <a:pt x="2300224" y="1120648"/>
                  </a:lnTo>
                  <a:lnTo>
                    <a:pt x="2088941" y="1004189"/>
                  </a:lnTo>
                  <a:close/>
                </a:path>
                <a:path w="3709670" h="2019935">
                  <a:moveTo>
                    <a:pt x="2086356" y="678688"/>
                  </a:moveTo>
                  <a:lnTo>
                    <a:pt x="2006345" y="715645"/>
                  </a:lnTo>
                  <a:lnTo>
                    <a:pt x="1887092" y="1038860"/>
                  </a:lnTo>
                  <a:lnTo>
                    <a:pt x="1946346" y="1038860"/>
                  </a:lnTo>
                  <a:lnTo>
                    <a:pt x="1959610" y="1004189"/>
                  </a:lnTo>
                  <a:lnTo>
                    <a:pt x="2088941" y="1004189"/>
                  </a:lnTo>
                  <a:lnTo>
                    <a:pt x="1982724" y="945642"/>
                  </a:lnTo>
                  <a:lnTo>
                    <a:pt x="2086356" y="678688"/>
                  </a:lnTo>
                  <a:close/>
                </a:path>
                <a:path w="3709670" h="2019935">
                  <a:moveTo>
                    <a:pt x="2330958" y="565785"/>
                  </a:moveTo>
                  <a:lnTo>
                    <a:pt x="2259203" y="598932"/>
                  </a:lnTo>
                  <a:lnTo>
                    <a:pt x="2549652" y="776478"/>
                  </a:lnTo>
                  <a:lnTo>
                    <a:pt x="2636774" y="965327"/>
                  </a:lnTo>
                  <a:lnTo>
                    <a:pt x="2695702" y="938022"/>
                  </a:lnTo>
                  <a:lnTo>
                    <a:pt x="2608580" y="749300"/>
                  </a:lnTo>
                  <a:lnTo>
                    <a:pt x="2614755" y="713994"/>
                  </a:lnTo>
                  <a:lnTo>
                    <a:pt x="2560955" y="713994"/>
                  </a:lnTo>
                  <a:lnTo>
                    <a:pt x="2541595" y="700087"/>
                  </a:lnTo>
                  <a:lnTo>
                    <a:pt x="2521807" y="686371"/>
                  </a:lnTo>
                  <a:lnTo>
                    <a:pt x="2501590" y="672846"/>
                  </a:lnTo>
                  <a:lnTo>
                    <a:pt x="2480944" y="659511"/>
                  </a:lnTo>
                  <a:lnTo>
                    <a:pt x="2330958" y="565785"/>
                  </a:lnTo>
                  <a:close/>
                </a:path>
                <a:path w="3709670" h="2019935">
                  <a:moveTo>
                    <a:pt x="2667889" y="410210"/>
                  </a:moveTo>
                  <a:lnTo>
                    <a:pt x="2599182" y="441960"/>
                  </a:lnTo>
                  <a:lnTo>
                    <a:pt x="2573274" y="612902"/>
                  </a:lnTo>
                  <a:lnTo>
                    <a:pt x="2566019" y="666638"/>
                  </a:lnTo>
                  <a:lnTo>
                    <a:pt x="2560955" y="713994"/>
                  </a:lnTo>
                  <a:lnTo>
                    <a:pt x="2614755" y="713994"/>
                  </a:lnTo>
                  <a:lnTo>
                    <a:pt x="2667889" y="410210"/>
                  </a:lnTo>
                  <a:close/>
                </a:path>
                <a:path w="3709670" h="2019935">
                  <a:moveTo>
                    <a:pt x="3005750" y="264743"/>
                  </a:moveTo>
                  <a:lnTo>
                    <a:pt x="2943318" y="275705"/>
                  </a:lnTo>
                  <a:lnTo>
                    <a:pt x="2869211" y="312427"/>
                  </a:lnTo>
                  <a:lnTo>
                    <a:pt x="2834036" y="342931"/>
                  </a:lnTo>
                  <a:lnTo>
                    <a:pt x="2806815" y="379293"/>
                  </a:lnTo>
                  <a:lnTo>
                    <a:pt x="2787523" y="421513"/>
                  </a:lnTo>
                  <a:lnTo>
                    <a:pt x="2777496" y="467171"/>
                  </a:lnTo>
                  <a:lnTo>
                    <a:pt x="2777378" y="516969"/>
                  </a:lnTo>
                  <a:lnTo>
                    <a:pt x="2787648" y="568584"/>
                  </a:lnTo>
                  <a:lnTo>
                    <a:pt x="2808096" y="622808"/>
                  </a:lnTo>
                  <a:lnTo>
                    <a:pt x="2840958" y="677005"/>
                  </a:lnTo>
                  <a:lnTo>
                    <a:pt x="2885059" y="722249"/>
                  </a:lnTo>
                  <a:lnTo>
                    <a:pt x="2938335" y="754776"/>
                  </a:lnTo>
                  <a:lnTo>
                    <a:pt x="2998469" y="770636"/>
                  </a:lnTo>
                  <a:lnTo>
                    <a:pt x="3030235" y="772084"/>
                  </a:lnTo>
                  <a:lnTo>
                    <a:pt x="3061906" y="768985"/>
                  </a:lnTo>
                  <a:lnTo>
                    <a:pt x="3124962" y="749046"/>
                  </a:lnTo>
                  <a:lnTo>
                    <a:pt x="3177920" y="716311"/>
                  </a:lnTo>
                  <a:lnTo>
                    <a:pt x="3179606" y="714756"/>
                  </a:lnTo>
                  <a:lnTo>
                    <a:pt x="3036173" y="714756"/>
                  </a:lnTo>
                  <a:lnTo>
                    <a:pt x="3003702" y="712184"/>
                  </a:lnTo>
                  <a:lnTo>
                    <a:pt x="2940643" y="686016"/>
                  </a:lnTo>
                  <a:lnTo>
                    <a:pt x="2889728" y="632537"/>
                  </a:lnTo>
                  <a:lnTo>
                    <a:pt x="2869438" y="595630"/>
                  </a:lnTo>
                  <a:lnTo>
                    <a:pt x="2850675" y="547625"/>
                  </a:lnTo>
                  <a:lnTo>
                    <a:pt x="2840918" y="504382"/>
                  </a:lnTo>
                  <a:lnTo>
                    <a:pt x="2840059" y="465381"/>
                  </a:lnTo>
                  <a:lnTo>
                    <a:pt x="2848229" y="431165"/>
                  </a:lnTo>
                  <a:lnTo>
                    <a:pt x="2882836" y="376031"/>
                  </a:lnTo>
                  <a:lnTo>
                    <a:pt x="2936113" y="338328"/>
                  </a:lnTo>
                  <a:lnTo>
                    <a:pt x="2980578" y="324627"/>
                  </a:lnTo>
                  <a:lnTo>
                    <a:pt x="3003139" y="322665"/>
                  </a:lnTo>
                  <a:lnTo>
                    <a:pt x="3161079" y="322665"/>
                  </a:lnTo>
                  <a:lnTo>
                    <a:pt x="3150742" y="313182"/>
                  </a:lnTo>
                  <a:lnTo>
                    <a:pt x="3124787" y="294939"/>
                  </a:lnTo>
                  <a:lnTo>
                    <a:pt x="3097212" y="280971"/>
                  </a:lnTo>
                  <a:lnTo>
                    <a:pt x="3068018" y="271266"/>
                  </a:lnTo>
                  <a:lnTo>
                    <a:pt x="3037205" y="265811"/>
                  </a:lnTo>
                  <a:lnTo>
                    <a:pt x="3005750" y="264743"/>
                  </a:lnTo>
                  <a:close/>
                </a:path>
                <a:path w="3709670" h="2019935">
                  <a:moveTo>
                    <a:pt x="3161079" y="322665"/>
                  </a:moveTo>
                  <a:lnTo>
                    <a:pt x="3003139" y="322665"/>
                  </a:lnTo>
                  <a:lnTo>
                    <a:pt x="3025902" y="323977"/>
                  </a:lnTo>
                  <a:lnTo>
                    <a:pt x="3048236" y="328644"/>
                  </a:lnTo>
                  <a:lnTo>
                    <a:pt x="3089713" y="347694"/>
                  </a:lnTo>
                  <a:lnTo>
                    <a:pt x="3126646" y="379555"/>
                  </a:lnTo>
                  <a:lnTo>
                    <a:pt x="3157749" y="422798"/>
                  </a:lnTo>
                  <a:lnTo>
                    <a:pt x="3187152" y="490479"/>
                  </a:lnTo>
                  <a:lnTo>
                    <a:pt x="3195542" y="529812"/>
                  </a:lnTo>
                  <a:lnTo>
                    <a:pt x="3196280" y="566793"/>
                  </a:lnTo>
                  <a:lnTo>
                    <a:pt x="3189351" y="601345"/>
                  </a:lnTo>
                  <a:lnTo>
                    <a:pt x="3156680" y="659050"/>
                  </a:lnTo>
                  <a:lnTo>
                    <a:pt x="3101340" y="698754"/>
                  </a:lnTo>
                  <a:lnTo>
                    <a:pt x="3036173" y="714756"/>
                  </a:lnTo>
                  <a:lnTo>
                    <a:pt x="3179606" y="714756"/>
                  </a:lnTo>
                  <a:lnTo>
                    <a:pt x="3220592" y="671576"/>
                  </a:lnTo>
                  <a:lnTo>
                    <a:pt x="3249263" y="617061"/>
                  </a:lnTo>
                  <a:lnTo>
                    <a:pt x="3260596" y="554672"/>
                  </a:lnTo>
                  <a:lnTo>
                    <a:pt x="3259812" y="521587"/>
                  </a:lnTo>
                  <a:lnTo>
                    <a:pt x="3245524" y="454669"/>
                  </a:lnTo>
                  <a:lnTo>
                    <a:pt x="3215376" y="389066"/>
                  </a:lnTo>
                  <a:lnTo>
                    <a:pt x="3174747" y="335206"/>
                  </a:lnTo>
                  <a:lnTo>
                    <a:pt x="3161079" y="322665"/>
                  </a:lnTo>
                  <a:close/>
                </a:path>
                <a:path w="3709670" h="2019935">
                  <a:moveTo>
                    <a:pt x="3264662" y="134620"/>
                  </a:moveTo>
                  <a:lnTo>
                    <a:pt x="3205734" y="161925"/>
                  </a:lnTo>
                  <a:lnTo>
                    <a:pt x="3324606" y="419354"/>
                  </a:lnTo>
                  <a:lnTo>
                    <a:pt x="3358134" y="480774"/>
                  </a:lnTo>
                  <a:lnTo>
                    <a:pt x="3393186" y="523240"/>
                  </a:lnTo>
                  <a:lnTo>
                    <a:pt x="3432619" y="548878"/>
                  </a:lnTo>
                  <a:lnTo>
                    <a:pt x="3478911" y="559562"/>
                  </a:lnTo>
                  <a:lnTo>
                    <a:pt x="3504598" y="559105"/>
                  </a:lnTo>
                  <a:lnTo>
                    <a:pt x="3560831" y="546238"/>
                  </a:lnTo>
                  <a:lnTo>
                    <a:pt x="3621311" y="518086"/>
                  </a:lnTo>
                  <a:lnTo>
                    <a:pt x="3649887" y="497857"/>
                  </a:lnTo>
                  <a:lnTo>
                    <a:pt x="3507349" y="497857"/>
                  </a:lnTo>
                  <a:lnTo>
                    <a:pt x="3490467" y="497713"/>
                  </a:lnTo>
                  <a:lnTo>
                    <a:pt x="3446158" y="482514"/>
                  </a:lnTo>
                  <a:lnTo>
                    <a:pt x="3409426" y="441039"/>
                  </a:lnTo>
                  <a:lnTo>
                    <a:pt x="3383407" y="391922"/>
                  </a:lnTo>
                  <a:lnTo>
                    <a:pt x="3264662" y="134620"/>
                  </a:lnTo>
                  <a:close/>
                </a:path>
                <a:path w="3709670" h="2019935">
                  <a:moveTo>
                    <a:pt x="3556254" y="0"/>
                  </a:moveTo>
                  <a:lnTo>
                    <a:pt x="3497326" y="27305"/>
                  </a:lnTo>
                  <a:lnTo>
                    <a:pt x="3616070" y="284480"/>
                  </a:lnTo>
                  <a:lnTo>
                    <a:pt x="3632118" y="323867"/>
                  </a:lnTo>
                  <a:lnTo>
                    <a:pt x="3641582" y="358028"/>
                  </a:lnTo>
                  <a:lnTo>
                    <a:pt x="3644449" y="386974"/>
                  </a:lnTo>
                  <a:lnTo>
                    <a:pt x="3640709" y="410718"/>
                  </a:lnTo>
                  <a:lnTo>
                    <a:pt x="3613911" y="449849"/>
                  </a:lnTo>
                  <a:lnTo>
                    <a:pt x="3561588" y="482981"/>
                  </a:lnTo>
                  <a:lnTo>
                    <a:pt x="3524837" y="495442"/>
                  </a:lnTo>
                  <a:lnTo>
                    <a:pt x="3507349" y="497857"/>
                  </a:lnTo>
                  <a:lnTo>
                    <a:pt x="3649887" y="497857"/>
                  </a:lnTo>
                  <a:lnTo>
                    <a:pt x="3684016" y="460883"/>
                  </a:lnTo>
                  <a:lnTo>
                    <a:pt x="3704415" y="416972"/>
                  </a:lnTo>
                  <a:lnTo>
                    <a:pt x="3709289" y="371348"/>
                  </a:lnTo>
                  <a:lnTo>
                    <a:pt x="3706004" y="346745"/>
                  </a:lnTo>
                  <a:lnTo>
                    <a:pt x="3699208" y="319595"/>
                  </a:lnTo>
                  <a:lnTo>
                    <a:pt x="3688911" y="289873"/>
                  </a:lnTo>
                  <a:lnTo>
                    <a:pt x="3675126" y="257556"/>
                  </a:lnTo>
                  <a:lnTo>
                    <a:pt x="3556254" y="0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>
                <a:solidFill>
                  <a:srgbClr val="0070C0"/>
                </a:solidFill>
              </a:endParaRPr>
            </a:p>
          </p:txBody>
        </p:sp>
      </p:grp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667001" y="1"/>
            <a:ext cx="8686800" cy="935513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2800" b="1" dirty="0" smtClean="0"/>
              <a:t/>
            </a:r>
            <a:br>
              <a:rPr lang="en-US" sz="2800" b="1" dirty="0" smtClean="0"/>
            </a:br>
            <a:r>
              <a:rPr lang="en-US" sz="2800" dirty="0" smtClean="0">
                <a:solidFill>
                  <a:srgbClr val="0070C0"/>
                </a:solidFill>
              </a:rPr>
              <a:t> </a:t>
            </a:r>
            <a:r>
              <a:rPr lang="en-US" sz="3200" dirty="0" smtClean="0">
                <a:solidFill>
                  <a:srgbClr val="0070C0"/>
                </a:solidFill>
              </a:rPr>
              <a:t>Cluster Middleware and Single System Image</a:t>
            </a:r>
            <a:endParaRPr sz="320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4673" y="838201"/>
            <a:ext cx="8704327" cy="5934317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203835" algn="just">
              <a:spcBef>
                <a:spcPts val="95"/>
              </a:spcBef>
            </a:pPr>
            <a:endParaRPr lang="en-US" sz="3200" dirty="0" smtClean="0"/>
          </a:p>
          <a:p>
            <a:pPr marL="203835" algn="just">
              <a:spcBef>
                <a:spcPts val="95"/>
              </a:spcBef>
            </a:pPr>
            <a:r>
              <a:rPr lang="en-US" sz="3200" dirty="0" smtClean="0"/>
              <a:t>Single System Image (SSI) is the collection of interconnected nodes that appear as a unified resource. It creates an illusion of resources such as hardware or software that presents a single powerful resource. It is supported by a middleware layer that resides between the OS and the user-level environment. The middleware consists of two sub-layers, namely SSI Infrastructure and System Availability Infrastructure (SAI). SAI enables cluster services such as check pointing, automatic failover, recovery from failure and fault-tolerant.</a:t>
            </a:r>
            <a:endParaRPr sz="3200">
              <a:latin typeface="Arial"/>
              <a:cs typeface="Arial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029200" y="752603"/>
            <a:ext cx="20574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sz="320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4673" y="1600201"/>
            <a:ext cx="8704327" cy="62908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000" dirty="0" smtClean="0"/>
              <a:t>SSI Levels or Layers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Hardware (Digital (DEC) Memory Channel, Hardware DSM and SMP Techniques)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Operating System Kernel – Gluing Layer (Solaris MC and GLUnix)</a:t>
            </a:r>
          </a:p>
          <a:p>
            <a:pPr lvl="1">
              <a:buFont typeface="Wingdings" pitchFamily="2" charset="2"/>
              <a:buChar char="Ø"/>
            </a:pPr>
            <a:r>
              <a:rPr lang="en-US" sz="3200" dirty="0" smtClean="0"/>
              <a:t>Applications and Subsystems – Middleware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/>
              <a:t>Applications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/>
              <a:t>Runtime Systems</a:t>
            </a:r>
          </a:p>
          <a:p>
            <a:pPr lvl="2">
              <a:buFont typeface="Wingdings" pitchFamily="2" charset="2"/>
              <a:buChar char="v"/>
            </a:pPr>
            <a:r>
              <a:rPr lang="en-US" sz="3200" dirty="0" smtClean="0"/>
              <a:t>Resource Management and Scheduling Software (LSF and CODINE)</a:t>
            </a:r>
          </a:p>
          <a:p>
            <a:pPr>
              <a:buFont typeface="Arial" pitchFamily="34" charset="0"/>
              <a:buChar char="•"/>
            </a:pPr>
            <a:endParaRPr lang="en-US" sz="4000" dirty="0" smtClean="0"/>
          </a:p>
          <a:p>
            <a:r>
              <a:rPr lang="en-US" sz="4000" dirty="0" smtClean="0"/>
              <a:t> </a:t>
            </a:r>
            <a:endParaRPr lang="en-US" sz="40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648200" y="752603"/>
            <a:ext cx="25908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b="1" dirty="0" smtClean="0">
                <a:solidFill>
                  <a:srgbClr val="0070C0"/>
                </a:solidFill>
              </a:rPr>
              <a:t>Contd….</a:t>
            </a:r>
            <a:endParaRPr sz="320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2200" y="1828800"/>
            <a:ext cx="9296399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000" dirty="0" smtClean="0"/>
              <a:t> SSI Boundaries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 dirty="0" smtClean="0"/>
              <a:t>Every SSI has a boundary.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 dirty="0" smtClean="0"/>
              <a:t>SSI can exist at different levels within a system – one able to be built on another</a:t>
            </a:r>
          </a:p>
          <a:p>
            <a:pPr>
              <a:buFont typeface="Arial" pitchFamily="34" charset="0"/>
              <a:buChar char="•"/>
            </a:pPr>
            <a:endParaRPr lang="en-US" sz="40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6800" y="762000"/>
            <a:ext cx="26670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Times New Roman"/>
                <a:ea typeface="Times New Roman"/>
                <a:cs typeface="Kalinga"/>
              </a:rPr>
              <a:t>Contd…</a:t>
            </a:r>
            <a:endParaRPr sz="3200" b="1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44673" y="1295400"/>
            <a:ext cx="8704327" cy="522899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2400" dirty="0" smtClean="0"/>
              <a:t> </a:t>
            </a:r>
            <a:r>
              <a:rPr lang="en-US" sz="2700" dirty="0" smtClean="0"/>
              <a:t>SSI Benefits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provides a view of all system resources and activities from any node of the cluster.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frees the end user to know where the application will run.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frees the operator to know where a resource is located.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allows the administrator to manage the entire cluster as a single entity.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allows both centralize or decentralize system management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simplifies system management.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provides location-independent message communication.</a:t>
            </a:r>
          </a:p>
          <a:p>
            <a:pPr lvl="1">
              <a:buFont typeface="Wingdings" pitchFamily="2" charset="2"/>
              <a:buChar char="Ø"/>
            </a:pPr>
            <a:r>
              <a:rPr lang="en-US" sz="2600" dirty="0" smtClean="0"/>
              <a:t>It tracks the locations of all resources</a:t>
            </a:r>
            <a:endParaRPr lang="en-US" sz="26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572000" y="752603"/>
            <a:ext cx="47244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95"/>
              </a:spcBef>
            </a:pPr>
            <a:r>
              <a:rPr lang="en-US" sz="3200" b="1" dirty="0" smtClean="0">
                <a:solidFill>
                  <a:srgbClr val="0070C0"/>
                </a:solidFill>
                <a:latin typeface="Times New Roman"/>
                <a:ea typeface="Times New Roman"/>
                <a:cs typeface="Kalinga"/>
              </a:rPr>
              <a:t>Contd…</a:t>
            </a:r>
            <a:endParaRPr sz="3200" b="1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819400" y="1828799"/>
            <a:ext cx="8229600" cy="308994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>
              <a:buFont typeface="Arial" pitchFamily="34" charset="0"/>
              <a:buChar char="•"/>
            </a:pPr>
            <a:r>
              <a:rPr lang="en-US" sz="4000" dirty="0" smtClean="0"/>
              <a:t>Middleware Design Goals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 dirty="0" smtClean="0"/>
              <a:t>Transparency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 dirty="0" smtClean="0"/>
              <a:t>Scalable Performance</a:t>
            </a:r>
          </a:p>
          <a:p>
            <a:pPr lvl="1">
              <a:buFont typeface="Wingdings" pitchFamily="2" charset="2"/>
              <a:buChar char="Ø"/>
            </a:pPr>
            <a:r>
              <a:rPr lang="en-US" sz="4000" dirty="0" smtClean="0"/>
              <a:t>Enhanced Availability</a:t>
            </a:r>
          </a:p>
          <a:p>
            <a:endParaRPr lang="en-US" sz="40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4876800" y="752603"/>
            <a:ext cx="36576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286000" y="1828800"/>
            <a:ext cx="9296400" cy="527516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/>
            <a:r>
              <a:rPr lang="en-US" sz="2800" dirty="0" smtClean="0"/>
              <a:t> </a:t>
            </a:r>
            <a:r>
              <a:rPr lang="en-US" sz="3600" dirty="0" smtClean="0"/>
              <a:t>Key Service of SSI and Availability Infrastructure</a:t>
            </a:r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SSI Support Services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Point of Entry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File Hierarchy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Point of Management and Control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Virtual Networking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Memory Space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Job Management System</a:t>
            </a:r>
          </a:p>
          <a:p>
            <a:pPr lvl="3">
              <a:buFont typeface="Wingdings" pitchFamily="2" charset="2"/>
              <a:buChar char="Ø"/>
            </a:pPr>
            <a:r>
              <a:rPr lang="en-US" sz="3600" dirty="0" smtClean="0"/>
              <a:t>Single User Interface</a:t>
            </a:r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5105400" y="752603"/>
            <a:ext cx="27432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algn="ctr"/>
            <a:r>
              <a:rPr lang="en-US" sz="3200" b="1" dirty="0" smtClean="0">
                <a:solidFill>
                  <a:srgbClr val="0070C0"/>
                </a:solidFill>
              </a:rPr>
              <a:t>Contd…</a:t>
            </a:r>
            <a:endParaRPr lang="en-US" sz="3200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362200" y="1981200"/>
            <a:ext cx="8991600" cy="330539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600" dirty="0" smtClean="0"/>
          </a:p>
          <a:p>
            <a:pPr lvl="1">
              <a:buFont typeface="Arial" pitchFamily="34" charset="0"/>
              <a:buChar char="•"/>
            </a:pPr>
            <a:r>
              <a:rPr lang="en-US" sz="3600" dirty="0" smtClean="0"/>
              <a:t> </a:t>
            </a:r>
            <a:r>
              <a:rPr lang="en-US" sz="4000" dirty="0" smtClean="0"/>
              <a:t>Availability Support Functions</a:t>
            </a:r>
          </a:p>
          <a:p>
            <a:pPr lvl="0">
              <a:buFont typeface="Wingdings" pitchFamily="2" charset="2"/>
              <a:buChar char="Ø"/>
            </a:pPr>
            <a:r>
              <a:rPr lang="en-US" sz="4000" dirty="0" smtClean="0"/>
              <a:t> Single I/O Space</a:t>
            </a:r>
          </a:p>
          <a:p>
            <a:pPr lvl="0">
              <a:buFont typeface="Wingdings" pitchFamily="2" charset="2"/>
              <a:buChar char="Ø"/>
            </a:pPr>
            <a:r>
              <a:rPr lang="en-US" sz="4000" dirty="0" smtClean="0"/>
              <a:t> Single Process Space</a:t>
            </a:r>
          </a:p>
          <a:p>
            <a:pPr lvl="0">
              <a:buFont typeface="Wingdings" pitchFamily="2" charset="2"/>
              <a:buChar char="Ø"/>
            </a:pPr>
            <a:r>
              <a:rPr lang="en-US" sz="4000" dirty="0" smtClean="0"/>
              <a:t> Check pointing and Process Migration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36220" y="27432"/>
            <a:ext cx="11859768" cy="683056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90800" y="533401"/>
            <a:ext cx="8915400" cy="50462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</a:rPr>
              <a:t>Resource Management and Scheduling (RMS)</a:t>
            </a:r>
            <a:endParaRPr lang="en-US" sz="3200" b="1" u="sng" dirty="0">
              <a:solidFill>
                <a:srgbClr val="0070C0"/>
              </a:solidFill>
            </a:endParaRPr>
          </a:p>
        </p:txBody>
      </p:sp>
      <p:sp>
        <p:nvSpPr>
          <p:cNvPr id="4" name="object 4"/>
          <p:cNvSpPr txBox="1"/>
          <p:nvPr/>
        </p:nvSpPr>
        <p:spPr>
          <a:xfrm>
            <a:off x="2438400" y="1066800"/>
            <a:ext cx="9220200" cy="555216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lvl="0" algn="just"/>
            <a:endParaRPr lang="en-US" sz="3600" dirty="0" smtClean="0"/>
          </a:p>
          <a:p>
            <a:pPr lvl="1"/>
            <a:r>
              <a:rPr lang="en-US" sz="3600" dirty="0" smtClean="0"/>
              <a:t> </a:t>
            </a:r>
            <a:r>
              <a:rPr lang="en-US" sz="3000" dirty="0" smtClean="0"/>
              <a:t>It is the act of distributing applications among computers to maximize their throughput.</a:t>
            </a:r>
          </a:p>
          <a:p>
            <a:pPr lvl="1"/>
            <a:r>
              <a:rPr lang="en-US" sz="3000" dirty="0" smtClean="0"/>
              <a:t>The software that performs RMS consists of two components.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b="1" dirty="0" smtClean="0"/>
              <a:t>Resource manager: </a:t>
            </a:r>
            <a:r>
              <a:rPr lang="en-US" sz="3000" dirty="0" smtClean="0"/>
              <a:t>It is concerned with problems, such as locating and allocating computational resources, as well as process creation and migration.</a:t>
            </a:r>
          </a:p>
          <a:p>
            <a:pPr lvl="2">
              <a:buFont typeface="Wingdings" pitchFamily="2" charset="2"/>
              <a:buChar char="Ø"/>
            </a:pPr>
            <a:r>
              <a:rPr lang="en-US" sz="3000" b="1" dirty="0" smtClean="0"/>
              <a:t>Resource scheduler: </a:t>
            </a:r>
            <a:r>
              <a:rPr lang="en-US" sz="3000" dirty="0" smtClean="0"/>
              <a:t>It is concerned with tasks such as queuing applications, as well as resource location and assignment.</a:t>
            </a:r>
          </a:p>
          <a:p>
            <a:pPr algn="just">
              <a:buFont typeface="Arial" pitchFamily="34" charset="0"/>
              <a:buChar char="•"/>
            </a:pPr>
            <a:endParaRPr lang="en-US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1085</TotalTime>
  <Words>694</Words>
  <Application>Microsoft Office PowerPoint</Application>
  <PresentationFormat>Custom</PresentationFormat>
  <Paragraphs>96</Paragraphs>
  <Slides>15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Lecture 5</vt:lpstr>
      <vt:lpstr>  Cluster Middleware and Single System Image</vt:lpstr>
      <vt:lpstr>Contd…</vt:lpstr>
      <vt:lpstr>Contd….</vt:lpstr>
      <vt:lpstr>Contd…</vt:lpstr>
      <vt:lpstr>Contd…</vt:lpstr>
      <vt:lpstr>Contd…</vt:lpstr>
      <vt:lpstr>Contd…</vt:lpstr>
      <vt:lpstr>Resource Management and Scheduling (RMS)</vt:lpstr>
      <vt:lpstr>Contd…</vt:lpstr>
      <vt:lpstr>Services provided by RMS environment</vt:lpstr>
      <vt:lpstr>Contd…</vt:lpstr>
      <vt:lpstr>Contd…</vt:lpstr>
      <vt:lpstr>Contd…</vt:lpstr>
      <vt:lpstr>Slide 15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Quantum Computing</dc:title>
  <dc:creator>satyabrata sadangi</dc:creator>
  <cp:lastModifiedBy>user</cp:lastModifiedBy>
  <cp:revision>148</cp:revision>
  <dcterms:created xsi:type="dcterms:W3CDTF">2020-11-23T06:39:26Z</dcterms:created>
  <dcterms:modified xsi:type="dcterms:W3CDTF">2020-11-26T11:14:22Z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2020-11-19T00:00:00Z</vt:filetime>
  </property>
  <property fmtid="{D5CDD505-2E9C-101B-9397-08002B2CF9AE}" pid="3" name="Creator">
    <vt:lpwstr>Microsoft® PowerPoint® 2016</vt:lpwstr>
  </property>
  <property fmtid="{D5CDD505-2E9C-101B-9397-08002B2CF9AE}" pid="4" name="LastSaved">
    <vt:filetime>2020-11-23T00:00:00Z</vt:filetime>
  </property>
</Properties>
</file>