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EF09E-C249-4D6C-A26A-3369580AAD38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04C17-CCF6-4B3B-A253-0BEA5C4FE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200"/>
            </a:lvl1pPr>
            <a:lvl2pPr marL="414726" indent="0" algn="ctr">
              <a:buNone/>
              <a:defRPr sz="1800"/>
            </a:lvl2pPr>
            <a:lvl3pPr marL="829452" indent="0" algn="ctr">
              <a:buNone/>
              <a:defRPr sz="1600"/>
            </a:lvl3pPr>
            <a:lvl4pPr marL="1244178" indent="0" algn="ctr">
              <a:buNone/>
              <a:defRPr sz="1500"/>
            </a:lvl4pPr>
            <a:lvl5pPr marL="1658904" indent="0" algn="ctr">
              <a:buNone/>
              <a:defRPr sz="1500"/>
            </a:lvl5pPr>
            <a:lvl6pPr marL="2073631" indent="0" algn="ctr">
              <a:buNone/>
              <a:defRPr sz="1500"/>
            </a:lvl6pPr>
            <a:lvl7pPr marL="2488357" indent="0" algn="ctr">
              <a:buNone/>
              <a:defRPr sz="1500"/>
            </a:lvl7pPr>
            <a:lvl8pPr marL="2903083" indent="0" algn="ctr">
              <a:buNone/>
              <a:defRPr sz="1500"/>
            </a:lvl8pPr>
            <a:lvl9pPr marL="3317809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4880" cy="53040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3040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200"/>
            </a:lvl1pPr>
            <a:lvl2pPr marL="414726" indent="0">
              <a:buNone/>
              <a:defRPr sz="1800"/>
            </a:lvl2pPr>
            <a:lvl3pPr marL="829452" indent="0">
              <a:buNone/>
              <a:defRPr sz="1600"/>
            </a:lvl3pPr>
            <a:lvl4pPr marL="1244178" indent="0">
              <a:buNone/>
              <a:defRPr sz="1500"/>
            </a:lvl4pPr>
            <a:lvl5pPr marL="1658904" indent="0">
              <a:buNone/>
              <a:defRPr sz="1500"/>
            </a:lvl5pPr>
            <a:lvl6pPr marL="2073631" indent="0">
              <a:buNone/>
              <a:defRPr sz="1500"/>
            </a:lvl6pPr>
            <a:lvl7pPr marL="2488357" indent="0">
              <a:buNone/>
              <a:defRPr sz="1500"/>
            </a:lvl7pPr>
            <a:lvl8pPr marL="2903083" indent="0">
              <a:buNone/>
              <a:defRPr sz="1500"/>
            </a:lvl8pPr>
            <a:lvl9pPr marL="331780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2080" cy="39733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800" y="1604329"/>
            <a:ext cx="4043520" cy="39733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7121" y="27364"/>
            <a:ext cx="889488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3840" cy="114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3840" cy="3973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79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127680" y="6247376"/>
            <a:ext cx="289440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6556321" y="6247376"/>
            <a:ext cx="289440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56480" y="6247376"/>
            <a:ext cx="212544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ts val="129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ts val="103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ts val="77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ts val="52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ts val="26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828800" y="1430550"/>
            <a:ext cx="6928440" cy="123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Center for Smart Agriculture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Protected cultivation of vegetable crops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0" y="4343400"/>
            <a:ext cx="768972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798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ts val="129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Module 8: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Plant Protection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 defTabSz="407526" fontAlgn="base">
              <a:lnSpc>
                <a:spcPct val="93000"/>
              </a:lnSpc>
              <a:spcBef>
                <a:spcPts val="1293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Session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Identification, damage symptoms and control methods of different diseases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52400"/>
            <a:ext cx="6705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Management</a:t>
            </a:r>
            <a:endParaRPr lang="en-US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The affected plants should be removed and destroyed.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Spot drench with </a:t>
            </a:r>
            <a:r>
              <a:rPr lang="en-US" sz="2400" dirty="0" err="1" smtClean="0"/>
              <a:t>Carbendazim</a:t>
            </a:r>
            <a:r>
              <a:rPr lang="en-US" sz="2400" dirty="0" smtClean="0"/>
              <a:t> (0.1%)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Crop rotation with a non-host crop such as cereals.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886200"/>
            <a:ext cx="74676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5942" y="3244334"/>
            <a:ext cx="2579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Disorders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76200"/>
            <a:ext cx="5442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Blossom End Rot (BER)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685800"/>
            <a:ext cx="6781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 algn="just">
              <a:buFont typeface="Arial" pitchFamily="34" charset="0"/>
              <a:buChar char="•"/>
            </a:pPr>
            <a:r>
              <a:rPr lang="en-US" sz="2300" dirty="0" smtClean="0"/>
              <a:t>Due to deficiency of calcium in the fruit The symptoms are disintegration of the cell membranes and increased ion permeability. </a:t>
            </a:r>
          </a:p>
          <a:p>
            <a:pPr marL="344488" indent="-344488" algn="just">
              <a:buFont typeface="Arial" pitchFamily="34" charset="0"/>
              <a:buChar char="•"/>
            </a:pPr>
            <a:r>
              <a:rPr lang="en-US" sz="2300" dirty="0" smtClean="0"/>
              <a:t>It is due to soil water deft, high salinity or high NH4 + activity,</a:t>
            </a:r>
          </a:p>
          <a:p>
            <a:pPr marL="344488" indent="-344488" algn="just">
              <a:buFont typeface="Arial" pitchFamily="34" charset="0"/>
              <a:buChar char="•"/>
            </a:pPr>
            <a:r>
              <a:rPr lang="en-US" sz="2300" dirty="0" smtClean="0"/>
              <a:t>A higher susceptibility to various stresses due to an increase in physiologically active gibberellins and a resulting decrease In calcium, causing the enhanced permeability of cell membranes </a:t>
            </a:r>
          </a:p>
          <a:p>
            <a:pPr marL="344488" indent="-344488" algn="just">
              <a:buFont typeface="Arial" pitchFamily="34" charset="0"/>
              <a:buChar char="•"/>
            </a:pPr>
            <a:r>
              <a:rPr lang="en-US" sz="2300" dirty="0" smtClean="0"/>
              <a:t>This results in a brown-black discoloration at the affected site. </a:t>
            </a:r>
          </a:p>
          <a:p>
            <a:pPr marL="344488" indent="-344488" algn="just">
              <a:buFont typeface="Arial" pitchFamily="34" charset="0"/>
              <a:buChar char="•"/>
            </a:pPr>
            <a:r>
              <a:rPr lang="en-US" sz="2300" dirty="0" smtClean="0"/>
              <a:t>To control -always ensure adequate calcium supply to the crop root zone </a:t>
            </a:r>
          </a:p>
          <a:p>
            <a:pPr marL="344488" indent="-344488" algn="just">
              <a:buFont typeface="Arial" pitchFamily="34" charset="0"/>
              <a:buChar char="•"/>
            </a:pPr>
            <a:r>
              <a:rPr lang="en-US" sz="2300" dirty="0" smtClean="0"/>
              <a:t>Do not over water the tomato crop.</a:t>
            </a:r>
          </a:p>
          <a:p>
            <a:pPr marL="344488" indent="-344488" algn="just">
              <a:buFont typeface="Arial" pitchFamily="34" charset="0"/>
              <a:buChar char="•"/>
            </a:pPr>
            <a:r>
              <a:rPr lang="en-US" sz="2300" dirty="0" smtClean="0"/>
              <a:t>Maintain steady fruit and plant growth. Maintain the proper RH in the greenhouse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609600"/>
            <a:ext cx="5723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Symptoms of Blossom End Rot (BER)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54102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Regular irrigation. Application of calcium in </a:t>
            </a:r>
            <a:r>
              <a:rPr lang="en-US" dirty="0" err="1" smtClean="0"/>
              <a:t>fertigation</a:t>
            </a:r>
            <a:r>
              <a:rPr lang="en-US" dirty="0" smtClean="0"/>
              <a:t> or spray with 0.5% CaSO0.5% CaSO4 4 </a:t>
            </a:r>
            <a:r>
              <a:rPr lang="en-US" dirty="0" err="1" smtClean="0"/>
              <a:t>solutionsolution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495C"/>
              </a:clrFrom>
              <a:clrTo>
                <a:srgbClr val="03495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828800"/>
            <a:ext cx="58007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39469"/>
            <a:ext cx="315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RUSSETTING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762000"/>
            <a:ext cx="6629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indent="-404813" algn="just">
              <a:buFont typeface="Arial" pitchFamily="34" charset="0"/>
              <a:buChar char="•"/>
            </a:pPr>
            <a:r>
              <a:rPr lang="en-US" sz="3100" dirty="0" smtClean="0"/>
              <a:t>Inability of the fruit skin to expand with fruit growth. This results in fine hair like cracks on the fruit shoulders. </a:t>
            </a:r>
          </a:p>
          <a:p>
            <a:pPr marL="404813" indent="-404813" algn="just">
              <a:buFont typeface="Arial" pitchFamily="34" charset="0"/>
              <a:buChar char="•"/>
            </a:pPr>
            <a:r>
              <a:rPr lang="en-US" sz="3100" dirty="0" smtClean="0"/>
              <a:t>Cracks visible under certain light conditions. </a:t>
            </a:r>
          </a:p>
          <a:p>
            <a:pPr marL="404813" indent="-404813" algn="just">
              <a:buFont typeface="Arial" pitchFamily="34" charset="0"/>
              <a:buChar char="•"/>
            </a:pPr>
            <a:r>
              <a:rPr lang="en-US" sz="3100" dirty="0" smtClean="0"/>
              <a:t>Ensure proper plant nutrient balance in greenhouse cultivation of tomato by way of plant architecture. </a:t>
            </a:r>
          </a:p>
          <a:p>
            <a:pPr marL="404813" indent="-404813" algn="just">
              <a:buFont typeface="Arial" pitchFamily="34" charset="0"/>
              <a:buChar char="•"/>
            </a:pPr>
            <a:r>
              <a:rPr lang="en-US" sz="3100" dirty="0" smtClean="0"/>
              <a:t>Rate of' growth and water regimes can minimize this problem. </a:t>
            </a:r>
            <a:endParaRPr lang="en-US" sz="3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76200"/>
            <a:ext cx="5272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BLOTCHY RIPENING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685800"/>
            <a:ext cx="670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 algn="just">
              <a:buFont typeface="Arial" pitchFamily="34" charset="0"/>
              <a:buChar char="•"/>
            </a:pPr>
            <a:r>
              <a:rPr lang="en-US" sz="2800" dirty="0" smtClean="0"/>
              <a:t>A light color (yellow orange) on the shoulder.</a:t>
            </a:r>
          </a:p>
          <a:p>
            <a:pPr marL="344488" indent="-344488" algn="just">
              <a:buFont typeface="Arial" pitchFamily="34" charset="0"/>
              <a:buChar char="•"/>
            </a:pPr>
            <a:r>
              <a:rPr lang="en-US" sz="2800" dirty="0" smtClean="0"/>
              <a:t>This fruit ripening disorder caused by lack of adequate potassium absorption.</a:t>
            </a:r>
          </a:p>
          <a:p>
            <a:pPr marL="344488" indent="-344488" algn="just">
              <a:buFont typeface="Arial" pitchFamily="34" charset="0"/>
              <a:buChar char="•"/>
            </a:pPr>
            <a:r>
              <a:rPr lang="en-US" sz="2800" dirty="0" smtClean="0"/>
              <a:t>Reduces the quality and grade of the greenhouse fruits. </a:t>
            </a:r>
          </a:p>
          <a:p>
            <a:pPr marL="344488" indent="-344488" algn="just">
              <a:buFont typeface="Arial" pitchFamily="34" charset="0"/>
              <a:buChar char="•"/>
            </a:pPr>
            <a:r>
              <a:rPr lang="en-US" sz="2800" dirty="0" smtClean="0"/>
              <a:t>Proper nutrition and make sure there is adequate foliage to shade the fruit.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495C"/>
              </a:clrFrom>
              <a:clrTo>
                <a:srgbClr val="03495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572000"/>
            <a:ext cx="662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3629"/>
            <a:ext cx="6775320" cy="1140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DISEASES OF CUCUMBER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75022"/>
            <a:ext cx="6699120" cy="3973378"/>
          </a:xfrm>
        </p:spPr>
        <p:txBody>
          <a:bodyPr>
            <a:noAutofit/>
          </a:bodyPr>
          <a:lstStyle/>
          <a:p>
            <a:pPr marL="793750" indent="-793750"/>
            <a:r>
              <a:rPr lang="en-US" sz="4400" dirty="0" smtClean="0">
                <a:solidFill>
                  <a:schemeClr val="tx1"/>
                </a:solidFill>
              </a:rPr>
              <a:t>Powdery mildew</a:t>
            </a:r>
          </a:p>
          <a:p>
            <a:pPr marL="793750" indent="-793750"/>
            <a:r>
              <a:rPr lang="en-US" sz="4400" dirty="0" smtClean="0">
                <a:solidFill>
                  <a:schemeClr val="tx1"/>
                </a:solidFill>
              </a:rPr>
              <a:t>Downy mildew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828800" y="0"/>
            <a:ext cx="6934200" cy="699037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70"/>
              </a:spcBef>
            </a:pPr>
            <a:r>
              <a:rPr sz="3200" b="1" spc="-1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Powdery </a:t>
            </a:r>
            <a:r>
              <a:rPr sz="3200" b="1" spc="-5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mildew </a:t>
            </a:r>
            <a:endParaRPr lang="en-US" sz="3200" b="1" spc="-5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470"/>
              </a:spcBef>
            </a:pPr>
            <a:r>
              <a:rPr sz="3200" b="1" spc="-5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sz="3200" b="1" spc="-5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Budida </a:t>
            </a:r>
            <a:r>
              <a:rPr sz="3200" b="1" spc="-35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Tegulu</a:t>
            </a:r>
            <a:r>
              <a:rPr sz="3200" b="1" spc="-35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3200" b="1" spc="-35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470"/>
              </a:spcBef>
            </a:pPr>
            <a:r>
              <a:rPr sz="32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Erysiphe </a:t>
            </a:r>
            <a:r>
              <a:rPr sz="3200" b="1" i="1" spc="-5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cichoracearum)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342900" marR="5080" indent="-330200" algn="just">
              <a:lnSpc>
                <a:spcPct val="150000"/>
              </a:lnSpc>
              <a:spcBef>
                <a:spcPts val="595"/>
              </a:spcBef>
              <a:buFont typeface="Arial" pitchFamily="34" charset="0"/>
              <a:buChar char="•"/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A white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powdery growth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appears on the leaf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mostly 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confined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upper surface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but also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found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lower  surface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and the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stem.</a:t>
            </a:r>
            <a:endParaRPr sz="3200">
              <a:latin typeface="Times New Roman" pitchFamily="18" charset="0"/>
              <a:cs typeface="Times New Roman" pitchFamily="18" charset="0"/>
            </a:endParaRPr>
          </a:p>
          <a:p>
            <a:pPr marL="342900" marR="5080" indent="-330200" algn="just">
              <a:lnSpc>
                <a:spcPct val="150000"/>
              </a:lnSpc>
              <a:spcBef>
                <a:spcPts val="640"/>
              </a:spcBef>
              <a:buFont typeface="Arial" pitchFamily="34" charset="0"/>
              <a:buChar char="•"/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severe infections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leaves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and stem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dryoff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further </a:t>
            </a:r>
            <a:r>
              <a:rPr sz="3200" spc="5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growth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of the plant 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>
                <a:latin typeface="Times New Roman" pitchFamily="18" charset="0"/>
                <a:cs typeface="Times New Roman" pitchFamily="18" charset="0"/>
              </a:rPr>
              <a:t>arrested</a:t>
            </a:r>
            <a:r>
              <a:rPr sz="3200" spc="-5" smtClean="0">
                <a:latin typeface="Times New Roman" pitchFamily="18" charset="0"/>
                <a:cs typeface="Times New Roman" pitchFamily="18" charset="0"/>
              </a:rPr>
              <a:t>.</a:t>
            </a:r>
            <a:endParaRPr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5"/>
          <p:cNvGrpSpPr/>
          <p:nvPr/>
        </p:nvGrpSpPr>
        <p:grpSpPr>
          <a:xfrm rot="5400000">
            <a:off x="1333500" y="1676400"/>
            <a:ext cx="6362700" cy="3543300"/>
            <a:chOff x="2514600" y="5320029"/>
            <a:chExt cx="5318760" cy="1483360"/>
          </a:xfrm>
        </p:grpSpPr>
        <p:sp>
          <p:nvSpPr>
            <p:cNvPr id="5" name="object 6"/>
            <p:cNvSpPr/>
            <p:nvPr/>
          </p:nvSpPr>
          <p:spPr>
            <a:xfrm>
              <a:off x="2514600" y="5333999"/>
              <a:ext cx="1981200" cy="14693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/>
            <p:cNvSpPr/>
            <p:nvPr/>
          </p:nvSpPr>
          <p:spPr>
            <a:xfrm>
              <a:off x="6019800" y="5320029"/>
              <a:ext cx="1813559" cy="1347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762000"/>
            <a:ext cx="67056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3600" b="1" spc="-1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95275" marR="5080" indent="-283210" algn="just">
              <a:lnSpc>
                <a:spcPct val="150000"/>
              </a:lnSpc>
              <a:spcBef>
                <a:spcPts val="595"/>
              </a:spcBef>
              <a:buClr>
                <a:srgbClr val="C4E0FD"/>
              </a:buClr>
              <a:buFont typeface="UnDotum"/>
              <a:buChar char=""/>
              <a:tabLst>
                <a:tab pos="295910" algn="l"/>
              </a:tabLst>
            </a:pP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Spray </a:t>
            </a:r>
            <a:r>
              <a:rPr lang="en-US" sz="3600" spc="-5" dirty="0" err="1" smtClean="0">
                <a:latin typeface="Times New Roman" pitchFamily="18" charset="0"/>
                <a:cs typeface="Times New Roman" pitchFamily="18" charset="0"/>
              </a:rPr>
              <a:t>Dinocap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@ 1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ml/lit.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600" spc="-10" dirty="0" err="1" smtClean="0">
                <a:latin typeface="Times New Roman" pitchFamily="18" charset="0"/>
                <a:cs typeface="Times New Roman" pitchFamily="18" charset="0"/>
              </a:rPr>
              <a:t>Tridemorph</a:t>
            </a:r>
            <a:r>
              <a:rPr lang="en-US" sz="3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@ 1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ml/lit.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600" spc="-5" dirty="0" err="1" smtClean="0">
                <a:latin typeface="Times New Roman" pitchFamily="18" charset="0"/>
                <a:cs typeface="Times New Roman" pitchFamily="18" charset="0"/>
              </a:rPr>
              <a:t>Sulfex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0.2%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600" spc="-5" dirty="0" err="1" smtClean="0">
                <a:latin typeface="Times New Roman" pitchFamily="18" charset="0"/>
                <a:cs typeface="Times New Roman" pitchFamily="18" charset="0"/>
              </a:rPr>
              <a:t>Calixin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 0.1%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600" spc="-5" dirty="0" err="1" smtClean="0">
                <a:latin typeface="Times New Roman" pitchFamily="18" charset="0"/>
                <a:cs typeface="Times New Roman" pitchFamily="18" charset="0"/>
              </a:rPr>
              <a:t>Karathane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0.2% or </a:t>
            </a:r>
            <a:r>
              <a:rPr lang="en-US" sz="3600" spc="-5" dirty="0" err="1" smtClean="0">
                <a:latin typeface="Times New Roman" pitchFamily="18" charset="0"/>
                <a:cs typeface="Times New Roman" pitchFamily="18" charset="0"/>
              </a:rPr>
              <a:t>Bavistin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@ 1g/lit  of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2-3 </a:t>
            </a:r>
            <a:r>
              <a:rPr lang="en-US" sz="3600" spc="-5" dirty="0" smtClean="0">
                <a:latin typeface="Times New Roman" pitchFamily="18" charset="0"/>
                <a:cs typeface="Times New Roman" pitchFamily="18" charset="0"/>
              </a:rPr>
              <a:t>times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at 10 days</a:t>
            </a:r>
            <a:r>
              <a:rPr lang="en-US" sz="3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interval.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160" y="381000"/>
            <a:ext cx="8223840" cy="1140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DISEASES OF TOMATO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75022"/>
            <a:ext cx="6699120" cy="3973378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000" dirty="0" smtClean="0">
                <a:solidFill>
                  <a:schemeClr val="tx1"/>
                </a:solidFill>
              </a:rPr>
              <a:t>Early blight</a:t>
            </a:r>
          </a:p>
          <a:p>
            <a:pPr marL="457200" indent="-457200"/>
            <a:r>
              <a:rPr lang="en-US" sz="4000" dirty="0" smtClean="0">
                <a:solidFill>
                  <a:schemeClr val="tx1"/>
                </a:solidFill>
              </a:rPr>
              <a:t>Bacterial wilt</a:t>
            </a:r>
          </a:p>
          <a:p>
            <a:pPr marL="457200" indent="-457200"/>
            <a:r>
              <a:rPr lang="en-US" sz="4000" dirty="0" err="1" smtClean="0">
                <a:solidFill>
                  <a:schemeClr val="tx1"/>
                </a:solidFill>
              </a:rPr>
              <a:t>Fusarium</a:t>
            </a:r>
            <a:r>
              <a:rPr lang="en-US" sz="4000" dirty="0" smtClean="0">
                <a:solidFill>
                  <a:schemeClr val="tx1"/>
                </a:solidFill>
              </a:rPr>
              <a:t> wilt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85800"/>
            <a:ext cx="5943600" cy="2980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40"/>
              </a:spcBef>
            </a:pPr>
            <a:r>
              <a:rPr lang="en-US" sz="3200" b="1" spc="-1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Downy </a:t>
            </a:r>
            <a:r>
              <a:rPr lang="en-US" sz="3200" b="1" spc="-5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mildew </a:t>
            </a:r>
          </a:p>
          <a:p>
            <a:pPr marL="12700" algn="just">
              <a:lnSpc>
                <a:spcPct val="100000"/>
              </a:lnSpc>
              <a:spcBef>
                <a:spcPts val="540"/>
              </a:spcBef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Pseudoperonospora</a:t>
            </a:r>
            <a:r>
              <a:rPr lang="en-US" sz="3200" b="1" i="1" spc="-65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-5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cubensis</a:t>
            </a:r>
            <a:r>
              <a:rPr lang="en-US" sz="3200" b="1" spc="-5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5715" indent="-330200" algn="just">
              <a:lnSpc>
                <a:spcPts val="3100"/>
              </a:lnSpc>
              <a:spcBef>
                <a:spcPts val="760"/>
              </a:spcBef>
              <a:buFont typeface="Arial" pitchFamily="34" charset="0"/>
              <a:buChar char="•"/>
              <a:tabLst>
                <a:tab pos="1517015" algn="l"/>
                <a:tab pos="2508885" algn="l"/>
                <a:tab pos="3713479" algn="l"/>
                <a:tab pos="4328795" algn="l"/>
                <a:tab pos="5396865" algn="l"/>
                <a:tab pos="6678930" algn="l"/>
              </a:tabLst>
            </a:pP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spc="5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spc="5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	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3200" spc="5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ts	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spc="5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	on	l</a:t>
            </a:r>
            <a:r>
              <a:rPr lang="en-US" sz="3200" spc="5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er su</a:t>
            </a:r>
            <a:r>
              <a:rPr lang="en-US" sz="3200" spc="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	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yellow spots on 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upper surface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3200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leaves.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30200" algn="just">
              <a:lnSpc>
                <a:spcPct val="100000"/>
              </a:lnSpc>
              <a:spcBef>
                <a:spcPts val="370"/>
              </a:spcBef>
              <a:buFont typeface="Arial" pitchFamily="34" charset="0"/>
              <a:buChar char="•"/>
            </a:pPr>
            <a:r>
              <a:rPr lang="en-US" sz="3200" spc="-45" dirty="0" smtClean="0">
                <a:latin typeface="Times New Roman" pitchFamily="18" charset="0"/>
                <a:cs typeface="Times New Roman" pitchFamily="18" charset="0"/>
              </a:rPr>
              <a:t>Fruits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do not</a:t>
            </a:r>
            <a:r>
              <a:rPr lang="en-US" sz="32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0" dirty="0" smtClean="0">
                <a:latin typeface="Times New Roman" pitchFamily="18" charset="0"/>
                <a:cs typeface="Times New Roman" pitchFamily="18" charset="0"/>
              </a:rPr>
              <a:t>mature.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Downy Mildew in Cucurb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Downy Mildew in Cucurbi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733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793634"/>
            <a:ext cx="6705600" cy="248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spc="-15" dirty="0" smtClean="0">
                <a:solidFill>
                  <a:srgbClr val="006600"/>
                </a:solidFill>
                <a:latin typeface="Times New Roman"/>
                <a:cs typeface="Times New Roman"/>
              </a:rPr>
              <a:t>Control</a:t>
            </a:r>
            <a:endParaRPr lang="en-US" sz="3200" dirty="0" smtClean="0">
              <a:latin typeface="Times New Roman"/>
              <a:cs typeface="Times New Roman"/>
            </a:endParaRPr>
          </a:p>
          <a:p>
            <a:pPr marL="65088" marR="5080" algn="just">
              <a:lnSpc>
                <a:spcPct val="92100"/>
              </a:lnSpc>
              <a:spcBef>
                <a:spcPts val="705"/>
              </a:spcBef>
            </a:pPr>
            <a:r>
              <a:rPr lang="en-US" sz="3200" spc="-55" dirty="0" smtClean="0">
                <a:latin typeface="Times New Roman"/>
                <a:cs typeface="Times New Roman"/>
              </a:rPr>
              <a:t>Spray </a:t>
            </a:r>
            <a:r>
              <a:rPr lang="en-US" sz="3200" spc="-10" dirty="0" err="1" smtClean="0">
                <a:latin typeface="Times New Roman"/>
                <a:cs typeface="Times New Roman"/>
              </a:rPr>
              <a:t>Mancozeb</a:t>
            </a:r>
            <a:r>
              <a:rPr lang="en-US" sz="3200" spc="-10" dirty="0" smtClean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@ </a:t>
            </a:r>
            <a:r>
              <a:rPr lang="en-US" sz="3200" spc="-5" dirty="0" smtClean="0">
                <a:latin typeface="Times New Roman"/>
                <a:cs typeface="Times New Roman"/>
              </a:rPr>
              <a:t>2.5 </a:t>
            </a:r>
            <a:r>
              <a:rPr lang="en-US" sz="3200" dirty="0" smtClean="0">
                <a:latin typeface="Times New Roman"/>
                <a:cs typeface="Times New Roman"/>
              </a:rPr>
              <a:t>g/lit. or </a:t>
            </a:r>
            <a:r>
              <a:rPr lang="en-US" sz="3200" spc="-5" dirty="0" err="1" smtClean="0">
                <a:latin typeface="Times New Roman"/>
                <a:cs typeface="Times New Roman"/>
              </a:rPr>
              <a:t>Metalaxyl</a:t>
            </a:r>
            <a:r>
              <a:rPr lang="en-US" sz="3200" spc="-5" dirty="0" smtClean="0">
                <a:latin typeface="Times New Roman"/>
                <a:cs typeface="Times New Roman"/>
              </a:rPr>
              <a:t> </a:t>
            </a:r>
            <a:r>
              <a:rPr lang="en-US" sz="3200" spc="-10" dirty="0" smtClean="0">
                <a:latin typeface="Times New Roman"/>
                <a:cs typeface="Times New Roman"/>
              </a:rPr>
              <a:t>M.Z </a:t>
            </a:r>
            <a:r>
              <a:rPr lang="en-US" sz="3200" dirty="0" smtClean="0">
                <a:latin typeface="Times New Roman"/>
                <a:cs typeface="Times New Roman"/>
              </a:rPr>
              <a:t>@ 2g/lit. or </a:t>
            </a:r>
            <a:r>
              <a:rPr lang="en-US" sz="3200" spc="-5" dirty="0" err="1" smtClean="0">
                <a:latin typeface="Times New Roman"/>
                <a:cs typeface="Times New Roman"/>
              </a:rPr>
              <a:t>Dithane</a:t>
            </a:r>
            <a:r>
              <a:rPr lang="en-US" sz="3200" spc="-5" dirty="0" smtClean="0">
                <a:latin typeface="Times New Roman"/>
                <a:cs typeface="Times New Roman"/>
              </a:rPr>
              <a:t> Z-78 0.2% i.e. </a:t>
            </a:r>
            <a:r>
              <a:rPr lang="en-US" sz="3200" dirty="0" smtClean="0">
                <a:latin typeface="Times New Roman"/>
                <a:cs typeface="Times New Roman"/>
              </a:rPr>
              <a:t>2g/lit of  </a:t>
            </a:r>
            <a:r>
              <a:rPr lang="en-US" sz="3200" spc="-5" dirty="0" smtClean="0">
                <a:latin typeface="Times New Roman"/>
                <a:cs typeface="Times New Roman"/>
              </a:rPr>
              <a:t>water at </a:t>
            </a:r>
            <a:r>
              <a:rPr lang="en-US" sz="3200" dirty="0" smtClean="0">
                <a:latin typeface="Times New Roman"/>
                <a:cs typeface="Times New Roman"/>
              </a:rPr>
              <a:t>8-10 days</a:t>
            </a:r>
            <a:r>
              <a:rPr lang="en-US" sz="3200" spc="-15" dirty="0" smtClean="0">
                <a:latin typeface="Times New Roman"/>
                <a:cs typeface="Times New Roman"/>
              </a:rPr>
              <a:t> </a:t>
            </a:r>
            <a:r>
              <a:rPr lang="en-US" sz="3200" spc="-5" dirty="0" smtClean="0">
                <a:latin typeface="Times New Roman"/>
                <a:cs typeface="Times New Roman"/>
              </a:rPr>
              <a:t>interval.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152400"/>
            <a:ext cx="33954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Early Blight: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i="1" dirty="0" err="1" smtClean="0">
                <a:solidFill>
                  <a:srgbClr val="FF0000"/>
                </a:solidFill>
              </a:rPr>
              <a:t>Alternaria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solani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1219200"/>
            <a:ext cx="6553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Symptoms</a:t>
            </a:r>
            <a:endParaRPr lang="en-US" sz="2400" dirty="0" smtClean="0"/>
          </a:p>
          <a:p>
            <a:pPr marL="228600" indent="-228600" algn="just">
              <a:buFont typeface="Arial" pitchFamily="34" charset="0"/>
              <a:buChar char="•"/>
            </a:pPr>
            <a:r>
              <a:rPr lang="en-US" sz="2400" dirty="0" smtClean="0"/>
              <a:t>This is a common disease of tomato occurring on the foliage at any stage of the growth.</a:t>
            </a:r>
          </a:p>
          <a:p>
            <a:pPr marL="228600" indent="-228600" algn="just">
              <a:buFont typeface="Arial" pitchFamily="34" charset="0"/>
              <a:buChar char="•"/>
            </a:pPr>
            <a:r>
              <a:rPr lang="en-US" sz="2400" dirty="0" smtClean="0"/>
              <a:t>The fungus attacks the foliage causing characteristic leaf spots and blight. Early blight is first observed on the plants as small, black lesions mostly on the older foliage.</a:t>
            </a:r>
          </a:p>
          <a:p>
            <a:pPr marL="228600" indent="-228600" algn="just">
              <a:buFont typeface="Arial" pitchFamily="34" charset="0"/>
              <a:buChar char="•"/>
            </a:pPr>
            <a:r>
              <a:rPr lang="en-US" sz="2400" dirty="0" smtClean="0"/>
              <a:t>Spots enlarge, and by the time they are one-fourth inch in diameter or larger, concentric rings in a bull's eye pattern can be seen in the center of the diseased area.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76200"/>
            <a:ext cx="6705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n-US" sz="2000" dirty="0" smtClean="0"/>
              <a:t>Tissue surrounding the spots may turn yellow. If high temperature and humidity occur at this time, much of the foliage is killed.</a:t>
            </a:r>
          </a:p>
          <a:p>
            <a:pPr marL="228600" indent="-228600" algn="just">
              <a:buFont typeface="Arial" pitchFamily="34" charset="0"/>
              <a:buChar char="•"/>
            </a:pPr>
            <a:r>
              <a:rPr lang="en-US" sz="2000" dirty="0" smtClean="0"/>
              <a:t>Lesions on the stems are similar to those on leaves, sometimes girdling the plant if they occur near the soil line.</a:t>
            </a:r>
          </a:p>
          <a:p>
            <a:pPr marL="228600" indent="-228600" algn="just">
              <a:buFont typeface="Arial" pitchFamily="34" charset="0"/>
              <a:buChar char="•"/>
            </a:pPr>
            <a:r>
              <a:rPr lang="en-US" sz="2000" dirty="0" smtClean="0"/>
              <a:t>Transplants showing infection by the late blight fungus often die when set in the field. The fungus also infects the fruit, generally through the calyx or stem attachment.</a:t>
            </a:r>
          </a:p>
          <a:p>
            <a:pPr marL="228600" indent="-228600" algn="just">
              <a:buFont typeface="Arial" pitchFamily="34" charset="0"/>
              <a:buChar char="•"/>
            </a:pPr>
            <a:r>
              <a:rPr lang="en-US" sz="2000" dirty="0" smtClean="0"/>
              <a:t>Lesions attain considerable size, usually involving nearly the entire fruit; concentric rings are also present on the fruit.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191000"/>
            <a:ext cx="701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1311057"/>
            <a:ext cx="64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Management</a:t>
            </a:r>
            <a:endParaRPr lang="en-US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Removal and destruction of crop debris.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Practicing crop rotation helps to minimize the disease incidence.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Spray the crop with </a:t>
            </a:r>
            <a:r>
              <a:rPr lang="en-US" sz="2800" dirty="0" err="1" smtClean="0"/>
              <a:t>Mancozeb</a:t>
            </a:r>
            <a:r>
              <a:rPr lang="en-US" sz="2800" dirty="0" smtClean="0"/>
              <a:t> 0.2 % for effective disease control.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457200"/>
            <a:ext cx="579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Bacterial wilt : </a:t>
            </a:r>
          </a:p>
          <a:p>
            <a:r>
              <a:rPr lang="en-US" sz="3200" b="1" i="1" dirty="0" err="1" smtClean="0">
                <a:solidFill>
                  <a:srgbClr val="FF0000"/>
                </a:solidFill>
              </a:rPr>
              <a:t>Burkholderia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solanacearum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1524000"/>
            <a:ext cx="6400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Symptom</a:t>
            </a:r>
            <a:endParaRPr lang="en-US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This is one of the most serious diseases of tomato crop. Relatively high soil moisture and soil temperature </a:t>
            </a:r>
            <a:r>
              <a:rPr lang="en-US" sz="2400" dirty="0" err="1" smtClean="0"/>
              <a:t>favour</a:t>
            </a:r>
            <a:r>
              <a:rPr lang="en-US" sz="2400" dirty="0" smtClean="0"/>
              <a:t> disease development.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Characteristic symptoms of bacterial wilt are the rapid and complete wilting of normal grown up plants.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Lower leaves may drop before wilting. Pathogen is mostly confined to vascular region; in advantage cases, it may invade the cortex and pith and cause </a:t>
            </a:r>
            <a:r>
              <a:rPr lang="en-US" sz="2400" dirty="0" err="1" smtClean="0"/>
              <a:t>yellowbrown</a:t>
            </a:r>
            <a:r>
              <a:rPr lang="en-US" sz="2400" dirty="0" smtClean="0"/>
              <a:t> </a:t>
            </a:r>
            <a:r>
              <a:rPr lang="en-US" sz="2400" dirty="0" err="1" smtClean="0"/>
              <a:t>discolouration</a:t>
            </a:r>
            <a:r>
              <a:rPr lang="en-US" sz="2400" dirty="0" smtClean="0"/>
              <a:t> of tissues.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304395"/>
            <a:ext cx="64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Infected plant parts when cut and immersed in clear water, a white streak of bacterial ooze is seen coming out from cut ends.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The spreads through wounds, soil and implements.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Avoid damage to seedling while transplanting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Apply bleaching powder @ 10kg/ha and </a:t>
            </a:r>
            <a:r>
              <a:rPr lang="en-US" sz="2800" dirty="0" err="1" smtClean="0"/>
              <a:t>inrate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4228" y="76200"/>
            <a:ext cx="518537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447800"/>
            <a:ext cx="6705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Management</a:t>
            </a:r>
            <a:endParaRPr lang="en-US" sz="2800" dirty="0" smtClean="0"/>
          </a:p>
          <a:p>
            <a:pPr algn="just"/>
            <a:r>
              <a:rPr lang="en-US" sz="2800" dirty="0" smtClean="0"/>
              <a:t>Crop rotations, viz., </a:t>
            </a:r>
          </a:p>
          <a:p>
            <a:pPr algn="just"/>
            <a:r>
              <a:rPr lang="en-US" sz="2800" dirty="0" smtClean="0"/>
              <a:t>cowpea-maize-cabbage, </a:t>
            </a:r>
          </a:p>
          <a:p>
            <a:pPr algn="just"/>
            <a:r>
              <a:rPr lang="en-US" sz="2800" dirty="0" smtClean="0"/>
              <a:t>okra-cowpea-maize, </a:t>
            </a:r>
          </a:p>
          <a:p>
            <a:pPr algn="just"/>
            <a:r>
              <a:rPr lang="en-US" sz="2800" dirty="0" smtClean="0"/>
              <a:t>maize- cowpea-maize and </a:t>
            </a:r>
          </a:p>
          <a:p>
            <a:pPr algn="just"/>
            <a:r>
              <a:rPr lang="en-US" sz="2800" dirty="0" smtClean="0"/>
              <a:t>finger millet-egg plant </a:t>
            </a:r>
          </a:p>
          <a:p>
            <a:pPr algn="just"/>
            <a:r>
              <a:rPr lang="en-US" sz="2800" dirty="0" smtClean="0"/>
              <a:t>These are reported effective in reducing bacterial wilt of tomato.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524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Fusarium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Wilt :</a:t>
            </a:r>
          </a:p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Fusarium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oxysporum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f. sp.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lycopersici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295400"/>
            <a:ext cx="6781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Symptom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first symptom of the disease is clearing of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veinlets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chlorosis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 leaves.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younger leaves may die in succession and the entire may wilt and die in a course of few days. Soon the petiole and the leaves droop and wilt.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young plants, symptom consists of clearing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veinlet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dropping of petioles. In field, yellowing of the lower leaves first and affected leaflets wilt and die.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symptoms continue in subsequent leaves. At later stage, browning of vascular system occurs. Plants become stunted and die.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2603</TotalTime>
  <Words>923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Theme5</vt:lpstr>
      <vt:lpstr>Slide 1</vt:lpstr>
      <vt:lpstr>DISEASES OF TOMATO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DISEASES OF CUCUMBER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House Heating</dc:title>
  <dc:creator>hp</dc:creator>
  <cp:lastModifiedBy>DEEPAYAN</cp:lastModifiedBy>
  <cp:revision>63</cp:revision>
  <dcterms:created xsi:type="dcterms:W3CDTF">2006-08-16T00:00:00Z</dcterms:created>
  <dcterms:modified xsi:type="dcterms:W3CDTF">2021-01-25T00:19:30Z</dcterms:modified>
</cp:coreProperties>
</file>