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0" r:id="rId2"/>
    <p:sldId id="292" r:id="rId3"/>
    <p:sldId id="293" r:id="rId4"/>
    <p:sldId id="294" r:id="rId5"/>
    <p:sldId id="338" r:id="rId6"/>
    <p:sldId id="295" r:id="rId7"/>
    <p:sldId id="330" r:id="rId8"/>
    <p:sldId id="331" r:id="rId9"/>
    <p:sldId id="339" r:id="rId10"/>
    <p:sldId id="340" r:id="rId11"/>
    <p:sldId id="341" r:id="rId12"/>
    <p:sldId id="342" r:id="rId13"/>
    <p:sldId id="343" r:id="rId14"/>
    <p:sldId id="344" r:id="rId15"/>
    <p:sldId id="332" r:id="rId16"/>
    <p:sldId id="345" r:id="rId17"/>
    <p:sldId id="346" r:id="rId18"/>
    <p:sldId id="329"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nkar Gaikwad" initials="DG" lastIdx="4"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58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8C9885-973F-4B80-A5A9-6517584C9FF1}" type="datetimeFigureOut">
              <a:rPr lang="en-US" smtClean="0"/>
              <a:pPr/>
              <a:t>1/17/2021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C552A-FFEB-40C1-9E0B-0A57CC7A60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841411"/>
            <a:ext cx="6857280" cy="1790828"/>
          </a:xfrm>
        </p:spPr>
        <p:txBody>
          <a:bodyPr anchor="b"/>
          <a:lstStyle>
            <a:lvl1pPr algn="ctr">
              <a:defRPr sz="5400"/>
            </a:lvl1pPr>
          </a:lstStyle>
          <a:p>
            <a:r>
              <a:rPr lang="en-US" smtClean="0"/>
              <a:t>Click to edit Master title style</a:t>
            </a:r>
            <a:endParaRPr lang="en-IN"/>
          </a:p>
        </p:txBody>
      </p:sp>
      <p:sp>
        <p:nvSpPr>
          <p:cNvPr id="3" name="Subtitle 2"/>
          <p:cNvSpPr>
            <a:spLocks noGrp="1"/>
          </p:cNvSpPr>
          <p:nvPr>
            <p:ph type="subTitle" idx="1"/>
          </p:nvPr>
        </p:nvSpPr>
        <p:spPr>
          <a:xfrm>
            <a:off x="1143360" y="2701365"/>
            <a:ext cx="6857280" cy="1242131"/>
          </a:xfrm>
        </p:spPr>
        <p:txBody>
          <a:bodyPr/>
          <a:lstStyle>
            <a:lvl1pPr marL="0" indent="0" algn="ctr">
              <a:buNone/>
              <a:defRPr sz="2200"/>
            </a:lvl1pPr>
            <a:lvl2pPr marL="414726" indent="0" algn="ctr">
              <a:buNone/>
              <a:defRPr sz="1800"/>
            </a:lvl2pPr>
            <a:lvl3pPr marL="829452" indent="0" algn="ctr">
              <a:buNone/>
              <a:defRPr sz="1600"/>
            </a:lvl3pPr>
            <a:lvl4pPr marL="1244178" indent="0" algn="ctr">
              <a:buNone/>
              <a:defRPr sz="1500"/>
            </a:lvl4pPr>
            <a:lvl5pPr marL="1658904" indent="0" algn="ctr">
              <a:buNone/>
              <a:defRPr sz="1500"/>
            </a:lvl5pPr>
            <a:lvl6pPr marL="2073631" indent="0" algn="ctr">
              <a:buNone/>
              <a:defRPr sz="1500"/>
            </a:lvl6pPr>
            <a:lvl7pPr marL="2488357" indent="0" algn="ctr">
              <a:buNone/>
              <a:defRPr sz="1500"/>
            </a:lvl7pPr>
            <a:lvl8pPr marL="2903083" indent="0" algn="ctr">
              <a:buNone/>
              <a:defRPr sz="1500"/>
            </a:lvl8pPr>
            <a:lvl9pPr marL="3317809" indent="0" algn="ctr">
              <a:buNone/>
              <a:defRPr sz="15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05222"/>
            <a:ext cx="2054880" cy="397805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6480" y="205222"/>
            <a:ext cx="6030720" cy="39780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282096"/>
            <a:ext cx="7886880" cy="2139704"/>
          </a:xfrm>
        </p:spPr>
        <p:txBody>
          <a:bodyPr anchor="b"/>
          <a:lstStyle>
            <a:lvl1pPr>
              <a:defRPr sz="5400"/>
            </a:lvl1pPr>
          </a:lstStyle>
          <a:p>
            <a:r>
              <a:rPr lang="en-US" smtClean="0"/>
              <a:t>Click to edit Master title style</a:t>
            </a:r>
            <a:endParaRPr lang="en-IN"/>
          </a:p>
        </p:txBody>
      </p:sp>
      <p:sp>
        <p:nvSpPr>
          <p:cNvPr id="3" name="Text Placeholder 2"/>
          <p:cNvSpPr>
            <a:spLocks noGrp="1"/>
          </p:cNvSpPr>
          <p:nvPr>
            <p:ph type="body" idx="1"/>
          </p:nvPr>
        </p:nvSpPr>
        <p:spPr>
          <a:xfrm>
            <a:off x="623521" y="3442323"/>
            <a:ext cx="7886880" cy="1124398"/>
          </a:xfrm>
        </p:spPr>
        <p:txBody>
          <a:bodyPr/>
          <a:lstStyle>
            <a:lvl1pPr marL="0" indent="0">
              <a:buNone/>
              <a:defRPr sz="2200"/>
            </a:lvl1pPr>
            <a:lvl2pPr marL="414726" indent="0">
              <a:buNone/>
              <a:defRPr sz="1800"/>
            </a:lvl2pPr>
            <a:lvl3pPr marL="829452" indent="0">
              <a:buNone/>
              <a:defRPr sz="1600"/>
            </a:lvl3pPr>
            <a:lvl4pPr marL="1244178" indent="0">
              <a:buNone/>
              <a:defRPr sz="1500"/>
            </a:lvl4pPr>
            <a:lvl5pPr marL="1658904" indent="0">
              <a:buNone/>
              <a:defRPr sz="1500"/>
            </a:lvl5pPr>
            <a:lvl6pPr marL="2073631" indent="0">
              <a:buNone/>
              <a:defRPr sz="1500"/>
            </a:lvl6pPr>
            <a:lvl7pPr marL="2488357" indent="0">
              <a:buNone/>
              <a:defRPr sz="1500"/>
            </a:lvl7pPr>
            <a:lvl8pPr marL="2903083" indent="0">
              <a:buNone/>
              <a:defRPr sz="1500"/>
            </a:lvl8pPr>
            <a:lvl9pPr marL="3317809" indent="0">
              <a:buNone/>
              <a:defRPr sz="15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6480" y="1203247"/>
            <a:ext cx="4042080" cy="2980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36800" y="1203247"/>
            <a:ext cx="4043520" cy="2980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274349"/>
            <a:ext cx="7886880" cy="993704"/>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280" y="1260493"/>
            <a:ext cx="3869280" cy="617825"/>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29280" y="1878318"/>
            <a:ext cx="3869280" cy="2764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600" y="1260493"/>
            <a:ext cx="3886560" cy="617825"/>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29600" y="1878318"/>
            <a:ext cx="3886560" cy="2764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8" name="Rectangle 5"/>
          <p:cNvSpPr>
            <a:spLocks noGrp="1" noChangeArrowheads="1"/>
          </p:cNvSpPr>
          <p:nvPr>
            <p:ph type="ftr" idx="11"/>
          </p:nvPr>
        </p:nvSpPr>
        <p:spPr>
          <a:ln/>
        </p:spPr>
        <p:txBody>
          <a:bodyPr/>
          <a:lstStyle>
            <a:lvl1pPr>
              <a:defRPr/>
            </a:lvl1pPr>
          </a:lstStyle>
          <a:p>
            <a:endParaRPr lang="en-US"/>
          </a:p>
        </p:txBody>
      </p:sp>
      <p:sp>
        <p:nvSpPr>
          <p:cNvPr id="9"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3" name="Rectangle 5"/>
          <p:cNvSpPr>
            <a:spLocks noGrp="1" noChangeArrowheads="1"/>
          </p:cNvSpPr>
          <p:nvPr>
            <p:ph type="ftr" idx="11"/>
          </p:nvPr>
        </p:nvSpPr>
        <p:spPr>
          <a:ln/>
        </p:spPr>
        <p:txBody>
          <a:bodyPr/>
          <a:lstStyle>
            <a:lvl1pPr>
              <a:defRPr/>
            </a:lvl1pPr>
          </a:lstStyle>
          <a:p>
            <a:endParaRPr lang="en-US"/>
          </a:p>
        </p:txBody>
      </p:sp>
      <p:sp>
        <p:nvSpPr>
          <p:cNvPr id="4"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342396"/>
            <a:ext cx="2949120" cy="1201086"/>
          </a:xfrm>
        </p:spPr>
        <p:txBody>
          <a:bodyPr anchor="b"/>
          <a:lstStyle>
            <a:lvl1pPr>
              <a:defRPr sz="2900"/>
            </a:lvl1pPr>
          </a:lstStyle>
          <a:p>
            <a:r>
              <a:rPr lang="en-US" smtClean="0"/>
              <a:t>Click to edit Master title style</a:t>
            </a:r>
            <a:endParaRPr lang="en-IN"/>
          </a:p>
        </p:txBody>
      </p:sp>
      <p:sp>
        <p:nvSpPr>
          <p:cNvPr id="3" name="Content Placeholder 2"/>
          <p:cNvSpPr>
            <a:spLocks noGrp="1"/>
          </p:cNvSpPr>
          <p:nvPr>
            <p:ph idx="1"/>
          </p:nvPr>
        </p:nvSpPr>
        <p:spPr>
          <a:xfrm>
            <a:off x="3888000" y="740959"/>
            <a:ext cx="4628160" cy="365510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280" y="1543483"/>
            <a:ext cx="2949120" cy="285798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342396"/>
            <a:ext cx="2949120" cy="1201086"/>
          </a:xfrm>
        </p:spPr>
        <p:txBody>
          <a:bodyPr anchor="b"/>
          <a:lstStyle>
            <a:lvl1pPr>
              <a:defRPr sz="2900"/>
            </a:lvl1pPr>
          </a:lstStyle>
          <a:p>
            <a:r>
              <a:rPr lang="en-US" smtClean="0"/>
              <a:t>Click to edit Master title style</a:t>
            </a:r>
            <a:endParaRPr lang="en-IN"/>
          </a:p>
        </p:txBody>
      </p:sp>
      <p:sp>
        <p:nvSpPr>
          <p:cNvPr id="3" name="Picture Placeholder 2"/>
          <p:cNvSpPr>
            <a:spLocks noGrp="1"/>
          </p:cNvSpPr>
          <p:nvPr>
            <p:ph type="pic" idx="1"/>
          </p:nvPr>
        </p:nvSpPr>
        <p:spPr>
          <a:xfrm>
            <a:off x="3888000" y="740959"/>
            <a:ext cx="4628160" cy="3655104"/>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629280" y="1543483"/>
            <a:ext cx="2949120" cy="285798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1/17/2021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177121" y="20523"/>
            <a:ext cx="8894880" cy="5143500"/>
          </a:xfrm>
          <a:prstGeom prst="rect">
            <a:avLst/>
          </a:prstGeom>
          <a:noFill/>
          <a:ln w="9525">
            <a:noFill/>
            <a:round/>
            <a:headEnd/>
            <a:tailEnd/>
          </a:ln>
        </p:spPr>
      </p:pic>
      <p:sp>
        <p:nvSpPr>
          <p:cNvPr id="1027" name="Rectangle 2"/>
          <p:cNvSpPr>
            <a:spLocks noGrp="1" noChangeArrowheads="1"/>
          </p:cNvSpPr>
          <p:nvPr>
            <p:ph type="title"/>
          </p:nvPr>
        </p:nvSpPr>
        <p:spPr bwMode="auto">
          <a:xfrm>
            <a:off x="456480" y="205222"/>
            <a:ext cx="8223840" cy="8554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456480" y="1203247"/>
            <a:ext cx="8223840" cy="2980034"/>
          </a:xfrm>
          <a:prstGeom prst="rect">
            <a:avLst/>
          </a:prstGeom>
          <a:noFill/>
          <a:ln w="9525">
            <a:noFill/>
            <a:round/>
            <a:headEnd/>
            <a:tailEnd/>
          </a:ln>
        </p:spPr>
        <p:txBody>
          <a:bodyPr vert="horz" wrap="square" lIns="0" tIns="25798"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127680" y="4685532"/>
            <a:ext cx="2894400" cy="3510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anose="02020603050405020304" pitchFamily="18" charset="0"/>
                <a:ea typeface="DejaVu Sans" charset="0"/>
                <a:cs typeface="DejaVu Sans" charset="0"/>
              </a:defRPr>
            </a:lvl1pPr>
          </a:lstStyle>
          <a:p>
            <a:fld id="{1D8BD707-D9CF-40AE-B4C6-C98DA3205C09}" type="datetimeFigureOut">
              <a:rPr lang="en-US" smtClean="0"/>
              <a:pPr/>
              <a:t>1/17/2021</a:t>
            </a:fld>
            <a:endParaRPr lang="en-US"/>
          </a:p>
        </p:txBody>
      </p:sp>
      <p:sp>
        <p:nvSpPr>
          <p:cNvPr id="1029" name="Rectangle 5"/>
          <p:cNvSpPr>
            <a:spLocks noGrp="1" noChangeArrowheads="1"/>
          </p:cNvSpPr>
          <p:nvPr>
            <p:ph type="ftr"/>
          </p:nvPr>
        </p:nvSpPr>
        <p:spPr bwMode="auto">
          <a:xfrm>
            <a:off x="6556321" y="4685532"/>
            <a:ext cx="2894400" cy="3510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anose="02020603050405020304" pitchFamily="18" charset="0"/>
                <a:ea typeface="DejaVu Sans" charset="0"/>
                <a:cs typeface="DejaVu Sans" charset="0"/>
              </a:defRPr>
            </a:lvl1pPr>
          </a:lstStyle>
          <a:p>
            <a:endParaRPr lang="en-US"/>
          </a:p>
        </p:txBody>
      </p:sp>
      <p:sp>
        <p:nvSpPr>
          <p:cNvPr id="1030" name="Rectangle 6"/>
          <p:cNvSpPr>
            <a:spLocks noGrp="1" noChangeArrowheads="1"/>
          </p:cNvSpPr>
          <p:nvPr>
            <p:ph type="sldNum"/>
          </p:nvPr>
        </p:nvSpPr>
        <p:spPr bwMode="auto">
          <a:xfrm>
            <a:off x="456480" y="4685532"/>
            <a:ext cx="2125440" cy="3510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1" fontAlgn="base" hangingPunct="1">
        <a:lnSpc>
          <a:spcPct val="93000"/>
        </a:lnSpc>
        <a:spcBef>
          <a:spcPct val="0"/>
        </a:spcBef>
        <a:spcAft>
          <a:spcPct val="0"/>
        </a:spcAft>
        <a:buClr>
          <a:srgbClr val="000000"/>
        </a:buClr>
        <a:buSzPct val="100000"/>
        <a:buFont typeface="Times New Roman" pitchFamily="16" charset="0"/>
        <a:defRPr sz="4000" kern="1200">
          <a:solidFill>
            <a:srgbClr val="000000"/>
          </a:solidFill>
          <a:latin typeface="+mj-lt"/>
          <a:ea typeface="+mj-ea"/>
          <a:cs typeface="+mj-cs"/>
        </a:defRPr>
      </a:lvl1pPr>
      <a:lvl2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2pPr>
      <a:lvl3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3pPr>
      <a:lvl4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4pPr>
      <a:lvl5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9pPr>
    </p:titleStyle>
    <p:bodyStyle>
      <a:lvl1pPr marL="311045" indent="-311045" algn="l" defTabSz="407526" rtl="0" eaLnBrk="1" fontAlgn="base" hangingPunct="1">
        <a:lnSpc>
          <a:spcPct val="93000"/>
        </a:lnSpc>
        <a:spcBef>
          <a:spcPts val="1293"/>
        </a:spcBef>
        <a:spcAft>
          <a:spcPct val="0"/>
        </a:spcAft>
        <a:buClr>
          <a:srgbClr val="000000"/>
        </a:buClr>
        <a:buSzPct val="100000"/>
        <a:buFont typeface="Times New Roman" pitchFamily="16" charset="0"/>
        <a:buChar char="•"/>
        <a:defRPr sz="2900" kern="1200">
          <a:solidFill>
            <a:srgbClr val="000000"/>
          </a:solidFill>
          <a:latin typeface="+mn-lt"/>
          <a:ea typeface="+mn-ea"/>
          <a:cs typeface="+mn-cs"/>
        </a:defRPr>
      </a:lvl1pPr>
      <a:lvl2pPr marL="673930" indent="-259204" algn="l" defTabSz="407526" rtl="0" eaLnBrk="1" fontAlgn="base" hangingPunct="1">
        <a:lnSpc>
          <a:spcPct val="93000"/>
        </a:lnSpc>
        <a:spcBef>
          <a:spcPts val="1032"/>
        </a:spcBef>
        <a:spcAft>
          <a:spcPct val="0"/>
        </a:spcAft>
        <a:buClr>
          <a:srgbClr val="000000"/>
        </a:buClr>
        <a:buSzPct val="100000"/>
        <a:buFont typeface="Times New Roman" pitchFamily="16" charset="0"/>
        <a:buChar char="–"/>
        <a:defRPr sz="2500" kern="1200">
          <a:solidFill>
            <a:srgbClr val="000000"/>
          </a:solidFill>
          <a:latin typeface="+mn-lt"/>
          <a:ea typeface="+mn-ea"/>
          <a:cs typeface="+mn-cs"/>
        </a:defRPr>
      </a:lvl2pPr>
      <a:lvl3pPr marL="1036815" indent="-207363" algn="l" defTabSz="407526" rtl="0" eaLnBrk="1" fontAlgn="base" hangingPunct="1">
        <a:lnSpc>
          <a:spcPct val="93000"/>
        </a:lnSpc>
        <a:spcBef>
          <a:spcPts val="771"/>
        </a:spcBef>
        <a:spcAft>
          <a:spcPct val="0"/>
        </a:spcAft>
        <a:buClr>
          <a:srgbClr val="000000"/>
        </a:buClr>
        <a:buSzPct val="100000"/>
        <a:buFont typeface="Times New Roman" pitchFamily="16" charset="0"/>
        <a:buChar char="•"/>
        <a:defRPr sz="2200" kern="1200">
          <a:solidFill>
            <a:srgbClr val="000000"/>
          </a:solidFill>
          <a:latin typeface="+mn-lt"/>
          <a:ea typeface="+mn-ea"/>
          <a:cs typeface="+mn-cs"/>
        </a:defRPr>
      </a:lvl3pPr>
      <a:lvl4pPr marL="1451541" indent="-207363" algn="l" defTabSz="407526" rtl="0" eaLnBrk="1" fontAlgn="base" hangingPunct="1">
        <a:lnSpc>
          <a:spcPct val="93000"/>
        </a:lnSpc>
        <a:spcBef>
          <a:spcPts val="522"/>
        </a:spcBef>
        <a:spcAft>
          <a:spcPct val="0"/>
        </a:spcAft>
        <a:buClr>
          <a:srgbClr val="000000"/>
        </a:buClr>
        <a:buSzPct val="100000"/>
        <a:buFont typeface="Times New Roman" pitchFamily="16" charset="0"/>
        <a:buChar char="–"/>
        <a:defRPr sz="1800" kern="1200">
          <a:solidFill>
            <a:srgbClr val="000000"/>
          </a:solidFill>
          <a:latin typeface="+mn-lt"/>
          <a:ea typeface="+mn-ea"/>
          <a:cs typeface="+mn-cs"/>
        </a:defRPr>
      </a:lvl4pPr>
      <a:lvl5pPr marL="1866268" indent="-207363" algn="l" defTabSz="407526" rtl="0" eaLnBrk="1" fontAlgn="base" hangingPunct="1">
        <a:lnSpc>
          <a:spcPct val="93000"/>
        </a:lnSpc>
        <a:spcBef>
          <a:spcPts val="261"/>
        </a:spcBef>
        <a:spcAft>
          <a:spcPct val="0"/>
        </a:spcAft>
        <a:buClr>
          <a:srgbClr val="000000"/>
        </a:buClr>
        <a:buSzPct val="100000"/>
        <a:buFont typeface="Times New Roman" pitchFamily="16" charset="0"/>
        <a:buChar char="»"/>
        <a:defRPr sz="1800"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09550"/>
            <a:ext cx="6928440" cy="1236450"/>
          </a:xfrm>
        </p:spPr>
        <p:txBody>
          <a:bodyPr/>
          <a:lstStyle/>
          <a:p>
            <a:r>
              <a:rPr lang="en-US" sz="3200" b="1" dirty="0" smtClean="0">
                <a:solidFill>
                  <a:srgbClr val="C00000"/>
                </a:solidFill>
                <a:latin typeface="Times New Roman" panose="02020603050405020304" pitchFamily="18" charset="0"/>
                <a:cs typeface="Times New Roman" panose="02020603050405020304" pitchFamily="18" charset="0"/>
              </a:rPr>
              <a:t/>
            </a:r>
            <a:br>
              <a:rPr lang="en-US" sz="3200" b="1" dirty="0" smtClean="0">
                <a:solidFill>
                  <a:srgbClr val="C00000"/>
                </a:solidFill>
                <a:latin typeface="Times New Roman" panose="02020603050405020304" pitchFamily="18" charset="0"/>
                <a:cs typeface="Times New Roman" panose="02020603050405020304" pitchFamily="18" charset="0"/>
              </a:rPr>
            </a:br>
            <a:r>
              <a:rPr lang="en-US" sz="3200" b="1" dirty="0" smtClean="0">
                <a:solidFill>
                  <a:srgbClr val="C00000"/>
                </a:solidFill>
                <a:latin typeface="Times New Roman" panose="02020603050405020304" pitchFamily="18" charset="0"/>
                <a:cs typeface="Times New Roman" panose="02020603050405020304" pitchFamily="18" charset="0"/>
              </a:rPr>
              <a:t>Center for Smart Agriculture</a:t>
            </a:r>
            <a:br>
              <a:rPr lang="en-US" sz="3200" b="1" dirty="0" smtClean="0">
                <a:solidFill>
                  <a:srgbClr val="C00000"/>
                </a:solidFill>
                <a:latin typeface="Times New Roman" panose="02020603050405020304" pitchFamily="18" charset="0"/>
                <a:cs typeface="Times New Roman" panose="02020603050405020304" pitchFamily="18" charset="0"/>
              </a:rPr>
            </a:br>
            <a:r>
              <a:rPr lang="en-US" sz="3200" b="1" dirty="0" smtClean="0">
                <a:latin typeface="Times New Roman" pitchFamily="18" charset="0"/>
                <a:cs typeface="Times New Roman" pitchFamily="18" charset="0"/>
              </a:rPr>
              <a:t>Protected cultivation of vegetable crops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1" dirty="0" smtClean="0">
                <a:solidFill>
                  <a:srgbClr val="C00000"/>
                </a:solidFill>
                <a:latin typeface="Times New Roman" panose="02020603050405020304" pitchFamily="18" charset="0"/>
                <a:cs typeface="Times New Roman" panose="02020603050405020304" pitchFamily="18" charset="0"/>
              </a:rPr>
              <a:t/>
            </a:r>
            <a:br>
              <a:rPr lang="en-US" sz="3200" b="1" dirty="0" smtClean="0">
                <a:solidFill>
                  <a:srgbClr val="C00000"/>
                </a:solidFill>
                <a:latin typeface="Times New Roman" panose="02020603050405020304" pitchFamily="18" charset="0"/>
                <a:cs typeface="Times New Roman" panose="02020603050405020304" pitchFamily="18" charset="0"/>
              </a:rPr>
            </a:br>
            <a:endParaRPr lang="en-US" sz="3200" dirty="0"/>
          </a:p>
        </p:txBody>
      </p:sp>
      <p:sp>
        <p:nvSpPr>
          <p:cNvPr id="3" name="Content Placeholder 2"/>
          <p:cNvSpPr>
            <a:spLocks noGrp="1"/>
          </p:cNvSpPr>
          <p:nvPr>
            <p:ph idx="1"/>
          </p:nvPr>
        </p:nvSpPr>
        <p:spPr>
          <a:xfrm>
            <a:off x="1295400" y="3409950"/>
            <a:ext cx="7461120" cy="1143000"/>
          </a:xfrm>
        </p:spPr>
        <p:txBody>
          <a:bodyPr/>
          <a:lstStyle/>
          <a:p>
            <a:pPr algn="ctr">
              <a:buNone/>
            </a:pPr>
            <a:r>
              <a:rPr lang="en-US" sz="2800" b="1" dirty="0" smtClean="0">
                <a:solidFill>
                  <a:srgbClr val="C00000"/>
                </a:solidFill>
                <a:latin typeface="Times New Roman" pitchFamily="18" charset="0"/>
                <a:cs typeface="Times New Roman" pitchFamily="18" charset="0"/>
              </a:rPr>
              <a:t>Module 3: </a:t>
            </a:r>
            <a:r>
              <a:rPr lang="en-US" sz="2800" b="1" dirty="0" smtClean="0">
                <a:latin typeface="Times New Roman" pitchFamily="18" charset="0"/>
                <a:cs typeface="Times New Roman" pitchFamily="18" charset="0"/>
              </a:rPr>
              <a:t>Control of Light</a:t>
            </a:r>
            <a:endParaRPr lang="en-US" sz="2800" b="1" dirty="0" smtClean="0">
              <a:solidFill>
                <a:srgbClr val="C00000"/>
              </a:solidFill>
              <a:latin typeface="Times New Roman" pitchFamily="18" charset="0"/>
              <a:cs typeface="Times New Roman" pitchFamily="18" charset="0"/>
            </a:endParaRPr>
          </a:p>
          <a:p>
            <a:pPr algn="ctr">
              <a:buNone/>
            </a:pPr>
            <a:r>
              <a:rPr lang="en-US" sz="2800" b="1" dirty="0" smtClean="0">
                <a:solidFill>
                  <a:srgbClr val="C00000"/>
                </a:solidFill>
                <a:latin typeface="Times New Roman" pitchFamily="18" charset="0"/>
                <a:cs typeface="Times New Roman" pitchFamily="18" charset="0"/>
              </a:rPr>
              <a:t>Session 7: </a:t>
            </a:r>
            <a:r>
              <a:rPr lang="en-US" sz="2800" b="1" dirty="0" smtClean="0">
                <a:latin typeface="Times New Roman" pitchFamily="18" charset="0"/>
                <a:cs typeface="Times New Roman" pitchFamily="18" charset="0"/>
              </a:rPr>
              <a:t>Importance of light for crop growth</a:t>
            </a:r>
            <a:endParaRPr lang="en-US" sz="2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743200" y="1047750"/>
            <a:ext cx="4410075" cy="2286000"/>
          </a:xfrm>
          <a:prstGeom prst="rect">
            <a:avLst/>
          </a:prstGeom>
          <a:ln w="127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0"/>
            <a:ext cx="6775320" cy="2980034"/>
          </a:xfrm>
        </p:spPr>
        <p:txBody>
          <a:bodyPr/>
          <a:lstStyle/>
          <a:p>
            <a:pPr algn="just">
              <a:buNone/>
            </a:pPr>
            <a:r>
              <a:rPr lang="en-US" sz="3200" dirty="0" smtClean="0">
                <a:latin typeface="Times New Roman" pitchFamily="18" charset="0"/>
                <a:cs typeface="Times New Roman" pitchFamily="18" charset="0"/>
              </a:rPr>
              <a:t>Each plant species starts the process of photosynthesis at different light energy levels, which is called the light compensation point. </a:t>
            </a:r>
          </a:p>
          <a:p>
            <a:pPr algn="just">
              <a:buNone/>
            </a:pPr>
            <a:r>
              <a:rPr lang="en-US" sz="3200" dirty="0" smtClean="0">
                <a:latin typeface="Times New Roman" pitchFamily="18" charset="0"/>
                <a:cs typeface="Times New Roman" pitchFamily="18" charset="0"/>
              </a:rPr>
              <a:t>This point starts when light energy is sufficient for photosynthetic activity to produce more oxygen than is required by the plant for respiration. </a:t>
            </a:r>
          </a:p>
          <a:p>
            <a:pPr algn="just">
              <a:buNone/>
            </a:pPr>
            <a:r>
              <a:rPr lang="en-US" sz="3200" dirty="0" smtClean="0">
                <a:latin typeface="Times New Roman" pitchFamily="18" charset="0"/>
                <a:cs typeface="Times New Roman" pitchFamily="18" charset="0"/>
              </a:rPr>
              <a:t> </a:t>
            </a:r>
          </a:p>
          <a:p>
            <a:pPr algn="just"/>
            <a:endParaRPr lang="en-US" sz="3200" dirty="0" smtClean="0">
              <a:latin typeface="Times New Roman" pitchFamily="18" charset="0"/>
              <a:cs typeface="Times New Roman" pitchFamily="18"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38150"/>
            <a:ext cx="6699120" cy="3745131"/>
          </a:xfrm>
        </p:spPr>
        <p:txBody>
          <a:bodyPr/>
          <a:lstStyle/>
          <a:p>
            <a:pPr algn="just"/>
            <a:r>
              <a:rPr lang="en-US" sz="2800" dirty="0" smtClean="0">
                <a:latin typeface="Times New Roman" pitchFamily="18" charset="0"/>
                <a:cs typeface="Times New Roman" pitchFamily="18" charset="0"/>
              </a:rPr>
              <a:t>Likewise, the release of carbon dioxide through respiration by the plant must be less than the total carbon dioxide used by the plant for photosynthesis</a:t>
            </a:r>
          </a:p>
          <a:p>
            <a:r>
              <a:rPr lang="en-US" sz="2800" dirty="0" smtClean="0">
                <a:latin typeface="Times New Roman" pitchFamily="18" charset="0"/>
                <a:cs typeface="Times New Roman" pitchFamily="18" charset="0"/>
              </a:rPr>
              <a:t>Net Photosynthesis = Gross Photosynthesis – Respiration</a:t>
            </a:r>
          </a:p>
          <a:p>
            <a:r>
              <a:rPr lang="en-US" sz="2800" dirty="0" smtClean="0">
                <a:latin typeface="Times New Roman" pitchFamily="18" charset="0"/>
                <a:cs typeface="Times New Roman" pitchFamily="18" charset="0"/>
              </a:rPr>
              <a:t>Light saturation point</a:t>
            </a:r>
          </a:p>
          <a:p>
            <a:pPr algn="just"/>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85750"/>
            <a:ext cx="6699120" cy="2980034"/>
          </a:xfrm>
        </p:spPr>
        <p:txBody>
          <a:bodyPr/>
          <a:lstStyle/>
          <a:p>
            <a:r>
              <a:rPr lang="en-US" sz="2800" b="1" dirty="0" smtClean="0">
                <a:solidFill>
                  <a:srgbClr val="FF0000"/>
                </a:solidFill>
                <a:latin typeface="Times New Roman" pitchFamily="18" charset="0"/>
                <a:cs typeface="Times New Roman" pitchFamily="18" charset="0"/>
              </a:rPr>
              <a:t>Light quality:</a:t>
            </a:r>
          </a:p>
          <a:p>
            <a:pPr algn="just"/>
            <a:r>
              <a:rPr lang="en-US" sz="2800" dirty="0" smtClean="0">
                <a:solidFill>
                  <a:schemeClr val="tx1"/>
                </a:solidFill>
                <a:latin typeface="Times New Roman" pitchFamily="18" charset="0"/>
                <a:cs typeface="Times New Roman" pitchFamily="18" charset="0"/>
              </a:rPr>
              <a:t>Light quality refers to the </a:t>
            </a:r>
            <a:r>
              <a:rPr lang="en-US" sz="2800" dirty="0" err="1" smtClean="0">
                <a:solidFill>
                  <a:schemeClr val="tx1"/>
                </a:solidFill>
                <a:latin typeface="Times New Roman" pitchFamily="18" charset="0"/>
                <a:cs typeface="Times New Roman" pitchFamily="18" charset="0"/>
              </a:rPr>
              <a:t>colour</a:t>
            </a:r>
            <a:r>
              <a:rPr lang="en-US" sz="2800" dirty="0" smtClean="0">
                <a:solidFill>
                  <a:schemeClr val="tx1"/>
                </a:solidFill>
                <a:latin typeface="Times New Roman" pitchFamily="18" charset="0"/>
                <a:cs typeface="Times New Roman" pitchFamily="18" charset="0"/>
              </a:rPr>
              <a:t> or wavelength reaching the plant surface.</a:t>
            </a:r>
          </a:p>
          <a:p>
            <a:pPr algn="just"/>
            <a:r>
              <a:rPr lang="en-US" sz="2800" dirty="0" smtClean="0">
                <a:solidFill>
                  <a:schemeClr val="tx1"/>
                </a:solidFill>
                <a:latin typeface="Times New Roman" pitchFamily="18" charset="0"/>
                <a:cs typeface="Times New Roman" pitchFamily="18" charset="0"/>
              </a:rPr>
              <a:t>Light is classified according to its wave length in nanometers (nm)</a:t>
            </a:r>
          </a:p>
          <a:p>
            <a:pPr algn="just"/>
            <a:r>
              <a:rPr lang="en-US" sz="2800" dirty="0" smtClean="0">
                <a:solidFill>
                  <a:schemeClr val="tx1"/>
                </a:solidFill>
                <a:latin typeface="Times New Roman" pitchFamily="18" charset="0"/>
                <a:cs typeface="Times New Roman" pitchFamily="18" charset="0"/>
              </a:rPr>
              <a:t>Terrestrial sunlight is considered to consist of ultraviolet (UV), visible (light) and infra-red light</a:t>
            </a:r>
            <a:r>
              <a:rPr lang="en-US" sz="2800" dirty="0" smtClean="0">
                <a:solidFill>
                  <a:srgbClr val="FF0000"/>
                </a:solidFill>
                <a:latin typeface="Times New Roman" pitchFamily="18" charset="0"/>
                <a:cs typeface="Times New Roman" pitchFamily="18" charset="0"/>
              </a:rPr>
              <a:t>. </a:t>
            </a:r>
          </a:p>
          <a:p>
            <a:endParaRPr lang="en-US"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85750"/>
            <a:ext cx="6851520" cy="2980034"/>
          </a:xfrm>
        </p:spPr>
        <p:txBody>
          <a:bodyPr/>
          <a:lstStyle/>
          <a:p>
            <a:pPr algn="just"/>
            <a:r>
              <a:rPr lang="en-US" dirty="0" smtClean="0"/>
              <a:t>The wavelengths of UV radiation (UVR) lie in the range of 100–400 nm.  </a:t>
            </a:r>
          </a:p>
          <a:p>
            <a:pPr algn="just"/>
            <a:r>
              <a:rPr lang="en-US" dirty="0" smtClean="0"/>
              <a:t>Visible Light (400 – 700 nm)</a:t>
            </a:r>
          </a:p>
          <a:p>
            <a:pPr algn="just"/>
            <a:r>
              <a:rPr lang="en-US" dirty="0" smtClean="0"/>
              <a:t>In </a:t>
            </a:r>
            <a:r>
              <a:rPr lang="en-US" dirty="0" smtClean="0">
                <a:solidFill>
                  <a:schemeClr val="tx1"/>
                </a:solidFill>
              </a:rPr>
              <a:t>the blue and red bands, the photosynthesis activity is higher, when the blue light (shorter wavelength) alone is supplied to plants, the growth is retarded, and the plant becomes hard and dark in </a:t>
            </a:r>
            <a:r>
              <a:rPr lang="en-US" dirty="0" err="1" smtClean="0">
                <a:solidFill>
                  <a:schemeClr val="tx1"/>
                </a:solidFill>
              </a:rPr>
              <a:t>colour</a:t>
            </a:r>
            <a:r>
              <a:rPr lang="en-US" dirty="0" smtClean="0">
                <a:solidFill>
                  <a:schemeClr val="tx1"/>
                </a:solidFill>
              </a:rPr>
              <a:t>. </a:t>
            </a:r>
            <a:endParaRPr lang="en-US"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361950"/>
            <a:ext cx="6546720" cy="2980034"/>
          </a:xfrm>
        </p:spPr>
        <p:txBody>
          <a:bodyPr/>
          <a:lstStyle/>
          <a:p>
            <a:pPr algn="just"/>
            <a:r>
              <a:rPr lang="en-US" sz="2800" dirty="0" smtClean="0">
                <a:latin typeface="Times New Roman" pitchFamily="18" charset="0"/>
                <a:cs typeface="Times New Roman" pitchFamily="18" charset="0"/>
              </a:rPr>
              <a:t>When the plants are grown </a:t>
            </a:r>
            <a:r>
              <a:rPr lang="en-US" sz="2800" dirty="0" smtClean="0">
                <a:solidFill>
                  <a:schemeClr val="tx1"/>
                </a:solidFill>
                <a:latin typeface="Times New Roman" pitchFamily="18" charset="0"/>
                <a:cs typeface="Times New Roman" pitchFamily="18" charset="0"/>
              </a:rPr>
              <a:t>under red light (longer wavelength), growth is soft and internodes are long, resulting in tall plants</a:t>
            </a:r>
            <a:r>
              <a:rPr lang="en-US" sz="2800" dirty="0" smtClean="0">
                <a:solidFill>
                  <a:srgbClr val="FF0000"/>
                </a:solidFill>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Ultraviolet Light: Harmful</a:t>
            </a:r>
          </a:p>
          <a:p>
            <a:pPr algn="just"/>
            <a:r>
              <a:rPr lang="en-US" sz="2800" dirty="0" smtClean="0">
                <a:latin typeface="Times New Roman" pitchFamily="18" charset="0"/>
                <a:cs typeface="Times New Roman" pitchFamily="18" charset="0"/>
              </a:rPr>
              <a:t>Blue Light: Blue light is responsible for vegetative growth</a:t>
            </a:r>
          </a:p>
          <a:p>
            <a:pPr algn="just"/>
            <a:r>
              <a:rPr lang="en-US" sz="2800" dirty="0" smtClean="0">
                <a:latin typeface="Times New Roman" pitchFamily="18" charset="0"/>
                <a:cs typeface="Times New Roman" pitchFamily="18" charset="0"/>
              </a:rPr>
              <a:t>Red Light: </a:t>
            </a:r>
            <a:r>
              <a:rPr lang="en-US" sz="2800" dirty="0" err="1" smtClean="0">
                <a:latin typeface="Times New Roman" pitchFamily="18" charset="0"/>
                <a:cs typeface="Times New Roman" pitchFamily="18" charset="0"/>
              </a:rPr>
              <a:t>Phytochrome</a:t>
            </a:r>
            <a:r>
              <a:rPr lang="en-US" sz="2800" dirty="0" smtClean="0">
                <a:latin typeface="Times New Roman" pitchFamily="18" charset="0"/>
                <a:cs typeface="Times New Roman" pitchFamily="18" charset="0"/>
              </a:rPr>
              <a:t> (a photoreceptor) within the leaves is more sensitive to and responds to red light.</a:t>
            </a:r>
          </a:p>
          <a:p>
            <a:endParaRPr lang="en-US" dirty="0" smtClean="0">
              <a:solidFill>
                <a:srgbClr val="FF0000"/>
              </a:solidFill>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09550"/>
            <a:ext cx="6699120" cy="2980034"/>
          </a:xfrm>
        </p:spPr>
        <p:txBody>
          <a:bodyPr/>
          <a:lstStyle/>
          <a:p>
            <a:pPr algn="just">
              <a:buNone/>
            </a:pPr>
            <a:r>
              <a:rPr lang="en-US" sz="2800" b="1" dirty="0" smtClean="0"/>
              <a:t>Duration: </a:t>
            </a:r>
            <a:r>
              <a:rPr lang="en-US" sz="2800" dirty="0" smtClean="0"/>
              <a:t>Light duration or </a:t>
            </a:r>
            <a:r>
              <a:rPr lang="en-US" sz="2800" dirty="0" err="1" smtClean="0"/>
              <a:t>Photoperiodism</a:t>
            </a:r>
            <a:r>
              <a:rPr lang="en-US" sz="2800" dirty="0" smtClean="0"/>
              <a:t> refers to the amount of time that a plant is exposed to sunlight. Based on response to light period, plants may be classified into:</a:t>
            </a:r>
          </a:p>
          <a:p>
            <a:pPr algn="just"/>
            <a:r>
              <a:rPr lang="en-US" sz="2800" b="1" dirty="0" smtClean="0"/>
              <a:t>Long day plants (12-14 hours) : </a:t>
            </a:r>
            <a:r>
              <a:rPr lang="en-US" sz="2800" dirty="0" smtClean="0"/>
              <a:t>Examples- Potato, Onion, Lettuce, Cabbage</a:t>
            </a:r>
          </a:p>
          <a:p>
            <a:pPr algn="just"/>
            <a:endParaRPr lang="en-US"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191000" y="3257550"/>
            <a:ext cx="2133600" cy="165143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477000" y="3257550"/>
            <a:ext cx="2163470" cy="1676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09550"/>
            <a:ext cx="6781800" cy="2980034"/>
          </a:xfrm>
        </p:spPr>
        <p:txBody>
          <a:bodyPr/>
          <a:lstStyle/>
          <a:p>
            <a:pPr algn="just"/>
            <a:r>
              <a:rPr lang="en-US" sz="3200" b="1" dirty="0" smtClean="0"/>
              <a:t>Short day plants (8-10 hours) : </a:t>
            </a:r>
            <a:r>
              <a:rPr lang="en-US" sz="3200" dirty="0" smtClean="0"/>
              <a:t>Examples- sweet potato, winged bean, cluster bean</a:t>
            </a:r>
          </a:p>
          <a:p>
            <a:endParaRPr lang="en-US" dirty="0"/>
          </a:p>
        </p:txBody>
      </p:sp>
      <p:pic>
        <p:nvPicPr>
          <p:cNvPr id="6" name="Picture 2"/>
          <p:cNvPicPr>
            <a:picLocks noChangeAspect="1" noChangeArrowheads="1"/>
          </p:cNvPicPr>
          <p:nvPr/>
        </p:nvPicPr>
        <p:blipFill>
          <a:blip r:embed="rId2"/>
          <a:srcRect/>
          <a:stretch>
            <a:fillRect/>
          </a:stretch>
        </p:blipFill>
        <p:spPr bwMode="auto">
          <a:xfrm>
            <a:off x="1981200" y="2038350"/>
            <a:ext cx="3657600" cy="20955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85750"/>
            <a:ext cx="6470520" cy="2980034"/>
          </a:xfrm>
        </p:spPr>
        <p:txBody>
          <a:bodyPr/>
          <a:lstStyle/>
          <a:p>
            <a:pPr algn="just"/>
            <a:r>
              <a:rPr lang="en-US" sz="2800" b="1" dirty="0" smtClean="0"/>
              <a:t>Day neutral plants (Photo-insensitive): </a:t>
            </a:r>
          </a:p>
          <a:p>
            <a:pPr algn="just"/>
            <a:r>
              <a:rPr lang="en-US" sz="2800" dirty="0" smtClean="0"/>
              <a:t>Examples- tomato, cowpea, cucurbitaceous vegetable crops</a:t>
            </a:r>
          </a:p>
          <a:p>
            <a:pPr algn="just"/>
            <a:endParaRPr lang="en-US" dirty="0"/>
          </a:p>
        </p:txBody>
      </p:sp>
      <p:pic>
        <p:nvPicPr>
          <p:cNvPr id="6" name="Picture 2"/>
          <p:cNvPicPr>
            <a:picLocks noChangeAspect="1" noChangeArrowheads="1"/>
          </p:cNvPicPr>
          <p:nvPr/>
        </p:nvPicPr>
        <p:blipFill>
          <a:blip r:embed="rId2"/>
          <a:srcRect/>
          <a:stretch>
            <a:fillRect/>
          </a:stretch>
        </p:blipFill>
        <p:spPr bwMode="auto">
          <a:xfrm>
            <a:off x="2971800" y="2266950"/>
            <a:ext cx="3333750" cy="26765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sz="4000" b="1" dirty="0" smtClean="0"/>
          </a:p>
          <a:p>
            <a:pPr algn="ctr">
              <a:buNone/>
            </a:pPr>
            <a:endParaRPr lang="en-US" sz="4000" b="1" dirty="0" smtClean="0"/>
          </a:p>
          <a:p>
            <a:pPr algn="ctr">
              <a:buNone/>
            </a:pPr>
            <a:r>
              <a:rPr lang="en-US" sz="4000" b="1" dirty="0" smtClean="0">
                <a:solidFill>
                  <a:schemeClr val="accent6">
                    <a:lumMod val="50000"/>
                  </a:schemeClr>
                </a:solidFill>
              </a:rPr>
              <a:t>Thank You ….</a:t>
            </a:r>
            <a:endParaRPr lang="en-US" sz="4000" b="1" dirty="0">
              <a:solidFill>
                <a:schemeClr val="accent6">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5000" y="0"/>
            <a:ext cx="6705600" cy="2980034"/>
          </a:xfrm>
        </p:spPr>
        <p:txBody>
          <a:bodyPr/>
          <a:lstStyle/>
          <a:p>
            <a:pPr algn="ctr">
              <a:buNone/>
            </a:pPr>
            <a:r>
              <a:rPr lang="en-US" sz="3200" b="1" dirty="0" smtClean="0">
                <a:solidFill>
                  <a:schemeClr val="tx1"/>
                </a:solidFill>
                <a:latin typeface="Times New Roman" pitchFamily="18" charset="0"/>
                <a:cs typeface="Times New Roman" pitchFamily="18" charset="0"/>
              </a:rPr>
              <a:t>Light</a:t>
            </a:r>
          </a:p>
          <a:p>
            <a:pPr algn="just"/>
            <a:r>
              <a:rPr lang="en-US" sz="2800" dirty="0" smtClean="0">
                <a:solidFill>
                  <a:schemeClr val="tx1"/>
                </a:solidFill>
                <a:latin typeface="Times New Roman" pitchFamily="18" charset="0"/>
                <a:cs typeface="Times New Roman" pitchFamily="18" charset="0"/>
              </a:rPr>
              <a:t>In intensive horticultural cultivation natural light levels often limit crop production during several periods. </a:t>
            </a:r>
          </a:p>
          <a:p>
            <a:pPr algn="just"/>
            <a:r>
              <a:rPr lang="en-US" sz="2800" dirty="0" smtClean="0">
                <a:solidFill>
                  <a:schemeClr val="tx1"/>
                </a:solidFill>
                <a:latin typeface="Times New Roman" pitchFamily="18" charset="0"/>
                <a:cs typeface="Times New Roman" pitchFamily="18" charset="0"/>
              </a:rPr>
              <a:t>Light has to be </a:t>
            </a:r>
            <a:r>
              <a:rPr lang="en-US" sz="2800" dirty="0" err="1" smtClean="0">
                <a:solidFill>
                  <a:schemeClr val="tx1"/>
                </a:solidFill>
                <a:latin typeface="Times New Roman" pitchFamily="18" charset="0"/>
                <a:cs typeface="Times New Roman" pitchFamily="18" charset="0"/>
              </a:rPr>
              <a:t>optimised</a:t>
            </a:r>
            <a:r>
              <a:rPr lang="en-US" sz="2800" dirty="0" smtClean="0">
                <a:solidFill>
                  <a:schemeClr val="tx1"/>
                </a:solidFill>
                <a:latin typeface="Times New Roman" pitchFamily="18" charset="0"/>
                <a:cs typeface="Times New Roman" pitchFamily="18" charset="0"/>
              </a:rPr>
              <a:t> together with all other growth factors like temperature, humidity and CO</a:t>
            </a:r>
            <a:r>
              <a:rPr lang="en-US" sz="2800" baseline="-25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a:t>
            </a:r>
          </a:p>
          <a:p>
            <a:pPr algn="just"/>
            <a:r>
              <a:rPr lang="en-US" sz="2800" dirty="0" smtClean="0">
                <a:solidFill>
                  <a:schemeClr val="tx1"/>
                </a:solidFill>
                <a:latin typeface="Times New Roman" pitchFamily="18" charset="0"/>
                <a:cs typeface="Times New Roman" pitchFamily="18" charset="0"/>
              </a:rPr>
              <a:t>For a sustainable greenhouse production the use of freely available sunlight has to be preferred.</a:t>
            </a:r>
          </a:p>
          <a:p>
            <a:pPr algn="just"/>
            <a:endParaRPr lang="en-US" sz="2800" dirty="0" smtClean="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09550"/>
            <a:ext cx="6553200" cy="3973731"/>
          </a:xfrm>
        </p:spPr>
        <p:txBody>
          <a:bodyPr/>
          <a:lstStyle/>
          <a:p>
            <a:pPr algn="just"/>
            <a:r>
              <a:rPr lang="en-US" sz="2800" dirty="0" smtClean="0">
                <a:solidFill>
                  <a:schemeClr val="tx1"/>
                </a:solidFill>
                <a:latin typeface="Times New Roman" pitchFamily="18" charset="0"/>
                <a:cs typeface="Times New Roman" pitchFamily="18" charset="0"/>
              </a:rPr>
              <a:t>Transparent GH covering materials - Diffuse light </a:t>
            </a:r>
          </a:p>
          <a:p>
            <a:pPr algn="just"/>
            <a:r>
              <a:rPr lang="en-US" sz="2800" dirty="0" smtClean="0">
                <a:solidFill>
                  <a:schemeClr val="tx1"/>
                </a:solidFill>
                <a:latin typeface="Times New Roman" pitchFamily="18" charset="0"/>
                <a:cs typeface="Times New Roman" pitchFamily="18" charset="0"/>
              </a:rPr>
              <a:t>Temperature has a direct impact on the physiological development phases</a:t>
            </a:r>
          </a:p>
          <a:p>
            <a:pPr algn="just"/>
            <a:r>
              <a:rPr lang="en-US" sz="2800" dirty="0" smtClean="0">
                <a:solidFill>
                  <a:schemeClr val="tx1"/>
                </a:solidFill>
                <a:latin typeface="Times New Roman" pitchFamily="18" charset="0"/>
                <a:cs typeface="Times New Roman" pitchFamily="18" charset="0"/>
              </a:rPr>
              <a:t>Different metabolic responses are influenced by temperature.</a:t>
            </a:r>
          </a:p>
          <a:p>
            <a:pPr algn="just"/>
            <a:r>
              <a:rPr lang="en-US" sz="2800" dirty="0" smtClean="0">
                <a:solidFill>
                  <a:schemeClr val="tx1"/>
                </a:solidFill>
                <a:latin typeface="Times New Roman" pitchFamily="18" charset="0"/>
                <a:cs typeface="Times New Roman" pitchFamily="18" charset="0"/>
              </a:rPr>
              <a:t>Temperature of climate area plays a large role in designing structures and control systems.</a:t>
            </a:r>
          </a:p>
          <a:p>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61950"/>
            <a:ext cx="6705600" cy="3665834"/>
          </a:xfrm>
        </p:spPr>
        <p:txBody>
          <a:bodyPr/>
          <a:lstStyle/>
          <a:p>
            <a:pPr algn="just"/>
            <a:r>
              <a:rPr lang="en-US" sz="2800" dirty="0" smtClean="0">
                <a:latin typeface="Times New Roman" pitchFamily="18" charset="0"/>
                <a:cs typeface="Times New Roman" pitchFamily="18" charset="0"/>
              </a:rPr>
              <a:t>Light is the part of the electromagnetic spectrum having wavelengths visible to the human eye.</a:t>
            </a:r>
          </a:p>
          <a:p>
            <a:pPr algn="just"/>
            <a:r>
              <a:rPr lang="en-US" sz="2800" dirty="0" smtClean="0">
                <a:latin typeface="Times New Roman" pitchFamily="18" charset="0"/>
                <a:cs typeface="Times New Roman" pitchFamily="18" charset="0"/>
              </a:rPr>
              <a:t>The light intensity is measured by the international unit known as Lux. </a:t>
            </a:r>
          </a:p>
          <a:p>
            <a:pPr algn="just"/>
            <a:r>
              <a:rPr lang="en-US" sz="2800" dirty="0" smtClean="0">
                <a:latin typeface="Times New Roman" pitchFamily="18" charset="0"/>
                <a:cs typeface="Times New Roman" pitchFamily="18" charset="0"/>
              </a:rPr>
              <a:t>It is direct illumination on the surrounding surface that is one meter from a uniform point source of 1 international candle.</a:t>
            </a:r>
            <a:endParaRPr lang="en-US" sz="2800" dirty="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7467600" y="3867150"/>
            <a:ext cx="1219200" cy="108020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61950"/>
            <a:ext cx="6553200" cy="2980034"/>
          </a:xfrm>
        </p:spPr>
        <p:txBody>
          <a:bodyPr/>
          <a:lstStyle/>
          <a:p>
            <a:pPr algn="just"/>
            <a:r>
              <a:rPr lang="en-US" sz="2800" dirty="0" smtClean="0">
                <a:latin typeface="Times New Roman" pitchFamily="18" charset="0"/>
                <a:cs typeface="Times New Roman" pitchFamily="18" charset="0"/>
              </a:rPr>
              <a:t>It is direct illumination on the surrounding surface that is one meter from a uniform point source of 1 international candle. </a:t>
            </a:r>
          </a:p>
          <a:p>
            <a:pPr algn="just"/>
            <a:r>
              <a:rPr lang="en-US" sz="2800" dirty="0" smtClean="0">
                <a:latin typeface="Times New Roman" pitchFamily="18" charset="0"/>
                <a:cs typeface="Times New Roman" pitchFamily="18" charset="0"/>
              </a:rPr>
              <a:t>GH crops LI varying </a:t>
            </a:r>
            <a:r>
              <a:rPr lang="en-US" sz="2800" dirty="0" smtClean="0">
                <a:solidFill>
                  <a:schemeClr val="tx1"/>
                </a:solidFill>
                <a:latin typeface="Times New Roman" pitchFamily="18" charset="0"/>
                <a:cs typeface="Times New Roman" pitchFamily="18" charset="0"/>
              </a:rPr>
              <a:t>from 129.6klux on clear summer days to 3.2 Klux on cloudy winter days.</a:t>
            </a:r>
          </a:p>
          <a:p>
            <a:pPr algn="just"/>
            <a:r>
              <a:rPr lang="en-US" sz="2800" dirty="0" smtClean="0">
                <a:solidFill>
                  <a:schemeClr val="tx1"/>
                </a:solidFill>
                <a:latin typeface="Times New Roman" pitchFamily="18" charset="0"/>
                <a:cs typeface="Times New Roman" pitchFamily="18" charset="0"/>
              </a:rPr>
              <a:t>Photosynthesis does not increase at light intensities higher than 32.2klux</a:t>
            </a:r>
          </a:p>
          <a:p>
            <a:endParaRPr lang="en-US"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09550"/>
            <a:ext cx="6629400" cy="2980034"/>
          </a:xfrm>
        </p:spPr>
        <p:txBody>
          <a:bodyPr/>
          <a:lstStyle/>
          <a:p>
            <a:pPr algn="ctr">
              <a:buNone/>
            </a:pPr>
            <a:r>
              <a:rPr lang="en-US" sz="3200" b="1" dirty="0" smtClean="0">
                <a:solidFill>
                  <a:schemeClr val="tx1"/>
                </a:solidFill>
                <a:latin typeface="Times New Roman" pitchFamily="18" charset="0"/>
                <a:cs typeface="Times New Roman" pitchFamily="18" charset="0"/>
              </a:rPr>
              <a:t>Importance of Light for Plants</a:t>
            </a:r>
          </a:p>
          <a:p>
            <a:pPr>
              <a:buNone/>
            </a:pPr>
            <a:r>
              <a:rPr lang="en-US" sz="2800" b="1" dirty="0" smtClean="0">
                <a:solidFill>
                  <a:schemeClr val="tx1"/>
                </a:solidFill>
                <a:latin typeface="Times New Roman" pitchFamily="18" charset="0"/>
                <a:cs typeface="Times New Roman" pitchFamily="18" charset="0"/>
              </a:rPr>
              <a:t>Photosynthesis:</a:t>
            </a:r>
          </a:p>
          <a:p>
            <a:pPr algn="just"/>
            <a:r>
              <a:rPr lang="en-US" sz="2800" dirty="0" smtClean="0">
                <a:solidFill>
                  <a:schemeClr val="tx1"/>
                </a:solidFill>
                <a:latin typeface="Times New Roman" pitchFamily="18" charset="0"/>
                <a:cs typeface="Times New Roman" pitchFamily="18" charset="0"/>
              </a:rPr>
              <a:t>Light energy, carbon dioxide (CO2) and water all enter in to the process of photosynthesis through which carbohydrates are formed. </a:t>
            </a:r>
          </a:p>
          <a:p>
            <a:pPr algn="just"/>
            <a:r>
              <a:rPr lang="en-US" sz="2800" dirty="0" smtClean="0">
                <a:solidFill>
                  <a:schemeClr val="tx1"/>
                </a:solidFill>
                <a:latin typeface="Times New Roman" pitchFamily="18" charset="0"/>
                <a:cs typeface="Times New Roman" pitchFamily="18" charset="0"/>
              </a:rPr>
              <a:t>The production of carbohydrates from carbon dioxide and water in the presence of chlorophyll, using light energy is responsible for plant growth and reproduction.</a:t>
            </a:r>
            <a:endParaRPr lang="en-US" sz="2800" b="1" dirty="0" smtClean="0">
              <a:solidFill>
                <a:schemeClr val="tx1"/>
              </a:solidFill>
              <a:latin typeface="Times New Roman" pitchFamily="18" charset="0"/>
              <a:cs typeface="Times New Roman" pitchFamily="18" charset="0"/>
            </a:endParaRPr>
          </a:p>
          <a:p>
            <a:pPr algn="just">
              <a:buNone/>
            </a:pPr>
            <a:endParaRPr lang="en-US" sz="2800" dirty="0" smtClean="0">
              <a:solidFill>
                <a:schemeClr val="tx1"/>
              </a:solidFill>
              <a:latin typeface="Times New Roman" pitchFamily="18" charset="0"/>
              <a:cs typeface="Times New Roman" pitchFamily="18" charset="0"/>
            </a:endParaRPr>
          </a:p>
          <a:p>
            <a:pPr algn="just">
              <a:buNone/>
            </a:pP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09550"/>
            <a:ext cx="6622920" cy="2980034"/>
          </a:xfrm>
        </p:spPr>
        <p:txBody>
          <a:bodyPr/>
          <a:lstStyle/>
          <a:p>
            <a:pPr>
              <a:buNone/>
            </a:pPr>
            <a:r>
              <a:rPr lang="en-US" sz="2800" b="1" dirty="0" smtClean="0"/>
              <a:t>Photosynthesis reaction :</a:t>
            </a: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light intensity is diminished, photosynthesis slows down , </a:t>
            </a:r>
            <a:r>
              <a:rPr lang="en-US" sz="2800" dirty="0" err="1" smtClean="0">
                <a:latin typeface="Times New Roman" pitchFamily="18" charset="0"/>
                <a:cs typeface="Times New Roman" pitchFamily="18" charset="0"/>
              </a:rPr>
              <a:t>Etilation</a:t>
            </a:r>
            <a:r>
              <a:rPr lang="en-US" sz="2800" dirty="0" smtClean="0">
                <a:latin typeface="Times New Roman" pitchFamily="18" charset="0"/>
                <a:cs typeface="Times New Roman" pitchFamily="18" charset="0"/>
              </a:rPr>
              <a:t> Symptoms</a:t>
            </a:r>
          </a:p>
          <a:p>
            <a:pPr algn="just"/>
            <a:r>
              <a:rPr lang="en-US" sz="2800" dirty="0" smtClean="0">
                <a:latin typeface="Times New Roman" pitchFamily="18" charset="0"/>
                <a:cs typeface="Times New Roman" pitchFamily="18" charset="0"/>
              </a:rPr>
              <a:t>Excessive light – Generates oxygen radicals, </a:t>
            </a:r>
            <a:r>
              <a:rPr lang="en-US" sz="2800" dirty="0" err="1" smtClean="0">
                <a:latin typeface="Times New Roman" pitchFamily="18" charset="0"/>
                <a:cs typeface="Times New Roman" pitchFamily="18" charset="0"/>
              </a:rPr>
              <a:t>Photoinhibition</a:t>
            </a:r>
            <a:endParaRPr lang="en-US" sz="2800" dirty="0" smtClean="0">
              <a:latin typeface="Times New Roman" pitchFamily="18" charset="0"/>
              <a:cs typeface="Times New Roman" pitchFamily="18" charset="0"/>
            </a:endParaRPr>
          </a:p>
          <a:p>
            <a:pPr>
              <a:buNone/>
            </a:pPr>
            <a:endParaRPr lang="en-US" sz="2800" b="1" dirty="0" smtClean="0"/>
          </a:p>
          <a:p>
            <a:pPr>
              <a:buNone/>
            </a:pPr>
            <a:endParaRPr lang="en-US" sz="2800" b="1" dirty="0" smtClean="0"/>
          </a:p>
          <a:p>
            <a:pPr>
              <a:buNone/>
            </a:pPr>
            <a:endParaRPr lang="en-US" sz="2800" b="1" dirty="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2209800" y="895350"/>
            <a:ext cx="6400800" cy="113073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85750"/>
            <a:ext cx="6775320" cy="2980034"/>
          </a:xfrm>
        </p:spPr>
        <p:txBody>
          <a:bodyPr/>
          <a:lstStyle/>
          <a:p>
            <a:pPr algn="just">
              <a:buNone/>
            </a:pPr>
            <a:r>
              <a:rPr lang="en-US" sz="2800" b="1" dirty="0" err="1" smtClean="0">
                <a:latin typeface="Times New Roman" pitchFamily="18" charset="0"/>
                <a:cs typeface="Times New Roman" pitchFamily="18" charset="0"/>
              </a:rPr>
              <a:t>Photomorphogensis</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It is defined as the ability of light to regulate vegetable crops growth and development, independent of photosynthesis. </a:t>
            </a:r>
          </a:p>
          <a:p>
            <a:pPr algn="just"/>
            <a:r>
              <a:rPr lang="en-US" sz="2800" dirty="0" smtClean="0">
                <a:latin typeface="Times New Roman" pitchFamily="18" charset="0"/>
                <a:cs typeface="Times New Roman" pitchFamily="18" charset="0"/>
              </a:rPr>
              <a:t>Plant process that appear to be </a:t>
            </a:r>
            <a:r>
              <a:rPr lang="en-US" sz="2800" dirty="0" err="1" smtClean="0">
                <a:latin typeface="Times New Roman" pitchFamily="18" charset="0"/>
                <a:cs typeface="Times New Roman" pitchFamily="18" charset="0"/>
              </a:rPr>
              <a:t>photomorphogensis</a:t>
            </a:r>
            <a:r>
              <a:rPr lang="en-US" sz="2800" dirty="0" smtClean="0">
                <a:latin typeface="Times New Roman" pitchFamily="18" charset="0"/>
                <a:cs typeface="Times New Roman" pitchFamily="18" charset="0"/>
              </a:rPr>
              <a:t> include: Flowering, </a:t>
            </a:r>
            <a:r>
              <a:rPr lang="en-US" sz="2800" dirty="0" err="1" smtClean="0">
                <a:latin typeface="Times New Roman" pitchFamily="18" charset="0"/>
                <a:cs typeface="Times New Roman" pitchFamily="18" charset="0"/>
              </a:rPr>
              <a:t>Internode</a:t>
            </a:r>
            <a:r>
              <a:rPr lang="en-US" sz="2800" dirty="0" smtClean="0">
                <a:latin typeface="Times New Roman" pitchFamily="18" charset="0"/>
                <a:cs typeface="Times New Roman" pitchFamily="18" charset="0"/>
              </a:rPr>
              <a:t> elongation, Lateral bud out growth, Root and shoot growth, Chlorophyll development.</a:t>
            </a:r>
          </a:p>
          <a:p>
            <a:pPr algn="just"/>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85750"/>
            <a:ext cx="6851520" cy="2980034"/>
          </a:xfrm>
        </p:spPr>
        <p:txBody>
          <a:bodyPr/>
          <a:lstStyle/>
          <a:p>
            <a:pPr algn="just">
              <a:buNone/>
            </a:pPr>
            <a:r>
              <a:rPr lang="en-US" sz="2800" b="1" dirty="0" smtClean="0">
                <a:latin typeface="Times New Roman" pitchFamily="18" charset="0"/>
                <a:cs typeface="Times New Roman" pitchFamily="18" charset="0"/>
              </a:rPr>
              <a:t>Principal characteristics of light:</a:t>
            </a:r>
            <a:endParaRPr lang="en-US" sz="2800" dirty="0" smtClean="0">
              <a:latin typeface="Times New Roman" pitchFamily="18" charset="0"/>
              <a:cs typeface="Times New Roman" pitchFamily="18" charset="0"/>
            </a:endParaRPr>
          </a:p>
          <a:p>
            <a:pPr algn="just">
              <a:buNone/>
            </a:pPr>
            <a:r>
              <a:rPr lang="en-US" sz="2800" b="1" dirty="0" smtClean="0">
                <a:latin typeface="Times New Roman" pitchFamily="18" charset="0"/>
                <a:cs typeface="Times New Roman" pitchFamily="18" charset="0"/>
              </a:rPr>
              <a:t>Quantity of light: </a:t>
            </a:r>
          </a:p>
          <a:p>
            <a:pPr algn="just">
              <a:buNone/>
            </a:pPr>
            <a:r>
              <a:rPr lang="en-US" sz="2800" dirty="0" smtClean="0">
                <a:latin typeface="Times New Roman" pitchFamily="18" charset="0"/>
                <a:cs typeface="Times New Roman" pitchFamily="18" charset="0"/>
              </a:rPr>
              <a:t>Light quantity refers to the intensity. The term photosynthesis refers to the reaction between carbon dioxide and water in the presence of light to produce carbohydrates and oxygen.</a:t>
            </a:r>
          </a:p>
          <a:p>
            <a:pPr algn="just">
              <a:buNone/>
            </a:pPr>
            <a:r>
              <a:rPr lang="en-US" sz="2800" dirty="0" smtClean="0">
                <a:latin typeface="Times New Roman" pitchFamily="18" charset="0"/>
                <a:cs typeface="Times New Roman" pitchFamily="18" charset="0"/>
              </a:rPr>
              <a:t>The rate of this process is highly dependent on the light quantity; the photosynthesis rate is higher as the Photosynthetic Active Radiation (PAR) increases. </a:t>
            </a:r>
          </a:p>
        </p:txBody>
      </p:sp>
    </p:spTree>
  </p:cSld>
  <p:clrMapOvr>
    <a:masterClrMapping/>
  </p:clrMapOvr>
</p:sld>
</file>

<file path=ppt/theme/theme1.xml><?xml version="1.0" encoding="utf-8"?>
<a:theme xmlns:a="http://schemas.openxmlformats.org/drawingml/2006/main" name="Theme5">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Template>
  <TotalTime>1486</TotalTime>
  <Words>741</Words>
  <Application>Microsoft Office PowerPoint</Application>
  <PresentationFormat>On-screen Show (16:9)</PresentationFormat>
  <Paragraphs>60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Theme5</vt:lpstr>
      <vt:lpstr> Center for Smart Agriculture Protected cultivation of vegetable crops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Sagar</dc:creator>
  <cp:lastModifiedBy>hp</cp:lastModifiedBy>
  <cp:revision>85</cp:revision>
  <dcterms:created xsi:type="dcterms:W3CDTF">2006-08-16T00:00:00Z</dcterms:created>
  <dcterms:modified xsi:type="dcterms:W3CDTF">2021-01-17T16:47:35Z</dcterms:modified>
</cp:coreProperties>
</file>