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62" r:id="rId3"/>
    <p:sldId id="266" r:id="rId4"/>
    <p:sldId id="257" r:id="rId5"/>
    <p:sldId id="264" r:id="rId6"/>
    <p:sldId id="267" r:id="rId7"/>
    <p:sldId id="269"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nkar Gaikwad" initials="DG" lastIdx="7" clrIdx="0">
    <p:extLst>
      <p:ext uri="{19B8F6BF-5375-455C-9EA6-DF929625EA0E}">
        <p15:presenceInfo xmlns:p15="http://schemas.microsoft.com/office/powerpoint/2012/main" userId="20e2b39584c813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5326" autoAdjust="0"/>
  </p:normalViewPr>
  <p:slideViewPr>
    <p:cSldViewPr>
      <p:cViewPr varScale="1">
        <p:scale>
          <a:sx n="116" d="100"/>
          <a:sy n="116" d="100"/>
        </p:scale>
        <p:origin x="136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CAD3D-9879-4DA5-96A9-9BCF7724D023}" type="datetimeFigureOut">
              <a:rPr lang="en-IN" smtClean="0"/>
              <a:t>10-03-2021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1A1F2-A79E-43D1-92EB-AE8F82C410E2}" type="slidenum">
              <a:rPr lang="en-IN" smtClean="0"/>
              <a:t>‹#›</a:t>
            </a:fld>
            <a:endParaRPr lang="en-IN"/>
          </a:p>
        </p:txBody>
      </p:sp>
    </p:spTree>
    <p:extLst>
      <p:ext uri="{BB962C8B-B14F-4D97-AF65-F5344CB8AC3E}">
        <p14:creationId xmlns:p14="http://schemas.microsoft.com/office/powerpoint/2010/main" val="262441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6B1A1F2-A79E-43D1-92EB-AE8F82C410E2}" type="slidenum">
              <a:rPr lang="en-IN" smtClean="0"/>
              <a:t>1</a:t>
            </a:fld>
            <a:endParaRPr lang="en-IN"/>
          </a:p>
        </p:txBody>
      </p:sp>
    </p:spTree>
    <p:extLst>
      <p:ext uri="{BB962C8B-B14F-4D97-AF65-F5344CB8AC3E}">
        <p14:creationId xmlns:p14="http://schemas.microsoft.com/office/powerpoint/2010/main" val="307662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10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052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3897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04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0855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241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364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495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374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739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340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4964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900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864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750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302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3/10/2021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71155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0" y="0"/>
            <a:ext cx="9138241" cy="6857999"/>
          </a:xfrm>
          <a:prstGeom prst="rect">
            <a:avLst/>
          </a:prstGeom>
          <a:noFill/>
          <a:ln w="9525">
            <a:noFill/>
            <a:miter lim="800000"/>
            <a:headEnd/>
            <a:tailEnd/>
          </a:ln>
          <a:effectLst/>
        </p:spPr>
      </p:pic>
      <p:sp>
        <p:nvSpPr>
          <p:cNvPr id="7" name="TextBox 6">
            <a:extLst>
              <a:ext uri="{FF2B5EF4-FFF2-40B4-BE49-F238E27FC236}">
                <a16:creationId xmlns:a16="http://schemas.microsoft.com/office/drawing/2014/main" id="{DB7EB225-05F2-45A6-BB67-01AAFF7178A1}"/>
              </a:ext>
            </a:extLst>
          </p:cNvPr>
          <p:cNvSpPr txBox="1"/>
          <p:nvPr/>
        </p:nvSpPr>
        <p:spPr>
          <a:xfrm>
            <a:off x="1143000" y="4953000"/>
            <a:ext cx="7848600" cy="1384995"/>
          </a:xfrm>
          <a:prstGeom prst="rect">
            <a:avLst/>
          </a:prstGeom>
          <a:noFill/>
        </p:spPr>
        <p:txBody>
          <a:bodyPr wrap="square" rtlCol="0">
            <a:spAutoFit/>
          </a:bodyPr>
          <a:lstStyle/>
          <a:p>
            <a:pPr algn="ctr">
              <a:defRPr/>
            </a:pPr>
            <a:r>
              <a:rPr lang="en-US" sz="2800" b="1" dirty="0">
                <a:solidFill>
                  <a:srgbClr val="C00000"/>
                </a:solidFill>
                <a:latin typeface="Times New Roman" panose="02020603050405020304" pitchFamily="18" charset="0"/>
                <a:cs typeface="Times New Roman" panose="02020603050405020304" pitchFamily="18" charset="0"/>
              </a:rPr>
              <a:t>Module 1: </a:t>
            </a:r>
          </a:p>
          <a:p>
            <a:pPr algn="ctr">
              <a:defRPr/>
            </a:pPr>
            <a:r>
              <a:rPr lang="en-US" sz="2800" b="1" dirty="0">
                <a:solidFill>
                  <a:srgbClr val="C00000"/>
                </a:solidFill>
                <a:latin typeface="Times New Roman" panose="02020603050405020304" pitchFamily="18" charset="0"/>
                <a:cs typeface="Times New Roman" panose="02020603050405020304" pitchFamily="18" charset="0"/>
              </a:rPr>
              <a:t>Session1</a:t>
            </a:r>
            <a:r>
              <a:rPr lang="en-US" sz="2800" b="1">
                <a:solidFill>
                  <a:srgbClr val="C00000"/>
                </a:solidFill>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cs typeface="Times New Roman" panose="02020603050405020304" pitchFamily="18" charset="0"/>
              </a:rPr>
              <a:t>Isolation </a:t>
            </a:r>
            <a:r>
              <a:rPr lang="en-US" sz="2800" b="1" dirty="0">
                <a:latin typeface="Times New Roman" panose="02020603050405020304" pitchFamily="18" charset="0"/>
                <a:cs typeface="Times New Roman" panose="02020603050405020304" pitchFamily="18" charset="0"/>
              </a:rPr>
              <a:t>and purification of important bio pesticides</a:t>
            </a:r>
            <a:endParaRPr lang="en-IN"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82DC825-7D20-423E-972F-6DCA434B1FBB}"/>
              </a:ext>
            </a:extLst>
          </p:cNvPr>
          <p:cNvSpPr txBox="1"/>
          <p:nvPr/>
        </p:nvSpPr>
        <p:spPr>
          <a:xfrm>
            <a:off x="1600200" y="76200"/>
            <a:ext cx="7162800" cy="1569660"/>
          </a:xfrm>
          <a:prstGeom prst="rect">
            <a:avLst/>
          </a:prstGeom>
          <a:noFill/>
        </p:spPr>
        <p:txBody>
          <a:bodyPr wrap="square">
            <a:spAutoFit/>
          </a:bodyPr>
          <a:lstStyle/>
          <a:p>
            <a:pPr algn="ctr">
              <a:defRPr/>
            </a:pPr>
            <a:r>
              <a:rPr lang="en-US" sz="3200" b="1" dirty="0">
                <a:solidFill>
                  <a:srgbClr val="C00000"/>
                </a:solidFill>
                <a:latin typeface="Times New Roman" panose="02020603050405020304" pitchFamily="18" charset="0"/>
                <a:cs typeface="Times New Roman" panose="02020603050405020304" pitchFamily="18" charset="0"/>
              </a:rPr>
              <a:t>Center for Smart Agriculture</a:t>
            </a:r>
          </a:p>
          <a:p>
            <a:pPr algn="ctr">
              <a:defRPr/>
            </a:pPr>
            <a:r>
              <a:rPr lang="en-US" sz="3200" b="1" dirty="0">
                <a:solidFill>
                  <a:srgbClr val="0070C0"/>
                </a:solidFill>
                <a:latin typeface="Times New Roman" panose="02020603050405020304" pitchFamily="18" charset="0"/>
                <a:cs typeface="Times New Roman" panose="02020603050405020304" pitchFamily="18" charset="0"/>
              </a:rPr>
              <a:t>Bio fertilizer and Bio pesticide Production Technology</a:t>
            </a:r>
          </a:p>
        </p:txBody>
      </p:sp>
      <p:pic>
        <p:nvPicPr>
          <p:cNvPr id="2" name="Picture 2" descr="Biopesticide development, registration, and commercial formulations -  E-Journal of Entomology and Biologicals - ANR Blog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722060"/>
            <a:ext cx="5105400" cy="2926139"/>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0"/>
            <a:ext cx="7010400" cy="6863417"/>
          </a:xfrm>
          <a:prstGeom prst="rect">
            <a:avLst/>
          </a:prstGeom>
        </p:spPr>
        <p:txBody>
          <a:bodyPr wrap="square">
            <a:spAutoFit/>
          </a:bodyPr>
          <a:lstStyle/>
          <a:p>
            <a:pPr algn="just"/>
            <a:r>
              <a:rPr lang="en-US" sz="3200" b="1" dirty="0">
                <a:latin typeface="Times New Roman" panose="02020603050405020304" pitchFamily="18" charset="0"/>
                <a:ea typeface="Calibri" panose="020F0502020204030204" pitchFamily="34" charset="0"/>
                <a:cs typeface="Times New Roman" panose="02020603050405020304" pitchFamily="18" charset="0"/>
              </a:rPr>
              <a:t>Procedure:</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1.	Soil samples are collected, air dried, and ground into powder. </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2.	Stock solution of sample is prepared by dissolving 10 g of powdered soil sample into 90 mL of distilled water. </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3.	Serial dilution of samples prepared as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2400" dirty="0">
                <a:latin typeface="Times New Roman" panose="02020603050405020304" pitchFamily="18" charset="0"/>
                <a:ea typeface="Calibri" panose="020F0502020204030204" pitchFamily="34" charset="0"/>
                <a:cs typeface="Times New Roman" panose="02020603050405020304" pitchFamily="18" charset="0"/>
              </a:rPr>
              <a:t>,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−2</a:t>
            </a:r>
            <a:r>
              <a:rPr lang="en-US" sz="2400" dirty="0">
                <a:latin typeface="Times New Roman" panose="02020603050405020304" pitchFamily="18" charset="0"/>
                <a:ea typeface="Calibri" panose="020F0502020204030204" pitchFamily="34" charset="0"/>
                <a:cs typeface="Times New Roman" panose="02020603050405020304" pitchFamily="18" charset="0"/>
              </a:rPr>
              <a:t>…10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−5 </a:t>
            </a:r>
            <a:r>
              <a:rPr lang="en-US" sz="2400" dirty="0">
                <a:latin typeface="Times New Roman" panose="02020603050405020304" pitchFamily="18" charset="0"/>
                <a:ea typeface="Calibri" panose="020F0502020204030204" pitchFamily="34" charset="0"/>
                <a:cs typeface="Times New Roman" panose="02020603050405020304" pitchFamily="18" charset="0"/>
              </a:rPr>
              <a:t>in distilled water. </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4.	One milliliter of each of the prepared dilution is spread evenly on a suitable autoclaved medium on autoclaved petri dish at 28 ± 1°C for 7 days.</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5.	After growth of fungus, pure culture of the microbe should be done in test tube slants with suitable autoclaved media.</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Note: All the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glasswares</a:t>
            </a:r>
            <a:r>
              <a:rPr lang="en-US" sz="2400" dirty="0">
                <a:latin typeface="Times New Roman" panose="02020603050405020304" pitchFamily="18" charset="0"/>
                <a:ea typeface="Calibri" panose="020F0502020204030204" pitchFamily="34" charset="0"/>
                <a:cs typeface="Times New Roman" panose="02020603050405020304" pitchFamily="18" charset="0"/>
              </a:rPr>
              <a:t> and media used should be autoclaved and the work should be done in aseptic condition of laminar air flow after wearing of gloves and masks.</a:t>
            </a:r>
          </a:p>
        </p:txBody>
      </p:sp>
    </p:spTree>
    <p:extLst>
      <p:ext uri="{BB962C8B-B14F-4D97-AF65-F5344CB8AC3E}">
        <p14:creationId xmlns:p14="http://schemas.microsoft.com/office/powerpoint/2010/main" val="255115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1667" t="32215" r="25833" b="11462"/>
          <a:stretch/>
        </p:blipFill>
        <p:spPr>
          <a:xfrm>
            <a:off x="1905000" y="1219199"/>
            <a:ext cx="6781800" cy="4419600"/>
          </a:xfrm>
          <a:prstGeom prst="rect">
            <a:avLst/>
          </a:prstGeom>
          <a:ln w="38100">
            <a:solidFill>
              <a:schemeClr val="tx1"/>
            </a:solidFill>
          </a:ln>
        </p:spPr>
      </p:pic>
    </p:spTree>
    <p:extLst>
      <p:ext uri="{BB962C8B-B14F-4D97-AF65-F5344CB8AC3E}">
        <p14:creationId xmlns:p14="http://schemas.microsoft.com/office/powerpoint/2010/main" val="165677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1752600"/>
            <a:ext cx="7010400" cy="3600986"/>
          </a:xfrm>
          <a:prstGeom prst="rect">
            <a:avLst/>
          </a:prstGeom>
        </p:spPr>
        <p:txBody>
          <a:bodyPr wrap="square">
            <a:spAutoFit/>
          </a:bodyPr>
          <a:lstStyle/>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Harmful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Trichoderma</a:t>
            </a: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i="1" dirty="0">
                <a:latin typeface="Times New Roman" panose="02020603050405020304" pitchFamily="18" charset="0"/>
                <a:ea typeface="Calibri" panose="020F0502020204030204" pitchFamily="34" charset="0"/>
                <a:cs typeface="Times New Roman" panose="02020603050405020304" pitchFamily="18" charset="0"/>
              </a:rPr>
              <a:t>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aggressivum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or </a:t>
            </a:r>
            <a:r>
              <a:rPr lang="en-US" sz="2800" i="1" dirty="0">
                <a:latin typeface="Times New Roman" panose="02020603050405020304" pitchFamily="18" charset="0"/>
                <a:ea typeface="Calibri" panose="020F0502020204030204" pitchFamily="34" charset="0"/>
                <a:cs typeface="Times New Roman" panose="02020603050405020304" pitchFamily="18" charset="0"/>
              </a:rPr>
              <a:t>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harzianum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biotype 4 is the causal agent of green mold, a disease of cultivated button mushrooms. </a:t>
            </a:r>
            <a:r>
              <a:rPr lang="en-US" sz="2800" i="1" dirty="0">
                <a:latin typeface="Times New Roman" panose="02020603050405020304" pitchFamily="18" charset="0"/>
                <a:ea typeface="Calibri" panose="020F0502020204030204" pitchFamily="34" charset="0"/>
                <a:cs typeface="Times New Roman" panose="02020603050405020304" pitchFamily="18" charset="0"/>
              </a:rPr>
              <a:t>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viride</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is the causal agent of green mold rot of onion and causes die back disease of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Pinus</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nigra</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seedlings.</a:t>
            </a:r>
          </a:p>
        </p:txBody>
      </p:sp>
    </p:spTree>
    <p:extLst>
      <p:ext uri="{BB962C8B-B14F-4D97-AF65-F5344CB8AC3E}">
        <p14:creationId xmlns:p14="http://schemas.microsoft.com/office/powerpoint/2010/main" val="1389400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828800" y="304800"/>
            <a:ext cx="7010400" cy="5755422"/>
          </a:xfrm>
          <a:prstGeom prst="rect">
            <a:avLst/>
          </a:prstGeom>
        </p:spPr>
        <p:txBody>
          <a:bodyPr wrap="square">
            <a:spAutoFit/>
          </a:bodyPr>
          <a:lstStyle/>
          <a:p>
            <a:pPr algn="ctr"/>
            <a:r>
              <a:rPr lang="en-US" sz="3200" b="1" i="1" dirty="0">
                <a:latin typeface="Times New Roman" panose="02020603050405020304" pitchFamily="18" charset="0"/>
                <a:ea typeface="Calibri" panose="020F0502020204030204" pitchFamily="34" charset="0"/>
                <a:cs typeface="Times New Roman" panose="02020603050405020304" pitchFamily="18" charset="0"/>
              </a:rPr>
              <a:t>Pseudomonas </a:t>
            </a:r>
            <a:r>
              <a:rPr lang="en-US" sz="3200" b="1" dirty="0">
                <a:latin typeface="Times New Roman" panose="02020603050405020304" pitchFamily="18" charset="0"/>
                <a:ea typeface="Calibri" panose="020F0502020204030204" pitchFamily="34" charset="0"/>
                <a:cs typeface="Times New Roman" panose="02020603050405020304" pitchFamily="18" charset="0"/>
              </a:rPr>
              <a:t>as bio pesticide:</a:t>
            </a:r>
          </a:p>
          <a:p>
            <a:pPr algn="ct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Pseudomonads </a:t>
            </a:r>
            <a:r>
              <a:rPr lang="en-US" sz="2800" dirty="0">
                <a:latin typeface="Times New Roman" panose="02020603050405020304" pitchFamily="18" charset="0"/>
                <a:ea typeface="Calibri" panose="020F0502020204030204" pitchFamily="34" charset="0"/>
                <a:cs typeface="Times New Roman" panose="02020603050405020304" pitchFamily="18" charset="0"/>
              </a:rPr>
              <a:t>belong to Plant Growth Promoting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Rhizobacteria</a:t>
            </a:r>
            <a:r>
              <a:rPr lang="en-US" sz="2800" dirty="0">
                <a:latin typeface="Times New Roman" panose="02020603050405020304" pitchFamily="18" charset="0"/>
                <a:ea typeface="Calibri" panose="020F0502020204030204" pitchFamily="34" charset="0"/>
                <a:cs typeface="Times New Roman" panose="02020603050405020304" pitchFamily="18" charset="0"/>
              </a:rPr>
              <a:t> (PGPR), the important group of bacteria that play a major role in the plant growth promotion, induced systemic resistance (ISR), biological control of pathogens etc. </a:t>
            </a: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Many species of </a:t>
            </a:r>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Pseudomonas </a:t>
            </a:r>
            <a:r>
              <a:rPr lang="en-US" sz="2800" dirty="0">
                <a:latin typeface="Times New Roman" panose="02020603050405020304" pitchFamily="18" charset="0"/>
                <a:ea typeface="Calibri" panose="020F0502020204030204" pitchFamily="34" charset="0"/>
                <a:cs typeface="Times New Roman" panose="02020603050405020304" pitchFamily="18" charset="0"/>
              </a:rPr>
              <a:t>are known to enhance plant growth promotion and reduce severity of various diseases. Pseudomonads are common Gram-negative, rod-shaped bacterium, belongs to the </a:t>
            </a:r>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Pseudomonas </a:t>
            </a:r>
            <a:r>
              <a:rPr lang="en-US" sz="2800" dirty="0">
                <a:latin typeface="Times New Roman" panose="02020603050405020304" pitchFamily="18" charset="0"/>
                <a:ea typeface="Calibri" panose="020F0502020204030204" pitchFamily="34" charset="0"/>
                <a:cs typeface="Times New Roman" panose="02020603050405020304" pitchFamily="18" charset="0"/>
              </a:rPr>
              <a:t>genus. </a:t>
            </a:r>
          </a:p>
        </p:txBody>
      </p:sp>
    </p:spTree>
    <p:extLst>
      <p:ext uri="{BB962C8B-B14F-4D97-AF65-F5344CB8AC3E}">
        <p14:creationId xmlns:p14="http://schemas.microsoft.com/office/powerpoint/2010/main" val="370977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2590800" y="1524000"/>
            <a:ext cx="6019800" cy="3108543"/>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Domain	:	Bacteria</a:t>
            </a: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Phylum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Proteobacteria</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Class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Gammaproteobacteria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Order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Pseudomonadales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Family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Pseudomonadaceae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Genus	     :	</a:t>
            </a:r>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Pseudomonas</a:t>
            </a:r>
          </a:p>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980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304800"/>
            <a:ext cx="7010400" cy="4401205"/>
          </a:xfrm>
          <a:prstGeom prst="rect">
            <a:avLst/>
          </a:prstGeom>
        </p:spPr>
        <p:txBody>
          <a:bodyPr wrap="square">
            <a:spAutoFit/>
          </a:bodyPr>
          <a:lstStyle/>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General characteristics of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Pseudomonas</a:t>
            </a:r>
          </a:p>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Pseudomonas</a:t>
            </a:r>
            <a:r>
              <a:rPr lang="en-US" sz="2800" dirty="0">
                <a:latin typeface="Times New Roman" panose="02020603050405020304" pitchFamily="18" charset="0"/>
                <a:ea typeface="Calibri" panose="020F0502020204030204" pitchFamily="34" charset="0"/>
                <a:cs typeface="Times New Roman" panose="02020603050405020304" pitchFamily="18" charset="0"/>
              </a:rPr>
              <a:t> has multiple flagella. It has an extremely versatile metabolism, and can be found in the soil and in water. It is an obligate aerobe, but certain strains are capable of using nitrate instead of oxygen as a final electron acceptor during cellular respiration. Optimal temperatures for growth is 25–30° C. </a:t>
            </a:r>
          </a:p>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descr="Pseudomonas Fluorescens Application: Agriculture, Price 130 INR/Kilograms |  ID: 4162779"/>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267200"/>
            <a:ext cx="1676400" cy="1514801"/>
          </a:xfrm>
          <a:prstGeom prst="rect">
            <a:avLst/>
          </a:prstGeom>
          <a:noFill/>
          <a:ln>
            <a:noFill/>
          </a:ln>
        </p:spPr>
      </p:pic>
      <p:pic>
        <p:nvPicPr>
          <p:cNvPr id="5" name="Picture 4" descr="White Pseudomonas Fluorescens, Packaging Size: 1 kg, Rs 10000 /order | ID:  2165029009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4267200"/>
            <a:ext cx="2224315" cy="1514801"/>
          </a:xfrm>
          <a:prstGeom prst="rect">
            <a:avLst/>
          </a:prstGeom>
          <a:noFill/>
          <a:ln>
            <a:noFill/>
          </a:ln>
        </p:spPr>
      </p:pic>
      <p:sp>
        <p:nvSpPr>
          <p:cNvPr id="3" name="Rectangle 2"/>
          <p:cNvSpPr/>
          <p:nvPr/>
        </p:nvSpPr>
        <p:spPr>
          <a:xfrm>
            <a:off x="1295400" y="5782001"/>
            <a:ext cx="7010400" cy="369332"/>
          </a:xfrm>
          <a:prstGeom prst="rect">
            <a:avLst/>
          </a:prstGeom>
        </p:spPr>
        <p:txBody>
          <a:bodyPr wrap="square">
            <a:spAutoFit/>
          </a:bodyPr>
          <a:lstStyle/>
          <a:p>
            <a:r>
              <a:rPr lang="en-US" b="1" dirty="0">
                <a:latin typeface="Times New Roman" panose="02020603050405020304" pitchFamily="18" charset="0"/>
                <a:ea typeface="Calibri" panose="020F0502020204030204" pitchFamily="34" charset="0"/>
              </a:rPr>
              <a:t>Fig. 2: Colony of </a:t>
            </a:r>
            <a:r>
              <a:rPr lang="en-US" b="1" i="1" dirty="0">
                <a:latin typeface="Times New Roman" panose="02020603050405020304" pitchFamily="18" charset="0"/>
                <a:ea typeface="Calibri" panose="020F0502020204030204" pitchFamily="34" charset="0"/>
              </a:rPr>
              <a:t>Pseudomonas </a:t>
            </a:r>
            <a:r>
              <a:rPr lang="en-US" b="1" dirty="0">
                <a:latin typeface="Times New Roman" panose="02020603050405020304" pitchFamily="18" charset="0"/>
                <a:ea typeface="Calibri" panose="020F0502020204030204" pitchFamily="34" charset="0"/>
              </a:rPr>
              <a:t>and flagella as seen under microscope</a:t>
            </a:r>
            <a:endParaRPr lang="en-US" dirty="0"/>
          </a:p>
        </p:txBody>
      </p:sp>
    </p:spTree>
    <p:extLst>
      <p:ext uri="{BB962C8B-B14F-4D97-AF65-F5344CB8AC3E}">
        <p14:creationId xmlns:p14="http://schemas.microsoft.com/office/powerpoint/2010/main" val="2266027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graphicFrame>
        <p:nvGraphicFramePr>
          <p:cNvPr id="11" name="Table 10"/>
          <p:cNvGraphicFramePr>
            <a:graphicFrameLocks noGrp="1"/>
          </p:cNvGraphicFramePr>
          <p:nvPr>
            <p:extLst>
              <p:ext uri="{D42A27DB-BD31-4B8C-83A1-F6EECF244321}">
                <p14:modId xmlns:p14="http://schemas.microsoft.com/office/powerpoint/2010/main" val="58855496"/>
              </p:ext>
            </p:extLst>
          </p:nvPr>
        </p:nvGraphicFramePr>
        <p:xfrm>
          <a:off x="1949196" y="2971800"/>
          <a:ext cx="6400799" cy="3702686"/>
        </p:xfrm>
        <a:graphic>
          <a:graphicData uri="http://schemas.openxmlformats.org/drawingml/2006/table">
            <a:tbl>
              <a:tblPr firstRow="1" firstCol="1" bandRow="1">
                <a:tableStyleId>{9D7B26C5-4107-4FEC-AEDC-1716B250A1EF}</a:tableStyleId>
              </a:tblPr>
              <a:tblGrid>
                <a:gridCol w="4692654">
                  <a:extLst>
                    <a:ext uri="{9D8B030D-6E8A-4147-A177-3AD203B41FA5}">
                      <a16:colId xmlns:a16="http://schemas.microsoft.com/office/drawing/2014/main" val="3325656630"/>
                    </a:ext>
                  </a:extLst>
                </a:gridCol>
                <a:gridCol w="1708145">
                  <a:extLst>
                    <a:ext uri="{9D8B030D-6E8A-4147-A177-3AD203B41FA5}">
                      <a16:colId xmlns:a16="http://schemas.microsoft.com/office/drawing/2014/main" val="1394146646"/>
                    </a:ext>
                  </a:extLst>
                </a:gridCol>
              </a:tblGrid>
              <a:tr h="0">
                <a:tc gridSpan="2">
                  <a:txBody>
                    <a:bodyPr/>
                    <a:lstStyle/>
                    <a:p>
                      <a:pPr marL="0" marR="0" algn="ctr">
                        <a:lnSpc>
                          <a:spcPct val="107000"/>
                        </a:lnSpc>
                        <a:spcBef>
                          <a:spcPts val="0"/>
                        </a:spcBef>
                        <a:spcAft>
                          <a:spcPts val="0"/>
                        </a:spcAft>
                      </a:pPr>
                      <a:r>
                        <a:rPr lang="en-US" sz="2400" b="1" dirty="0">
                          <a:effectLst/>
                          <a:latin typeface="Times New Roman" panose="02020603050405020304" pitchFamily="18" charset="0"/>
                          <a:cs typeface="Times New Roman" panose="02020603050405020304" pitchFamily="18" charset="0"/>
                        </a:rPr>
                        <a:t>Pseudomonas Specific media:</a:t>
                      </a:r>
                    </a:p>
                    <a:p>
                      <a:pPr marL="0" marR="0" algn="ctr">
                        <a:lnSpc>
                          <a:spcPct val="107000"/>
                        </a:lnSpc>
                        <a:spcBef>
                          <a:spcPts val="0"/>
                        </a:spcBef>
                        <a:spcAft>
                          <a:spcPts val="0"/>
                        </a:spcAft>
                      </a:pPr>
                      <a:r>
                        <a:rPr lang="en-US" sz="2400" b="0" dirty="0">
                          <a:effectLst/>
                          <a:latin typeface="Times New Roman" panose="02020603050405020304" pitchFamily="18" charset="0"/>
                          <a:cs typeface="Times New Roman" panose="02020603050405020304" pitchFamily="18" charset="0"/>
                        </a:rPr>
                        <a:t> </a:t>
                      </a:r>
                      <a:endParaRPr lang="en-US"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67637609"/>
                  </a:ext>
                </a:extLst>
              </a:tr>
              <a:tr h="0">
                <a:tc>
                  <a:txBody>
                    <a:bodyPr/>
                    <a:lstStyle/>
                    <a:p>
                      <a:pPr marL="0" marR="0" algn="just">
                        <a:lnSpc>
                          <a:spcPct val="107000"/>
                        </a:lnSpc>
                        <a:spcBef>
                          <a:spcPts val="0"/>
                        </a:spcBef>
                        <a:spcAft>
                          <a:spcPts val="0"/>
                        </a:spcAft>
                      </a:pPr>
                      <a:r>
                        <a:rPr lang="en-US" sz="2400" b="0" dirty="0">
                          <a:effectLst/>
                          <a:latin typeface="Times New Roman" panose="02020603050405020304" pitchFamily="18" charset="0"/>
                          <a:cs typeface="Times New Roman" panose="02020603050405020304" pitchFamily="18" charset="0"/>
                        </a:rPr>
                        <a:t>Ingredients</a:t>
                      </a:r>
                      <a:endParaRPr lang="en-US"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gm/liter</a:t>
                      </a:r>
                    </a:p>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0213632"/>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Peptone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20.00</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2397680"/>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Magnesium chloride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1.40</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8883182"/>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Potassium sulphate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10.00</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508148"/>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Triclosan (Irgasan)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0.025</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4423124"/>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Agar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13.60</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384042"/>
                  </a:ext>
                </a:extLst>
              </a:tr>
              <a:tr h="0">
                <a:tc>
                  <a:txBody>
                    <a:bodyPr/>
                    <a:lstStyle/>
                    <a:p>
                      <a:pPr marL="0" marR="0">
                        <a:lnSpc>
                          <a:spcPct val="107000"/>
                        </a:lnSpc>
                        <a:spcBef>
                          <a:spcPts val="0"/>
                        </a:spcBef>
                        <a:spcAft>
                          <a:spcPts val="0"/>
                        </a:spcAft>
                      </a:pPr>
                      <a:r>
                        <a:rPr lang="en-US" sz="2400" b="0">
                          <a:effectLst/>
                          <a:latin typeface="Times New Roman" panose="02020603050405020304" pitchFamily="18" charset="0"/>
                          <a:cs typeface="Times New Roman" panose="02020603050405020304" pitchFamily="18" charset="0"/>
                        </a:rPr>
                        <a:t>Final pH ( at 25°C)                                         </a:t>
                      </a:r>
                      <a:endParaRPr lang="en-US" sz="2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dirty="0">
                          <a:effectLst/>
                          <a:latin typeface="Times New Roman" panose="02020603050405020304" pitchFamily="18" charset="0"/>
                          <a:cs typeface="Times New Roman" panose="02020603050405020304" pitchFamily="18" charset="0"/>
                        </a:rPr>
                        <a:t>7.0±0.2</a:t>
                      </a:r>
                      <a:endParaRPr lang="en-US"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9822127"/>
                  </a:ext>
                </a:extLst>
              </a:tr>
            </a:tbl>
          </a:graphicData>
        </a:graphic>
      </p:graphicFrame>
      <p:sp>
        <p:nvSpPr>
          <p:cNvPr id="12" name="Rectangle 3"/>
          <p:cNvSpPr>
            <a:spLocks noChangeArrowheads="1"/>
          </p:cNvSpPr>
          <p:nvPr/>
        </p:nvSpPr>
        <p:spPr bwMode="auto">
          <a:xfrm>
            <a:off x="1752600" y="51477"/>
            <a:ext cx="706059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Materials needed and procedure for isolation of</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Pseudomonas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same as that of </a:t>
            </a:r>
            <a:r>
              <a:rPr kumimoji="0" lang="en-US" altLang="en-US" sz="28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but the serial dilution for </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Pseudomonas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goes up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 7-8 times and the medium used is</a:t>
            </a:r>
            <a:r>
              <a:rPr kumimoji="0" lang="en-US" altLang="en-US" sz="28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Pseudomonas</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specific media and rest all the protocols are similar to that of </a:t>
            </a:r>
            <a:r>
              <a:rPr kumimoji="0" lang="en-US" altLang="en-US" sz="28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71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4832092"/>
          </a:xfrm>
          <a:prstGeom prst="rect">
            <a:avLst/>
          </a:prstGeom>
        </p:spPr>
        <p:txBody>
          <a:bodyPr wrap="square">
            <a:spAutoFit/>
          </a:bodyPr>
          <a:lstStyle/>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General characteristics of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Bacillus</a:t>
            </a:r>
          </a:p>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800" i="1" dirty="0">
                <a:latin typeface="Times New Roman" panose="02020603050405020304" pitchFamily="18" charset="0"/>
                <a:ea typeface="Calibri" panose="020F0502020204030204" pitchFamily="34" charset="0"/>
                <a:cs typeface="Times New Roman" panose="02020603050405020304" pitchFamily="18" charset="0"/>
              </a:rPr>
              <a:t>Bacillus </a:t>
            </a:r>
            <a:r>
              <a:rPr lang="en-US" sz="2800" dirty="0">
                <a:latin typeface="Times New Roman" panose="02020603050405020304" pitchFamily="18" charset="0"/>
                <a:ea typeface="Calibri" panose="020F0502020204030204" pitchFamily="34" charset="0"/>
                <a:cs typeface="Times New Roman" panose="02020603050405020304" pitchFamily="18" charset="0"/>
              </a:rPr>
              <a:t>is a genus of Gram-positive, rod-shaped bacteria. The term is also used to describe the shape (rod) of certain bacteria; and the plural Bacilli is the name of the class of bacteria to which this genus belongs. </a:t>
            </a:r>
            <a:r>
              <a:rPr lang="en-US" sz="2800" i="1" dirty="0">
                <a:latin typeface="Times New Roman" panose="02020603050405020304" pitchFamily="18" charset="0"/>
                <a:ea typeface="Calibri" panose="020F0502020204030204" pitchFamily="34" charset="0"/>
                <a:cs typeface="Times New Roman" panose="02020603050405020304" pitchFamily="18" charset="0"/>
              </a:rPr>
              <a:t>Bacillus </a:t>
            </a:r>
            <a:r>
              <a:rPr lang="en-US" sz="2800" dirty="0">
                <a:latin typeface="Times New Roman" panose="02020603050405020304" pitchFamily="18" charset="0"/>
                <a:ea typeface="Calibri" panose="020F0502020204030204" pitchFamily="34" charset="0"/>
                <a:cs typeface="Times New Roman" panose="02020603050405020304" pitchFamily="18" charset="0"/>
              </a:rPr>
              <a:t>species can be either obligate aerobes, oxygen dependent or facultative anaerobes, having the ability to continue living in the absence of oxygen.</a:t>
            </a:r>
          </a:p>
        </p:txBody>
      </p:sp>
    </p:spTree>
    <p:extLst>
      <p:ext uri="{BB962C8B-B14F-4D97-AF65-F5344CB8AC3E}">
        <p14:creationId xmlns:p14="http://schemas.microsoft.com/office/powerpoint/2010/main" val="4151437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523220"/>
          </a:xfrm>
          <a:prstGeom prst="rect">
            <a:avLst/>
          </a:prstGeom>
        </p:spPr>
        <p:txBody>
          <a:bodyPr wrap="square">
            <a:spAutoFit/>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2971800" y="1752600"/>
            <a:ext cx="4572000" cy="2677656"/>
          </a:xfrm>
          <a:prstGeom prst="rect">
            <a:avLst/>
          </a:prstGeom>
        </p:spPr>
        <p:txBody>
          <a:bodyPr>
            <a:spAutoFit/>
          </a:bodyPr>
          <a:lstStyle/>
          <a:p>
            <a:r>
              <a:rPr lang="en-US" sz="2800" dirty="0">
                <a:latin typeface="Times New Roman" panose="02020603050405020304" pitchFamily="18" charset="0"/>
                <a:cs typeface="Times New Roman" panose="02020603050405020304" pitchFamily="18" charset="0"/>
              </a:rPr>
              <a:t>Domain	:	Bacteria</a:t>
            </a:r>
          </a:p>
          <a:p>
            <a:r>
              <a:rPr lang="en-US" sz="2800" dirty="0">
                <a:latin typeface="Times New Roman" panose="02020603050405020304" pitchFamily="18" charset="0"/>
                <a:cs typeface="Times New Roman" panose="02020603050405020304" pitchFamily="18" charset="0"/>
              </a:rPr>
              <a:t>Phylum	:	</a:t>
            </a:r>
            <a:r>
              <a:rPr lang="en-US" sz="2800" dirty="0" err="1">
                <a:latin typeface="Times New Roman" panose="02020603050405020304" pitchFamily="18" charset="0"/>
                <a:cs typeface="Times New Roman" panose="02020603050405020304" pitchFamily="18" charset="0"/>
              </a:rPr>
              <a:t>Firmicutes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Class	     :	Bacilli</a:t>
            </a:r>
          </a:p>
          <a:p>
            <a:r>
              <a:rPr lang="en-US" sz="2800" dirty="0">
                <a:latin typeface="Times New Roman" panose="02020603050405020304" pitchFamily="18" charset="0"/>
                <a:cs typeface="Times New Roman" panose="02020603050405020304" pitchFamily="18" charset="0"/>
              </a:rPr>
              <a:t>Order	     :	</a:t>
            </a:r>
            <a:r>
              <a:rPr lang="en-US" sz="2800" dirty="0" err="1">
                <a:latin typeface="Times New Roman" panose="02020603050405020304" pitchFamily="18" charset="0"/>
                <a:cs typeface="Times New Roman" panose="02020603050405020304" pitchFamily="18" charset="0"/>
              </a:rPr>
              <a:t>Bacillales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Family	:	</a:t>
            </a:r>
            <a:r>
              <a:rPr lang="en-US" sz="2800" dirty="0" err="1">
                <a:latin typeface="Times New Roman" panose="02020603050405020304" pitchFamily="18" charset="0"/>
                <a:cs typeface="Times New Roman" panose="02020603050405020304" pitchFamily="18" charset="0"/>
              </a:rPr>
              <a:t>Baciilaceae</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Genus   	:	</a:t>
            </a:r>
            <a:r>
              <a:rPr lang="en-US" sz="2800" i="1" dirty="0">
                <a:latin typeface="Times New Roman" panose="02020603050405020304" pitchFamily="18" charset="0"/>
                <a:cs typeface="Times New Roman" panose="02020603050405020304" pitchFamily="18" charset="0"/>
              </a:rPr>
              <a:t>Bacillus</a:t>
            </a:r>
          </a:p>
        </p:txBody>
      </p:sp>
    </p:spTree>
    <p:extLst>
      <p:ext uri="{BB962C8B-B14F-4D97-AF65-F5344CB8AC3E}">
        <p14:creationId xmlns:p14="http://schemas.microsoft.com/office/powerpoint/2010/main" val="49302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523220"/>
          </a:xfrm>
          <a:prstGeom prst="rect">
            <a:avLst/>
          </a:prstGeom>
        </p:spPr>
        <p:txBody>
          <a:bodyPr wrap="square">
            <a:spAutoFit/>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88098299"/>
              </p:ext>
            </p:extLst>
          </p:nvPr>
        </p:nvGraphicFramePr>
        <p:xfrm>
          <a:off x="1752599" y="3313142"/>
          <a:ext cx="6629400" cy="3085088"/>
        </p:xfrm>
        <a:graphic>
          <a:graphicData uri="http://schemas.openxmlformats.org/drawingml/2006/table">
            <a:tbl>
              <a:tblPr firstRow="1" firstCol="1" bandRow="1">
                <a:tableStyleId>{5940675A-B579-460E-94D1-54222C63F5DA}</a:tableStyleId>
              </a:tblPr>
              <a:tblGrid>
                <a:gridCol w="4860249">
                  <a:extLst>
                    <a:ext uri="{9D8B030D-6E8A-4147-A177-3AD203B41FA5}">
                      <a16:colId xmlns:a16="http://schemas.microsoft.com/office/drawing/2014/main" val="2450151477"/>
                    </a:ext>
                  </a:extLst>
                </a:gridCol>
                <a:gridCol w="1769151">
                  <a:extLst>
                    <a:ext uri="{9D8B030D-6E8A-4147-A177-3AD203B41FA5}">
                      <a16:colId xmlns:a16="http://schemas.microsoft.com/office/drawing/2014/main" val="2041888115"/>
                    </a:ext>
                  </a:extLst>
                </a:gridCol>
              </a:tblGrid>
              <a:tr h="0">
                <a:tc gridSpan="2">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Bacillus Specific media:</a:t>
                      </a:r>
                      <a:endParaRPr lang="en-US" sz="1800" b="1"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919475876"/>
                  </a:ext>
                </a:extLst>
              </a:tr>
              <a:tr h="0">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Ingredients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gm/liter</a:t>
                      </a:r>
                      <a:endParaRPr lang="en-US" sz="1800" b="1"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4703436"/>
                  </a:ext>
                </a:extLst>
              </a:tr>
              <a:tr h="0">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L-Glutamic acid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6597040"/>
                  </a:ext>
                </a:extLst>
              </a:tr>
              <a:tr h="0">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Citric acid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2.00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8275509"/>
                  </a:ext>
                </a:extLst>
              </a:tr>
              <a:tr h="0">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Dipotassium hydrogen phosphate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0.50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4740932"/>
                  </a:ext>
                </a:extLst>
              </a:tr>
              <a:tr h="0">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Ferric ammonium citrate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0.50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7979776"/>
                  </a:ext>
                </a:extLst>
              </a:tr>
              <a:tr h="0">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Magnesium sulphate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0.50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0248637"/>
                  </a:ext>
                </a:extLst>
              </a:tr>
              <a:tr h="0">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Final pH ( at 25°C)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7.4±0.2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5751951"/>
                  </a:ext>
                </a:extLst>
              </a:tr>
            </a:tbl>
          </a:graphicData>
        </a:graphic>
      </p:graphicFrame>
      <p:sp>
        <p:nvSpPr>
          <p:cNvPr id="5" name="Rectangle 1"/>
          <p:cNvSpPr>
            <a:spLocks noChangeArrowheads="1"/>
          </p:cNvSpPr>
          <p:nvPr/>
        </p:nvSpPr>
        <p:spPr bwMode="auto">
          <a:xfrm>
            <a:off x="1908966" y="344405"/>
            <a:ext cx="669766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Materials needed and procedure for isolation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 </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Bacillus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same as that of </a:t>
            </a:r>
            <a:r>
              <a:rPr kumimoji="0" lang="en-US" altLang="en-US" sz="28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but the serial dilution for </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Bacillus </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goes up to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7-8 times and the</a:t>
            </a:r>
            <a:r>
              <a:rPr kumimoji="0" lang="en-US" altLang="en-US" sz="28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medium used is</a:t>
            </a:r>
            <a:r>
              <a:rPr kumimoji="0" lang="en-US" altLang="en-US" sz="2800" b="0"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Bacillus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specific media and rest all the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protocols are similar to that of </a:t>
            </a:r>
            <a:r>
              <a:rPr kumimoji="0" lang="en-US" altLang="en-US" sz="28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224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a:srcRect/>
          <a:stretch>
            <a:fillRect/>
          </a:stretch>
        </p:blipFill>
        <p:spPr bwMode="auto">
          <a:xfrm>
            <a:off x="0" y="1"/>
            <a:ext cx="9220200" cy="6934200"/>
          </a:xfrm>
          <a:prstGeom prst="rect">
            <a:avLst/>
          </a:prstGeom>
          <a:noFill/>
          <a:ln w="9525">
            <a:noFill/>
            <a:miter lim="800000"/>
            <a:headEnd/>
            <a:tailEnd/>
          </a:ln>
          <a:effectLst/>
        </p:spPr>
      </p:pic>
      <p:sp>
        <p:nvSpPr>
          <p:cNvPr id="2" name="Rectangle 1"/>
          <p:cNvSpPr/>
          <p:nvPr/>
        </p:nvSpPr>
        <p:spPr>
          <a:xfrm>
            <a:off x="1905000" y="630427"/>
            <a:ext cx="6934200" cy="5673348"/>
          </a:xfrm>
          <a:prstGeom prst="rect">
            <a:avLst/>
          </a:prstGeom>
        </p:spPr>
        <p:txBody>
          <a:bodyPr wrap="square">
            <a:spAutoFit/>
          </a:bodyPr>
          <a:lstStyle/>
          <a:p>
            <a:pPr algn="just">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Pest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pest is an organism, living and growing where they are not wanted and can cause an economical damage to plants, humans, structures, and other creatures, including crops that are grown for food.</a:t>
            </a:r>
          </a:p>
          <a:p>
            <a:pPr algn="just">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800" b="1"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Pesticide</a:t>
            </a:r>
            <a:r>
              <a:rPr lang="en-US" sz="28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Pesticides are chemical substances that are meant to kill pests.</a:t>
            </a:r>
          </a:p>
          <a:p>
            <a:pPr algn="just">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800" b="1"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 pesticide</a:t>
            </a:r>
            <a:r>
              <a:rPr lang="en-US" sz="28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naturally occurring or derived substance or an organism or its part that controls pests.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523220"/>
          </a:xfrm>
          <a:prstGeom prst="rect">
            <a:avLst/>
          </a:prstGeom>
        </p:spPr>
        <p:txBody>
          <a:bodyPr wrap="square">
            <a:spAutoFit/>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752600" y="1156582"/>
            <a:ext cx="6858000" cy="4544834"/>
          </a:xfrm>
          <a:prstGeom prst="rect">
            <a:avLst/>
          </a:prstGeom>
        </p:spPr>
        <p:txBody>
          <a:bodyPr wrap="square">
            <a:spAutoFit/>
          </a:bodyPr>
          <a:lstStyle/>
          <a:p>
            <a:pPr algn="ctr">
              <a:lnSpc>
                <a:spcPct val="150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General Characteristics of</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Metarhizium</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rPr>
              <a:t>In the 1990s, the LUBILOSA research </a:t>
            </a:r>
            <a:r>
              <a:rPr lang="en-US" sz="2400" dirty="0" err="1">
                <a:latin typeface="Times New Roman" panose="02020603050405020304" pitchFamily="18" charset="0"/>
                <a:ea typeface="Calibri" panose="020F0502020204030204" pitchFamily="34" charset="0"/>
              </a:rPr>
              <a:t>programme</a:t>
            </a:r>
            <a:r>
              <a:rPr lang="en-US" sz="2400" dirty="0">
                <a:latin typeface="Times New Roman" panose="02020603050405020304" pitchFamily="18" charset="0"/>
                <a:ea typeface="Calibri" panose="020F0502020204030204" pitchFamily="34" charset="0"/>
              </a:rPr>
              <a:t> proved that </a:t>
            </a:r>
            <a:r>
              <a:rPr lang="en-US" sz="2400" i="1" dirty="0">
                <a:latin typeface="Times New Roman" panose="02020603050405020304" pitchFamily="18" charset="0"/>
                <a:ea typeface="Calibri" panose="020F0502020204030204" pitchFamily="34" charset="0"/>
              </a:rPr>
              <a:t>M. </a:t>
            </a:r>
            <a:r>
              <a:rPr lang="en-US" sz="2400" i="1" dirty="0" err="1">
                <a:latin typeface="Times New Roman" panose="02020603050405020304" pitchFamily="18" charset="0"/>
                <a:ea typeface="Calibri" panose="020F0502020204030204" pitchFamily="34" charset="0"/>
              </a:rPr>
              <a:t>acridum</a:t>
            </a:r>
            <a:r>
              <a:rPr lang="en-US" sz="2400" dirty="0">
                <a:latin typeface="Times New Roman" panose="02020603050405020304" pitchFamily="18" charset="0"/>
                <a:ea typeface="Calibri" panose="020F0502020204030204" pitchFamily="34" charset="0"/>
              </a:rPr>
              <a:t> in its spore form was effective in killing locusts and other members of the </a:t>
            </a:r>
            <a:r>
              <a:rPr lang="en-US" sz="2400" dirty="0" err="1">
                <a:latin typeface="Times New Roman" panose="02020603050405020304" pitchFamily="18" charset="0"/>
                <a:ea typeface="Calibri" panose="020F0502020204030204" pitchFamily="34" charset="0"/>
              </a:rPr>
              <a:t>Acrididea</a:t>
            </a:r>
            <a:r>
              <a:rPr lang="en-US" sz="2400" dirty="0">
                <a:latin typeface="Times New Roman" panose="02020603050405020304" pitchFamily="18" charset="0"/>
                <a:ea typeface="Calibri" panose="020F0502020204030204" pitchFamily="34" charset="0"/>
              </a:rPr>
              <a:t> families with no deleterious effects found in field trials on any non-target species except for the domesticated silk worm </a:t>
            </a:r>
            <a:r>
              <a:rPr lang="en-US" sz="2400" i="1" dirty="0" err="1">
                <a:latin typeface="Times New Roman" panose="02020603050405020304" pitchFamily="18" charset="0"/>
                <a:ea typeface="Calibri" panose="020F0502020204030204" pitchFamily="34" charset="0"/>
              </a:rPr>
              <a:t>Bombyx</a:t>
            </a:r>
            <a:r>
              <a:rPr lang="en-US" sz="2400" i="1" dirty="0">
                <a:latin typeface="Times New Roman" panose="02020603050405020304" pitchFamily="18" charset="0"/>
                <a:ea typeface="Calibri" panose="020F0502020204030204" pitchFamily="34" charset="0"/>
              </a:rPr>
              <a:t> </a:t>
            </a:r>
            <a:r>
              <a:rPr lang="en-US" sz="2400" i="1" dirty="0" err="1">
                <a:latin typeface="Times New Roman" panose="02020603050405020304" pitchFamily="18" charset="0"/>
                <a:ea typeface="Calibri" panose="020F0502020204030204" pitchFamily="34" charset="0"/>
              </a:rPr>
              <a:t>mori</a:t>
            </a:r>
            <a:r>
              <a:rPr lang="en-US" sz="2400" dirty="0">
                <a:latin typeface="Times New Roman" panose="02020603050405020304" pitchFamily="18" charset="0"/>
                <a:ea typeface="Calibri" panose="020F0502020204030204" pitchFamily="34" charset="0"/>
              </a:rPr>
              <a:t>. </a:t>
            </a:r>
            <a:r>
              <a:rPr lang="en-US" sz="2400" i="1" dirty="0" err="1">
                <a:latin typeface="Times New Roman" panose="02020603050405020304" pitchFamily="18" charset="0"/>
                <a:ea typeface="Calibri" panose="020F0502020204030204" pitchFamily="34" charset="0"/>
              </a:rPr>
              <a:t>Metarhizium</a:t>
            </a:r>
            <a:r>
              <a:rPr lang="en-US" sz="2400" dirty="0">
                <a:latin typeface="Times New Roman" panose="02020603050405020304" pitchFamily="18" charset="0"/>
                <a:ea typeface="Calibri" panose="020F0502020204030204" pitchFamily="34" charset="0"/>
              </a:rPr>
              <a:t> is a genus of </a:t>
            </a:r>
            <a:r>
              <a:rPr lang="en-US" sz="2400" dirty="0" err="1">
                <a:latin typeface="Times New Roman" panose="02020603050405020304" pitchFamily="18" charset="0"/>
                <a:ea typeface="Calibri" panose="020F0502020204030204" pitchFamily="34" charset="0"/>
              </a:rPr>
              <a:t>entomopathogenic</a:t>
            </a:r>
            <a:r>
              <a:rPr lang="en-US" sz="2400" dirty="0">
                <a:latin typeface="Times New Roman" panose="02020603050405020304" pitchFamily="18" charset="0"/>
                <a:ea typeface="Calibri" panose="020F0502020204030204" pitchFamily="34" charset="0"/>
              </a:rPr>
              <a:t> fungi in the </a:t>
            </a:r>
            <a:r>
              <a:rPr lang="en-US" sz="2400" dirty="0" err="1">
                <a:latin typeface="Times New Roman" panose="02020603050405020304" pitchFamily="18" charset="0"/>
                <a:ea typeface="Calibri" panose="020F0502020204030204" pitchFamily="34" charset="0"/>
              </a:rPr>
              <a:t>Clavicipitaceae</a:t>
            </a:r>
            <a:r>
              <a:rPr lang="en-US" sz="2400" dirty="0">
                <a:latin typeface="Times New Roman" panose="02020603050405020304" pitchFamily="18" charset="0"/>
                <a:ea typeface="Calibri" panose="020F0502020204030204" pitchFamily="34" charset="0"/>
              </a:rPr>
              <a:t> family. </a:t>
            </a:r>
            <a:endParaRPr lang="en-US" sz="2400" dirty="0"/>
          </a:p>
        </p:txBody>
      </p:sp>
    </p:spTree>
    <p:extLst>
      <p:ext uri="{BB962C8B-B14F-4D97-AF65-F5344CB8AC3E}">
        <p14:creationId xmlns:p14="http://schemas.microsoft.com/office/powerpoint/2010/main" val="226786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523220"/>
          </a:xfrm>
          <a:prstGeom prst="rect">
            <a:avLst/>
          </a:prstGeom>
        </p:spPr>
        <p:txBody>
          <a:bodyPr wrap="square">
            <a:spAutoFit/>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3409064"/>
              </p:ext>
            </p:extLst>
          </p:nvPr>
        </p:nvGraphicFramePr>
        <p:xfrm>
          <a:off x="1943100" y="1970038"/>
          <a:ext cx="6476999" cy="3380426"/>
        </p:xfrm>
        <a:graphic>
          <a:graphicData uri="http://schemas.openxmlformats.org/drawingml/2006/table">
            <a:tbl>
              <a:tblPr firstRow="1" firstCol="1" bandRow="1">
                <a:tableStyleId>{9D7B26C5-4107-4FEC-AEDC-1716B250A1EF}</a:tableStyleId>
              </a:tblPr>
              <a:tblGrid>
                <a:gridCol w="2386263">
                  <a:extLst>
                    <a:ext uri="{9D8B030D-6E8A-4147-A177-3AD203B41FA5}">
                      <a16:colId xmlns:a16="http://schemas.microsoft.com/office/drawing/2014/main" val="1582986944"/>
                    </a:ext>
                  </a:extLst>
                </a:gridCol>
                <a:gridCol w="568158">
                  <a:extLst>
                    <a:ext uri="{9D8B030D-6E8A-4147-A177-3AD203B41FA5}">
                      <a16:colId xmlns:a16="http://schemas.microsoft.com/office/drawing/2014/main" val="679935540"/>
                    </a:ext>
                  </a:extLst>
                </a:gridCol>
                <a:gridCol w="3522578">
                  <a:extLst>
                    <a:ext uri="{9D8B030D-6E8A-4147-A177-3AD203B41FA5}">
                      <a16:colId xmlns:a16="http://schemas.microsoft.com/office/drawing/2014/main" val="1428501821"/>
                    </a:ext>
                  </a:extLst>
                </a:gridCol>
              </a:tblGrid>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Kingdom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Fungi</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1246599"/>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Division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Ascomycota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0033822"/>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Class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Sordariomycetes</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063040"/>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Sub class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Hypocreomycetidaae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015152"/>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Order</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Hypocreales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268300"/>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Family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Clavicipitaceae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490033"/>
                  </a:ext>
                </a:extLst>
              </a:tr>
              <a:tr h="0">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Genus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i="1" dirty="0" err="1">
                          <a:effectLst/>
                          <a:latin typeface="Times New Roman" panose="02020603050405020304" pitchFamily="18" charset="0"/>
                          <a:cs typeface="Times New Roman" panose="02020603050405020304" pitchFamily="18" charset="0"/>
                        </a:rPr>
                        <a:t>Metarhizium</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059480"/>
                  </a:ext>
                </a:extLst>
              </a:tr>
            </a:tbl>
          </a:graphicData>
        </a:graphic>
      </p:graphicFrame>
    </p:spTree>
    <p:extLst>
      <p:ext uri="{BB962C8B-B14F-4D97-AF65-F5344CB8AC3E}">
        <p14:creationId xmlns:p14="http://schemas.microsoft.com/office/powerpoint/2010/main" val="1165535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752600" y="838200"/>
            <a:ext cx="7010400" cy="523220"/>
          </a:xfrm>
          <a:prstGeom prst="rect">
            <a:avLst/>
          </a:prstGeom>
        </p:spPr>
        <p:txBody>
          <a:bodyPr wrap="square">
            <a:spAutoFit/>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09336109"/>
              </p:ext>
            </p:extLst>
          </p:nvPr>
        </p:nvGraphicFramePr>
        <p:xfrm>
          <a:off x="1676400" y="2362200"/>
          <a:ext cx="7069183" cy="4185227"/>
        </p:xfrm>
        <a:graphic>
          <a:graphicData uri="http://schemas.openxmlformats.org/drawingml/2006/table">
            <a:tbl>
              <a:tblPr firstRow="1" firstCol="1" bandRow="1">
                <a:tableStyleId>{9D7B26C5-4107-4FEC-AEDC-1716B250A1EF}</a:tableStyleId>
              </a:tblPr>
              <a:tblGrid>
                <a:gridCol w="5182670">
                  <a:extLst>
                    <a:ext uri="{9D8B030D-6E8A-4147-A177-3AD203B41FA5}">
                      <a16:colId xmlns:a16="http://schemas.microsoft.com/office/drawing/2014/main" val="1861609302"/>
                    </a:ext>
                  </a:extLst>
                </a:gridCol>
                <a:gridCol w="1886513">
                  <a:extLst>
                    <a:ext uri="{9D8B030D-6E8A-4147-A177-3AD203B41FA5}">
                      <a16:colId xmlns:a16="http://schemas.microsoft.com/office/drawing/2014/main" val="1934575538"/>
                    </a:ext>
                  </a:extLst>
                </a:gridCol>
              </a:tblGrid>
              <a:tr h="0">
                <a:tc gridSpan="2">
                  <a:txBody>
                    <a:bodyPr/>
                    <a:lstStyle/>
                    <a:p>
                      <a:pPr marL="0" marR="0" algn="ctr">
                        <a:lnSpc>
                          <a:spcPct val="107000"/>
                        </a:lnSpc>
                        <a:spcBef>
                          <a:spcPts val="0"/>
                        </a:spcBef>
                        <a:spcAft>
                          <a:spcPts val="0"/>
                        </a:spcAft>
                      </a:pPr>
                      <a:r>
                        <a:rPr lang="en-US" sz="1800" b="1" dirty="0" err="1">
                          <a:effectLst/>
                          <a:latin typeface="Times New Roman" panose="02020603050405020304" pitchFamily="18" charset="0"/>
                          <a:cs typeface="Times New Roman" panose="02020603050405020304" pitchFamily="18" charset="0"/>
                        </a:rPr>
                        <a:t>Metarhizium</a:t>
                      </a:r>
                      <a:r>
                        <a:rPr lang="en-US" sz="1800" b="1" dirty="0">
                          <a:effectLst/>
                          <a:latin typeface="Times New Roman" panose="02020603050405020304" pitchFamily="18" charset="0"/>
                          <a:cs typeface="Times New Roman" panose="02020603050405020304" pitchFamily="18" charset="0"/>
                        </a:rPr>
                        <a:t> Specific media:</a:t>
                      </a:r>
                    </a:p>
                    <a:p>
                      <a:pPr marL="0" marR="0" algn="ctr">
                        <a:lnSpc>
                          <a:spcPct val="107000"/>
                        </a:lnSpc>
                        <a:spcBef>
                          <a:spcPts val="0"/>
                        </a:spcBef>
                        <a:spcAft>
                          <a:spcPts val="0"/>
                        </a:spcAft>
                      </a:pPr>
                      <a:r>
                        <a:rPr lang="en-US" sz="1800" b="0" dirty="0">
                          <a:effectLst/>
                          <a:latin typeface="Times New Roman" panose="02020603050405020304" pitchFamily="18" charset="0"/>
                          <a:cs typeface="Times New Roman" panose="02020603050405020304" pitchFamily="18" charset="0"/>
                        </a:rPr>
                        <a:t> </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15295422"/>
                  </a:ext>
                </a:extLst>
              </a:tr>
              <a:tr h="0">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Ingredients</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gm/liter</a:t>
                      </a:r>
                    </a:p>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740537"/>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Potassium dihydrogen Phosphate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0.50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5329837"/>
                  </a:ext>
                </a:extLst>
              </a:tr>
              <a:tr h="0">
                <a:tc>
                  <a:txBody>
                    <a:bodyPr/>
                    <a:lstStyle/>
                    <a:p>
                      <a:pPr marL="0" marR="0">
                        <a:lnSpc>
                          <a:spcPct val="107000"/>
                        </a:lnSpc>
                        <a:spcBef>
                          <a:spcPts val="0"/>
                        </a:spcBef>
                        <a:spcAft>
                          <a:spcPts val="0"/>
                        </a:spcAft>
                      </a:pPr>
                      <a:r>
                        <a:rPr lang="en-US" sz="1800" b="0" dirty="0">
                          <a:effectLst/>
                          <a:latin typeface="Times New Roman" panose="02020603050405020304" pitchFamily="18" charset="0"/>
                          <a:cs typeface="Times New Roman" panose="02020603050405020304" pitchFamily="18" charset="0"/>
                        </a:rPr>
                        <a:t>Dipotassium hydrogen phosphate                                                                     </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0.50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242410"/>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Peptone</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0.50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7789433"/>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Magnesium sulphate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0.50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5517245"/>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Dextrose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10.00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716607"/>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Yeast extraxt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0.50</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5131588"/>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Rose Bengal</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0.05</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202490"/>
                  </a:ext>
                </a:extLst>
              </a:tr>
              <a:tr h="0">
                <a:tc>
                  <a:txBody>
                    <a:bodyPr/>
                    <a:lstStyle/>
                    <a:p>
                      <a:pPr marL="0" marR="0">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Streptomycin sulphate</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0.03</a:t>
                      </a:r>
                    </a:p>
                    <a:p>
                      <a:pPr marL="0" marR="0" algn="just">
                        <a:lnSpc>
                          <a:spcPct val="107000"/>
                        </a:lnSpc>
                        <a:spcBef>
                          <a:spcPts val="0"/>
                        </a:spcBef>
                        <a:spcAft>
                          <a:spcPts val="0"/>
                        </a:spcAft>
                      </a:pPr>
                      <a:r>
                        <a:rPr lang="en-US" sz="1800" b="0">
                          <a:effectLst/>
                          <a:latin typeface="Times New Roman" panose="02020603050405020304" pitchFamily="18" charset="0"/>
                          <a:cs typeface="Times New Roman" panose="02020603050405020304" pitchFamily="18" charset="0"/>
                        </a:rPr>
                        <a:t> </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4215665"/>
                  </a:ext>
                </a:extLst>
              </a:tr>
              <a:tr h="0">
                <a:tc gridSpan="2">
                  <a:txBody>
                    <a:bodyPr/>
                    <a:lstStyle/>
                    <a:p>
                      <a:pPr marL="0" marR="0" algn="just">
                        <a:lnSpc>
                          <a:spcPct val="107000"/>
                        </a:lnSpc>
                        <a:spcBef>
                          <a:spcPts val="0"/>
                        </a:spcBef>
                        <a:spcAft>
                          <a:spcPts val="0"/>
                        </a:spcAft>
                      </a:pPr>
                      <a:r>
                        <a:rPr lang="en-US" sz="1800" b="0" dirty="0">
                          <a:effectLst/>
                          <a:latin typeface="Times New Roman" panose="02020603050405020304" pitchFamily="18" charset="0"/>
                          <a:cs typeface="Times New Roman" panose="02020603050405020304" pitchFamily="18" charset="0"/>
                        </a:rPr>
                        <a:t>Rose Bengal and streptomycin </a:t>
                      </a:r>
                      <a:r>
                        <a:rPr lang="en-US" sz="1800" b="0" dirty="0" err="1">
                          <a:effectLst/>
                          <a:latin typeface="Times New Roman" panose="02020603050405020304" pitchFamily="18" charset="0"/>
                          <a:cs typeface="Times New Roman" panose="02020603050405020304" pitchFamily="18" charset="0"/>
                        </a:rPr>
                        <a:t>sulphate</a:t>
                      </a:r>
                      <a:r>
                        <a:rPr lang="en-US" sz="1800" b="0" dirty="0">
                          <a:effectLst/>
                          <a:latin typeface="Times New Roman" panose="02020603050405020304" pitchFamily="18" charset="0"/>
                          <a:cs typeface="Times New Roman" panose="02020603050405020304" pitchFamily="18" charset="0"/>
                        </a:rPr>
                        <a:t> should be added  to  medium  after  sterilization and before transferring to plates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21429217"/>
                  </a:ext>
                </a:extLst>
              </a:tr>
            </a:tbl>
          </a:graphicData>
        </a:graphic>
      </p:graphicFrame>
      <p:sp>
        <p:nvSpPr>
          <p:cNvPr id="5" name="Rectangle 1"/>
          <p:cNvSpPr>
            <a:spLocks noChangeArrowheads="1"/>
          </p:cNvSpPr>
          <p:nvPr/>
        </p:nvSpPr>
        <p:spPr bwMode="auto">
          <a:xfrm>
            <a:off x="2008611" y="381000"/>
            <a:ext cx="673697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Materials needed and procedure for isolation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Metarhizium</a:t>
            </a:r>
            <a:r>
              <a:rPr kumimoji="0" lang="en-US" altLang="en-US" sz="2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same as that of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en-US" sz="2400" b="0" i="1"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but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medium used is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Metarhizium</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specific media and rest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all the protocols are similar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that of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Trichoderma</a:t>
            </a:r>
            <a:r>
              <a:rPr kumimoji="0" lang="en-US" altLang="en-US" sz="2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85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a:srcRect/>
          <a:stretch>
            <a:fillRect/>
          </a:stretch>
        </p:blipFill>
        <p:spPr bwMode="auto">
          <a:xfrm>
            <a:off x="0" y="1"/>
            <a:ext cx="9220200" cy="6934200"/>
          </a:xfrm>
          <a:prstGeom prst="rect">
            <a:avLst/>
          </a:prstGeom>
          <a:noFill/>
          <a:ln w="9525">
            <a:noFill/>
            <a:miter lim="800000"/>
            <a:headEnd/>
            <a:tailEnd/>
          </a:ln>
          <a:effectLst/>
        </p:spPr>
      </p:pic>
      <p:sp>
        <p:nvSpPr>
          <p:cNvPr id="2" name="Rectangle 1"/>
          <p:cNvSpPr/>
          <p:nvPr/>
        </p:nvSpPr>
        <p:spPr>
          <a:xfrm>
            <a:off x="1905000" y="630427"/>
            <a:ext cx="6934200" cy="5016758"/>
          </a:xfrm>
          <a:prstGeom prst="rect">
            <a:avLst/>
          </a:prstGeom>
        </p:spPr>
        <p:txBody>
          <a:bodyPr wrap="square">
            <a:spAutoFit/>
          </a:bodyPr>
          <a:lstStyle/>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Most commonly used microorganisms for the preparation of bio pesticides are:</a:t>
            </a: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endParaRPr lang="en-US" sz="2800" i="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2.	</a:t>
            </a:r>
            <a:r>
              <a:rPr lang="en-US" sz="2800" i="1" dirty="0">
                <a:latin typeface="Times New Roman" panose="02020603050405020304" pitchFamily="18" charset="0"/>
                <a:ea typeface="Calibri" panose="020F0502020204030204" pitchFamily="34" charset="0"/>
                <a:cs typeface="Times New Roman" panose="02020603050405020304" pitchFamily="18" charset="0"/>
              </a:rPr>
              <a:t>Pseudomonas</a:t>
            </a: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3.	</a:t>
            </a:r>
            <a:r>
              <a:rPr lang="en-US" sz="2800" i="1" dirty="0">
                <a:latin typeface="Times New Roman" panose="02020603050405020304" pitchFamily="18" charset="0"/>
                <a:ea typeface="Calibri" panose="020F0502020204030204" pitchFamily="34" charset="0"/>
                <a:cs typeface="Times New Roman" panose="02020603050405020304" pitchFamily="18" charset="0"/>
              </a:rPr>
              <a:t>Bacillus</a:t>
            </a: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4.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Metarhyzium</a:t>
            </a:r>
            <a:endParaRPr lang="en-US" sz="2800" i="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All these microbes are present in the natural environment. For their utilization, we have to isolate them from their natural habitat</a:t>
            </a:r>
          </a:p>
        </p:txBody>
      </p:sp>
    </p:spTree>
    <p:extLst>
      <p:ext uri="{BB962C8B-B14F-4D97-AF65-F5344CB8AC3E}">
        <p14:creationId xmlns:p14="http://schemas.microsoft.com/office/powerpoint/2010/main" val="137157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srcRect/>
          <a:stretch>
            <a:fillRect/>
          </a:stretch>
        </p:blipFill>
        <p:spPr bwMode="auto">
          <a:xfrm>
            <a:off x="5759" y="0"/>
            <a:ext cx="9138241" cy="6857999"/>
          </a:xfrm>
          <a:prstGeom prst="rect">
            <a:avLst/>
          </a:prstGeom>
          <a:noFill/>
          <a:ln w="9525">
            <a:noFill/>
            <a:miter lim="800000"/>
            <a:headEnd/>
            <a:tailEnd/>
          </a:ln>
          <a:effectLst/>
        </p:spPr>
      </p:pic>
      <p:sp>
        <p:nvSpPr>
          <p:cNvPr id="3" name="Content Placeholder 2"/>
          <p:cNvSpPr>
            <a:spLocks noGrp="1"/>
          </p:cNvSpPr>
          <p:nvPr>
            <p:ph idx="1"/>
          </p:nvPr>
        </p:nvSpPr>
        <p:spPr>
          <a:xfrm>
            <a:off x="304800" y="228600"/>
            <a:ext cx="8458200" cy="2743200"/>
          </a:xfrm>
        </p:spPr>
        <p:txBody>
          <a:bodyPr>
            <a:normAutofit/>
          </a:bodyPr>
          <a:lstStyle/>
          <a:p>
            <a:pPr marL="0" indent="0" algn="just">
              <a:buNone/>
            </a:pPr>
            <a:r>
              <a:rPr lang="en-US" sz="2400" b="1" dirty="0">
                <a:solidFill>
                  <a:schemeClr val="bg1"/>
                </a:solidFill>
              </a:rPr>
              <a:t>           </a:t>
            </a:r>
          </a:p>
          <a:p>
            <a:pPr algn="just"/>
            <a:endParaRPr lang="en-US" sz="2400" b="1" dirty="0">
              <a:solidFill>
                <a:schemeClr val="bg1"/>
              </a:solidFill>
            </a:endParaRPr>
          </a:p>
          <a:p>
            <a:pPr algn="just"/>
            <a:endParaRPr lang="en-US" sz="2400" b="1" dirty="0">
              <a:solidFill>
                <a:schemeClr val="bg1"/>
              </a:solidFill>
            </a:endParaRPr>
          </a:p>
          <a:p>
            <a:pPr algn="just"/>
            <a:endParaRPr lang="en-US" sz="2400" b="1" dirty="0">
              <a:solidFill>
                <a:schemeClr val="bg1"/>
              </a:solidFill>
            </a:endParaRPr>
          </a:p>
          <a:p>
            <a:pPr algn="just"/>
            <a:endParaRPr lang="en-US" sz="2400" b="1" dirty="0">
              <a:solidFill>
                <a:schemeClr val="bg1"/>
              </a:solidFill>
            </a:endParaRPr>
          </a:p>
          <a:p>
            <a:pPr marL="137160" indent="0" algn="just">
              <a:buNone/>
            </a:pPr>
            <a:endParaRPr lang="en-US" sz="2400" b="1" dirty="0">
              <a:solidFill>
                <a:schemeClr val="bg1"/>
              </a:solidFill>
            </a:endParaRPr>
          </a:p>
        </p:txBody>
      </p:sp>
      <p:sp>
        <p:nvSpPr>
          <p:cNvPr id="2" name="TextBox 1">
            <a:extLst>
              <a:ext uri="{FF2B5EF4-FFF2-40B4-BE49-F238E27FC236}">
                <a16:creationId xmlns:a16="http://schemas.microsoft.com/office/drawing/2014/main" id="{56E207F0-95ED-4128-ADFD-17EFB0CDFC61}"/>
              </a:ext>
            </a:extLst>
          </p:cNvPr>
          <p:cNvSpPr txBox="1"/>
          <p:nvPr/>
        </p:nvSpPr>
        <p:spPr>
          <a:xfrm>
            <a:off x="1676400" y="89623"/>
            <a:ext cx="7162800" cy="4616648"/>
          </a:xfrm>
          <a:prstGeom prst="rect">
            <a:avLst/>
          </a:prstGeom>
          <a:noFill/>
        </p:spPr>
        <p:txBody>
          <a:bodyPr wrap="square" rtlCol="0">
            <a:spAutoFit/>
          </a:bodyPr>
          <a:lstStyle/>
          <a:p>
            <a:pPr algn="ctr"/>
            <a:r>
              <a:rPr lang="en-US" sz="3200" b="1" i="1" dirty="0" err="1">
                <a:latin typeface="Constantia" panose="02030602050306030303" pitchFamily="18" charset="0"/>
              </a:rPr>
              <a:t>Trichoderma</a:t>
            </a:r>
            <a:r>
              <a:rPr lang="en-US" sz="3200" b="1" i="1" dirty="0">
                <a:latin typeface="Constantia" panose="02030602050306030303" pitchFamily="18" charset="0"/>
              </a:rPr>
              <a:t> </a:t>
            </a:r>
            <a:r>
              <a:rPr lang="en-US" sz="3200" b="1" dirty="0">
                <a:latin typeface="Constantia" panose="02030602050306030303" pitchFamily="18" charset="0"/>
              </a:rPr>
              <a:t>as </a:t>
            </a:r>
            <a:r>
              <a:rPr lang="en-US" sz="3200" b="1" dirty="0" err="1">
                <a:latin typeface="Constantia" panose="02030602050306030303" pitchFamily="18" charset="0"/>
              </a:rPr>
              <a:t>biopesticide</a:t>
            </a:r>
            <a:endParaRPr lang="en-US" sz="3200" b="1" dirty="0">
              <a:latin typeface="Constantia" panose="02030602050306030303" pitchFamily="18" charset="0"/>
            </a:endParaRPr>
          </a:p>
          <a:p>
            <a:pPr algn="just"/>
            <a:endParaRPr lang="en-US" sz="3200" dirty="0">
              <a:latin typeface="Constantia" panose="02030602050306030303" pitchFamily="18" charset="0"/>
            </a:endParaRPr>
          </a:p>
          <a:p>
            <a:pPr algn="just"/>
            <a:endParaRPr lang="en-US" sz="3200" dirty="0">
              <a:latin typeface="Constantia" panose="02030602050306030303" pitchFamily="18" charset="0"/>
            </a:endParaRPr>
          </a:p>
          <a:p>
            <a:pPr marL="457200" indent="-457200" algn="just">
              <a:buFont typeface="Arial" panose="020B0604020202020204" pitchFamily="34" charset="0"/>
              <a:buChar char="•"/>
            </a:pPr>
            <a:r>
              <a:rPr lang="en-US" dirty="0">
                <a:latin typeface="Constantia" panose="02030602050306030303" pitchFamily="18" charset="0"/>
              </a:rPr>
              <a:t>Several strains of </a:t>
            </a:r>
            <a:r>
              <a:rPr lang="en-US" i="1" dirty="0">
                <a:latin typeface="Constantia" panose="02030602050306030303" pitchFamily="18" charset="0"/>
              </a:rPr>
              <a:t>Trichoderma</a:t>
            </a:r>
            <a:r>
              <a:rPr lang="en-US" dirty="0">
                <a:latin typeface="Constantia" panose="02030602050306030303" pitchFamily="18" charset="0"/>
              </a:rPr>
              <a:t> have been developed as biocontrol agents against fungal diseases of plants. </a:t>
            </a:r>
          </a:p>
          <a:p>
            <a:pPr marL="457200" indent="-457200" algn="just">
              <a:buFont typeface="Arial" panose="020B0604020202020204" pitchFamily="34" charset="0"/>
              <a:buChar char="•"/>
            </a:pPr>
            <a:endParaRPr lang="en-US" dirty="0">
              <a:latin typeface="Constantia" panose="02030602050306030303" pitchFamily="18" charset="0"/>
            </a:endParaRPr>
          </a:p>
          <a:p>
            <a:pPr marL="457200" indent="-457200" algn="just">
              <a:buFont typeface="Arial" panose="020B0604020202020204" pitchFamily="34" charset="0"/>
              <a:buChar char="•"/>
            </a:pPr>
            <a:r>
              <a:rPr lang="en-US" dirty="0">
                <a:latin typeface="Constantia" panose="02030602050306030303" pitchFamily="18" charset="0"/>
              </a:rPr>
              <a:t>The various mechanisms include antibiosis, parasitism, inducing host-plant resistance, and competition. </a:t>
            </a:r>
          </a:p>
          <a:p>
            <a:pPr marL="457200" indent="-457200" algn="just">
              <a:buFont typeface="Arial" panose="020B0604020202020204" pitchFamily="34" charset="0"/>
              <a:buChar char="•"/>
            </a:pPr>
            <a:endParaRPr lang="en-US" dirty="0">
              <a:latin typeface="Constantia" panose="02030602050306030303" pitchFamily="18" charset="0"/>
            </a:endParaRPr>
          </a:p>
          <a:p>
            <a:pPr marL="457200" indent="-457200" algn="just">
              <a:buFont typeface="Arial" panose="020B0604020202020204" pitchFamily="34" charset="0"/>
              <a:buChar char="•"/>
            </a:pPr>
            <a:r>
              <a:rPr lang="en-US" dirty="0">
                <a:latin typeface="Constantia" panose="02030602050306030303" pitchFamily="18" charset="0"/>
              </a:rPr>
              <a:t>Most biocontrol agents are from the species </a:t>
            </a:r>
            <a:r>
              <a:rPr lang="en-US" i="1" dirty="0">
                <a:latin typeface="Constantia" panose="02030602050306030303" pitchFamily="18" charset="0"/>
              </a:rPr>
              <a:t>T. </a:t>
            </a:r>
            <a:r>
              <a:rPr lang="en-US" i="1" dirty="0" err="1">
                <a:latin typeface="Constantia" panose="02030602050306030303" pitchFamily="18" charset="0"/>
              </a:rPr>
              <a:t>asperellum</a:t>
            </a:r>
            <a:r>
              <a:rPr lang="en-US" i="1" dirty="0">
                <a:latin typeface="Constantia" panose="02030602050306030303" pitchFamily="18" charset="0"/>
              </a:rPr>
              <a:t>, T. </a:t>
            </a:r>
            <a:r>
              <a:rPr lang="en-US" i="1" dirty="0" err="1">
                <a:latin typeface="Constantia" panose="02030602050306030303" pitchFamily="18" charset="0"/>
              </a:rPr>
              <a:t>harzianum</a:t>
            </a:r>
            <a:r>
              <a:rPr lang="en-US" i="1" dirty="0">
                <a:latin typeface="Constantia" panose="02030602050306030303" pitchFamily="18" charset="0"/>
              </a:rPr>
              <a:t>, T. </a:t>
            </a:r>
            <a:r>
              <a:rPr lang="en-US" i="1" dirty="0" err="1">
                <a:latin typeface="Constantia" panose="02030602050306030303" pitchFamily="18" charset="0"/>
              </a:rPr>
              <a:t>viride</a:t>
            </a:r>
            <a:r>
              <a:rPr lang="en-US" i="1" dirty="0">
                <a:latin typeface="Constantia" panose="02030602050306030303" pitchFamily="18" charset="0"/>
              </a:rPr>
              <a:t> </a:t>
            </a:r>
            <a:r>
              <a:rPr lang="en-US" dirty="0">
                <a:latin typeface="Constantia" panose="02030602050306030303" pitchFamily="18" charset="0"/>
              </a:rPr>
              <a:t>and </a:t>
            </a:r>
            <a:r>
              <a:rPr lang="en-US" i="1" dirty="0">
                <a:latin typeface="Constantia" panose="02030602050306030303" pitchFamily="18" charset="0"/>
              </a:rPr>
              <a:t>T. </a:t>
            </a:r>
            <a:r>
              <a:rPr lang="en-US" i="1" dirty="0" err="1">
                <a:latin typeface="Constantia" panose="02030602050306030303" pitchFamily="18" charset="0"/>
              </a:rPr>
              <a:t>hamatum</a:t>
            </a:r>
            <a:r>
              <a:rPr lang="en-US" dirty="0">
                <a:latin typeface="Constantia" panose="02030602050306030303" pitchFamily="18" charset="0"/>
              </a:rPr>
              <a:t>. The biocontrol agent generally grows in its natural habitat on the root surface, and so affects root disease in particular, but can also be effective against foliar diseases.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3" name="Rectangle 2"/>
          <p:cNvSpPr/>
          <p:nvPr/>
        </p:nvSpPr>
        <p:spPr>
          <a:xfrm>
            <a:off x="1905000" y="151178"/>
            <a:ext cx="6858000" cy="6555641"/>
          </a:xfrm>
          <a:prstGeom prst="rect">
            <a:avLst/>
          </a:prstGeom>
        </p:spPr>
        <p:txBody>
          <a:bodyPr wrap="square">
            <a:spAutoFit/>
          </a:bodyPr>
          <a:lstStyle/>
          <a:p>
            <a:pPr algn="just">
              <a:lnSpc>
                <a:spcPct val="150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Isolation and Purification of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Trichoderma</a:t>
            </a:r>
            <a:endParaRPr lang="en-US" sz="28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2800" dirty="0">
                <a:latin typeface="Times New Roman" panose="02020603050405020304" pitchFamily="18" charset="0"/>
                <a:ea typeface="Calibri" panose="020F0502020204030204" pitchFamily="34" charset="0"/>
                <a:cs typeface="Times New Roman" panose="02020603050405020304" pitchFamily="18" charset="0"/>
              </a:rPr>
              <a:t> is a genus of fungi in the family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Hypocreaceae</a:t>
            </a:r>
            <a:r>
              <a:rPr lang="en-US" sz="2800" dirty="0">
                <a:latin typeface="Times New Roman" panose="02020603050405020304" pitchFamily="18" charset="0"/>
                <a:ea typeface="Calibri" panose="020F0502020204030204" pitchFamily="34" charset="0"/>
                <a:cs typeface="Times New Roman" panose="02020603050405020304" pitchFamily="18" charset="0"/>
              </a:rPr>
              <a:t>, that is present in all soils, and they are the most prevalent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culturable</a:t>
            </a:r>
            <a:r>
              <a:rPr lang="en-US" sz="2800" dirty="0">
                <a:latin typeface="Times New Roman" panose="02020603050405020304" pitchFamily="18" charset="0"/>
                <a:ea typeface="Calibri" panose="020F0502020204030204" pitchFamily="34" charset="0"/>
                <a:cs typeface="Times New Roman" panose="02020603050405020304" pitchFamily="18" charset="0"/>
              </a:rPr>
              <a:t> fungi.</a:t>
            </a:r>
          </a:p>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Many species in this genus can be characterized as opportunistic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avirulent</a:t>
            </a:r>
            <a:r>
              <a:rPr lang="en-US" sz="2800" dirty="0">
                <a:latin typeface="Times New Roman" panose="02020603050405020304" pitchFamily="18" charset="0"/>
                <a:ea typeface="Calibri" panose="020F0502020204030204" pitchFamily="34" charset="0"/>
                <a:cs typeface="Times New Roman" panose="02020603050405020304" pitchFamily="18" charset="0"/>
              </a:rPr>
              <a:t> plant symbionts. </a:t>
            </a:r>
          </a:p>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This refers to the ability of several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species to form mutualistic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endophytic</a:t>
            </a:r>
            <a:r>
              <a:rPr lang="en-US" sz="2800" dirty="0">
                <a:latin typeface="Times New Roman" panose="02020603050405020304" pitchFamily="18" charset="0"/>
                <a:ea typeface="Calibri" panose="020F0502020204030204" pitchFamily="34" charset="0"/>
                <a:cs typeface="Times New Roman" panose="02020603050405020304" pitchFamily="18" charset="0"/>
              </a:rPr>
              <a:t> relationships with several plant species.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3" name="Rectangle 2"/>
          <p:cNvSpPr/>
          <p:nvPr/>
        </p:nvSpPr>
        <p:spPr>
          <a:xfrm>
            <a:off x="1905000" y="151178"/>
            <a:ext cx="6858000" cy="671851"/>
          </a:xfrm>
          <a:prstGeom prst="rect">
            <a:avLst/>
          </a:prstGeom>
        </p:spPr>
        <p:txBody>
          <a:bodyPr wrap="square">
            <a:spAutoFit/>
          </a:bodyPr>
          <a:lstStyle/>
          <a:p>
            <a:pPr algn="just">
              <a:lnSpc>
                <a:spcPct val="150000"/>
              </a:lnSpc>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971800" y="1752600"/>
            <a:ext cx="4572000" cy="2677656"/>
          </a:xfrm>
          <a:prstGeom prst="rect">
            <a:avLst/>
          </a:prstGeom>
        </p:spPr>
        <p:txBody>
          <a:bodyPr>
            <a:spAutoFit/>
          </a:bodyPr>
          <a:lstStyle/>
          <a:p>
            <a:r>
              <a:rPr lang="en-US" sz="2800" dirty="0">
                <a:latin typeface="Times New Roman" panose="02020603050405020304" pitchFamily="18" charset="0"/>
                <a:cs typeface="Times New Roman" panose="02020603050405020304" pitchFamily="18" charset="0"/>
              </a:rPr>
              <a:t>Kingdom	:	Fungi</a:t>
            </a:r>
          </a:p>
          <a:p>
            <a:r>
              <a:rPr lang="en-US" sz="2800" dirty="0">
                <a:latin typeface="Times New Roman" panose="02020603050405020304" pitchFamily="18" charset="0"/>
                <a:cs typeface="Times New Roman" panose="02020603050405020304" pitchFamily="18" charset="0"/>
              </a:rPr>
              <a:t>Division	:	Ascomycota</a:t>
            </a:r>
          </a:p>
          <a:p>
            <a:r>
              <a:rPr lang="en-US" sz="2800" dirty="0">
                <a:latin typeface="Times New Roman" panose="02020603050405020304" pitchFamily="18" charset="0"/>
                <a:cs typeface="Times New Roman" panose="02020603050405020304" pitchFamily="18" charset="0"/>
              </a:rPr>
              <a:t>Class	     :	</a:t>
            </a:r>
            <a:r>
              <a:rPr lang="en-US" sz="2800" dirty="0" err="1">
                <a:latin typeface="Times New Roman" panose="02020603050405020304" pitchFamily="18" charset="0"/>
                <a:cs typeface="Times New Roman" panose="02020603050405020304" pitchFamily="18" charset="0"/>
              </a:rPr>
              <a:t>Sordariomycetes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Order	     :	</a:t>
            </a:r>
            <a:r>
              <a:rPr lang="en-US" sz="2800" dirty="0" err="1">
                <a:latin typeface="Times New Roman" panose="02020603050405020304" pitchFamily="18" charset="0"/>
                <a:cs typeface="Times New Roman" panose="02020603050405020304" pitchFamily="18" charset="0"/>
              </a:rPr>
              <a:t>Hypocreales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Family	:	</a:t>
            </a:r>
            <a:r>
              <a:rPr lang="en-US" sz="2800" dirty="0" err="1">
                <a:latin typeface="Times New Roman" panose="02020603050405020304" pitchFamily="18" charset="0"/>
                <a:cs typeface="Times New Roman" panose="02020603050405020304" pitchFamily="18" charset="0"/>
              </a:rPr>
              <a:t>Hypocreaceae</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Genus 	:	</a:t>
            </a:r>
            <a:r>
              <a:rPr lang="en-US" sz="2800" i="1" dirty="0" err="1">
                <a:latin typeface="Times New Roman" panose="02020603050405020304" pitchFamily="18" charset="0"/>
                <a:cs typeface="Times New Roman" panose="02020603050405020304" pitchFamily="18" charset="0"/>
              </a:rPr>
              <a:t>Trichoderma</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49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3" name="Rectangle 2"/>
          <p:cNvSpPr/>
          <p:nvPr/>
        </p:nvSpPr>
        <p:spPr>
          <a:xfrm>
            <a:off x="1905000" y="151178"/>
            <a:ext cx="6858000" cy="3754874"/>
          </a:xfrm>
          <a:prstGeom prst="rect">
            <a:avLst/>
          </a:prstGeom>
        </p:spPr>
        <p:txBody>
          <a:bodyPr wrap="square">
            <a:spAutoFit/>
          </a:bodyPr>
          <a:lstStyle/>
          <a:p>
            <a:pPr algn="just">
              <a:lnSpc>
                <a:spcPct val="150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Cultural characteristics of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Trichoderma</a:t>
            </a:r>
            <a:endParaRPr lang="en-US" sz="2800" b="1" i="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Cultures are typically fast growing at 25–30°C, but some species of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grows at 45°C. Colonies are seen transparent or white on potato dextrose agar (PDA) medium. A yellow pigment may be secreted into the agar, especially on PDA. Some species produce a characteristic sweet or 'coconut' odor.</a:t>
            </a:r>
          </a:p>
        </p:txBody>
      </p:sp>
      <p:pic>
        <p:nvPicPr>
          <p:cNvPr id="9" name="Picture 8" descr="The variation of colours and morphology of the fungal colonies of... |  Download Scientific Diagram"/>
          <p:cNvPicPr/>
          <p:nvPr/>
        </p:nvPicPr>
        <p:blipFill rotWithShape="1">
          <a:blip r:embed="rId3">
            <a:extLst>
              <a:ext uri="{28A0092B-C50C-407E-A947-70E740481C1C}">
                <a14:useLocalDpi xmlns:a14="http://schemas.microsoft.com/office/drawing/2010/main" val="0"/>
              </a:ext>
            </a:extLst>
          </a:blip>
          <a:srcRect l="27500" r="25938"/>
          <a:stretch/>
        </p:blipFill>
        <p:spPr bwMode="auto">
          <a:xfrm rot="16200000">
            <a:off x="3731210" y="2893009"/>
            <a:ext cx="1986382" cy="4267198"/>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2057400" y="6093962"/>
            <a:ext cx="5867400" cy="400110"/>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Fig 1: Initial and final mycelial growth of </a:t>
            </a:r>
            <a:r>
              <a:rPr lang="en-US" sz="2000" i="1" dirty="0" err="1">
                <a:latin typeface="Times New Roman" panose="02020603050405020304" pitchFamily="18" charset="0"/>
                <a:cs typeface="Times New Roman" panose="02020603050405020304" pitchFamily="18" charset="0"/>
              </a:rPr>
              <a:t>Trichoderma</a:t>
            </a: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16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828800" y="0"/>
            <a:ext cx="6934200" cy="6986528"/>
          </a:xfrm>
          <a:prstGeom prst="rect">
            <a:avLst/>
          </a:prstGeom>
        </p:spPr>
        <p:txBody>
          <a:bodyPr wrap="square">
            <a:spAutoFit/>
          </a:bodyPr>
          <a:lstStyle/>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Method for isolation of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Trichoderma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Several methods are available for the isolation of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2800" dirty="0">
                <a:latin typeface="Times New Roman" panose="02020603050405020304" pitchFamily="18" charset="0"/>
                <a:ea typeface="Calibri" panose="020F0502020204030204" pitchFamily="34" charset="0"/>
                <a:cs typeface="Times New Roman" panose="02020603050405020304" pitchFamily="18" charset="0"/>
              </a:rPr>
              <a:t>, however, one of the common and easy method is serial dilution method.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b="1" dirty="0">
                <a:latin typeface="Times New Roman" panose="02020603050405020304" pitchFamily="18" charset="0"/>
                <a:ea typeface="Calibri" panose="020F0502020204030204" pitchFamily="34" charset="0"/>
                <a:cs typeface="Times New Roman" panose="02020603050405020304" pitchFamily="18" charset="0"/>
              </a:rPr>
              <a:t>Materials needed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Soil sample from which isolation has to be done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Conical flasks of 50 ml volume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Distilled water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Micropipette of 1 ml volume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Test tubes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Nonabsorbent cotton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Petri plates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Para film tape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2800" i="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2800" dirty="0">
                <a:latin typeface="Times New Roman" panose="02020603050405020304" pitchFamily="18" charset="0"/>
                <a:ea typeface="Calibri" panose="020F0502020204030204" pitchFamily="34" charset="0"/>
                <a:cs typeface="Times New Roman" panose="02020603050405020304" pitchFamily="18" charset="0"/>
              </a:rPr>
              <a:t> Specific media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151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0" y="0"/>
            <a:ext cx="9138241" cy="6857999"/>
          </a:xfrm>
          <a:prstGeom prst="rect">
            <a:avLst/>
          </a:prstGeom>
          <a:noFill/>
          <a:ln w="9525">
            <a:noFill/>
            <a:miter lim="800000"/>
            <a:headEnd/>
            <a:tailEnd/>
          </a:ln>
          <a:effectLst/>
        </p:spPr>
      </p:pic>
      <p:sp>
        <p:nvSpPr>
          <p:cNvPr id="2" name="Rectangle 1"/>
          <p:cNvSpPr/>
          <p:nvPr/>
        </p:nvSpPr>
        <p:spPr>
          <a:xfrm>
            <a:off x="1981200" y="335844"/>
            <a:ext cx="6781800" cy="6186309"/>
          </a:xfrm>
          <a:prstGeom prst="rect">
            <a:avLst/>
          </a:prstGeom>
        </p:spPr>
        <p:txBody>
          <a:bodyPr wrap="square">
            <a:spAutoFit/>
          </a:bodyPr>
          <a:lstStyle/>
          <a:p>
            <a:pPr algn="just"/>
            <a:r>
              <a:rPr lang="en-US" sz="3200" b="1" dirty="0" err="1">
                <a:latin typeface="Times New Roman" panose="02020603050405020304" pitchFamily="18" charset="0"/>
                <a:ea typeface="Calibri" panose="020F0502020204030204" pitchFamily="34" charset="0"/>
                <a:cs typeface="Times New Roman" panose="02020603050405020304" pitchFamily="18" charset="0"/>
              </a:rPr>
              <a:t>Trichoderma</a:t>
            </a:r>
            <a:r>
              <a:rPr lang="en-US" sz="3200" b="1" dirty="0">
                <a:latin typeface="Times New Roman" panose="02020603050405020304" pitchFamily="18" charset="0"/>
                <a:ea typeface="Calibri" panose="020F0502020204030204" pitchFamily="34" charset="0"/>
                <a:cs typeface="Times New Roman" panose="02020603050405020304" pitchFamily="18" charset="0"/>
              </a:rPr>
              <a:t> Specific media:</a:t>
            </a:r>
          </a:p>
          <a:p>
            <a:pPr algn="just"/>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600" b="1" dirty="0">
                <a:latin typeface="Times New Roman" panose="02020603050405020304" pitchFamily="18" charset="0"/>
                <a:ea typeface="Calibri" panose="020F0502020204030204" pitchFamily="34" charset="0"/>
                <a:cs typeface="Times New Roman" panose="02020603050405020304" pitchFamily="18" charset="0"/>
              </a:rPr>
              <a:t>Ingredients	                                     gm/liter</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Magnesium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sulphate</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heptahydrate</a:t>
            </a:r>
            <a:r>
              <a:rPr lang="en-US" sz="2600" dirty="0">
                <a:latin typeface="Times New Roman" panose="02020603050405020304" pitchFamily="18" charset="0"/>
                <a:ea typeface="Calibri" panose="020F0502020204030204" pitchFamily="34" charset="0"/>
                <a:cs typeface="Times New Roman" panose="02020603050405020304" pitchFamily="18" charset="0"/>
              </a:rPr>
              <a:t>        0.20</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Dipotassium hydrogen phosphate         0.90</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Ammonium nitrate                                1.00</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Potassium chloride                                0.15</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Glucose(Dextrose)                                3.00</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Rose Bengal                                          0.15</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Agar                                                      20.00</a:t>
            </a: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Magnesium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sulphate</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heptahydrate</a:t>
            </a:r>
            <a:r>
              <a:rPr lang="en-US" sz="2600" dirty="0">
                <a:latin typeface="Times New Roman" panose="02020603050405020304" pitchFamily="18" charset="0"/>
                <a:ea typeface="Calibri" panose="020F0502020204030204" pitchFamily="34" charset="0"/>
                <a:cs typeface="Times New Roman" panose="02020603050405020304" pitchFamily="18" charset="0"/>
              </a:rPr>
              <a:t>       0.20</a:t>
            </a:r>
          </a:p>
          <a:p>
            <a:pPr algn="just"/>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600" dirty="0">
                <a:latin typeface="Times New Roman" panose="02020603050405020304" pitchFamily="18" charset="0"/>
                <a:ea typeface="Calibri" panose="020F0502020204030204" pitchFamily="34" charset="0"/>
                <a:cs typeface="Times New Roman" panose="02020603050405020304" pitchFamily="18" charset="0"/>
              </a:rPr>
              <a:t>Rose Bengal should be added  to  medium  after  sterilization and before transferring to plates.</a:t>
            </a:r>
          </a:p>
          <a:p>
            <a:pPr algn="just"/>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3936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1359</Words>
  <Application>Microsoft Office PowerPoint</Application>
  <PresentationFormat>On-screen Show (4:3)</PresentationFormat>
  <Paragraphs>200</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Nihal Ravindranath</cp:lastModifiedBy>
  <cp:revision>91</cp:revision>
  <dcterms:created xsi:type="dcterms:W3CDTF">2006-08-16T00:00:00Z</dcterms:created>
  <dcterms:modified xsi:type="dcterms:W3CDTF">2021-03-10T04:22:16Z</dcterms:modified>
</cp:coreProperties>
</file>