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2" r:id="rId3"/>
    <p:sldId id="266" r:id="rId4"/>
    <p:sldId id="257" r:id="rId5"/>
    <p:sldId id="264" r:id="rId6"/>
    <p:sldId id="267" r:id="rId7"/>
    <p:sldId id="269" r:id="rId8"/>
    <p:sldId id="268" r:id="rId9"/>
    <p:sldId id="270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kar Gaikwad" initials="DG" lastIdx="7" clrIdx="0">
    <p:extLst>
      <p:ext uri="{19B8F6BF-5375-455C-9EA6-DF929625EA0E}">
        <p15:presenceInfo xmlns:p15="http://schemas.microsoft.com/office/powerpoint/2012/main" userId="20e2b39584c813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5326" autoAdjust="0"/>
  </p:normalViewPr>
  <p:slideViewPr>
    <p:cSldViewPr>
      <p:cViewPr varScale="1">
        <p:scale>
          <a:sx n="73" d="100"/>
          <a:sy n="73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CAD3D-9879-4DA5-96A9-9BCF7724D023}" type="datetimeFigureOut">
              <a:rPr lang="en-IN" smtClean="0"/>
              <a:t>27-02-2021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1A1F2-A79E-43D1-92EB-AE8F82C410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441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1A1F2-A79E-43D1-92EB-AE8F82C410E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662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897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7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855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13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4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9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0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0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2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7EB225-05F2-45A6-BB67-01AAFF7178A1}"/>
              </a:ext>
            </a:extLst>
          </p:cNvPr>
          <p:cNvSpPr txBox="1"/>
          <p:nvPr/>
        </p:nvSpPr>
        <p:spPr>
          <a:xfrm>
            <a:off x="1143000" y="49530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1: </a:t>
            </a: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 of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Trichoderma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Pseudomonas, Bacillus,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Metarhyzium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 and its production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2DC825-7D20-423E-972F-6DCA434B1FBB}"/>
              </a:ext>
            </a:extLst>
          </p:cNvPr>
          <p:cNvSpPr txBox="1"/>
          <p:nvPr/>
        </p:nvSpPr>
        <p:spPr>
          <a:xfrm>
            <a:off x="1600200" y="76200"/>
            <a:ext cx="7162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for Smart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fertilizer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pesticide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Technology</a:t>
            </a:r>
          </a:p>
        </p:txBody>
      </p:sp>
      <p:pic>
        <p:nvPicPr>
          <p:cNvPr id="1026" name="Picture 2" descr="Mass Multiplication Medium of Biofungicide Trichoderma spp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81200"/>
            <a:ext cx="2667000" cy="256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E8F9F-2E30-419E-996B-9F9F42233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9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101863-904C-4063-8946-E7DC7C6C54B5}"/>
              </a:ext>
            </a:extLst>
          </p:cNvPr>
          <p:cNvSpPr txBox="1"/>
          <p:nvPr/>
        </p:nvSpPr>
        <p:spPr>
          <a:xfrm>
            <a:off x="3124200" y="2536745"/>
            <a:ext cx="617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you…</a:t>
            </a:r>
            <a:endParaRPr lang="en-IN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905000" y="228600"/>
            <a:ext cx="69342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mass multiplication of a successful bio pesticide formulation, it should possess:</a:t>
            </a:r>
          </a:p>
          <a:p>
            <a:pPr algn="just"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good competence with the root system of plants, in which it has to be applied.</a:t>
            </a: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ii) Competitive saprophytic ability of the bio pesticide should be good.</a:t>
            </a: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iii) It should enhance the plant growth.</a:t>
            </a: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iv) Mass multiplication should be easy.</a:t>
            </a: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v)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action on broad range of pathogens causing disease in plants.</a:t>
            </a: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vii) It should be safe to environment.</a:t>
            </a:r>
          </a:p>
          <a:p>
            <a:pPr algn="just"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viii) It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compatible with other bio agents present in the soil.</a:t>
            </a: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ix) It should survive in stress conditions like desiccation, heat and UV radiations.</a:t>
            </a:r>
          </a:p>
          <a:p>
            <a:pPr algn="just"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905000" y="1905000"/>
            <a:ext cx="6934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an ideal formulation:</a:t>
            </a:r>
          </a:p>
          <a:p>
            <a:pPr algn="just">
              <a:spcAft>
                <a:spcPts val="80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Should have increased shelf life.</a:t>
            </a:r>
          </a:p>
          <a:p>
            <a:pPr algn="just"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Should not be phytotoxic to the crop plants.</a:t>
            </a:r>
          </a:p>
          <a:p>
            <a:pPr algn="just"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iii) Should tolerate adverse environmental conditions.</a:t>
            </a:r>
          </a:p>
        </p:txBody>
      </p:sp>
    </p:spTree>
    <p:extLst>
      <p:ext uri="{BB962C8B-B14F-4D97-AF65-F5344CB8AC3E}">
        <p14:creationId xmlns:p14="http://schemas.microsoft.com/office/powerpoint/2010/main" val="137157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9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274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</a:t>
            </a:r>
          </a:p>
          <a:p>
            <a:pPr algn="just"/>
            <a:endParaRPr lang="en-US" sz="2400" b="1" dirty="0">
              <a:solidFill>
                <a:schemeClr val="bg1"/>
              </a:solidFill>
            </a:endParaRPr>
          </a:p>
          <a:p>
            <a:pPr algn="just"/>
            <a:endParaRPr lang="en-US" sz="2400" b="1" dirty="0">
              <a:solidFill>
                <a:schemeClr val="bg1"/>
              </a:solidFill>
            </a:endParaRPr>
          </a:p>
          <a:p>
            <a:pPr algn="just"/>
            <a:endParaRPr lang="en-US" sz="2400" b="1" dirty="0">
              <a:solidFill>
                <a:schemeClr val="bg1"/>
              </a:solidFill>
            </a:endParaRPr>
          </a:p>
          <a:p>
            <a:pPr algn="just"/>
            <a:endParaRPr lang="en-US" sz="2400" b="1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E207F0-95ED-4128-ADFD-17EFB0CDFC61}"/>
              </a:ext>
            </a:extLst>
          </p:cNvPr>
          <p:cNvSpPr txBox="1"/>
          <p:nvPr/>
        </p:nvSpPr>
        <p:spPr>
          <a:xfrm>
            <a:off x="1905000" y="117692"/>
            <a:ext cx="6858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onstantia" panose="02030602050306030303" pitchFamily="18" charset="0"/>
              </a:rPr>
              <a:t>Talcum based mass multiplication of </a:t>
            </a:r>
            <a:r>
              <a:rPr lang="en-US" sz="2400" i="1" dirty="0" err="1">
                <a:latin typeface="Constantia" panose="02030602050306030303" pitchFamily="18" charset="0"/>
              </a:rPr>
              <a:t>Trichoderma</a:t>
            </a:r>
            <a:r>
              <a:rPr lang="en-US" sz="2400" dirty="0">
                <a:latin typeface="Constantia" panose="02030602050306030303" pitchFamily="18" charset="0"/>
              </a:rPr>
              <a:t>:</a:t>
            </a:r>
          </a:p>
          <a:p>
            <a:pPr algn="just"/>
            <a:r>
              <a:rPr lang="en-US" sz="2400" dirty="0">
                <a:latin typeface="Constantia" panose="02030602050306030303" pitchFamily="18" charset="0"/>
              </a:rPr>
              <a:t>1.	Mass production of isolated mother culture of </a:t>
            </a:r>
            <a:r>
              <a:rPr lang="en-US" sz="2400" i="1" dirty="0" err="1">
                <a:latin typeface="Constantia" panose="02030602050306030303" pitchFamily="18" charset="0"/>
              </a:rPr>
              <a:t>Trichoderma</a:t>
            </a:r>
            <a:r>
              <a:rPr lang="en-US" sz="2400" i="1" dirty="0">
                <a:latin typeface="Constantia" panose="02030602050306030303" pitchFamily="18" charset="0"/>
              </a:rPr>
              <a:t> </a:t>
            </a:r>
            <a:r>
              <a:rPr lang="en-US" sz="2400" dirty="0">
                <a:latin typeface="Constantia" panose="02030602050306030303" pitchFamily="18" charset="0"/>
              </a:rPr>
              <a:t>is done with wheat or sorghum grains.</a:t>
            </a:r>
          </a:p>
          <a:p>
            <a:pPr algn="just"/>
            <a:r>
              <a:rPr lang="en-US" sz="2400" dirty="0">
                <a:latin typeface="Constantia" panose="02030602050306030303" pitchFamily="18" charset="0"/>
              </a:rPr>
              <a:t>2.	Take 1 kg of wheat or sorghum grains, clean it properly and put in mild hot water for 6 hours. </a:t>
            </a:r>
          </a:p>
          <a:p>
            <a:pPr algn="just"/>
            <a:r>
              <a:rPr lang="en-US" sz="2400" dirty="0">
                <a:latin typeface="Constantia" panose="02030602050306030303" pitchFamily="18" charset="0"/>
              </a:rPr>
              <a:t>3.	Take the grains after 6 hours and put 250 gm in clean polypropylene bags and fix with the help of 1.5-2 inches PVC pipes and non-absorbent cotton plugs.</a:t>
            </a:r>
          </a:p>
          <a:p>
            <a:pPr algn="just"/>
            <a:r>
              <a:rPr lang="en-US" sz="2400" dirty="0">
                <a:latin typeface="Constantia" panose="02030602050306030303" pitchFamily="18" charset="0"/>
              </a:rPr>
              <a:t>4.	Autoclave the grains at 121°C for 15-20 minutes to avoid the growth of any other microorganism.</a:t>
            </a:r>
          </a:p>
          <a:p>
            <a:pPr algn="just"/>
            <a:r>
              <a:rPr lang="en-US" sz="2400" dirty="0">
                <a:latin typeface="Constantia" panose="02030602050306030303" pitchFamily="18" charset="0"/>
              </a:rPr>
              <a:t>5.	Transfer the mother culture in sterilized petri plates with Potato Dextrose Agar (PDA) media (Potato starch: 200 gm, Dextrose: 20 gm/</a:t>
            </a:r>
            <a:r>
              <a:rPr lang="en-US" sz="2400" dirty="0" err="1">
                <a:latin typeface="Constantia" panose="02030602050306030303" pitchFamily="18" charset="0"/>
              </a:rPr>
              <a:t>lt</a:t>
            </a:r>
            <a:r>
              <a:rPr lang="en-US" sz="2400" dirty="0">
                <a:latin typeface="Constantia" panose="02030602050306030303" pitchFamily="18" charset="0"/>
              </a:rPr>
              <a:t>, Agar: 20 gm/</a:t>
            </a:r>
            <a:r>
              <a:rPr lang="en-US" sz="2400" dirty="0" err="1">
                <a:latin typeface="Constantia" panose="02030602050306030303" pitchFamily="18" charset="0"/>
              </a:rPr>
              <a:t>lt</a:t>
            </a:r>
            <a:r>
              <a:rPr lang="en-US" sz="2400" dirty="0">
                <a:latin typeface="Constantia" panose="02030602050306030303" pitchFamily="18" charset="0"/>
              </a:rPr>
              <a:t> and Distilled water: 1 </a:t>
            </a:r>
            <a:r>
              <a:rPr lang="en-US" sz="2400" dirty="0" err="1">
                <a:latin typeface="Constantia" panose="02030602050306030303" pitchFamily="18" charset="0"/>
              </a:rPr>
              <a:t>lt</a:t>
            </a:r>
            <a:r>
              <a:rPr lang="en-US" sz="2400" dirty="0">
                <a:latin typeface="Constantia" panose="02030602050306030303" pitchFamily="18" charset="0"/>
              </a:rPr>
              <a:t>) under the aseptic condition of laminar air flow and put into the BOD incubator for 5-7 days at 27-29°C.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905000" y="151178"/>
            <a:ext cx="6858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Inoculate that grown culture of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Trichoderma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autoclaved packets of 250 gm grains under aseptic condition of laminar air flow.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	Put the inoculated grains packets in the BOD incubator for 14-16 days at 27-29°C.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	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Trichoderma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its full growth in 14-16 days will cover the surface of grains and then let it be dry for 2 days at normal temperature in open condition.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	Mix the dried grains with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Trichoderma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a mixer and make it into powdered form.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	Mix 10 gm of that powdered form of grains (with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Trichoderma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along with 1 kg autoclaved talcum powder and add 10 gm of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Carboxy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Methyl Cellulose (CMC) and mix well with hands after wearing gloves of good quality.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	The powdered mixture is ready for application.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905000" y="151178"/>
            <a:ext cx="68580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752600"/>
            <a:ext cx="685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Talcum based mass multiplication of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Metarhyzium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procedures of mass multiplication for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Metarhyzium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similar to that of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Trichoderma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taking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Metarhyzium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mother culture.</a:t>
            </a:r>
          </a:p>
        </p:txBody>
      </p:sp>
    </p:spTree>
    <p:extLst>
      <p:ext uri="{BB962C8B-B14F-4D97-AF65-F5344CB8AC3E}">
        <p14:creationId xmlns:p14="http://schemas.microsoft.com/office/powerpoint/2010/main" val="160249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905000" y="151178"/>
            <a:ext cx="6858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Talcum based mass multiplication of 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Pseudomonas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Prepare 200 ml of Nutrient Broth (NB) Medium (Beef extract: 1.5 gm/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Yeast extract: 1.5 gm/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Peptone: 5 gm/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Distilled water: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 conical flasks of 500 ml capacity and autoclave it at 121°C for 15-20 minutes to avoid the growth of any other microorganism.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Take 1 kg talcum powder and also autoclave it at 121°C for 15-20 minutes to avoid the growth of any other microorganism.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Inoculate 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loopful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Pseudomonas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mother culture in the prepared NB medium and put into the BOD incubator shaker for 24-48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28° C temperature for proper growth of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Pseudomonas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medium.</a:t>
            </a:r>
          </a:p>
        </p:txBody>
      </p:sp>
    </p:spTree>
    <p:extLst>
      <p:ext uri="{BB962C8B-B14F-4D97-AF65-F5344CB8AC3E}">
        <p14:creationId xmlns:p14="http://schemas.microsoft.com/office/powerpoint/2010/main" val="276916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752600" y="0"/>
            <a:ext cx="6934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 startAt="4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24-48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Pseudomonas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full grown in the NB media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 startAt="4"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 startAt="5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150-200 ml NB medium (in which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Pseudomonas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grown well) with autoclave 1 kg talcum powder and add 10 gm of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Carboxy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Methyl Cellulose (CMC) and mix well with hands after wearing gloves of good quality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 startAt="5"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 startAt="6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mixture to be dry at room temperature in open condition for one night to avoid the moisture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 startAt="6"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	After that the bio formulation is ready to use.</a:t>
            </a:r>
          </a:p>
        </p:txBody>
      </p:sp>
    </p:spTree>
    <p:extLst>
      <p:ext uri="{BB962C8B-B14F-4D97-AF65-F5344CB8AC3E}">
        <p14:creationId xmlns:p14="http://schemas.microsoft.com/office/powerpoint/2010/main" val="2521513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24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905000" y="1981200"/>
            <a:ext cx="67818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Talcum based mass multiplication of Bacillus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the procedures of mass multiplication for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Bacillus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similar to that of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Pseudomonas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taking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Bacillus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the mother culture.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93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758</TotalTime>
  <Words>344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Ritesh</cp:lastModifiedBy>
  <cp:revision>99</cp:revision>
  <dcterms:created xsi:type="dcterms:W3CDTF">2006-08-16T00:00:00Z</dcterms:created>
  <dcterms:modified xsi:type="dcterms:W3CDTF">2021-02-27T10:24:20Z</dcterms:modified>
</cp:coreProperties>
</file>