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US"/>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5440" y="273629"/>
            <a:ext cx="2054880" cy="530407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6480" y="273629"/>
            <a:ext cx="6030720" cy="53040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5" name="Rectangle 5"/>
          <p:cNvSpPr>
            <a:spLocks noGrp="1" noChangeArrowheads="1"/>
          </p:cNvSpPr>
          <p:nvPr>
            <p:ph type="ftr" idx="11"/>
          </p:nvPr>
        </p:nvSpPr>
        <p:spPr>
          <a:ln/>
        </p:spPr>
        <p:txBody>
          <a:bodyPr/>
          <a:lstStyle>
            <a:lvl1pPr>
              <a:defRPr/>
            </a:lvl1pPr>
          </a:lstStyle>
          <a:p>
            <a:endParaRPr lang="en-US"/>
          </a:p>
        </p:txBody>
      </p:sp>
      <p:sp>
        <p:nvSpPr>
          <p:cNvPr id="6"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6480" y="1604329"/>
            <a:ext cx="4042080" cy="397337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6800" y="1604329"/>
            <a:ext cx="4043520" cy="397337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6" name="Rectangle 5"/>
          <p:cNvSpPr>
            <a:spLocks noGrp="1" noChangeArrowheads="1"/>
          </p:cNvSpPr>
          <p:nvPr>
            <p:ph type="ftr" idx="11"/>
          </p:nvPr>
        </p:nvSpPr>
        <p:spPr>
          <a:ln/>
        </p:spPr>
        <p:txBody>
          <a:bodyPr/>
          <a:lstStyle>
            <a:lvl1pPr>
              <a:defRPr/>
            </a:lvl1pPr>
          </a:lstStyle>
          <a:p>
            <a:endParaRPr lang="en-US"/>
          </a:p>
        </p:txBody>
      </p:sp>
      <p:sp>
        <p:nvSpPr>
          <p:cNvPr id="7"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8" name="Rectangle 5"/>
          <p:cNvSpPr>
            <a:spLocks noGrp="1" noChangeArrowheads="1"/>
          </p:cNvSpPr>
          <p:nvPr>
            <p:ph type="ftr" idx="11"/>
          </p:nvPr>
        </p:nvSpPr>
        <p:spPr>
          <a:ln/>
        </p:spPr>
        <p:txBody>
          <a:bodyPr/>
          <a:lstStyle>
            <a:lvl1pPr>
              <a:defRPr/>
            </a:lvl1pPr>
          </a:lstStyle>
          <a:p>
            <a:endParaRPr lang="en-US"/>
          </a:p>
        </p:txBody>
      </p:sp>
      <p:sp>
        <p:nvSpPr>
          <p:cNvPr id="9"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4" name="Rectangle 5"/>
          <p:cNvSpPr>
            <a:spLocks noGrp="1" noChangeArrowheads="1"/>
          </p:cNvSpPr>
          <p:nvPr>
            <p:ph type="ftr" idx="11"/>
          </p:nvPr>
        </p:nvSpPr>
        <p:spPr>
          <a:ln/>
        </p:spPr>
        <p:txBody>
          <a:bodyPr/>
          <a:lstStyle>
            <a:lvl1pPr>
              <a:defRPr/>
            </a:lvl1pPr>
          </a:lstStyle>
          <a:p>
            <a:endParaRPr lang="en-US"/>
          </a:p>
        </p:txBody>
      </p:sp>
      <p:sp>
        <p:nvSpPr>
          <p:cNvPr id="5"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3" name="Rectangle 5"/>
          <p:cNvSpPr>
            <a:spLocks noGrp="1" noChangeArrowheads="1"/>
          </p:cNvSpPr>
          <p:nvPr>
            <p:ph type="ftr" idx="11"/>
          </p:nvPr>
        </p:nvSpPr>
        <p:spPr>
          <a:ln/>
        </p:spPr>
        <p:txBody>
          <a:bodyPr/>
          <a:lstStyle>
            <a:lvl1pPr>
              <a:defRPr/>
            </a:lvl1pPr>
          </a:lstStyle>
          <a:p>
            <a:endParaRPr lang="en-US"/>
          </a:p>
        </p:txBody>
      </p:sp>
      <p:sp>
        <p:nvSpPr>
          <p:cNvPr id="4"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6" name="Rectangle 5"/>
          <p:cNvSpPr>
            <a:spLocks noGrp="1" noChangeArrowheads="1"/>
          </p:cNvSpPr>
          <p:nvPr>
            <p:ph type="ftr" idx="11"/>
          </p:nvPr>
        </p:nvSpPr>
        <p:spPr>
          <a:ln/>
        </p:spPr>
        <p:txBody>
          <a:bodyPr/>
          <a:lstStyle>
            <a:lvl1pPr>
              <a:defRPr/>
            </a:lvl1pPr>
          </a:lstStyle>
          <a:p>
            <a:endParaRPr lang="en-US"/>
          </a:p>
        </p:txBody>
      </p:sp>
      <p:sp>
        <p:nvSpPr>
          <p:cNvPr id="7"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pPr lvl="0"/>
            <a:r>
              <a:rPr lang="en-US" noProof="0" smtClean="0"/>
              <a:t>Click icon to add picture</a:t>
            </a:r>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fld id="{1D8BD707-D9CF-40AE-B4C6-C98DA3205C09}" type="datetimeFigureOut">
              <a:rPr lang="en-US" smtClean="0"/>
              <a:pPr/>
              <a:t>3/11/2021</a:t>
            </a:fld>
            <a:endParaRPr lang="en-US"/>
          </a:p>
        </p:txBody>
      </p:sp>
      <p:sp>
        <p:nvSpPr>
          <p:cNvPr id="6" name="Rectangle 5"/>
          <p:cNvSpPr>
            <a:spLocks noGrp="1" noChangeArrowheads="1"/>
          </p:cNvSpPr>
          <p:nvPr>
            <p:ph type="ftr" idx="11"/>
          </p:nvPr>
        </p:nvSpPr>
        <p:spPr>
          <a:ln/>
        </p:spPr>
        <p:txBody>
          <a:bodyPr/>
          <a:lstStyle>
            <a:lvl1pPr>
              <a:defRPr/>
            </a:lvl1pPr>
          </a:lstStyle>
          <a:p>
            <a:endParaRPr lang="en-US"/>
          </a:p>
        </p:txBody>
      </p:sp>
      <p:sp>
        <p:nvSpPr>
          <p:cNvPr id="7" name="Rectangle 6"/>
          <p:cNvSpPr>
            <a:spLocks noGrp="1" noChangeArrowheads="1"/>
          </p:cNvSpPr>
          <p:nvPr>
            <p:ph type="sldNum" idx="12"/>
          </p:nvPr>
        </p:nvSpPr>
        <p:spPr>
          <a:ln/>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srcRect/>
          <a:stretch>
            <a:fillRect/>
          </a:stretch>
        </p:blipFill>
        <p:spPr bwMode="auto">
          <a:xfrm>
            <a:off x="177121" y="27364"/>
            <a:ext cx="8894880" cy="6858000"/>
          </a:xfrm>
          <a:prstGeom prst="rect">
            <a:avLst/>
          </a:prstGeom>
          <a:noFill/>
          <a:ln w="9525">
            <a:noFill/>
            <a:round/>
            <a:headEnd/>
            <a:tailEnd/>
          </a:ln>
        </p:spPr>
      </p:pic>
      <p:sp>
        <p:nvSpPr>
          <p:cNvPr id="1027" name="Rectangle 2"/>
          <p:cNvSpPr>
            <a:spLocks noGrp="1" noChangeArrowheads="1"/>
          </p:cNvSpPr>
          <p:nvPr>
            <p:ph type="title"/>
          </p:nvPr>
        </p:nvSpPr>
        <p:spPr bwMode="auto">
          <a:xfrm>
            <a:off x="456480" y="273629"/>
            <a:ext cx="8223840" cy="114060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8" name="Rectangle 3"/>
          <p:cNvSpPr>
            <a:spLocks noGrp="1" noChangeArrowheads="1"/>
          </p:cNvSpPr>
          <p:nvPr>
            <p:ph type="body" idx="1"/>
          </p:nvPr>
        </p:nvSpPr>
        <p:spPr bwMode="auto">
          <a:xfrm>
            <a:off x="456480" y="1604329"/>
            <a:ext cx="8223840" cy="3973378"/>
          </a:xfrm>
          <a:prstGeom prst="rect">
            <a:avLst/>
          </a:prstGeom>
          <a:noFill/>
          <a:ln w="9525">
            <a:noFill/>
            <a:round/>
            <a:headEnd/>
            <a:tailEnd/>
          </a:ln>
        </p:spPr>
        <p:txBody>
          <a:bodyPr vert="horz" wrap="square" lIns="0" tIns="25798"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2" name="Rectangle 4"/>
          <p:cNvSpPr>
            <a:spLocks noGrp="1" noChangeArrowheads="1"/>
          </p:cNvSpPr>
          <p:nvPr>
            <p:ph type="dt"/>
          </p:nvPr>
        </p:nvSpPr>
        <p:spPr bwMode="auto">
          <a:xfrm>
            <a:off x="3127680" y="6247376"/>
            <a:ext cx="2894400" cy="468050"/>
          </a:xfrm>
          <a:prstGeom prst="rect">
            <a:avLst/>
          </a:prstGeom>
          <a:noFill/>
          <a:ln>
            <a:noFill/>
          </a:ln>
          <a:effectLst/>
          <a:extLst/>
        </p:spPr>
        <p:txBody>
          <a:bodyPr vert="horz" wrap="square" lIns="0" tIns="0" rIns="0" bIns="0" numCol="1" anchor="t" anchorCtr="0" compatLnSpc="1">
            <a:prstTxWarp prst="textNoShape">
              <a:avLst/>
            </a:prstTxWarp>
          </a:bodyPr>
          <a:lstStyle>
            <a:lvl1pPr eaLnBrk="1" hangingPunct="0">
              <a:lnSpc>
                <a:spcPct val="93000"/>
              </a:lnSpc>
              <a:buClrTx/>
              <a:buSzPct val="100000"/>
              <a:buFontTx/>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itchFamily="16" charset="0"/>
                <a:ea typeface="DejaVu Sans" charset="0"/>
                <a:cs typeface="DejaVu Sans" charset="0"/>
              </a:defRPr>
            </a:lvl1pPr>
          </a:lstStyle>
          <a:p>
            <a:fld id="{1D8BD707-D9CF-40AE-B4C6-C98DA3205C09}" type="datetimeFigureOut">
              <a:rPr lang="en-US" smtClean="0"/>
              <a:pPr/>
              <a:t>3/11/2021</a:t>
            </a:fld>
            <a:endParaRPr lang="en-US"/>
          </a:p>
        </p:txBody>
      </p:sp>
      <p:sp>
        <p:nvSpPr>
          <p:cNvPr id="1029" name="Rectangle 5"/>
          <p:cNvSpPr>
            <a:spLocks noGrp="1" noChangeArrowheads="1"/>
          </p:cNvSpPr>
          <p:nvPr>
            <p:ph type="ftr"/>
          </p:nvPr>
        </p:nvSpPr>
        <p:spPr bwMode="auto">
          <a:xfrm>
            <a:off x="6556321" y="6247376"/>
            <a:ext cx="2894400" cy="468050"/>
          </a:xfrm>
          <a:prstGeom prst="rect">
            <a:avLst/>
          </a:prstGeom>
          <a:noFill/>
          <a:ln>
            <a:noFill/>
          </a:ln>
          <a:effectLst/>
          <a:extLst/>
        </p:spPr>
        <p:txBody>
          <a:bodyPr vert="horz" wrap="square" lIns="0" tIns="0" rIns="0" bIns="0" numCol="1" anchor="t" anchorCtr="0" compatLnSpc="1">
            <a:prstTxWarp prst="textNoShape">
              <a:avLst/>
            </a:prstTxWarp>
          </a:bodyPr>
          <a:lstStyle>
            <a:lvl1pPr algn="ctr" eaLnBrk="1" hangingPunct="0">
              <a:lnSpc>
                <a:spcPct val="93000"/>
              </a:lnSpc>
              <a:buClrTx/>
              <a:buSzPct val="100000"/>
              <a:buFontTx/>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itchFamily="16" charset="0"/>
                <a:ea typeface="DejaVu Sans" charset="0"/>
                <a:cs typeface="DejaVu Sans" charset="0"/>
              </a:defRPr>
            </a:lvl1pPr>
          </a:lstStyle>
          <a:p>
            <a:endParaRPr lang="en-US"/>
          </a:p>
        </p:txBody>
      </p:sp>
      <p:sp>
        <p:nvSpPr>
          <p:cNvPr id="1030" name="Rectangle 6"/>
          <p:cNvSpPr>
            <a:spLocks noGrp="1" noChangeArrowheads="1"/>
          </p:cNvSpPr>
          <p:nvPr>
            <p:ph type="sldNum"/>
          </p:nvPr>
        </p:nvSpPr>
        <p:spPr bwMode="auto">
          <a:xfrm>
            <a:off x="456480" y="6247376"/>
            <a:ext cx="2125440" cy="468050"/>
          </a:xfrm>
          <a:prstGeom prst="rect">
            <a:avLst/>
          </a:prstGeom>
          <a:noFill/>
          <a:ln>
            <a:noFill/>
          </a:ln>
          <a:effectLst/>
          <a:extLst/>
        </p:spPr>
        <p:txBody>
          <a:bodyPr vert="horz" wrap="square" lIns="0" tIns="0" rIns="0" bIns="0" numCol="1" anchor="t" anchorCtr="0" compatLnSpc="1">
            <a:prstTxWarp prst="textNoShape">
              <a:avLst/>
            </a:prstTxWarp>
          </a:bodyPr>
          <a:lstStyle>
            <a:lvl1pPr algn="r" eaLnBrk="1">
              <a:lnSpc>
                <a:spcPct val="93000"/>
              </a:lnSpc>
              <a:buSzPct val="100000"/>
              <a:defRPr sz="1300">
                <a:solidFill>
                  <a:srgbClr val="000000"/>
                </a:solidFill>
                <a:latin typeface="Times New Roman" pitchFamily="18" charset="0"/>
                <a:ea typeface="DejaVu Sans"/>
                <a:cs typeface="DejaVu San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07526" rtl="0" eaLnBrk="1" fontAlgn="base" hangingPunct="1">
        <a:lnSpc>
          <a:spcPct val="93000"/>
        </a:lnSpc>
        <a:spcBef>
          <a:spcPct val="0"/>
        </a:spcBef>
        <a:spcAft>
          <a:spcPct val="0"/>
        </a:spcAft>
        <a:buClr>
          <a:srgbClr val="000000"/>
        </a:buClr>
        <a:buSzPct val="100000"/>
        <a:buFont typeface="Times New Roman" pitchFamily="18" charset="0"/>
        <a:defRPr sz="4000">
          <a:solidFill>
            <a:srgbClr val="000000"/>
          </a:solidFill>
          <a:latin typeface="+mj-lt"/>
          <a:ea typeface="+mj-ea"/>
          <a:cs typeface="+mj-cs"/>
        </a:defRPr>
      </a:lvl1pPr>
      <a:lvl2pPr algn="ctr" defTabSz="407526" rtl="0" eaLnBrk="1" fontAlgn="base" hangingPunct="1">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ea typeface="Noto Sans CJK SC Regular" charset="0"/>
          <a:cs typeface="Noto Sans CJK SC Regular" charset="0"/>
        </a:defRPr>
      </a:lvl2pPr>
      <a:lvl3pPr algn="ctr" defTabSz="407526" rtl="0" eaLnBrk="1" fontAlgn="base" hangingPunct="1">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ea typeface="Noto Sans CJK SC Regular" charset="0"/>
          <a:cs typeface="Noto Sans CJK SC Regular" charset="0"/>
        </a:defRPr>
      </a:lvl3pPr>
      <a:lvl4pPr algn="ctr" defTabSz="407526" rtl="0" eaLnBrk="1" fontAlgn="base" hangingPunct="1">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ea typeface="Noto Sans CJK SC Regular" charset="0"/>
          <a:cs typeface="Noto Sans CJK SC Regular" charset="0"/>
        </a:defRPr>
      </a:lvl4pPr>
      <a:lvl5pPr algn="ctr" defTabSz="407526" rtl="0" eaLnBrk="1" fontAlgn="base" hangingPunct="1">
        <a:lnSpc>
          <a:spcPct val="93000"/>
        </a:lnSpc>
        <a:spcBef>
          <a:spcPct val="0"/>
        </a:spcBef>
        <a:spcAft>
          <a:spcPct val="0"/>
        </a:spcAft>
        <a:buClr>
          <a:srgbClr val="000000"/>
        </a:buClr>
        <a:buSzPct val="100000"/>
        <a:buFont typeface="Times New Roman" pitchFamily="18" charset="0"/>
        <a:defRPr sz="4000">
          <a:solidFill>
            <a:srgbClr val="000000"/>
          </a:solidFill>
          <a:latin typeface="Arial" charset="0"/>
          <a:ea typeface="Noto Sans CJK SC Regular" charset="0"/>
          <a:cs typeface="Noto Sans CJK SC Regular" charset="0"/>
        </a:defRPr>
      </a:lvl5pPr>
      <a:lvl6pPr marL="2280994" indent="-207363"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6pPr>
      <a:lvl7pPr marL="2695720" indent="-207363"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7pPr>
      <a:lvl8pPr marL="3110446" indent="-207363"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8pPr>
      <a:lvl9pPr marL="3525172" indent="-207363" algn="ctr" defTabSz="4075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9pPr>
    </p:titleStyle>
    <p:bodyStyle>
      <a:lvl1pPr marL="311045" indent="-311045" algn="l" defTabSz="407526" rtl="0" eaLnBrk="1" fontAlgn="base" hangingPunct="1">
        <a:lnSpc>
          <a:spcPct val="93000"/>
        </a:lnSpc>
        <a:spcBef>
          <a:spcPts val="1293"/>
        </a:spcBef>
        <a:spcAft>
          <a:spcPct val="0"/>
        </a:spcAft>
        <a:buClr>
          <a:srgbClr val="000000"/>
        </a:buClr>
        <a:buSzPct val="100000"/>
        <a:buFont typeface="Times New Roman" pitchFamily="18" charset="0"/>
        <a:buChar char="•"/>
        <a:defRPr sz="2900">
          <a:solidFill>
            <a:srgbClr val="000000"/>
          </a:solidFill>
          <a:latin typeface="+mn-lt"/>
          <a:ea typeface="+mn-ea"/>
          <a:cs typeface="+mn-cs"/>
        </a:defRPr>
      </a:lvl1pPr>
      <a:lvl2pPr marL="673930" indent="-259204" algn="l" defTabSz="407526" rtl="0" eaLnBrk="1" fontAlgn="base" hangingPunct="1">
        <a:lnSpc>
          <a:spcPct val="93000"/>
        </a:lnSpc>
        <a:spcBef>
          <a:spcPts val="1032"/>
        </a:spcBef>
        <a:spcAft>
          <a:spcPct val="0"/>
        </a:spcAft>
        <a:buClr>
          <a:srgbClr val="000000"/>
        </a:buClr>
        <a:buSzPct val="100000"/>
        <a:buFont typeface="Times New Roman" pitchFamily="18" charset="0"/>
        <a:buChar char="–"/>
        <a:defRPr sz="2500">
          <a:solidFill>
            <a:srgbClr val="000000"/>
          </a:solidFill>
          <a:latin typeface="+mn-lt"/>
          <a:ea typeface="+mn-ea"/>
          <a:cs typeface="+mn-cs"/>
        </a:defRPr>
      </a:lvl2pPr>
      <a:lvl3pPr marL="1036815" indent="-207363" algn="l" defTabSz="407526" rtl="0" eaLnBrk="1" fontAlgn="base" hangingPunct="1">
        <a:lnSpc>
          <a:spcPct val="93000"/>
        </a:lnSpc>
        <a:spcBef>
          <a:spcPts val="771"/>
        </a:spcBef>
        <a:spcAft>
          <a:spcPct val="0"/>
        </a:spcAft>
        <a:buClr>
          <a:srgbClr val="000000"/>
        </a:buClr>
        <a:buSzPct val="100000"/>
        <a:buFont typeface="Times New Roman" pitchFamily="18" charset="0"/>
        <a:buChar char="•"/>
        <a:defRPr sz="2200">
          <a:solidFill>
            <a:srgbClr val="000000"/>
          </a:solidFill>
          <a:latin typeface="+mn-lt"/>
          <a:ea typeface="+mn-ea"/>
          <a:cs typeface="+mn-cs"/>
        </a:defRPr>
      </a:lvl3pPr>
      <a:lvl4pPr marL="1451541" indent="-207363" algn="l" defTabSz="407526" rtl="0" eaLnBrk="1" fontAlgn="base" hangingPunct="1">
        <a:lnSpc>
          <a:spcPct val="93000"/>
        </a:lnSpc>
        <a:spcBef>
          <a:spcPts val="522"/>
        </a:spcBef>
        <a:spcAft>
          <a:spcPct val="0"/>
        </a:spcAft>
        <a:buClr>
          <a:srgbClr val="000000"/>
        </a:buClr>
        <a:buSzPct val="100000"/>
        <a:buFont typeface="Times New Roman" pitchFamily="18" charset="0"/>
        <a:buChar char="–"/>
        <a:defRPr sz="1800">
          <a:solidFill>
            <a:srgbClr val="000000"/>
          </a:solidFill>
          <a:latin typeface="+mn-lt"/>
          <a:ea typeface="+mn-ea"/>
          <a:cs typeface="+mn-cs"/>
        </a:defRPr>
      </a:lvl4pPr>
      <a:lvl5pPr marL="1866268" indent="-207363" algn="l" defTabSz="407526" rtl="0" eaLnBrk="1" fontAlgn="base" hangingPunct="1">
        <a:lnSpc>
          <a:spcPct val="93000"/>
        </a:lnSpc>
        <a:spcBef>
          <a:spcPts val="261"/>
        </a:spcBef>
        <a:spcAft>
          <a:spcPct val="0"/>
        </a:spcAft>
        <a:buClr>
          <a:srgbClr val="000000"/>
        </a:buClr>
        <a:buSzPct val="100000"/>
        <a:buFont typeface="Times New Roman" pitchFamily="18" charset="0"/>
        <a:buChar char="»"/>
        <a:defRPr sz="1800">
          <a:solidFill>
            <a:srgbClr val="000000"/>
          </a:solidFill>
          <a:latin typeface="+mn-lt"/>
          <a:ea typeface="+mn-ea"/>
          <a:cs typeface="+mn-cs"/>
        </a:defRPr>
      </a:lvl5pPr>
      <a:lvl6pPr marL="2280994" indent="-207363" algn="l" defTabSz="407526" rtl="0" eaLnBrk="1" fontAlgn="base" hangingPunct="1">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6pPr>
      <a:lvl7pPr marL="2695720" indent="-207363" algn="l" defTabSz="407526" rtl="0" eaLnBrk="1" fontAlgn="base" hangingPunct="1">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7pPr>
      <a:lvl8pPr marL="3110446" indent="-207363" algn="l" defTabSz="407526" rtl="0" eaLnBrk="1" fontAlgn="base" hangingPunct="1">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8pPr>
      <a:lvl9pPr marL="3525172" indent="-207363" algn="l" defTabSz="407526" rtl="0" eaLnBrk="1" fontAlgn="base" hangingPunct="1">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29984"/>
            <a:ext cx="6934560" cy="1470394"/>
          </a:xfrm>
        </p:spPr>
        <p:txBody>
          <a:bodyPr/>
          <a:lstStyle/>
          <a:p>
            <a:r>
              <a:rPr lang="en-US" sz="3200" dirty="0" smtClean="0">
                <a:latin typeface="Constantia" pitchFamily="18" charset="0"/>
              </a:rPr>
              <a:t>Harvest and Post-Harvest Management.</a:t>
            </a:r>
            <a:endParaRPr lang="en-US" sz="3200" dirty="0">
              <a:latin typeface="Constantia"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1" y="3352800"/>
            <a:ext cx="6460756" cy="2895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762000"/>
            <a:ext cx="6851520" cy="3973378"/>
          </a:xfrm>
        </p:spPr>
        <p:txBody>
          <a:bodyPr/>
          <a:lstStyle/>
          <a:p>
            <a:pPr lvl="1" algn="just">
              <a:buFont typeface="Arial" pitchFamily="34" charset="0"/>
              <a:buChar char="•"/>
            </a:pPr>
            <a:r>
              <a:rPr lang="en-US" sz="2800" dirty="0" smtClean="0">
                <a:latin typeface="Constantia" pitchFamily="18" charset="0"/>
              </a:rPr>
              <a:t>Softening, pitting, and development of off-flavor in peppers, summer squash, and watermelons.</a:t>
            </a:r>
          </a:p>
          <a:p>
            <a:pPr lvl="1" algn="just">
              <a:buFont typeface="Arial" pitchFamily="34" charset="0"/>
              <a:buChar char="•"/>
            </a:pPr>
            <a:r>
              <a:rPr lang="en-US" sz="2800" dirty="0" smtClean="0">
                <a:latin typeface="Constantia" pitchFamily="18" charset="0"/>
              </a:rPr>
              <a:t>Browning and discoloration in eggplant pulp and seed</a:t>
            </a:r>
          </a:p>
          <a:p>
            <a:pPr lvl="1" algn="just">
              <a:buFont typeface="Arial" pitchFamily="34" charset="0"/>
              <a:buChar char="•"/>
            </a:pPr>
            <a:r>
              <a:rPr lang="en-US" sz="2800" dirty="0" smtClean="0">
                <a:latin typeface="Constantia" pitchFamily="18" charset="0"/>
              </a:rPr>
              <a:t>Discoloration and off-flavor in sweet potatoes</a:t>
            </a:r>
          </a:p>
          <a:p>
            <a:pPr lvl="1" algn="just">
              <a:buFont typeface="Arial" pitchFamily="34" charset="0"/>
              <a:buChar char="•"/>
            </a:pPr>
            <a:r>
              <a:rPr lang="en-US" sz="2800" dirty="0" smtClean="0">
                <a:latin typeface="Constantia" pitchFamily="18" charset="0"/>
              </a:rPr>
              <a:t>Increased ripening and softening of mature green tomatoes</a:t>
            </a:r>
          </a:p>
          <a:p>
            <a:pPr>
              <a:buFont typeface="Arial" pitchFamily="34" charset="0"/>
              <a:buChar cha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371600"/>
            <a:ext cx="7086600" cy="2677978"/>
          </a:xfrm>
        </p:spPr>
        <p:txBody>
          <a:bodyPr/>
          <a:lstStyle/>
          <a:p>
            <a:pPr algn="just"/>
            <a:r>
              <a:rPr lang="en-US" sz="2800" dirty="0" smtClean="0">
                <a:latin typeface="Constantia" pitchFamily="18" charset="0"/>
              </a:rPr>
              <a:t>The inherent quality of produce can not be improved after harvest, only maintained for the expected window of time characteristic of the commodity. Part of successful postharvest handling is knowing what this window of opportunity is under your specific conditions of production, season, method of handling, and distance to market. As a general approach, the following practices can help to maintain quality:</a:t>
            </a:r>
          </a:p>
          <a:p>
            <a:pPr algn="just"/>
            <a:endParaRPr lang="en-US" sz="2800" dirty="0">
              <a:latin typeface="Constant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990600"/>
            <a:ext cx="6927720" cy="3973378"/>
          </a:xfrm>
        </p:spPr>
        <p:txBody>
          <a:bodyPr/>
          <a:lstStyle/>
          <a:p>
            <a:pPr lvl="0" algn="just"/>
            <a:r>
              <a:rPr lang="en-US" sz="2800" dirty="0" smtClean="0">
                <a:latin typeface="Constantia" pitchFamily="18" charset="0"/>
              </a:rPr>
              <a:t>Harvest during the coolest </a:t>
            </a:r>
            <a:r>
              <a:rPr lang="en-US" sz="2800" dirty="0" err="1" smtClean="0">
                <a:latin typeface="Constantia" pitchFamily="18" charset="0"/>
              </a:rPr>
              <a:t>timeof</a:t>
            </a:r>
            <a:r>
              <a:rPr lang="en-US" sz="2800" dirty="0" smtClean="0">
                <a:latin typeface="Constantia" pitchFamily="18" charset="0"/>
              </a:rPr>
              <a:t> the day to maintain low product respiration.</a:t>
            </a:r>
          </a:p>
          <a:p>
            <a:pPr lvl="0" algn="just"/>
            <a:r>
              <a:rPr lang="en-US" sz="2800" dirty="0" smtClean="0">
                <a:latin typeface="Constantia" pitchFamily="18" charset="0"/>
              </a:rPr>
              <a:t>Avoid unnecessary wounding, bruising, crushing, or damage from humans, equipment, or harvest containers.</a:t>
            </a:r>
          </a:p>
          <a:p>
            <a:pPr lvl="0" algn="just"/>
            <a:r>
              <a:rPr lang="en-US" sz="2800" dirty="0" smtClean="0">
                <a:latin typeface="Constantia" pitchFamily="18" charset="0"/>
              </a:rPr>
              <a:t>Shade harvested product in the field to  keep it cool. Covering harvest bin </a:t>
            </a:r>
            <a:r>
              <a:rPr lang="en-US" sz="2800" dirty="0" err="1" smtClean="0">
                <a:latin typeface="Constantia" pitchFamily="18" charset="0"/>
              </a:rPr>
              <a:t>sortotes</a:t>
            </a:r>
            <a:r>
              <a:rPr lang="en-US" sz="2800" dirty="0" smtClean="0">
                <a:latin typeface="Constantia" pitchFamily="18" charset="0"/>
              </a:rPr>
              <a:t> with a reflective pad greatly reduces heat gain from the sun and reduces water loss and premature senescence.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914400"/>
            <a:ext cx="6851520" cy="3973378"/>
          </a:xfrm>
        </p:spPr>
        <p:txBody>
          <a:bodyPr/>
          <a:lstStyle/>
          <a:p>
            <a:pPr lvl="0" algn="just"/>
            <a:r>
              <a:rPr lang="en-US" sz="2800" dirty="0" smtClean="0">
                <a:latin typeface="Constantia" pitchFamily="18" charset="0"/>
              </a:rPr>
              <a:t>If possible, move product in to a cold storage facility or post harvest cooling treatment as soon as possible. For some commodities, such as berries, tender green sand leafy herbs, one hour in the sun is too long.</a:t>
            </a:r>
          </a:p>
          <a:p>
            <a:pPr lvl="0" algn="just"/>
            <a:r>
              <a:rPr lang="en-US" sz="2800" dirty="0" smtClean="0">
                <a:latin typeface="Constantia" pitchFamily="18" charset="0"/>
              </a:rPr>
              <a:t>Don’t compromise high quality product by inter mingling damaged, decayed, or decay-prone product in a bulk or packed unit.</a:t>
            </a:r>
          </a:p>
          <a:p>
            <a:pPr lvl="0" algn="just"/>
            <a:r>
              <a:rPr lang="en-US" sz="2800" dirty="0" smtClean="0">
                <a:latin typeface="Constantia" pitchFamily="18" charset="0"/>
              </a:rPr>
              <a:t>Only use cleaned and, as necessary, sanitized packing or transport containers.</a:t>
            </a:r>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200"/>
            <a:ext cx="6775320" cy="869371"/>
          </a:xfrm>
        </p:spPr>
        <p:txBody>
          <a:bodyPr/>
          <a:lstStyle/>
          <a:p>
            <a:pPr lvl="2" algn="l"/>
            <a:r>
              <a:rPr lang="en-US" sz="3200" b="1" dirty="0" smtClean="0">
                <a:latin typeface="Constantia" pitchFamily="18" charset="0"/>
              </a:rPr>
              <a:t>Post harvest storage</a:t>
            </a:r>
            <a:r>
              <a:rPr lang="en-US" b="1" dirty="0" smtClean="0"/>
              <a:t/>
            </a:r>
            <a:br>
              <a:rPr lang="en-US" b="1" dirty="0" smtClean="0"/>
            </a:br>
            <a:endParaRPr lang="en-US" dirty="0"/>
          </a:p>
        </p:txBody>
      </p:sp>
      <p:sp>
        <p:nvSpPr>
          <p:cNvPr id="3" name="Content Placeholder 2"/>
          <p:cNvSpPr>
            <a:spLocks noGrp="1"/>
          </p:cNvSpPr>
          <p:nvPr>
            <p:ph idx="1"/>
          </p:nvPr>
        </p:nvSpPr>
        <p:spPr>
          <a:xfrm>
            <a:off x="1752600" y="533400"/>
            <a:ext cx="7003920" cy="3973378"/>
          </a:xfrm>
        </p:spPr>
        <p:txBody>
          <a:bodyPr/>
          <a:lstStyle/>
          <a:p>
            <a:pPr lvl="0" algn="just"/>
            <a:r>
              <a:rPr lang="en-US" sz="2800" b="1" dirty="0" smtClean="0">
                <a:latin typeface="Constantia" pitchFamily="18" charset="0"/>
              </a:rPr>
              <a:t>Room cooling</a:t>
            </a:r>
            <a:r>
              <a:rPr lang="en-US" sz="2800" dirty="0" smtClean="0">
                <a:latin typeface="Constantia" pitchFamily="18" charset="0"/>
              </a:rPr>
              <a:t>: An insulated room or mobile container equipped with refrigeration units. Room cooling is slow compared with other options. Depending on the commodity, packing unit, and stacking arrangement the product may cool too slowly to prevent water loss, premature ripening, or decay.</a:t>
            </a:r>
          </a:p>
          <a:p>
            <a:pPr lvl="0" algn="just"/>
            <a:r>
              <a:rPr lang="en-US" sz="2800" b="1" dirty="0" smtClean="0">
                <a:latin typeface="Constantia" pitchFamily="18" charset="0"/>
              </a:rPr>
              <a:t>Forced air cooling</a:t>
            </a:r>
            <a:r>
              <a:rPr lang="en-US" sz="2800" dirty="0" smtClean="0">
                <a:latin typeface="Constantia" pitchFamily="18" charset="0"/>
              </a:rPr>
              <a:t>: Fans are used in conjunction with a cooling room to pull cool air through packages of produce. Although the cooling rate depends on the air temperature and the rate of airflow, this method is usually 75–90% faster than room cooling.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0"/>
            <a:ext cx="7080120" cy="3973378"/>
          </a:xfrm>
        </p:spPr>
        <p:txBody>
          <a:bodyPr/>
          <a:lstStyle/>
          <a:p>
            <a:pPr lvl="0" algn="just"/>
            <a:r>
              <a:rPr lang="en-US" sz="2800" b="1" dirty="0" smtClean="0">
                <a:latin typeface="Constantia" pitchFamily="18" charset="0"/>
              </a:rPr>
              <a:t>Hydro cooling: </a:t>
            </a:r>
            <a:r>
              <a:rPr lang="en-US" sz="2800" dirty="0" smtClean="0">
                <a:latin typeface="Constantia" pitchFamily="18" charset="0"/>
              </a:rPr>
              <a:t>Showering produce with chilled water is an efficient way to remove heat, and can serve as a means of cleaning at the same time. Use of a disinfectant in the water is essential and the some of the currently permitted products are discussed in the following section. </a:t>
            </a:r>
          </a:p>
          <a:p>
            <a:pPr lvl="0" algn="just"/>
            <a:r>
              <a:rPr lang="en-US" sz="2800" b="1" dirty="0" smtClean="0">
                <a:latin typeface="Constantia" pitchFamily="18" charset="0"/>
              </a:rPr>
              <a:t>Top or liquid icing: </a:t>
            </a:r>
            <a:r>
              <a:rPr lang="en-US" sz="2800" dirty="0" smtClean="0">
                <a:latin typeface="Constantia" pitchFamily="18" charset="0"/>
              </a:rPr>
              <a:t>Icing is an effective method to cool tolerant commodities and is equally adaptable to small or large-scale operations. </a:t>
            </a:r>
          </a:p>
          <a:p>
            <a:pPr lvl="0" algn="just"/>
            <a:r>
              <a:rPr lang="en-US" sz="2800" b="1" dirty="0" smtClean="0">
                <a:latin typeface="Constantia" pitchFamily="18" charset="0"/>
              </a:rPr>
              <a:t>Vacuum cooling</a:t>
            </a:r>
            <a:r>
              <a:rPr lang="en-US" sz="2800" dirty="0" smtClean="0">
                <a:latin typeface="Constantia" pitchFamily="18" charset="0"/>
              </a:rPr>
              <a:t>: Under vacuum, water with in the plant evaporates and removes heat from the tissues. This system works well for leafy crops Water may be sprayed on the produce prior to placing it vacuum.</a:t>
            </a:r>
          </a:p>
          <a:p>
            <a:pPr lvl="0" algn="just"/>
            <a:endParaRPr lang="en-US" sz="2800" dirty="0" smtClean="0">
              <a:latin typeface="Constantia" pitchFamily="18" charset="0"/>
            </a:endParaRPr>
          </a:p>
          <a:p>
            <a:pPr algn="just"/>
            <a:endParaRPr lang="en-US" sz="2800" dirty="0" smtClean="0">
              <a:latin typeface="Constantia" pitchFamily="18" charset="0"/>
            </a:endParaRPr>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52400"/>
            <a:ext cx="6851520" cy="3973378"/>
          </a:xfrm>
        </p:spPr>
        <p:txBody>
          <a:bodyPr/>
          <a:lstStyle/>
          <a:p>
            <a:r>
              <a:rPr lang="en-US" sz="2800" b="1" dirty="0" smtClean="0">
                <a:latin typeface="Constantia" pitchFamily="18" charset="0"/>
              </a:rPr>
              <a:t>Sanitation and water disinfection</a:t>
            </a:r>
          </a:p>
          <a:p>
            <a:pPr algn="just">
              <a:buNone/>
            </a:pPr>
            <a:r>
              <a:rPr lang="en-US" sz="2800" dirty="0" smtClean="0">
                <a:latin typeface="Constantia" pitchFamily="18" charset="0"/>
              </a:rPr>
              <a:t>   For both organic and conventional operations, liquid sodium hypochlorite is the most common form used. For optimum anti microbial activity with a minimal concentration of applied hypochlorite, the water pH must be adjusted to 6.5 to 7.5.</a:t>
            </a:r>
          </a:p>
          <a:p>
            <a:endParaRPr lang="en-US" sz="2800" dirty="0">
              <a:latin typeface="Constant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52400"/>
            <a:ext cx="7003920" cy="3973378"/>
          </a:xfrm>
        </p:spPr>
        <p:txBody>
          <a:bodyPr/>
          <a:lstStyle/>
          <a:p>
            <a:pPr algn="just">
              <a:buNone/>
            </a:pPr>
            <a:r>
              <a:rPr lang="en-US" sz="2800" b="1" dirty="0" smtClean="0">
                <a:latin typeface="Constantia" pitchFamily="18" charset="0"/>
              </a:rPr>
              <a:t>    Importance of optimum storage temperature and shipping temperature</a:t>
            </a:r>
          </a:p>
          <a:p>
            <a:pPr lvl="0" algn="just"/>
            <a:r>
              <a:rPr lang="en-US" sz="2800" dirty="0" smtClean="0">
                <a:latin typeface="Constantia" pitchFamily="18" charset="0"/>
              </a:rPr>
              <a:t>Exposure of bagged or tightly wrapped produce to direct sunlight will rapidly raise the internal temperature. </a:t>
            </a:r>
          </a:p>
          <a:p>
            <a:pPr lvl="0" algn="just"/>
            <a:r>
              <a:rPr lang="en-US" sz="2800" dirty="0" smtClean="0">
                <a:latin typeface="Constantia" pitchFamily="18" charset="0"/>
              </a:rPr>
              <a:t>Specialized films, that create modified-atmospheres(MA) when sealed as a bag or pouch, are available form any produce items that have well-characterized low oxygen and elevated carbon dioxide tolerances. </a:t>
            </a:r>
          </a:p>
          <a:p>
            <a:pPr algn="just"/>
            <a:r>
              <a:rPr lang="en-US" sz="2800" dirty="0" smtClean="0">
                <a:latin typeface="Constantia" pitchFamily="18" charset="0"/>
              </a:rPr>
              <a:t>Approved fruit and vegetable waxes are effective at reducing water loss and enhancing appearance. </a:t>
            </a:r>
          </a:p>
          <a:p>
            <a:pPr lvl="0" algn="just"/>
            <a:endParaRPr lang="en-US" sz="2800" dirty="0">
              <a:latin typeface="Constant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3629"/>
            <a:ext cx="6775320" cy="1140600"/>
          </a:xfrm>
        </p:spPr>
        <p:txBody>
          <a:bodyPr/>
          <a:lstStyle/>
          <a:p>
            <a:r>
              <a:rPr lang="en-US" sz="3200" b="1" dirty="0" smtClean="0">
                <a:latin typeface="Constantia" pitchFamily="18" charset="0"/>
              </a:rPr>
              <a:t>Symptoms of ethylene injury</a:t>
            </a:r>
            <a:endParaRPr lang="en-US" sz="3200" b="1" dirty="0">
              <a:latin typeface="Constantia" pitchFamily="18" charset="0"/>
            </a:endParaRPr>
          </a:p>
        </p:txBody>
      </p:sp>
      <p:sp>
        <p:nvSpPr>
          <p:cNvPr id="3" name="Content Placeholder 2"/>
          <p:cNvSpPr>
            <a:spLocks noGrp="1"/>
          </p:cNvSpPr>
          <p:nvPr>
            <p:ph idx="1"/>
          </p:nvPr>
        </p:nvSpPr>
        <p:spPr>
          <a:xfrm>
            <a:off x="1828800" y="1604329"/>
            <a:ext cx="6851520" cy="3973378"/>
          </a:xfrm>
        </p:spPr>
        <p:txBody>
          <a:bodyPr/>
          <a:lstStyle/>
          <a:p>
            <a:pPr lvl="1">
              <a:buFont typeface="Arial" pitchFamily="34" charset="0"/>
              <a:buChar char="•"/>
            </a:pPr>
            <a:r>
              <a:rPr lang="en-US" sz="2800" dirty="0" smtClean="0">
                <a:latin typeface="Constantia" pitchFamily="18" charset="0"/>
              </a:rPr>
              <a:t>Russet spotting of lettuce</a:t>
            </a:r>
          </a:p>
          <a:p>
            <a:pPr lvl="1">
              <a:buFont typeface="Arial" pitchFamily="34" charset="0"/>
              <a:buChar char="•"/>
            </a:pPr>
            <a:r>
              <a:rPr lang="en-US" sz="2800" dirty="0" smtClean="0">
                <a:latin typeface="Constantia" pitchFamily="18" charset="0"/>
              </a:rPr>
              <a:t>Yellowing or loss of green color (ex. cucumbers, broccoli, kale, spinach)</a:t>
            </a:r>
          </a:p>
          <a:p>
            <a:pPr lvl="1">
              <a:buFont typeface="Arial" pitchFamily="34" charset="0"/>
              <a:buChar char="•"/>
            </a:pPr>
            <a:r>
              <a:rPr lang="en-US" sz="2800" dirty="0" smtClean="0">
                <a:latin typeface="Constantia" pitchFamily="18" charset="0"/>
              </a:rPr>
              <a:t>Increased toughness in turnips and asparagus spears</a:t>
            </a:r>
          </a:p>
          <a:p>
            <a:pPr lvl="1">
              <a:buFont typeface="Arial" pitchFamily="34" charset="0"/>
              <a:buChar char="•"/>
            </a:pPr>
            <a:r>
              <a:rPr lang="en-US" sz="2800" dirty="0" smtClean="0">
                <a:latin typeface="Constantia" pitchFamily="18" charset="0"/>
              </a:rPr>
              <a:t>Bitterness in carrots and parsnips</a:t>
            </a:r>
          </a:p>
          <a:p>
            <a:pPr lvl="1">
              <a:buFont typeface="Arial" pitchFamily="34" charset="0"/>
              <a:buChar char="•"/>
            </a:pPr>
            <a:r>
              <a:rPr lang="en-US" sz="2800" dirty="0" smtClean="0">
                <a:latin typeface="Constantia" pitchFamily="18" charset="0"/>
              </a:rPr>
              <a:t>Yellowing and abscission (dropping) of leaves in </a:t>
            </a:r>
            <a:r>
              <a:rPr lang="en-US" sz="2800" dirty="0" err="1" smtClean="0">
                <a:latin typeface="Constantia" pitchFamily="18" charset="0"/>
              </a:rPr>
              <a:t>Brassicas</a:t>
            </a:r>
            <a:endParaRPr lang="en-US" sz="2800" dirty="0" smtClean="0">
              <a:latin typeface="Constantia" pitchFamily="18" charset="0"/>
            </a:endParaRPr>
          </a:p>
        </p:txBody>
      </p:sp>
    </p:spTree>
  </p:cSld>
  <p:clrMapOvr>
    <a:masterClrMapping/>
  </p:clrMapOvr>
</p:sld>
</file>

<file path=ppt/theme/theme1.xml><?xml version="1.0" encoding="utf-8"?>
<a:theme xmlns:a="http://schemas.openxmlformats.org/drawingml/2006/main" name="Theme1">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122</TotalTime>
  <Words>644</Words>
  <Application>Microsoft Office PowerPoint</Application>
  <PresentationFormat>On-screen Show (4:3)</PresentationFormat>
  <Paragraphs>31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Constantia</vt:lpstr>
      <vt:lpstr>DejaVu Sans</vt:lpstr>
      <vt:lpstr>Noto Sans CJK SC Regular</vt:lpstr>
      <vt:lpstr>Times New Roman</vt:lpstr>
      <vt:lpstr>Theme1</vt:lpstr>
      <vt:lpstr>Harvest and Post-Harvest Management.</vt:lpstr>
      <vt:lpstr>PowerPoint Presentation</vt:lpstr>
      <vt:lpstr>PowerPoint Presentation</vt:lpstr>
      <vt:lpstr>PowerPoint Presentation</vt:lpstr>
      <vt:lpstr>Post harvest storage </vt:lpstr>
      <vt:lpstr>PowerPoint Presentation</vt:lpstr>
      <vt:lpstr>PowerPoint Presentation</vt:lpstr>
      <vt:lpstr>PowerPoint Presentation</vt:lpstr>
      <vt:lpstr>Symptoms of ethylene injury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Harvest and Post-Harvest Management.</dc:title>
  <dc:creator>kiran kumar</dc:creator>
  <cp:lastModifiedBy>SAHITYA sahi</cp:lastModifiedBy>
  <cp:revision>18</cp:revision>
  <dcterms:created xsi:type="dcterms:W3CDTF">2006-08-16T00:00:00Z</dcterms:created>
  <dcterms:modified xsi:type="dcterms:W3CDTF">2021-03-11T17:25:52Z</dcterms:modified>
</cp:coreProperties>
</file>