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44E686-00C0-4586-9572-845CFFD8078C}"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979173-F5B9-4891-9384-FDCA5A6FE86C}" type="slidenum">
              <a:rPr lang="en-GB" smtClean="0"/>
              <a:t>‹#›</a:t>
            </a:fld>
            <a:endParaRPr lang="en-GB"/>
          </a:p>
        </p:txBody>
      </p:sp>
    </p:spTree>
    <p:extLst>
      <p:ext uri="{BB962C8B-B14F-4D97-AF65-F5344CB8AC3E}">
        <p14:creationId xmlns:p14="http://schemas.microsoft.com/office/powerpoint/2010/main" val="169062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44E686-00C0-4586-9572-845CFFD8078C}"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979173-F5B9-4891-9384-FDCA5A6FE86C}" type="slidenum">
              <a:rPr lang="en-GB" smtClean="0"/>
              <a:t>‹#›</a:t>
            </a:fld>
            <a:endParaRPr lang="en-GB"/>
          </a:p>
        </p:txBody>
      </p:sp>
    </p:spTree>
    <p:extLst>
      <p:ext uri="{BB962C8B-B14F-4D97-AF65-F5344CB8AC3E}">
        <p14:creationId xmlns:p14="http://schemas.microsoft.com/office/powerpoint/2010/main" val="198737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44E686-00C0-4586-9572-845CFFD8078C}"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979173-F5B9-4891-9384-FDCA5A6FE86C}" type="slidenum">
              <a:rPr lang="en-GB" smtClean="0"/>
              <a:t>‹#›</a:t>
            </a:fld>
            <a:endParaRPr lang="en-GB"/>
          </a:p>
        </p:txBody>
      </p:sp>
    </p:spTree>
    <p:extLst>
      <p:ext uri="{BB962C8B-B14F-4D97-AF65-F5344CB8AC3E}">
        <p14:creationId xmlns:p14="http://schemas.microsoft.com/office/powerpoint/2010/main" val="399123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44E686-00C0-4586-9572-845CFFD8078C}"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979173-F5B9-4891-9384-FDCA5A6FE86C}" type="slidenum">
              <a:rPr lang="en-GB" smtClean="0"/>
              <a:t>‹#›</a:t>
            </a:fld>
            <a:endParaRPr lang="en-GB"/>
          </a:p>
        </p:txBody>
      </p:sp>
    </p:spTree>
    <p:extLst>
      <p:ext uri="{BB962C8B-B14F-4D97-AF65-F5344CB8AC3E}">
        <p14:creationId xmlns:p14="http://schemas.microsoft.com/office/powerpoint/2010/main" val="276787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44E686-00C0-4586-9572-845CFFD8078C}"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979173-F5B9-4891-9384-FDCA5A6FE86C}" type="slidenum">
              <a:rPr lang="en-GB" smtClean="0"/>
              <a:t>‹#›</a:t>
            </a:fld>
            <a:endParaRPr lang="en-GB"/>
          </a:p>
        </p:txBody>
      </p:sp>
    </p:spTree>
    <p:extLst>
      <p:ext uri="{BB962C8B-B14F-4D97-AF65-F5344CB8AC3E}">
        <p14:creationId xmlns:p14="http://schemas.microsoft.com/office/powerpoint/2010/main" val="21062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44E686-00C0-4586-9572-845CFFD8078C}"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979173-F5B9-4891-9384-FDCA5A6FE86C}" type="slidenum">
              <a:rPr lang="en-GB" smtClean="0"/>
              <a:t>‹#›</a:t>
            </a:fld>
            <a:endParaRPr lang="en-GB"/>
          </a:p>
        </p:txBody>
      </p:sp>
    </p:spTree>
    <p:extLst>
      <p:ext uri="{BB962C8B-B14F-4D97-AF65-F5344CB8AC3E}">
        <p14:creationId xmlns:p14="http://schemas.microsoft.com/office/powerpoint/2010/main" val="292157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44E686-00C0-4586-9572-845CFFD8078C}"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979173-F5B9-4891-9384-FDCA5A6FE86C}" type="slidenum">
              <a:rPr lang="en-GB" smtClean="0"/>
              <a:t>‹#›</a:t>
            </a:fld>
            <a:endParaRPr lang="en-GB"/>
          </a:p>
        </p:txBody>
      </p:sp>
    </p:spTree>
    <p:extLst>
      <p:ext uri="{BB962C8B-B14F-4D97-AF65-F5344CB8AC3E}">
        <p14:creationId xmlns:p14="http://schemas.microsoft.com/office/powerpoint/2010/main" val="136388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44E686-00C0-4586-9572-845CFFD8078C}"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979173-F5B9-4891-9384-FDCA5A6FE86C}" type="slidenum">
              <a:rPr lang="en-GB" smtClean="0"/>
              <a:t>‹#›</a:t>
            </a:fld>
            <a:endParaRPr lang="en-GB"/>
          </a:p>
        </p:txBody>
      </p:sp>
    </p:spTree>
    <p:extLst>
      <p:ext uri="{BB962C8B-B14F-4D97-AF65-F5344CB8AC3E}">
        <p14:creationId xmlns:p14="http://schemas.microsoft.com/office/powerpoint/2010/main" val="55961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4E686-00C0-4586-9572-845CFFD8078C}"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979173-F5B9-4891-9384-FDCA5A6FE86C}" type="slidenum">
              <a:rPr lang="en-GB" smtClean="0"/>
              <a:t>‹#›</a:t>
            </a:fld>
            <a:endParaRPr lang="en-GB"/>
          </a:p>
        </p:txBody>
      </p:sp>
    </p:spTree>
    <p:extLst>
      <p:ext uri="{BB962C8B-B14F-4D97-AF65-F5344CB8AC3E}">
        <p14:creationId xmlns:p14="http://schemas.microsoft.com/office/powerpoint/2010/main" val="373214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4E686-00C0-4586-9572-845CFFD8078C}"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979173-F5B9-4891-9384-FDCA5A6FE86C}" type="slidenum">
              <a:rPr lang="en-GB" smtClean="0"/>
              <a:t>‹#›</a:t>
            </a:fld>
            <a:endParaRPr lang="en-GB"/>
          </a:p>
        </p:txBody>
      </p:sp>
    </p:spTree>
    <p:extLst>
      <p:ext uri="{BB962C8B-B14F-4D97-AF65-F5344CB8AC3E}">
        <p14:creationId xmlns:p14="http://schemas.microsoft.com/office/powerpoint/2010/main" val="210770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4E686-00C0-4586-9572-845CFFD8078C}"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979173-F5B9-4891-9384-FDCA5A6FE86C}" type="slidenum">
              <a:rPr lang="en-GB" smtClean="0"/>
              <a:t>‹#›</a:t>
            </a:fld>
            <a:endParaRPr lang="en-GB"/>
          </a:p>
        </p:txBody>
      </p:sp>
    </p:spTree>
    <p:extLst>
      <p:ext uri="{BB962C8B-B14F-4D97-AF65-F5344CB8AC3E}">
        <p14:creationId xmlns:p14="http://schemas.microsoft.com/office/powerpoint/2010/main" val="105152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4E686-00C0-4586-9572-845CFFD8078C}" type="datetimeFigureOut">
              <a:rPr lang="en-GB" smtClean="0"/>
              <a:t>21/04/2021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79173-F5B9-4891-9384-FDCA5A6FE86C}" type="slidenum">
              <a:rPr lang="en-GB" smtClean="0"/>
              <a:t>‹#›</a:t>
            </a:fld>
            <a:endParaRPr lang="en-GB"/>
          </a:p>
        </p:txBody>
      </p:sp>
    </p:spTree>
    <p:extLst>
      <p:ext uri="{BB962C8B-B14F-4D97-AF65-F5344CB8AC3E}">
        <p14:creationId xmlns:p14="http://schemas.microsoft.com/office/powerpoint/2010/main" val="248573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Improvised Explosive Devices</a:t>
            </a:r>
            <a:endParaRPr lang="en-GB" dirty="0"/>
          </a:p>
        </p:txBody>
      </p:sp>
    </p:spTree>
    <p:extLst>
      <p:ext uri="{BB962C8B-B14F-4D97-AF65-F5344CB8AC3E}">
        <p14:creationId xmlns:p14="http://schemas.microsoft.com/office/powerpoint/2010/main" val="370065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09800" y="381000"/>
            <a:ext cx="800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AU" altLang="en-US" sz="4400">
                <a:solidFill>
                  <a:schemeClr val="hlink"/>
                </a:solidFill>
                <a:latin typeface="Comic Sans MS" panose="030F0702030302020204" pitchFamily="66" charset="0"/>
              </a:rPr>
              <a:t>Clock work delay IED Circuit</a:t>
            </a:r>
            <a:endParaRPr lang="en-US" altLang="en-US" sz="4400">
              <a:solidFill>
                <a:schemeClr val="hlink"/>
              </a:solidFill>
              <a:latin typeface="Comic Sans MS" panose="030F0702030302020204" pitchFamily="66" charset="0"/>
            </a:endParaRPr>
          </a:p>
        </p:txBody>
      </p:sp>
      <p:sp>
        <p:nvSpPr>
          <p:cNvPr id="33795" name="Rectangle 3"/>
          <p:cNvSpPr>
            <a:spLocks noChangeArrowheads="1"/>
          </p:cNvSpPr>
          <p:nvPr/>
        </p:nvSpPr>
        <p:spPr bwMode="auto">
          <a:xfrm>
            <a:off x="2286000" y="5105400"/>
            <a:ext cx="1905000" cy="9906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AU" altLang="en-US" b="1">
                <a:solidFill>
                  <a:srgbClr val="000000"/>
                </a:solidFill>
                <a:latin typeface="Tahoma" panose="020B0604030504040204" pitchFamily="34" charset="0"/>
              </a:rPr>
              <a:t>Battery</a:t>
            </a:r>
            <a:endParaRPr lang="en-US" altLang="en-US" b="1">
              <a:solidFill>
                <a:srgbClr val="000000"/>
              </a:solidFill>
              <a:latin typeface="Tahoma" panose="020B0604030504040204" pitchFamily="34" charset="0"/>
            </a:endParaRPr>
          </a:p>
        </p:txBody>
      </p:sp>
      <p:sp>
        <p:nvSpPr>
          <p:cNvPr id="33796" name="Rectangle 4"/>
          <p:cNvSpPr>
            <a:spLocks noChangeArrowheads="1"/>
          </p:cNvSpPr>
          <p:nvPr/>
        </p:nvSpPr>
        <p:spPr bwMode="auto">
          <a:xfrm>
            <a:off x="2590800" y="4876800"/>
            <a:ext cx="152400" cy="2286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797" name="Rectangle 5"/>
          <p:cNvSpPr>
            <a:spLocks noChangeArrowheads="1"/>
          </p:cNvSpPr>
          <p:nvPr/>
        </p:nvSpPr>
        <p:spPr bwMode="auto">
          <a:xfrm>
            <a:off x="3657600" y="4876800"/>
            <a:ext cx="152400" cy="2286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798" name="Rectangle 6"/>
          <p:cNvSpPr>
            <a:spLocks noChangeArrowheads="1"/>
          </p:cNvSpPr>
          <p:nvPr/>
        </p:nvSpPr>
        <p:spPr bwMode="auto">
          <a:xfrm>
            <a:off x="7010400" y="4191000"/>
            <a:ext cx="2971800" cy="17526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AU" altLang="en-US" b="1">
                <a:solidFill>
                  <a:srgbClr val="000000"/>
                </a:solidFill>
                <a:latin typeface="Tahoma" panose="020B0604030504040204" pitchFamily="34" charset="0"/>
              </a:rPr>
              <a:t>Explosive</a:t>
            </a:r>
            <a:endParaRPr lang="en-US" altLang="en-US" b="1">
              <a:solidFill>
                <a:srgbClr val="000000"/>
              </a:solidFill>
              <a:latin typeface="Tahoma" panose="020B0604030504040204" pitchFamily="34" charset="0"/>
            </a:endParaRPr>
          </a:p>
        </p:txBody>
      </p:sp>
      <p:sp>
        <p:nvSpPr>
          <p:cNvPr id="33799" name="Line 7"/>
          <p:cNvSpPr>
            <a:spLocks noChangeShapeType="1"/>
          </p:cNvSpPr>
          <p:nvPr/>
        </p:nvSpPr>
        <p:spPr bwMode="auto">
          <a:xfrm>
            <a:off x="6781800" y="4343400"/>
            <a:ext cx="685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0" name="Line 8"/>
          <p:cNvSpPr>
            <a:spLocks noChangeShapeType="1"/>
          </p:cNvSpPr>
          <p:nvPr/>
        </p:nvSpPr>
        <p:spPr bwMode="auto">
          <a:xfrm>
            <a:off x="6781800" y="4572000"/>
            <a:ext cx="685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1" name="Line 9"/>
          <p:cNvSpPr>
            <a:spLocks noChangeShapeType="1"/>
          </p:cNvSpPr>
          <p:nvPr/>
        </p:nvSpPr>
        <p:spPr bwMode="auto">
          <a:xfrm>
            <a:off x="7467600" y="4343400"/>
            <a:ext cx="0" cy="228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2" name="Text Box 10"/>
          <p:cNvSpPr txBox="1">
            <a:spLocks noChangeArrowheads="1"/>
          </p:cNvSpPr>
          <p:nvPr/>
        </p:nvSpPr>
        <p:spPr bwMode="auto">
          <a:xfrm>
            <a:off x="7924800" y="365760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b="1">
                <a:latin typeface="Tahoma" panose="020B0604030504040204" pitchFamily="34" charset="0"/>
              </a:rPr>
              <a:t>Detonator</a:t>
            </a:r>
            <a:endParaRPr lang="en-US" altLang="en-US" b="1">
              <a:latin typeface="Tahoma" panose="020B0604030504040204" pitchFamily="34" charset="0"/>
            </a:endParaRPr>
          </a:p>
        </p:txBody>
      </p:sp>
      <p:sp>
        <p:nvSpPr>
          <p:cNvPr id="33803" name="Line 11"/>
          <p:cNvSpPr>
            <a:spLocks noChangeShapeType="1"/>
          </p:cNvSpPr>
          <p:nvPr/>
        </p:nvSpPr>
        <p:spPr bwMode="auto">
          <a:xfrm flipH="1">
            <a:off x="7391400" y="3886200"/>
            <a:ext cx="457200" cy="457200"/>
          </a:xfrm>
          <a:prstGeom prst="line">
            <a:avLst/>
          </a:prstGeom>
          <a:noFill/>
          <a:ln w="38100">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4" name="Oval 12"/>
          <p:cNvSpPr>
            <a:spLocks noChangeArrowheads="1"/>
          </p:cNvSpPr>
          <p:nvPr/>
        </p:nvSpPr>
        <p:spPr bwMode="auto">
          <a:xfrm>
            <a:off x="4724400" y="1600200"/>
            <a:ext cx="1676400" cy="1600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05" name="Line 13"/>
          <p:cNvSpPr>
            <a:spLocks noChangeShapeType="1"/>
          </p:cNvSpPr>
          <p:nvPr/>
        </p:nvSpPr>
        <p:spPr bwMode="auto">
          <a:xfrm flipV="1">
            <a:off x="5562600" y="1981200"/>
            <a:ext cx="533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6" name="Oval 14"/>
          <p:cNvSpPr>
            <a:spLocks noChangeArrowheads="1"/>
          </p:cNvSpPr>
          <p:nvPr/>
        </p:nvSpPr>
        <p:spPr bwMode="auto">
          <a:xfrm>
            <a:off x="5486400" y="2362200"/>
            <a:ext cx="152400" cy="1524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07" name="Freeform 15"/>
          <p:cNvSpPr>
            <a:spLocks/>
          </p:cNvSpPr>
          <p:nvPr/>
        </p:nvSpPr>
        <p:spPr bwMode="auto">
          <a:xfrm>
            <a:off x="2667000" y="2197100"/>
            <a:ext cx="2895600" cy="2755900"/>
          </a:xfrm>
          <a:custGeom>
            <a:avLst/>
            <a:gdLst>
              <a:gd name="T0" fmla="*/ 0 w 1824"/>
              <a:gd name="T1" fmla="*/ 2755900 h 1736"/>
              <a:gd name="T2" fmla="*/ 762000 w 1824"/>
              <a:gd name="T3" fmla="*/ 1917700 h 1736"/>
              <a:gd name="T4" fmla="*/ 1066800 w 1824"/>
              <a:gd name="T5" fmla="*/ 1079500 h 1736"/>
              <a:gd name="T6" fmla="*/ 1600200 w 1824"/>
              <a:gd name="T7" fmla="*/ 774700 h 1736"/>
              <a:gd name="T8" fmla="*/ 1981200 w 1824"/>
              <a:gd name="T9" fmla="*/ 88900 h 1736"/>
              <a:gd name="T10" fmla="*/ 2895600 w 1824"/>
              <a:gd name="T11" fmla="*/ 241300 h 1736"/>
              <a:gd name="T12" fmla="*/ 0 60000 65536"/>
              <a:gd name="T13" fmla="*/ 0 60000 65536"/>
              <a:gd name="T14" fmla="*/ 0 60000 65536"/>
              <a:gd name="T15" fmla="*/ 0 60000 65536"/>
              <a:gd name="T16" fmla="*/ 0 60000 65536"/>
              <a:gd name="T17" fmla="*/ 0 60000 65536"/>
              <a:gd name="T18" fmla="*/ 0 w 1824"/>
              <a:gd name="T19" fmla="*/ 0 h 1736"/>
              <a:gd name="T20" fmla="*/ 1824 w 1824"/>
              <a:gd name="T21" fmla="*/ 1736 h 1736"/>
            </a:gdLst>
            <a:ahLst/>
            <a:cxnLst>
              <a:cxn ang="T12">
                <a:pos x="T0" y="T1"/>
              </a:cxn>
              <a:cxn ang="T13">
                <a:pos x="T2" y="T3"/>
              </a:cxn>
              <a:cxn ang="T14">
                <a:pos x="T4" y="T5"/>
              </a:cxn>
              <a:cxn ang="T15">
                <a:pos x="T6" y="T7"/>
              </a:cxn>
              <a:cxn ang="T16">
                <a:pos x="T8" y="T9"/>
              </a:cxn>
              <a:cxn ang="T17">
                <a:pos x="T10" y="T11"/>
              </a:cxn>
            </a:cxnLst>
            <a:rect l="T18" t="T19" r="T20" b="T21"/>
            <a:pathLst>
              <a:path w="1824" h="1736">
                <a:moveTo>
                  <a:pt x="0" y="1736"/>
                </a:moveTo>
                <a:cubicBezTo>
                  <a:pt x="184" y="1560"/>
                  <a:pt x="368" y="1384"/>
                  <a:pt x="480" y="1208"/>
                </a:cubicBezTo>
                <a:cubicBezTo>
                  <a:pt x="592" y="1032"/>
                  <a:pt x="584" y="800"/>
                  <a:pt x="672" y="680"/>
                </a:cubicBezTo>
                <a:cubicBezTo>
                  <a:pt x="760" y="560"/>
                  <a:pt x="912" y="592"/>
                  <a:pt x="1008" y="488"/>
                </a:cubicBezTo>
                <a:cubicBezTo>
                  <a:pt x="1104" y="384"/>
                  <a:pt x="1112" y="112"/>
                  <a:pt x="1248" y="56"/>
                </a:cubicBezTo>
                <a:cubicBezTo>
                  <a:pt x="1384" y="0"/>
                  <a:pt x="1604" y="76"/>
                  <a:pt x="1824" y="15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08" name="Freeform 16"/>
          <p:cNvSpPr>
            <a:spLocks/>
          </p:cNvSpPr>
          <p:nvPr/>
        </p:nvSpPr>
        <p:spPr bwMode="auto">
          <a:xfrm>
            <a:off x="3733800" y="4381500"/>
            <a:ext cx="3048000" cy="571500"/>
          </a:xfrm>
          <a:custGeom>
            <a:avLst/>
            <a:gdLst>
              <a:gd name="T0" fmla="*/ 0 w 1920"/>
              <a:gd name="T1" fmla="*/ 571500 h 360"/>
              <a:gd name="T2" fmla="*/ 609600 w 1920"/>
              <a:gd name="T3" fmla="*/ 114300 h 360"/>
              <a:gd name="T4" fmla="*/ 1219200 w 1920"/>
              <a:gd name="T5" fmla="*/ 266700 h 360"/>
              <a:gd name="T6" fmla="*/ 1752600 w 1920"/>
              <a:gd name="T7" fmla="*/ 38100 h 360"/>
              <a:gd name="T8" fmla="*/ 2514600 w 1920"/>
              <a:gd name="T9" fmla="*/ 495300 h 360"/>
              <a:gd name="T10" fmla="*/ 3048000 w 1920"/>
              <a:gd name="T11" fmla="*/ 190500 h 360"/>
              <a:gd name="T12" fmla="*/ 0 60000 65536"/>
              <a:gd name="T13" fmla="*/ 0 60000 65536"/>
              <a:gd name="T14" fmla="*/ 0 60000 65536"/>
              <a:gd name="T15" fmla="*/ 0 60000 65536"/>
              <a:gd name="T16" fmla="*/ 0 60000 65536"/>
              <a:gd name="T17" fmla="*/ 0 60000 65536"/>
              <a:gd name="T18" fmla="*/ 0 w 1920"/>
              <a:gd name="T19" fmla="*/ 0 h 360"/>
              <a:gd name="T20" fmla="*/ 1920 w 1920"/>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1920" h="360">
                <a:moveTo>
                  <a:pt x="0" y="360"/>
                </a:moveTo>
                <a:cubicBezTo>
                  <a:pt x="128" y="232"/>
                  <a:pt x="256" y="104"/>
                  <a:pt x="384" y="72"/>
                </a:cubicBezTo>
                <a:cubicBezTo>
                  <a:pt x="512" y="40"/>
                  <a:pt x="648" y="176"/>
                  <a:pt x="768" y="168"/>
                </a:cubicBezTo>
                <a:cubicBezTo>
                  <a:pt x="888" y="160"/>
                  <a:pt x="968" y="0"/>
                  <a:pt x="1104" y="24"/>
                </a:cubicBezTo>
                <a:cubicBezTo>
                  <a:pt x="1240" y="48"/>
                  <a:pt x="1448" y="296"/>
                  <a:pt x="1584" y="312"/>
                </a:cubicBezTo>
                <a:cubicBezTo>
                  <a:pt x="1720" y="328"/>
                  <a:pt x="1856" y="152"/>
                  <a:pt x="1920" y="12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09" name="Freeform 17"/>
          <p:cNvSpPr>
            <a:spLocks/>
          </p:cNvSpPr>
          <p:nvPr/>
        </p:nvSpPr>
        <p:spPr bwMode="auto">
          <a:xfrm>
            <a:off x="5956300" y="2667000"/>
            <a:ext cx="863600" cy="1676400"/>
          </a:xfrm>
          <a:custGeom>
            <a:avLst/>
            <a:gdLst>
              <a:gd name="T0" fmla="*/ 825500 w 544"/>
              <a:gd name="T1" fmla="*/ 1676400 h 1056"/>
              <a:gd name="T2" fmla="*/ 749300 w 544"/>
              <a:gd name="T3" fmla="*/ 1219200 h 1056"/>
              <a:gd name="T4" fmla="*/ 825500 w 544"/>
              <a:gd name="T5" fmla="*/ 609600 h 1056"/>
              <a:gd name="T6" fmla="*/ 520700 w 544"/>
              <a:gd name="T7" fmla="*/ 457200 h 1056"/>
              <a:gd name="T8" fmla="*/ 63500 w 544"/>
              <a:gd name="T9" fmla="*/ 533400 h 1056"/>
              <a:gd name="T10" fmla="*/ 139700 w 544"/>
              <a:gd name="T11" fmla="*/ 0 h 1056"/>
              <a:gd name="T12" fmla="*/ 0 60000 65536"/>
              <a:gd name="T13" fmla="*/ 0 60000 65536"/>
              <a:gd name="T14" fmla="*/ 0 60000 65536"/>
              <a:gd name="T15" fmla="*/ 0 60000 65536"/>
              <a:gd name="T16" fmla="*/ 0 60000 65536"/>
              <a:gd name="T17" fmla="*/ 0 60000 65536"/>
              <a:gd name="T18" fmla="*/ 0 w 544"/>
              <a:gd name="T19" fmla="*/ 0 h 1056"/>
              <a:gd name="T20" fmla="*/ 544 w 544"/>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544" h="1056">
                <a:moveTo>
                  <a:pt x="520" y="1056"/>
                </a:moveTo>
                <a:cubicBezTo>
                  <a:pt x="496" y="968"/>
                  <a:pt x="472" y="880"/>
                  <a:pt x="472" y="768"/>
                </a:cubicBezTo>
                <a:cubicBezTo>
                  <a:pt x="472" y="656"/>
                  <a:pt x="544" y="464"/>
                  <a:pt x="520" y="384"/>
                </a:cubicBezTo>
                <a:cubicBezTo>
                  <a:pt x="496" y="304"/>
                  <a:pt x="408" y="296"/>
                  <a:pt x="328" y="288"/>
                </a:cubicBezTo>
                <a:cubicBezTo>
                  <a:pt x="248" y="280"/>
                  <a:pt x="80" y="384"/>
                  <a:pt x="40" y="336"/>
                </a:cubicBezTo>
                <a:cubicBezTo>
                  <a:pt x="0" y="288"/>
                  <a:pt x="80" y="56"/>
                  <a:pt x="88"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10" name="Oval 18"/>
          <p:cNvSpPr>
            <a:spLocks noChangeArrowheads="1"/>
          </p:cNvSpPr>
          <p:nvPr/>
        </p:nvSpPr>
        <p:spPr bwMode="auto">
          <a:xfrm>
            <a:off x="6019800" y="2590800"/>
            <a:ext cx="152400" cy="1524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3811" name="Text Box 19"/>
          <p:cNvSpPr txBox="1">
            <a:spLocks noChangeArrowheads="1"/>
          </p:cNvSpPr>
          <p:nvPr/>
        </p:nvSpPr>
        <p:spPr bwMode="auto">
          <a:xfrm>
            <a:off x="6781800" y="198120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b="1">
                <a:latin typeface="Tahoma" panose="020B0604030504040204" pitchFamily="34" charset="0"/>
              </a:rPr>
              <a:t>Clock</a:t>
            </a:r>
            <a:endParaRPr lang="en-US" altLang="en-US" b="1">
              <a:latin typeface="Tahoma" panose="020B0604030504040204" pitchFamily="34" charset="0"/>
            </a:endParaRPr>
          </a:p>
        </p:txBody>
      </p:sp>
    </p:spTree>
    <p:extLst>
      <p:ext uri="{BB962C8B-B14F-4D97-AF65-F5344CB8AC3E}">
        <p14:creationId xmlns:p14="http://schemas.microsoft.com/office/powerpoint/2010/main" val="32679889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981200" y="838201"/>
            <a:ext cx="8305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681038" indent="-4508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GB" altLang="en-US" sz="2400"/>
              <a:t> </a:t>
            </a:r>
          </a:p>
          <a:p>
            <a:pPr algn="just"/>
            <a:endParaRPr lang="en-GB" altLang="en-US" sz="2400"/>
          </a:p>
          <a:p>
            <a:pPr lvl="1" algn="just">
              <a:buFontTx/>
              <a:buChar char="•"/>
            </a:pPr>
            <a:r>
              <a:rPr lang="en-GB" altLang="en-US" sz="2400"/>
              <a:t>designed, </a:t>
            </a:r>
          </a:p>
          <a:p>
            <a:pPr lvl="1" algn="just">
              <a:buFontTx/>
              <a:buChar char="•"/>
            </a:pPr>
            <a:r>
              <a:rPr lang="en-GB" altLang="en-US" sz="2400"/>
              <a:t>Manufactured           by terrorist</a:t>
            </a:r>
          </a:p>
          <a:p>
            <a:pPr lvl="1" algn="just">
              <a:buFontTx/>
              <a:buChar char="•"/>
            </a:pPr>
            <a:r>
              <a:rPr lang="en-GB" altLang="en-US" sz="2400"/>
              <a:t>Planted</a:t>
            </a:r>
          </a:p>
          <a:p>
            <a:pPr lvl="1" algn="just"/>
            <a:endParaRPr lang="en-GB" altLang="en-US" sz="2400"/>
          </a:p>
          <a:p>
            <a:pPr lvl="1" algn="just"/>
            <a:r>
              <a:rPr lang="en-GB" altLang="en-US" sz="2400"/>
              <a:t>with an aim of</a:t>
            </a:r>
          </a:p>
          <a:p>
            <a:pPr lvl="1" algn="just"/>
            <a:endParaRPr lang="en-GB" altLang="en-US" sz="2400"/>
          </a:p>
          <a:p>
            <a:pPr lvl="1" algn="just">
              <a:buFontTx/>
              <a:buChar char="•"/>
            </a:pPr>
            <a:r>
              <a:rPr lang="en-GB" altLang="en-US" sz="2400"/>
              <a:t>creating panic to General Public  </a:t>
            </a:r>
          </a:p>
          <a:p>
            <a:pPr lvl="1" algn="just">
              <a:buFontTx/>
              <a:buChar char="•"/>
            </a:pPr>
            <a:r>
              <a:rPr lang="en-GB" altLang="en-US" sz="2400"/>
              <a:t>Kill  VIPs  </a:t>
            </a:r>
          </a:p>
          <a:p>
            <a:pPr lvl="1" algn="just">
              <a:buFontTx/>
              <a:buChar char="•"/>
            </a:pPr>
            <a:r>
              <a:rPr lang="en-GB" altLang="en-US" sz="2400"/>
              <a:t>cause extensive damage to Govt./ private property</a:t>
            </a:r>
          </a:p>
          <a:p>
            <a:pPr lvl="1" algn="just">
              <a:buFontTx/>
              <a:buChar char="•"/>
            </a:pPr>
            <a:r>
              <a:rPr lang="en-GB" altLang="en-US" sz="2400"/>
              <a:t>cause extensive damage to economic installations etc  </a:t>
            </a:r>
          </a:p>
          <a:p>
            <a:pPr lvl="1" algn="just">
              <a:buFontTx/>
              <a:buChar char="•"/>
            </a:pPr>
            <a:r>
              <a:rPr lang="en-GB" altLang="en-US" sz="2400"/>
              <a:t>To hide any other crime</a:t>
            </a:r>
          </a:p>
        </p:txBody>
      </p:sp>
      <p:sp>
        <p:nvSpPr>
          <p:cNvPr id="34819" name="AutoShape 3"/>
          <p:cNvSpPr>
            <a:spLocks/>
          </p:cNvSpPr>
          <p:nvPr/>
        </p:nvSpPr>
        <p:spPr bwMode="auto">
          <a:xfrm>
            <a:off x="4800600" y="1752600"/>
            <a:ext cx="152400" cy="838200"/>
          </a:xfrm>
          <a:prstGeom prst="rightBrace">
            <a:avLst>
              <a:gd name="adj1" fmla="val 45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820" name="Text Box 4"/>
          <p:cNvSpPr txBox="1">
            <a:spLocks noChangeArrowheads="1"/>
          </p:cNvSpPr>
          <p:nvPr/>
        </p:nvSpPr>
        <p:spPr bwMode="auto">
          <a:xfrm>
            <a:off x="1981200" y="288926"/>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AU" altLang="en-US" sz="2800">
                <a:solidFill>
                  <a:schemeClr val="hlink"/>
                </a:solidFill>
                <a:latin typeface="Comic Sans MS" panose="030F0702030302020204" pitchFamily="66" charset="0"/>
              </a:rPr>
              <a:t>Aim of designing of an IED</a:t>
            </a:r>
            <a:endParaRPr lang="en-US" altLang="en-US" sz="2800">
              <a:solidFill>
                <a:schemeClr val="hlink"/>
              </a:solidFill>
              <a:latin typeface="Comic Sans MS" panose="030F0702030302020204" pitchFamily="66" charset="0"/>
            </a:endParaRPr>
          </a:p>
        </p:txBody>
      </p:sp>
    </p:spTree>
    <p:extLst>
      <p:ext uri="{BB962C8B-B14F-4D97-AF65-F5344CB8AC3E}">
        <p14:creationId xmlns:p14="http://schemas.microsoft.com/office/powerpoint/2010/main" val="3171697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352800" y="1143001"/>
            <a:ext cx="5715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1766888"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30000"/>
              </a:lnSpc>
            </a:pPr>
            <a:r>
              <a:rPr lang="en-GB" altLang="en-US" sz="2400"/>
              <a:t>       Some of the   IED’s</a:t>
            </a:r>
          </a:p>
          <a:p>
            <a:pPr lvl="1">
              <a:lnSpc>
                <a:spcPct val="130000"/>
              </a:lnSpc>
              <a:buFontTx/>
              <a:buChar char="•"/>
            </a:pPr>
            <a:r>
              <a:rPr lang="en-GB" altLang="en-US" sz="2400"/>
              <a:t>Brief-case </a:t>
            </a:r>
          </a:p>
          <a:p>
            <a:pPr lvl="1">
              <a:lnSpc>
                <a:spcPct val="130000"/>
              </a:lnSpc>
              <a:buFontTx/>
              <a:buChar char="•"/>
            </a:pPr>
            <a:r>
              <a:rPr lang="en-GB" altLang="en-US" sz="2400"/>
              <a:t>Gift packet </a:t>
            </a:r>
          </a:p>
          <a:p>
            <a:pPr lvl="1">
              <a:lnSpc>
                <a:spcPct val="130000"/>
              </a:lnSpc>
              <a:buFontTx/>
              <a:buChar char="•"/>
            </a:pPr>
            <a:r>
              <a:rPr lang="en-GB" altLang="en-US" sz="2400"/>
              <a:t>Perfume bottle </a:t>
            </a:r>
          </a:p>
          <a:p>
            <a:pPr lvl="1">
              <a:lnSpc>
                <a:spcPct val="130000"/>
              </a:lnSpc>
              <a:buFontTx/>
              <a:buChar char="•"/>
            </a:pPr>
            <a:r>
              <a:rPr lang="en-GB" altLang="en-US" sz="2400"/>
              <a:t>Thermos flask </a:t>
            </a:r>
          </a:p>
          <a:p>
            <a:pPr lvl="1">
              <a:lnSpc>
                <a:spcPct val="130000"/>
              </a:lnSpc>
              <a:buFontTx/>
              <a:buChar char="•"/>
            </a:pPr>
            <a:r>
              <a:rPr lang="en-GB" altLang="en-US" sz="2400"/>
              <a:t>Soap case </a:t>
            </a:r>
          </a:p>
          <a:p>
            <a:pPr lvl="1">
              <a:lnSpc>
                <a:spcPct val="130000"/>
              </a:lnSpc>
              <a:buFontTx/>
              <a:buChar char="•"/>
            </a:pPr>
            <a:r>
              <a:rPr lang="en-GB" altLang="en-US" sz="2400"/>
              <a:t>Cigarette packet </a:t>
            </a:r>
          </a:p>
          <a:p>
            <a:pPr lvl="1">
              <a:lnSpc>
                <a:spcPct val="130000"/>
              </a:lnSpc>
              <a:buFontTx/>
              <a:buChar char="•"/>
            </a:pPr>
            <a:r>
              <a:rPr lang="en-GB" altLang="en-US" sz="2400"/>
              <a:t>Ghee tin/Milk tin </a:t>
            </a:r>
          </a:p>
          <a:p>
            <a:pPr lvl="1">
              <a:lnSpc>
                <a:spcPct val="130000"/>
              </a:lnSpc>
              <a:buFontTx/>
              <a:buChar char="•"/>
            </a:pPr>
            <a:r>
              <a:rPr lang="en-GB" altLang="en-US" sz="2400"/>
              <a:t>Letter and Book </a:t>
            </a:r>
          </a:p>
          <a:p>
            <a:pPr lvl="1">
              <a:lnSpc>
                <a:spcPct val="130000"/>
              </a:lnSpc>
              <a:buFontTx/>
              <a:buChar char="•"/>
            </a:pPr>
            <a:r>
              <a:rPr lang="en-GB" altLang="en-US" sz="2400"/>
              <a:t>Telephone etc. </a:t>
            </a:r>
            <a:endParaRPr lang="en-US" altLang="en-US" sz="2400"/>
          </a:p>
        </p:txBody>
      </p:sp>
      <p:sp>
        <p:nvSpPr>
          <p:cNvPr id="35843" name="Text Box 3"/>
          <p:cNvSpPr txBox="1">
            <a:spLocks noChangeArrowheads="1"/>
          </p:cNvSpPr>
          <p:nvPr/>
        </p:nvSpPr>
        <p:spPr bwMode="auto">
          <a:xfrm>
            <a:off x="2743200" y="381000"/>
            <a:ext cx="601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AU" altLang="en-US" sz="4400">
                <a:solidFill>
                  <a:schemeClr val="hlink"/>
                </a:solidFill>
                <a:latin typeface="Comic Sans MS" panose="030F0702030302020204" pitchFamily="66" charset="0"/>
              </a:rPr>
              <a:t>Types of IEDs</a:t>
            </a:r>
            <a:endParaRPr lang="en-US" altLang="en-US" sz="4400">
              <a:solidFill>
                <a:schemeClr val="hlink"/>
              </a:solidFill>
              <a:latin typeface="Comic Sans MS" panose="030F0702030302020204" pitchFamily="66" charset="0"/>
            </a:endParaRPr>
          </a:p>
        </p:txBody>
      </p:sp>
    </p:spTree>
    <p:extLst>
      <p:ext uri="{BB962C8B-B14F-4D97-AF65-F5344CB8AC3E}">
        <p14:creationId xmlns:p14="http://schemas.microsoft.com/office/powerpoint/2010/main" val="22732703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352800" y="1143001"/>
            <a:ext cx="5715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1766888"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30000"/>
              </a:lnSpc>
            </a:pPr>
            <a:r>
              <a:rPr lang="en-GB" altLang="en-US" sz="2400"/>
              <a:t>        </a:t>
            </a:r>
          </a:p>
          <a:p>
            <a:pPr lvl="1">
              <a:lnSpc>
                <a:spcPct val="130000"/>
              </a:lnSpc>
              <a:buFontTx/>
              <a:buChar char="•"/>
            </a:pPr>
            <a:r>
              <a:rPr lang="en-GB" altLang="en-US" sz="2400"/>
              <a:t>Petrol bomb</a:t>
            </a:r>
          </a:p>
          <a:p>
            <a:pPr lvl="1">
              <a:lnSpc>
                <a:spcPct val="130000"/>
              </a:lnSpc>
              <a:buFontTx/>
              <a:buChar char="•"/>
            </a:pPr>
            <a:r>
              <a:rPr lang="en-GB" altLang="en-US" sz="2400"/>
              <a:t>Human bomb</a:t>
            </a:r>
          </a:p>
          <a:p>
            <a:pPr lvl="1">
              <a:lnSpc>
                <a:spcPct val="130000"/>
              </a:lnSpc>
              <a:buFontTx/>
              <a:buChar char="•"/>
            </a:pPr>
            <a:r>
              <a:rPr lang="en-GB" altLang="en-US" sz="2400"/>
              <a:t>Jute bomb </a:t>
            </a:r>
          </a:p>
          <a:p>
            <a:pPr lvl="1">
              <a:lnSpc>
                <a:spcPct val="130000"/>
              </a:lnSpc>
              <a:buFontTx/>
              <a:buChar char="•"/>
            </a:pPr>
            <a:r>
              <a:rPr lang="en-GB" altLang="en-US" sz="2400"/>
              <a:t>Car/scooter bomb </a:t>
            </a:r>
          </a:p>
          <a:p>
            <a:pPr lvl="1">
              <a:lnSpc>
                <a:spcPct val="130000"/>
              </a:lnSpc>
              <a:buFontTx/>
              <a:buChar char="•"/>
            </a:pPr>
            <a:r>
              <a:rPr lang="en-GB" altLang="en-US" sz="2400"/>
              <a:t>Tiffin box bomb </a:t>
            </a:r>
          </a:p>
          <a:p>
            <a:pPr lvl="1">
              <a:lnSpc>
                <a:spcPct val="130000"/>
              </a:lnSpc>
              <a:buFontTx/>
              <a:buChar char="•"/>
            </a:pPr>
            <a:r>
              <a:rPr lang="en-GB" altLang="en-US" sz="2400"/>
              <a:t>Soft drink can bomb </a:t>
            </a:r>
          </a:p>
          <a:p>
            <a:pPr lvl="1">
              <a:lnSpc>
                <a:spcPct val="130000"/>
              </a:lnSpc>
              <a:buFontTx/>
              <a:buChar char="•"/>
            </a:pPr>
            <a:r>
              <a:rPr lang="en-GB" altLang="en-US" sz="2400"/>
              <a:t>Cycle bomb </a:t>
            </a:r>
          </a:p>
          <a:p>
            <a:pPr lvl="1">
              <a:lnSpc>
                <a:spcPct val="130000"/>
              </a:lnSpc>
              <a:buFontTx/>
              <a:buChar char="•"/>
            </a:pPr>
            <a:r>
              <a:rPr lang="en-GB" altLang="en-US" sz="2400"/>
              <a:t>Television/radio bomb </a:t>
            </a:r>
          </a:p>
          <a:p>
            <a:pPr lvl="1">
              <a:lnSpc>
                <a:spcPct val="130000"/>
              </a:lnSpc>
              <a:buFontTx/>
              <a:buChar char="•"/>
            </a:pPr>
            <a:r>
              <a:rPr lang="en-GB" altLang="en-US" sz="2400"/>
              <a:t>Aero model  bomb    etc. </a:t>
            </a:r>
            <a:endParaRPr lang="en-US" altLang="en-US" sz="2400"/>
          </a:p>
        </p:txBody>
      </p:sp>
    </p:spTree>
    <p:extLst>
      <p:ext uri="{BB962C8B-B14F-4D97-AF65-F5344CB8AC3E}">
        <p14:creationId xmlns:p14="http://schemas.microsoft.com/office/powerpoint/2010/main" val="37062844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81200" y="990601"/>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GB" altLang="en-US" sz="2400"/>
              <a:t>The </a:t>
            </a:r>
            <a:r>
              <a:rPr lang="en-GB" altLang="en-US" sz="2400">
                <a:solidFill>
                  <a:srgbClr val="FF0000"/>
                </a:solidFill>
              </a:rPr>
              <a:t>INDIAN</a:t>
            </a:r>
            <a:r>
              <a:rPr lang="en-GB" altLang="en-US" sz="2400"/>
              <a:t> Explosive Act 1884  </a:t>
            </a:r>
          </a:p>
          <a:p>
            <a:pPr algn="just"/>
            <a:r>
              <a:rPr lang="en-GB" altLang="en-US" sz="2400"/>
              <a:t>(Indian Word omitted w.e.f 2-3-1983)</a:t>
            </a:r>
          </a:p>
          <a:p>
            <a:pPr algn="just"/>
            <a:endParaRPr lang="en-GB" altLang="en-US" sz="2400"/>
          </a:p>
          <a:p>
            <a:pPr algn="just"/>
            <a:r>
              <a:rPr lang="en-GB" altLang="en-US" sz="2400"/>
              <a:t>“Explosive” means  gunpowder, nitroglycerine, nitroglycol,</a:t>
            </a:r>
          </a:p>
          <a:p>
            <a:pPr algn="just"/>
            <a:endParaRPr lang="en-GB" altLang="en-US" sz="2400"/>
          </a:p>
          <a:p>
            <a:pPr algn="just"/>
            <a:r>
              <a:rPr lang="en-GB" altLang="en-US" sz="2400"/>
              <a:t> guncotton, DNT, TNT, picric acid, dinitrophenol, styphnic</a:t>
            </a:r>
          </a:p>
          <a:p>
            <a:pPr algn="just"/>
            <a:endParaRPr lang="en-GB" altLang="en-US" sz="2400"/>
          </a:p>
          <a:p>
            <a:pPr algn="just"/>
            <a:r>
              <a:rPr lang="en-GB" altLang="en-US" sz="2400"/>
              <a:t> acid, RDX, PETN, tetryl, lead azide ect  etc includes fire</a:t>
            </a:r>
          </a:p>
          <a:p>
            <a:pPr algn="just"/>
            <a:endParaRPr lang="en-GB" altLang="en-US" sz="2400"/>
          </a:p>
          <a:p>
            <a:pPr algn="just"/>
            <a:r>
              <a:rPr lang="en-GB" altLang="en-US" sz="2400"/>
              <a:t> works, detonators, ammunition of all descriptions etc.</a:t>
            </a:r>
          </a:p>
          <a:p>
            <a:pPr algn="just"/>
            <a:endParaRPr lang="en-GB" altLang="en-US" sz="2400"/>
          </a:p>
          <a:p>
            <a:pPr algn="just"/>
            <a:endParaRPr lang="en-GB" altLang="en-US" sz="2400"/>
          </a:p>
        </p:txBody>
      </p:sp>
      <p:sp>
        <p:nvSpPr>
          <p:cNvPr id="37891" name="AutoShape 3"/>
          <p:cNvSpPr>
            <a:spLocks/>
          </p:cNvSpPr>
          <p:nvPr/>
        </p:nvSpPr>
        <p:spPr bwMode="auto">
          <a:xfrm>
            <a:off x="4724400" y="2133600"/>
            <a:ext cx="152400" cy="838200"/>
          </a:xfrm>
          <a:prstGeom prst="rightBrace">
            <a:avLst>
              <a:gd name="adj1" fmla="val 45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7892" name="Text Box 4"/>
          <p:cNvSpPr txBox="1">
            <a:spLocks noChangeArrowheads="1"/>
          </p:cNvSpPr>
          <p:nvPr/>
        </p:nvSpPr>
        <p:spPr bwMode="auto">
          <a:xfrm>
            <a:off x="1981200" y="288926"/>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AU" altLang="en-US" sz="2800">
                <a:solidFill>
                  <a:schemeClr val="hlink"/>
                </a:solidFill>
                <a:latin typeface="Comic Sans MS" panose="030F0702030302020204" pitchFamily="66" charset="0"/>
              </a:rPr>
              <a:t>The Explosive Act</a:t>
            </a:r>
            <a:endParaRPr lang="en-US" altLang="en-US" sz="2800">
              <a:solidFill>
                <a:schemeClr val="hlink"/>
              </a:solidFill>
              <a:latin typeface="Comic Sans MS" panose="030F0702030302020204" pitchFamily="66" charset="0"/>
            </a:endParaRPr>
          </a:p>
        </p:txBody>
      </p:sp>
    </p:spTree>
    <p:extLst>
      <p:ext uri="{BB962C8B-B14F-4D97-AF65-F5344CB8AC3E}">
        <p14:creationId xmlns:p14="http://schemas.microsoft.com/office/powerpoint/2010/main" val="19562732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981200" y="381001"/>
            <a:ext cx="8305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GB" altLang="en-US" sz="2400"/>
              <a:t>Explosive Substance Act 1908</a:t>
            </a:r>
          </a:p>
          <a:p>
            <a:pPr algn="just"/>
            <a:endParaRPr lang="en-GB" altLang="en-US" sz="2400"/>
          </a:p>
          <a:p>
            <a:pPr algn="just">
              <a:buFontTx/>
              <a:buAutoNum type="alphaLcParenBoth"/>
            </a:pPr>
            <a:r>
              <a:rPr lang="en-GB" altLang="en-US" sz="2400"/>
              <a:t>The expression “Explosive substance” include any materials for making any explosive substance, also any apparatus, machine, implement or material used, or intended to be used, or adapted for causing, or aiding in causing, any explosion in or with any explosive substances; also any part of any such apparatus, machine or implement.</a:t>
            </a:r>
          </a:p>
          <a:p>
            <a:pPr algn="just"/>
            <a:endParaRPr lang="en-GB" altLang="en-US" sz="2400"/>
          </a:p>
          <a:p>
            <a:pPr algn="just"/>
            <a:r>
              <a:rPr lang="en-GB" altLang="en-US" sz="2400"/>
              <a:t>(b) The expression “special category explosive substace”</a:t>
            </a:r>
          </a:p>
          <a:p>
            <a:pPr algn="just"/>
            <a:endParaRPr lang="en-GB" altLang="en-US" sz="2400"/>
          </a:p>
          <a:p>
            <a:pPr algn="just"/>
            <a:r>
              <a:rPr lang="en-GB" altLang="en-US" sz="2400"/>
              <a:t> includes  TNT, RDX, PETN, HMX Tetryl,  CE, PEK, or any</a:t>
            </a:r>
          </a:p>
          <a:p>
            <a:pPr algn="just"/>
            <a:endParaRPr lang="en-GB" altLang="en-US" sz="2400"/>
          </a:p>
          <a:p>
            <a:pPr algn="just"/>
            <a:r>
              <a:rPr lang="en-GB" altLang="en-US" sz="2400"/>
              <a:t> combination thereof and remote control devices etc.</a:t>
            </a:r>
          </a:p>
          <a:p>
            <a:pPr algn="just"/>
            <a:endParaRPr lang="en-GB" altLang="en-US" sz="2400"/>
          </a:p>
        </p:txBody>
      </p:sp>
      <p:sp>
        <p:nvSpPr>
          <p:cNvPr id="38915" name="AutoShape 3"/>
          <p:cNvSpPr>
            <a:spLocks/>
          </p:cNvSpPr>
          <p:nvPr/>
        </p:nvSpPr>
        <p:spPr bwMode="auto">
          <a:xfrm>
            <a:off x="4724400" y="2133600"/>
            <a:ext cx="152400" cy="838200"/>
          </a:xfrm>
          <a:prstGeom prst="rightBrace">
            <a:avLst>
              <a:gd name="adj1" fmla="val 45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9060111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t>Delay mechanism</a:t>
            </a:r>
          </a:p>
        </p:txBody>
      </p:sp>
      <p:sp>
        <p:nvSpPr>
          <p:cNvPr id="32771" name="Rectangle 3"/>
          <p:cNvSpPr>
            <a:spLocks noGrp="1" noChangeArrowheads="1"/>
          </p:cNvSpPr>
          <p:nvPr>
            <p:ph idx="1"/>
          </p:nvPr>
        </p:nvSpPr>
        <p:spPr/>
        <p:txBody>
          <a:bodyPr/>
          <a:lstStyle/>
          <a:p>
            <a:pPr eaLnBrk="1" hangingPunct="1">
              <a:defRPr/>
            </a:pPr>
            <a:r>
              <a:rPr lang="en-US" smtClean="0"/>
              <a:t>Clock work delay</a:t>
            </a:r>
          </a:p>
          <a:p>
            <a:pPr eaLnBrk="1" hangingPunct="1">
              <a:defRPr/>
            </a:pPr>
            <a:r>
              <a:rPr lang="en-US" smtClean="0"/>
              <a:t>Chemical delay</a:t>
            </a:r>
          </a:p>
          <a:p>
            <a:pPr eaLnBrk="1" hangingPunct="1">
              <a:defRPr/>
            </a:pPr>
            <a:r>
              <a:rPr lang="en-US" smtClean="0"/>
              <a:t>Material fatigue</a:t>
            </a:r>
          </a:p>
          <a:p>
            <a:pPr eaLnBrk="1" hangingPunct="1">
              <a:defRPr/>
            </a:pPr>
            <a:r>
              <a:rPr lang="en-US" smtClean="0"/>
              <a:t>Cigarette &amp; Matchbox delay</a:t>
            </a:r>
          </a:p>
          <a:p>
            <a:pPr eaLnBrk="1" hangingPunct="1">
              <a:defRPr/>
            </a:pPr>
            <a:r>
              <a:rPr lang="en-US" smtClean="0"/>
              <a:t>Electronic delay(8min 32sec to 194days 4 hour 20 min)</a:t>
            </a:r>
          </a:p>
        </p:txBody>
      </p:sp>
    </p:spTree>
    <p:extLst>
      <p:ext uri="{BB962C8B-B14F-4D97-AF65-F5344CB8AC3E}">
        <p14:creationId xmlns:p14="http://schemas.microsoft.com/office/powerpoint/2010/main" val="1561231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Ambient Condition Switches</a:t>
            </a:r>
          </a:p>
        </p:txBody>
      </p:sp>
      <p:sp>
        <p:nvSpPr>
          <p:cNvPr id="33795" name="Rectangle 3"/>
          <p:cNvSpPr>
            <a:spLocks noGrp="1" noChangeArrowheads="1"/>
          </p:cNvSpPr>
          <p:nvPr>
            <p:ph idx="1"/>
          </p:nvPr>
        </p:nvSpPr>
        <p:spPr/>
        <p:txBody>
          <a:bodyPr/>
          <a:lstStyle/>
          <a:p>
            <a:pPr eaLnBrk="1" hangingPunct="1">
              <a:defRPr/>
            </a:pPr>
            <a:r>
              <a:rPr lang="en-US" smtClean="0"/>
              <a:t>Gas/Smoke Sensitive</a:t>
            </a:r>
          </a:p>
          <a:p>
            <a:pPr eaLnBrk="1" hangingPunct="1">
              <a:defRPr/>
            </a:pPr>
            <a:r>
              <a:rPr lang="en-US" smtClean="0"/>
              <a:t>Metal Sensitive</a:t>
            </a:r>
          </a:p>
          <a:p>
            <a:pPr eaLnBrk="1" hangingPunct="1">
              <a:defRPr/>
            </a:pPr>
            <a:r>
              <a:rPr lang="en-US" smtClean="0"/>
              <a:t>X-Ray sensitive</a:t>
            </a:r>
          </a:p>
          <a:p>
            <a:pPr eaLnBrk="1" hangingPunct="1">
              <a:defRPr/>
            </a:pPr>
            <a:r>
              <a:rPr lang="en-US" smtClean="0"/>
              <a:t>Light Sensors</a:t>
            </a:r>
          </a:p>
        </p:txBody>
      </p:sp>
    </p:spTree>
    <p:extLst>
      <p:ext uri="{BB962C8B-B14F-4D97-AF65-F5344CB8AC3E}">
        <p14:creationId xmlns:p14="http://schemas.microsoft.com/office/powerpoint/2010/main" val="1760531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Remote Control switches</a:t>
            </a:r>
          </a:p>
        </p:txBody>
      </p:sp>
      <p:sp>
        <p:nvSpPr>
          <p:cNvPr id="34819" name="Rectangle 3"/>
          <p:cNvSpPr>
            <a:spLocks noGrp="1" noChangeArrowheads="1"/>
          </p:cNvSpPr>
          <p:nvPr>
            <p:ph idx="1"/>
          </p:nvPr>
        </p:nvSpPr>
        <p:spPr/>
        <p:txBody>
          <a:bodyPr/>
          <a:lstStyle/>
          <a:p>
            <a:pPr eaLnBrk="1" hangingPunct="1">
              <a:defRPr/>
            </a:pPr>
            <a:r>
              <a:rPr lang="en-US" smtClean="0"/>
              <a:t>Radio Control</a:t>
            </a:r>
          </a:p>
          <a:p>
            <a:pPr eaLnBrk="1" hangingPunct="1">
              <a:defRPr/>
            </a:pPr>
            <a:r>
              <a:rPr lang="en-US" smtClean="0"/>
              <a:t>Command Wire</a:t>
            </a:r>
          </a:p>
          <a:p>
            <a:pPr eaLnBrk="1" hangingPunct="1">
              <a:defRPr/>
            </a:pPr>
            <a:r>
              <a:rPr lang="en-US" smtClean="0"/>
              <a:t>Infrared</a:t>
            </a:r>
          </a:p>
        </p:txBody>
      </p:sp>
    </p:spTree>
    <p:extLst>
      <p:ext uri="{BB962C8B-B14F-4D97-AF65-F5344CB8AC3E}">
        <p14:creationId xmlns:p14="http://schemas.microsoft.com/office/powerpoint/2010/main" val="1847010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023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09800" y="381000"/>
            <a:ext cx="800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AU" altLang="en-US" sz="4400">
                <a:solidFill>
                  <a:schemeClr val="hlink"/>
                </a:solidFill>
                <a:latin typeface="Comic Sans MS" panose="030F0702030302020204" pitchFamily="66" charset="0"/>
              </a:rPr>
              <a:t>What is an IED</a:t>
            </a:r>
            <a:endParaRPr lang="en-US" altLang="en-US" sz="4400">
              <a:solidFill>
                <a:schemeClr val="hlink"/>
              </a:solidFill>
              <a:latin typeface="Comic Sans MS" panose="030F0702030302020204" pitchFamily="66" charset="0"/>
            </a:endParaRPr>
          </a:p>
        </p:txBody>
      </p:sp>
      <p:sp>
        <p:nvSpPr>
          <p:cNvPr id="25603" name="Text Box 3"/>
          <p:cNvSpPr txBox="1">
            <a:spLocks noChangeArrowheads="1"/>
          </p:cNvSpPr>
          <p:nvPr/>
        </p:nvSpPr>
        <p:spPr bwMode="auto">
          <a:xfrm>
            <a:off x="2057400" y="1524000"/>
            <a:ext cx="8305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681038" indent="-4508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AU" altLang="en-US" sz="2400">
                <a:solidFill>
                  <a:schemeClr val="tx2"/>
                </a:solidFill>
              </a:rPr>
              <a:t>Today bombs are popularly known as Improvised explosive devices. Then how is it different  ??? </a:t>
            </a:r>
          </a:p>
          <a:p>
            <a:pPr lvl="1" algn="just">
              <a:spcBef>
                <a:spcPct val="50000"/>
              </a:spcBef>
              <a:buFontTx/>
              <a:buChar char="•"/>
            </a:pPr>
            <a:r>
              <a:rPr lang="en-AU" altLang="en-US" sz="2400">
                <a:solidFill>
                  <a:schemeClr val="tx2"/>
                </a:solidFill>
              </a:rPr>
              <a:t>It could be in any shape and size</a:t>
            </a:r>
          </a:p>
          <a:p>
            <a:pPr lvl="1" algn="just">
              <a:spcBef>
                <a:spcPct val="50000"/>
              </a:spcBef>
              <a:buFontTx/>
              <a:buChar char="•"/>
            </a:pPr>
            <a:r>
              <a:rPr lang="en-AU" altLang="en-US" sz="2400">
                <a:solidFill>
                  <a:schemeClr val="tx2"/>
                </a:solidFill>
              </a:rPr>
              <a:t>May be operated electrically or mechanically </a:t>
            </a:r>
          </a:p>
          <a:p>
            <a:pPr lvl="2" algn="just">
              <a:spcBef>
                <a:spcPct val="50000"/>
              </a:spcBef>
              <a:buFontTx/>
              <a:buChar char="•"/>
            </a:pPr>
            <a:r>
              <a:rPr lang="en-AU" altLang="en-US" sz="2400">
                <a:solidFill>
                  <a:schemeClr val="tx2"/>
                </a:solidFill>
              </a:rPr>
              <a:t>Designed to explode while handling or</a:t>
            </a:r>
          </a:p>
          <a:p>
            <a:pPr lvl="2" algn="just">
              <a:spcBef>
                <a:spcPct val="50000"/>
              </a:spcBef>
              <a:buFontTx/>
              <a:buChar char="•"/>
            </a:pPr>
            <a:r>
              <a:rPr lang="en-AU" altLang="en-US" sz="2400">
                <a:solidFill>
                  <a:schemeClr val="tx2"/>
                </a:solidFill>
              </a:rPr>
              <a:t>by use of delay mechanism or </a:t>
            </a:r>
          </a:p>
          <a:p>
            <a:pPr lvl="2" algn="just">
              <a:spcBef>
                <a:spcPct val="50000"/>
              </a:spcBef>
              <a:buFontTx/>
              <a:buChar char="•"/>
            </a:pPr>
            <a:r>
              <a:rPr lang="en-AU" altLang="en-US" sz="2400">
                <a:solidFill>
                  <a:schemeClr val="tx2"/>
                </a:solidFill>
              </a:rPr>
              <a:t>ambient condition or</a:t>
            </a:r>
          </a:p>
          <a:p>
            <a:pPr lvl="2" algn="just">
              <a:spcBef>
                <a:spcPct val="50000"/>
              </a:spcBef>
              <a:buFontTx/>
              <a:buChar char="•"/>
            </a:pPr>
            <a:r>
              <a:rPr lang="en-AU" altLang="en-US" sz="2400">
                <a:solidFill>
                  <a:schemeClr val="tx2"/>
                </a:solidFill>
              </a:rPr>
              <a:t>By remote control devices</a:t>
            </a:r>
            <a:endParaRPr lang="en-US" altLang="en-US" sz="2400">
              <a:solidFill>
                <a:schemeClr val="tx2"/>
              </a:solidFill>
            </a:endParaRPr>
          </a:p>
        </p:txBody>
      </p:sp>
    </p:spTree>
    <p:extLst>
      <p:ext uri="{BB962C8B-B14F-4D97-AF65-F5344CB8AC3E}">
        <p14:creationId xmlns:p14="http://schemas.microsoft.com/office/powerpoint/2010/main" val="37633186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EXPLOSION SIGNATURES</a:t>
            </a:r>
          </a:p>
        </p:txBody>
      </p:sp>
      <p:sp>
        <p:nvSpPr>
          <p:cNvPr id="14339" name="Rectangle 3"/>
          <p:cNvSpPr>
            <a:spLocks noGrp="1" noChangeArrowheads="1"/>
          </p:cNvSpPr>
          <p:nvPr>
            <p:ph idx="1"/>
          </p:nvPr>
        </p:nvSpPr>
        <p:spPr/>
        <p:txBody>
          <a:bodyPr/>
          <a:lstStyle/>
          <a:p>
            <a:pPr eaLnBrk="1" hangingPunct="1">
              <a:defRPr/>
            </a:pPr>
            <a:r>
              <a:rPr lang="en-US" smtClean="0"/>
              <a:t>PERMANENT DISTORTION OF OBJECT</a:t>
            </a:r>
          </a:p>
          <a:p>
            <a:pPr eaLnBrk="1" hangingPunct="1">
              <a:buFont typeface="Wingdings" panose="05000000000000000000" pitchFamily="2" charset="2"/>
              <a:buNone/>
              <a:defRPr/>
            </a:pPr>
            <a:r>
              <a:rPr lang="en-US" smtClean="0"/>
              <a:t>    a) Plastic deformation</a:t>
            </a:r>
          </a:p>
          <a:p>
            <a:pPr eaLnBrk="1" hangingPunct="1">
              <a:buFont typeface="Wingdings" panose="05000000000000000000" pitchFamily="2" charset="2"/>
              <a:buNone/>
              <a:defRPr/>
            </a:pPr>
            <a:r>
              <a:rPr lang="en-US" smtClean="0"/>
              <a:t>    b) Dishing of metal plates</a:t>
            </a:r>
          </a:p>
          <a:p>
            <a:pPr eaLnBrk="1" hangingPunct="1">
              <a:buFont typeface="Wingdings" panose="05000000000000000000" pitchFamily="2" charset="2"/>
              <a:buNone/>
              <a:defRPr/>
            </a:pPr>
            <a:r>
              <a:rPr lang="en-US" smtClean="0"/>
              <a:t>    c) Fractures</a:t>
            </a:r>
          </a:p>
          <a:p>
            <a:pPr eaLnBrk="1" hangingPunct="1">
              <a:defRPr/>
            </a:pPr>
            <a:r>
              <a:rPr lang="en-US" smtClean="0"/>
              <a:t> FRAGMENT ATTACK</a:t>
            </a:r>
          </a:p>
          <a:p>
            <a:pPr eaLnBrk="1" hangingPunct="1">
              <a:defRPr/>
            </a:pPr>
            <a:r>
              <a:rPr lang="en-US" smtClean="0"/>
              <a:t>DISPLACEMENT OF OBJECTS</a:t>
            </a:r>
          </a:p>
          <a:p>
            <a:pPr eaLnBrk="1" hangingPunct="1">
              <a:defRPr/>
            </a:pPr>
            <a:r>
              <a:rPr lang="en-US" smtClean="0"/>
              <a:t>FLAME &amp; HEAT MARK</a:t>
            </a:r>
          </a:p>
          <a:p>
            <a:pPr eaLnBrk="1" hangingPunct="1">
              <a:defRPr/>
            </a:pPr>
            <a:r>
              <a:rPr lang="en-US" smtClean="0"/>
              <a:t>EFFECTS ON PRESSURE</a:t>
            </a:r>
          </a:p>
        </p:txBody>
      </p:sp>
    </p:spTree>
    <p:extLst>
      <p:ext uri="{BB962C8B-B14F-4D97-AF65-F5344CB8AC3E}">
        <p14:creationId xmlns:p14="http://schemas.microsoft.com/office/powerpoint/2010/main" val="2565290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n-US" smtClean="0"/>
              <a:t> </a:t>
            </a:r>
          </a:p>
        </p:txBody>
      </p:sp>
      <p:pic>
        <p:nvPicPr>
          <p:cNvPr id="450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685800"/>
            <a:ext cx="7772400" cy="5181600"/>
          </a:xfrm>
        </p:spPr>
      </p:pic>
    </p:spTree>
    <p:extLst>
      <p:ext uri="{BB962C8B-B14F-4D97-AF65-F5344CB8AC3E}">
        <p14:creationId xmlns:p14="http://schemas.microsoft.com/office/powerpoint/2010/main" val="828044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en-US" smtClean="0"/>
              <a:t> </a:t>
            </a:r>
          </a:p>
        </p:txBody>
      </p:sp>
      <p:pic>
        <p:nvPicPr>
          <p:cNvPr id="460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723900"/>
            <a:ext cx="7772400" cy="5181600"/>
          </a:xfrm>
        </p:spPr>
      </p:pic>
    </p:spTree>
    <p:extLst>
      <p:ext uri="{BB962C8B-B14F-4D97-AF65-F5344CB8AC3E}">
        <p14:creationId xmlns:p14="http://schemas.microsoft.com/office/powerpoint/2010/main" val="4112287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endParaRPr lang="en-US" smtClean="0"/>
          </a:p>
        </p:txBody>
      </p:sp>
      <p:pic>
        <p:nvPicPr>
          <p:cNvPr id="471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723900"/>
            <a:ext cx="7772400" cy="5181600"/>
          </a:xfrm>
        </p:spPr>
      </p:pic>
    </p:spTree>
    <p:extLst>
      <p:ext uri="{BB962C8B-B14F-4D97-AF65-F5344CB8AC3E}">
        <p14:creationId xmlns:p14="http://schemas.microsoft.com/office/powerpoint/2010/main" val="3814875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346325" y="5984875"/>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Times New Roman" panose="02020603050405020304" pitchFamily="18" charset="0"/>
              </a:rPr>
              <a:t> </a:t>
            </a:r>
          </a:p>
        </p:txBody>
      </p:sp>
      <p:sp>
        <p:nvSpPr>
          <p:cNvPr id="256003" name="Rectangle 3"/>
          <p:cNvSpPr>
            <a:spLocks noGrp="1" noChangeArrowheads="1"/>
          </p:cNvSpPr>
          <p:nvPr>
            <p:ph type="body" idx="1"/>
          </p:nvPr>
        </p:nvSpPr>
        <p:spPr>
          <a:xfrm>
            <a:off x="2209800" y="304800"/>
            <a:ext cx="7772400" cy="5791200"/>
          </a:xfrm>
        </p:spPr>
        <p:txBody>
          <a:bodyPr/>
          <a:lstStyle/>
          <a:p>
            <a:pPr eaLnBrk="1" hangingPunct="1">
              <a:defRPr/>
            </a:pPr>
            <a:endParaRPr lang="en-US" smtClean="0"/>
          </a:p>
        </p:txBody>
      </p:sp>
      <p:pic>
        <p:nvPicPr>
          <p:cNvPr id="48132" name="Picture 4" descr="DSC02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85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4251325" y="6203951"/>
            <a:ext cx="2319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ahoma" panose="020B0604030504040204" pitchFamily="34" charset="0"/>
              </a:rPr>
              <a:t>Deformed pipe bomb</a:t>
            </a:r>
          </a:p>
        </p:txBody>
      </p:sp>
    </p:spTree>
    <p:extLst>
      <p:ext uri="{BB962C8B-B14F-4D97-AF65-F5344CB8AC3E}">
        <p14:creationId xmlns:p14="http://schemas.microsoft.com/office/powerpoint/2010/main" val="2301518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346325" y="5984875"/>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Times New Roman" panose="02020603050405020304" pitchFamily="18" charset="0"/>
              </a:rPr>
              <a:t> </a:t>
            </a:r>
          </a:p>
        </p:txBody>
      </p:sp>
      <p:sp>
        <p:nvSpPr>
          <p:cNvPr id="257027" name="Rectangle 3"/>
          <p:cNvSpPr>
            <a:spLocks noGrp="1" noChangeArrowheads="1"/>
          </p:cNvSpPr>
          <p:nvPr>
            <p:ph type="body" idx="1"/>
          </p:nvPr>
        </p:nvSpPr>
        <p:spPr>
          <a:xfrm>
            <a:off x="2209800" y="457200"/>
            <a:ext cx="7772400" cy="5638800"/>
          </a:xfrm>
        </p:spPr>
        <p:txBody>
          <a:bodyPr/>
          <a:lstStyle/>
          <a:p>
            <a:pPr eaLnBrk="1" hangingPunct="1">
              <a:defRPr/>
            </a:pPr>
            <a:endParaRPr lang="en-US" smtClean="0"/>
          </a:p>
        </p:txBody>
      </p:sp>
      <p:pic>
        <p:nvPicPr>
          <p:cNvPr id="49156" name="Picture 4" descr="DSC02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85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4495800" y="63246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ahoma" panose="020B0604030504040204" pitchFamily="34" charset="0"/>
            </a:endParaRPr>
          </a:p>
        </p:txBody>
      </p:sp>
      <p:sp>
        <p:nvSpPr>
          <p:cNvPr id="49158" name="Text Box 6"/>
          <p:cNvSpPr txBox="1">
            <a:spLocks noChangeArrowheads="1"/>
          </p:cNvSpPr>
          <p:nvPr/>
        </p:nvSpPr>
        <p:spPr bwMode="auto">
          <a:xfrm>
            <a:off x="4479925" y="6280151"/>
            <a:ext cx="2097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ahoma" panose="020B0604030504040204" pitchFamily="34" charset="0"/>
              </a:rPr>
              <a:t>Parts of Pipe bomb</a:t>
            </a:r>
          </a:p>
        </p:txBody>
      </p:sp>
    </p:spTree>
    <p:extLst>
      <p:ext uri="{BB962C8B-B14F-4D97-AF65-F5344CB8AC3E}">
        <p14:creationId xmlns:p14="http://schemas.microsoft.com/office/powerpoint/2010/main" val="2815712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DSC00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89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DSC00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145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INJURY TO PERSONS</a:t>
            </a:r>
          </a:p>
        </p:txBody>
      </p:sp>
      <p:sp>
        <p:nvSpPr>
          <p:cNvPr id="15363" name="Rectangle 3"/>
          <p:cNvSpPr>
            <a:spLocks noGrp="1" noChangeArrowheads="1"/>
          </p:cNvSpPr>
          <p:nvPr>
            <p:ph idx="1"/>
          </p:nvPr>
        </p:nvSpPr>
        <p:spPr/>
        <p:txBody>
          <a:bodyPr/>
          <a:lstStyle/>
          <a:p>
            <a:pPr eaLnBrk="1" hangingPunct="1">
              <a:defRPr/>
            </a:pPr>
            <a:r>
              <a:rPr lang="en-US" smtClean="0"/>
              <a:t>Blast pressure wave</a:t>
            </a:r>
          </a:p>
          <a:p>
            <a:pPr eaLnBrk="1" hangingPunct="1">
              <a:defRPr/>
            </a:pPr>
            <a:endParaRPr lang="en-US" smtClean="0"/>
          </a:p>
          <a:p>
            <a:pPr eaLnBrk="1" hangingPunct="1">
              <a:defRPr/>
            </a:pPr>
            <a:endParaRPr lang="en-US" smtClean="0"/>
          </a:p>
          <a:p>
            <a:pPr eaLnBrk="1" hangingPunct="1">
              <a:defRPr/>
            </a:pPr>
            <a:r>
              <a:rPr lang="en-US" smtClean="0"/>
              <a:t>Fragments injury</a:t>
            </a:r>
          </a:p>
          <a:p>
            <a:pPr eaLnBrk="1" hangingPunct="1">
              <a:defRPr/>
            </a:pPr>
            <a:endParaRPr lang="en-US" smtClean="0"/>
          </a:p>
          <a:p>
            <a:pPr eaLnBrk="1" hangingPunct="1">
              <a:defRPr/>
            </a:pPr>
            <a:r>
              <a:rPr lang="en-US" smtClean="0"/>
              <a:t>Burn injury</a:t>
            </a:r>
          </a:p>
          <a:p>
            <a:pPr eaLnBrk="1" hangingPunct="1">
              <a:defRPr/>
            </a:pPr>
            <a:endParaRPr lang="en-US" smtClean="0"/>
          </a:p>
        </p:txBody>
      </p:sp>
    </p:spTree>
    <p:extLst>
      <p:ext uri="{BB962C8B-B14F-4D97-AF65-F5344CB8AC3E}">
        <p14:creationId xmlns:p14="http://schemas.microsoft.com/office/powerpoint/2010/main" val="811320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346325" y="5984875"/>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Times New Roman" panose="02020603050405020304" pitchFamily="18" charset="0"/>
              </a:rPr>
              <a:t> </a:t>
            </a:r>
          </a:p>
        </p:txBody>
      </p:sp>
      <p:sp>
        <p:nvSpPr>
          <p:cNvPr id="254979" name="Rectangle 3"/>
          <p:cNvSpPr>
            <a:spLocks noGrp="1" noChangeArrowheads="1"/>
          </p:cNvSpPr>
          <p:nvPr>
            <p:ph type="body" idx="1"/>
          </p:nvPr>
        </p:nvSpPr>
        <p:spPr>
          <a:xfrm>
            <a:off x="2209800" y="228600"/>
            <a:ext cx="7772400" cy="5867400"/>
          </a:xfrm>
        </p:spPr>
        <p:txBody>
          <a:bodyPr/>
          <a:lstStyle/>
          <a:p>
            <a:pPr eaLnBrk="1" hangingPunct="1">
              <a:defRPr/>
            </a:pPr>
            <a:endParaRPr lang="en-US" smtClean="0"/>
          </a:p>
        </p:txBody>
      </p:sp>
      <p:pic>
        <p:nvPicPr>
          <p:cNvPr id="53252" name="Picture 4" descr="DSC02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85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4175126" y="6203951"/>
            <a:ext cx="4811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ahoma" panose="020B0604030504040204" pitchFamily="34" charset="0"/>
              </a:rPr>
              <a:t>Burn injury in an low explosive explosion case</a:t>
            </a:r>
          </a:p>
        </p:txBody>
      </p:sp>
    </p:spTree>
    <p:extLst>
      <p:ext uri="{BB962C8B-B14F-4D97-AF65-F5344CB8AC3E}">
        <p14:creationId xmlns:p14="http://schemas.microsoft.com/office/powerpoint/2010/main" val="1289719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743200" y="1803400"/>
            <a:ext cx="7162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1827213" indent="-4508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40000"/>
              </a:lnSpc>
              <a:spcBef>
                <a:spcPct val="50000"/>
              </a:spcBef>
            </a:pPr>
            <a:r>
              <a:rPr lang="en-AU" altLang="en-US" sz="2400">
                <a:solidFill>
                  <a:schemeClr val="tx2"/>
                </a:solidFill>
              </a:rPr>
              <a:t>An standard IED or bomb mechanism consists of </a:t>
            </a:r>
          </a:p>
          <a:p>
            <a:pPr lvl="1" algn="just">
              <a:lnSpc>
                <a:spcPct val="140000"/>
              </a:lnSpc>
              <a:spcBef>
                <a:spcPct val="50000"/>
              </a:spcBef>
              <a:buFontTx/>
              <a:buChar char="•"/>
            </a:pPr>
            <a:r>
              <a:rPr lang="en-AU" altLang="en-US" sz="2400">
                <a:solidFill>
                  <a:schemeClr val="tx2"/>
                </a:solidFill>
              </a:rPr>
              <a:t>Explosive</a:t>
            </a:r>
          </a:p>
          <a:p>
            <a:pPr lvl="1" algn="just">
              <a:lnSpc>
                <a:spcPct val="140000"/>
              </a:lnSpc>
              <a:spcBef>
                <a:spcPct val="50000"/>
              </a:spcBef>
              <a:buFontTx/>
              <a:buChar char="•"/>
            </a:pPr>
            <a:r>
              <a:rPr lang="en-AU" altLang="en-US" sz="2400">
                <a:solidFill>
                  <a:schemeClr val="tx2"/>
                </a:solidFill>
              </a:rPr>
              <a:t>Detonators</a:t>
            </a:r>
          </a:p>
          <a:p>
            <a:pPr lvl="1" algn="just">
              <a:lnSpc>
                <a:spcPct val="140000"/>
              </a:lnSpc>
              <a:spcBef>
                <a:spcPct val="50000"/>
              </a:spcBef>
              <a:buFontTx/>
              <a:buChar char="•"/>
            </a:pPr>
            <a:r>
              <a:rPr lang="en-AU" altLang="en-US" sz="2400">
                <a:solidFill>
                  <a:schemeClr val="tx2"/>
                </a:solidFill>
              </a:rPr>
              <a:t>Power Sources</a:t>
            </a:r>
          </a:p>
          <a:p>
            <a:pPr lvl="1" algn="just">
              <a:lnSpc>
                <a:spcPct val="140000"/>
              </a:lnSpc>
              <a:spcBef>
                <a:spcPct val="50000"/>
              </a:spcBef>
              <a:buFontTx/>
              <a:buChar char="•"/>
            </a:pPr>
            <a:r>
              <a:rPr lang="en-AU" altLang="en-US" sz="2400">
                <a:solidFill>
                  <a:schemeClr val="tx2"/>
                </a:solidFill>
              </a:rPr>
              <a:t>Switches</a:t>
            </a:r>
            <a:endParaRPr lang="en-US" altLang="en-US" sz="2400">
              <a:solidFill>
                <a:schemeClr val="tx2"/>
              </a:solidFill>
            </a:endParaRPr>
          </a:p>
        </p:txBody>
      </p:sp>
      <p:sp>
        <p:nvSpPr>
          <p:cNvPr id="26627" name="Text Box 3"/>
          <p:cNvSpPr txBox="1">
            <a:spLocks noChangeArrowheads="1"/>
          </p:cNvSpPr>
          <p:nvPr/>
        </p:nvSpPr>
        <p:spPr bwMode="auto">
          <a:xfrm>
            <a:off x="1828800" y="533400"/>
            <a:ext cx="8458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40000"/>
              </a:lnSpc>
              <a:spcBef>
                <a:spcPct val="50000"/>
              </a:spcBef>
            </a:pPr>
            <a:r>
              <a:rPr lang="en-AU" altLang="en-US" sz="3200">
                <a:solidFill>
                  <a:schemeClr val="hlink"/>
                </a:solidFill>
                <a:latin typeface="Comic Sans MS" panose="030F0702030302020204" pitchFamily="66" charset="0"/>
              </a:rPr>
              <a:t>Component  of IED or bomb mechanism</a:t>
            </a:r>
            <a:endParaRPr lang="en-US" altLang="en-US" sz="2800">
              <a:solidFill>
                <a:schemeClr val="hlink"/>
              </a:solidFill>
              <a:latin typeface="Comic Sans MS" panose="030F0702030302020204" pitchFamily="66" charset="0"/>
            </a:endParaRPr>
          </a:p>
        </p:txBody>
      </p:sp>
    </p:spTree>
    <p:extLst>
      <p:ext uri="{BB962C8B-B14F-4D97-AF65-F5344CB8AC3E}">
        <p14:creationId xmlns:p14="http://schemas.microsoft.com/office/powerpoint/2010/main" val="22160673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IMG_0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118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IMG_0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664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SEAT OF EXPLOSION</a:t>
            </a:r>
          </a:p>
        </p:txBody>
      </p:sp>
      <p:sp>
        <p:nvSpPr>
          <p:cNvPr id="36867" name="Rectangle 3"/>
          <p:cNvSpPr>
            <a:spLocks noGrp="1" noChangeArrowheads="1"/>
          </p:cNvSpPr>
          <p:nvPr>
            <p:ph idx="1"/>
          </p:nvPr>
        </p:nvSpPr>
        <p:spPr/>
        <p:txBody>
          <a:bodyPr/>
          <a:lstStyle/>
          <a:p>
            <a:pPr eaLnBrk="1" hangingPunct="1">
              <a:defRPr/>
            </a:pPr>
            <a:r>
              <a:rPr lang="en-US" smtClean="0"/>
              <a:t>IDENTIFICATION OF SEAT OF EXPLOSION</a:t>
            </a:r>
          </a:p>
        </p:txBody>
      </p:sp>
    </p:spTree>
    <p:extLst>
      <p:ext uri="{BB962C8B-B14F-4D97-AF65-F5344CB8AC3E}">
        <p14:creationId xmlns:p14="http://schemas.microsoft.com/office/powerpoint/2010/main" val="1843022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3600" y="457200"/>
            <a:ext cx="7772400" cy="1143000"/>
          </a:xfrm>
        </p:spPr>
        <p:txBody>
          <a:bodyPr/>
          <a:lstStyle/>
          <a:p>
            <a:pPr eaLnBrk="1" hangingPunct="1">
              <a:defRPr/>
            </a:pPr>
            <a:r>
              <a:rPr lang="en-US" smtClean="0"/>
              <a:t> CRATER  </a:t>
            </a:r>
          </a:p>
        </p:txBody>
      </p:sp>
      <p:sp>
        <p:nvSpPr>
          <p:cNvPr id="16387" name="Rectangle 3"/>
          <p:cNvSpPr>
            <a:spLocks noGrp="1" noChangeArrowheads="1"/>
          </p:cNvSpPr>
          <p:nvPr>
            <p:ph idx="1"/>
          </p:nvPr>
        </p:nvSpPr>
        <p:spPr/>
        <p:txBody>
          <a:bodyPr/>
          <a:lstStyle/>
          <a:p>
            <a:pPr eaLnBrk="1" hangingPunct="1">
              <a:defRPr/>
            </a:pPr>
            <a:r>
              <a:rPr lang="en-US" smtClean="0"/>
              <a:t> D</a:t>
            </a:r>
            <a:r>
              <a:rPr lang="en-US" baseline="30000" smtClean="0"/>
              <a:t>3</a:t>
            </a:r>
            <a:r>
              <a:rPr lang="en-US" smtClean="0"/>
              <a:t>=16W</a:t>
            </a:r>
          </a:p>
          <a:p>
            <a:pPr eaLnBrk="1" hangingPunct="1">
              <a:defRPr/>
            </a:pPr>
            <a:r>
              <a:rPr lang="en-US" smtClean="0"/>
              <a:t>D =METER,W=KG</a:t>
            </a:r>
          </a:p>
        </p:txBody>
      </p:sp>
    </p:spTree>
    <p:extLst>
      <p:ext uri="{BB962C8B-B14F-4D97-AF65-F5344CB8AC3E}">
        <p14:creationId xmlns:p14="http://schemas.microsoft.com/office/powerpoint/2010/main" val="1696632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812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200400" y="685800"/>
            <a:ext cx="556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rPr>
              <a:t>PRIMARY FRAGMENTS</a:t>
            </a:r>
          </a:p>
        </p:txBody>
      </p:sp>
      <p:sp>
        <p:nvSpPr>
          <p:cNvPr id="59395" name="Rectangle 3"/>
          <p:cNvSpPr>
            <a:spLocks noChangeArrowheads="1"/>
          </p:cNvSpPr>
          <p:nvPr/>
        </p:nvSpPr>
        <p:spPr bwMode="auto">
          <a:xfrm>
            <a:off x="2209800" y="14478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3200">
                <a:latin typeface="Times New Roman" panose="02020603050405020304" pitchFamily="18" charset="0"/>
              </a:rPr>
              <a:t>CASING OF DEVICE </a:t>
            </a:r>
          </a:p>
          <a:p>
            <a:pPr eaLnBrk="1" hangingPunct="1">
              <a:spcBef>
                <a:spcPct val="20000"/>
              </a:spcBef>
              <a:buFontTx/>
              <a:buChar char="•"/>
            </a:pPr>
            <a:r>
              <a:rPr lang="en-US" altLang="en-US" sz="3200">
                <a:latin typeface="Times New Roman" panose="02020603050405020304" pitchFamily="18" charset="0"/>
              </a:rPr>
              <a:t>MARKING</a:t>
            </a:r>
          </a:p>
          <a:p>
            <a:pPr eaLnBrk="1" hangingPunct="1">
              <a:spcBef>
                <a:spcPct val="20000"/>
              </a:spcBef>
              <a:buFontTx/>
              <a:buChar char="•"/>
            </a:pPr>
            <a:r>
              <a:rPr lang="en-US" altLang="en-US" sz="3200">
                <a:latin typeface="Times New Roman" panose="02020603050405020304" pitchFamily="18" charset="0"/>
              </a:rPr>
              <a:t>PAINTS</a:t>
            </a:r>
          </a:p>
          <a:p>
            <a:pPr eaLnBrk="1" hangingPunct="1">
              <a:spcBef>
                <a:spcPct val="20000"/>
              </a:spcBef>
              <a:buFontTx/>
              <a:buChar char="•"/>
            </a:pPr>
            <a:r>
              <a:rPr lang="en-US" altLang="en-US" sz="3200">
                <a:latin typeface="Times New Roman" panose="02020603050405020304" pitchFamily="18" charset="0"/>
              </a:rPr>
              <a:t>MATERIAL</a:t>
            </a:r>
          </a:p>
          <a:p>
            <a:pPr eaLnBrk="1" hangingPunct="1">
              <a:spcBef>
                <a:spcPct val="20000"/>
              </a:spcBef>
              <a:buFontTx/>
              <a:buChar char="•"/>
            </a:pPr>
            <a:r>
              <a:rPr lang="en-US" altLang="en-US" sz="3200">
                <a:latin typeface="Times New Roman" panose="02020603050405020304" pitchFamily="18" charset="0"/>
              </a:rPr>
              <a:t>INITIATING MECHANISM FRAGMENT</a:t>
            </a:r>
          </a:p>
          <a:p>
            <a:pPr eaLnBrk="1" hangingPunct="1">
              <a:spcBef>
                <a:spcPct val="20000"/>
              </a:spcBef>
              <a:buFontTx/>
              <a:buChar char="•"/>
            </a:pPr>
            <a:r>
              <a:rPr lang="en-US" altLang="en-US" sz="3200">
                <a:latin typeface="Times New Roman" panose="02020603050405020304" pitchFamily="18" charset="0"/>
              </a:rPr>
              <a:t>FRAGMENTS FROM SWITCHES</a:t>
            </a:r>
          </a:p>
          <a:p>
            <a:pPr eaLnBrk="1" hangingPunct="1">
              <a:spcBef>
                <a:spcPct val="20000"/>
              </a:spcBef>
              <a:buFontTx/>
              <a:buChar char="•"/>
            </a:pPr>
            <a:r>
              <a:rPr lang="en-US" altLang="en-US" sz="3200">
                <a:latin typeface="Times New Roman" panose="02020603050405020304" pitchFamily="18" charset="0"/>
              </a:rPr>
              <a:t>FRAGMENTS FROM POWER SOURCES</a:t>
            </a:r>
          </a:p>
          <a:p>
            <a:pPr eaLnBrk="1" hangingPunct="1">
              <a:spcBef>
                <a:spcPct val="20000"/>
              </a:spcBef>
              <a:buFontTx/>
              <a:buChar char="•"/>
            </a:pPr>
            <a:endParaRPr lang="en-US" altLang="en-US" sz="3200">
              <a:latin typeface="Times New Roman" panose="02020603050405020304" pitchFamily="18" charset="0"/>
            </a:endParaRPr>
          </a:p>
          <a:p>
            <a:pPr eaLnBrk="1" hangingPunct="1">
              <a:spcBef>
                <a:spcPct val="20000"/>
              </a:spcBef>
              <a:buFontTx/>
              <a:buChar char="•"/>
            </a:pPr>
            <a:endParaRPr lang="en-US" altLang="en-US" sz="3200">
              <a:latin typeface="Times New Roman" panose="02020603050405020304" pitchFamily="18" charset="0"/>
            </a:endParaRPr>
          </a:p>
          <a:p>
            <a:pPr eaLnBrk="1" hangingPunct="1">
              <a:spcBef>
                <a:spcPct val="20000"/>
              </a:spcBef>
              <a:buFontTx/>
              <a:buChar char="•"/>
            </a:pPr>
            <a:endParaRPr lang="en-US" altLang="en-US" sz="3200">
              <a:latin typeface="Times New Roman" panose="02020603050405020304" pitchFamily="18" charset="0"/>
            </a:endParaRPr>
          </a:p>
          <a:p>
            <a:pPr eaLnBrk="1" hangingPunct="1">
              <a:spcBef>
                <a:spcPct val="20000"/>
              </a:spcBef>
              <a:buFontTx/>
              <a:buChar char="•"/>
            </a:pPr>
            <a:endParaRPr lang="en-US" altLang="en-US" sz="3200">
              <a:latin typeface="Times New Roman" panose="02020603050405020304" pitchFamily="18" charset="0"/>
            </a:endParaRPr>
          </a:p>
          <a:p>
            <a:pPr eaLnBrk="1" hangingPunct="1">
              <a:spcBef>
                <a:spcPct val="20000"/>
              </a:spcBef>
            </a:pPr>
            <a:endParaRPr lang="en-US" altLang="en-US" sz="3200">
              <a:latin typeface="Times New Roman" panose="02020603050405020304" pitchFamily="18" charset="0"/>
            </a:endParaRPr>
          </a:p>
        </p:txBody>
      </p:sp>
    </p:spTree>
    <p:extLst>
      <p:ext uri="{BB962C8B-B14F-4D97-AF65-F5344CB8AC3E}">
        <p14:creationId xmlns:p14="http://schemas.microsoft.com/office/powerpoint/2010/main" val="1883818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590800" y="457201"/>
            <a:ext cx="7391400"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30000"/>
              </a:lnSpc>
            </a:pPr>
            <a:r>
              <a:rPr lang="en-GB" altLang="en-US" sz="2400"/>
              <a:t>       High				                 Low</a:t>
            </a:r>
          </a:p>
          <a:p>
            <a:pPr>
              <a:lnSpc>
                <a:spcPct val="130000"/>
              </a:lnSpc>
            </a:pPr>
            <a:endParaRPr lang="en-GB" altLang="en-US" sz="2400"/>
          </a:p>
          <a:p>
            <a:pPr>
              <a:lnSpc>
                <a:spcPct val="130000"/>
              </a:lnSpc>
              <a:buFontTx/>
              <a:buAutoNum type="arabicPeriod"/>
            </a:pPr>
            <a:r>
              <a:rPr lang="en-GB" altLang="en-US" sz="2400"/>
              <a:t>Shattering			No shattering</a:t>
            </a:r>
          </a:p>
          <a:p>
            <a:pPr>
              <a:lnSpc>
                <a:spcPct val="130000"/>
              </a:lnSpc>
              <a:buFontTx/>
              <a:buAutoNum type="arabicPeriod"/>
            </a:pPr>
            <a:r>
              <a:rPr lang="en-GB" altLang="en-US" sz="2400"/>
              <a:t>Detonation			Deflagration</a:t>
            </a:r>
          </a:p>
          <a:p>
            <a:pPr>
              <a:lnSpc>
                <a:spcPct val="130000"/>
              </a:lnSpc>
              <a:buFontTx/>
              <a:buAutoNum type="arabicPeriod"/>
            </a:pPr>
            <a:r>
              <a:rPr lang="en-GB" altLang="en-US" sz="2400"/>
              <a:t>Small diameter but                   wide diameter  </a:t>
            </a:r>
          </a:p>
          <a:p>
            <a:pPr>
              <a:lnSpc>
                <a:spcPct val="130000"/>
              </a:lnSpc>
            </a:pPr>
            <a:r>
              <a:rPr lang="en-GB" altLang="en-US" sz="2400"/>
              <a:t>    deeper crater</a:t>
            </a:r>
          </a:p>
          <a:p>
            <a:pPr>
              <a:lnSpc>
                <a:spcPct val="130000"/>
              </a:lnSpc>
            </a:pPr>
            <a:r>
              <a:rPr lang="en-GB" altLang="en-US" sz="2400"/>
              <a:t>4. Small fragments			bigger fragments</a:t>
            </a:r>
          </a:p>
          <a:p>
            <a:pPr>
              <a:lnSpc>
                <a:spcPct val="130000"/>
              </a:lnSpc>
            </a:pPr>
            <a:r>
              <a:rPr lang="en-GB" altLang="en-US" sz="2400"/>
              <a:t>5. Cutting effect			bending effect</a:t>
            </a:r>
          </a:p>
          <a:p>
            <a:pPr>
              <a:lnSpc>
                <a:spcPct val="130000"/>
              </a:lnSpc>
              <a:buFontTx/>
              <a:buAutoNum type="arabicPeriod" startAt="6"/>
            </a:pPr>
            <a:r>
              <a:rPr lang="en-GB" altLang="en-US" sz="2400"/>
              <a:t>Confinement 			 Confinement</a:t>
            </a:r>
          </a:p>
          <a:p>
            <a:pPr>
              <a:lnSpc>
                <a:spcPct val="130000"/>
              </a:lnSpc>
            </a:pPr>
            <a:r>
              <a:rPr lang="en-GB" altLang="en-US" sz="2400"/>
              <a:t>       Independent 			dependent 	</a:t>
            </a:r>
          </a:p>
          <a:p>
            <a:pPr>
              <a:lnSpc>
                <a:spcPct val="130000"/>
              </a:lnSpc>
            </a:pPr>
            <a:r>
              <a:rPr lang="en-GB" altLang="en-US" sz="2400"/>
              <a:t>	</a:t>
            </a:r>
          </a:p>
          <a:p>
            <a:pPr>
              <a:lnSpc>
                <a:spcPct val="130000"/>
              </a:lnSpc>
            </a:pPr>
            <a:endParaRPr lang="en-GB" altLang="en-US" sz="2400"/>
          </a:p>
          <a:p>
            <a:pPr>
              <a:lnSpc>
                <a:spcPct val="130000"/>
              </a:lnSpc>
            </a:pPr>
            <a:r>
              <a:rPr lang="en-GB" altLang="en-US" sz="2400"/>
              <a:t>     </a:t>
            </a:r>
          </a:p>
          <a:p>
            <a:pPr>
              <a:lnSpc>
                <a:spcPct val="130000"/>
              </a:lnSpc>
            </a:pPr>
            <a:endParaRPr lang="en-GB" altLang="en-US" sz="2400"/>
          </a:p>
          <a:p>
            <a:pPr>
              <a:lnSpc>
                <a:spcPct val="130000"/>
              </a:lnSpc>
            </a:pPr>
            <a:endParaRPr lang="en-US" altLang="en-US" sz="2400"/>
          </a:p>
        </p:txBody>
      </p:sp>
    </p:spTree>
    <p:extLst>
      <p:ext uri="{BB962C8B-B14F-4D97-AF65-F5344CB8AC3E}">
        <p14:creationId xmlns:p14="http://schemas.microsoft.com/office/powerpoint/2010/main" val="170265994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209800" y="609600"/>
            <a:ext cx="7772400" cy="609600"/>
          </a:xfrm>
        </p:spPr>
        <p:txBody>
          <a:bodyPr>
            <a:normAutofit fontScale="90000"/>
          </a:bodyPr>
          <a:lstStyle/>
          <a:p>
            <a:pPr eaLnBrk="1" hangingPunct="1">
              <a:defRPr/>
            </a:pPr>
            <a:r>
              <a:rPr lang="en-US" sz="3600" b="1"/>
              <a:t>DIFFERENCE BETWEEN LOW AND HIGH EXPLOSIVE</a:t>
            </a:r>
          </a:p>
        </p:txBody>
      </p:sp>
      <p:graphicFrame>
        <p:nvGraphicFramePr>
          <p:cNvPr id="18468" name="Group 36"/>
          <p:cNvGraphicFramePr>
            <a:graphicFrameLocks noGrp="1"/>
          </p:cNvGraphicFramePr>
          <p:nvPr/>
        </p:nvGraphicFramePr>
        <p:xfrm>
          <a:off x="1752600" y="1397001"/>
          <a:ext cx="8686800" cy="5222875"/>
        </p:xfrm>
        <a:graphic>
          <a:graphicData uri="http://schemas.openxmlformats.org/drawingml/2006/table">
            <a:tbl>
              <a:tblPr/>
              <a:tblGrid>
                <a:gridCol w="4419600"/>
                <a:gridCol w="4267200"/>
              </a:tblGrid>
              <a:tr h="5842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8675">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LESS SHATTERING EFFECT</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WIDE DIAMETER CRATER</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GRADUAL SLOPING</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BIGGER FRAGMENTS</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INTENSE HEAT EFFECT, LITTLE OR MODERATE BLAST EFFECT</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DEPENDENT ON CONFINEMENT</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BENDING EFFECT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MORE SHATTERING EFFECT</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SMALL DIAMETER BUT DEEPER</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SLOPE VERY STEEP</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SMALLER FRAGMENTS</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SEVERE BLAST EFFECT</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INDEPENDENT OF CONFINEMENT</a:t>
                      </a:r>
                    </a:p>
                    <a:p>
                      <a:pPr marL="533400" marR="0" lvl="0" indent="-533400" algn="l" defTabSz="914400" rtl="0" eaLnBrk="1" fontAlgn="base" latinLnBrk="0" hangingPunct="1">
                        <a:lnSpc>
                          <a:spcPct val="100000"/>
                        </a:lnSpc>
                        <a:spcBef>
                          <a:spcPct val="20000"/>
                        </a:spcBef>
                        <a:spcAft>
                          <a:spcPct val="0"/>
                        </a:spcAft>
                        <a:buClr>
                          <a:schemeClr val="hlink"/>
                        </a:buClr>
                        <a:buSzTx/>
                        <a:buFontTx/>
                        <a:buAutoNum type="arabicPeriod"/>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CUTTING EFFECT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54059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FREQUENTLY ASKED QUESTIONS</a:t>
            </a:r>
          </a:p>
        </p:txBody>
      </p:sp>
      <p:sp>
        <p:nvSpPr>
          <p:cNvPr id="13315" name="Rectangle 3"/>
          <p:cNvSpPr>
            <a:spLocks noGrp="1" noChangeArrowheads="1"/>
          </p:cNvSpPr>
          <p:nvPr>
            <p:ph idx="1"/>
          </p:nvPr>
        </p:nvSpPr>
        <p:spPr/>
        <p:txBody>
          <a:bodyPr/>
          <a:lstStyle/>
          <a:p>
            <a:pPr eaLnBrk="1" hangingPunct="1">
              <a:defRPr/>
            </a:pPr>
            <a:r>
              <a:rPr lang="en-US" smtClean="0"/>
              <a:t>WHAT KIND OF EXPLOSIVE</a:t>
            </a:r>
          </a:p>
          <a:p>
            <a:pPr eaLnBrk="1" hangingPunct="1">
              <a:defRPr/>
            </a:pPr>
            <a:endParaRPr lang="en-US" smtClean="0"/>
          </a:p>
          <a:p>
            <a:pPr eaLnBrk="1" hangingPunct="1">
              <a:defRPr/>
            </a:pPr>
            <a:r>
              <a:rPr lang="en-US" smtClean="0"/>
              <a:t>HOW MUCH EXPLOSIVES ARE USED</a:t>
            </a:r>
          </a:p>
          <a:p>
            <a:pPr eaLnBrk="1" hangingPunct="1">
              <a:defRPr/>
            </a:pPr>
            <a:endParaRPr lang="en-US" smtClean="0"/>
          </a:p>
          <a:p>
            <a:pPr eaLnBrk="1" hangingPunct="1">
              <a:defRPr/>
            </a:pPr>
            <a:r>
              <a:rPr lang="en-US" smtClean="0"/>
              <a:t>WHAT COULD BE THE TRIGGERING MECHANISM</a:t>
            </a:r>
          </a:p>
        </p:txBody>
      </p:sp>
    </p:spTree>
    <p:extLst>
      <p:ext uri="{BB962C8B-B14F-4D97-AF65-F5344CB8AC3E}">
        <p14:creationId xmlns:p14="http://schemas.microsoft.com/office/powerpoint/2010/main" val="3265951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057400" y="533400"/>
            <a:ext cx="7772400" cy="609600"/>
          </a:xfrm>
        </p:spPr>
        <p:txBody>
          <a:bodyPr>
            <a:normAutofit fontScale="90000"/>
          </a:bodyPr>
          <a:lstStyle/>
          <a:p>
            <a:pPr eaLnBrk="1" hangingPunct="1">
              <a:defRPr/>
            </a:pPr>
            <a:r>
              <a:rPr lang="en-US" sz="4400"/>
              <a:t>POST EXPLOSION ANALYSIS</a:t>
            </a:r>
          </a:p>
        </p:txBody>
      </p:sp>
      <p:sp>
        <p:nvSpPr>
          <p:cNvPr id="19459" name="Rectangle 3"/>
          <p:cNvSpPr>
            <a:spLocks noGrp="1" noChangeArrowheads="1"/>
          </p:cNvSpPr>
          <p:nvPr>
            <p:ph type="subTitle" idx="1"/>
          </p:nvPr>
        </p:nvSpPr>
        <p:spPr>
          <a:xfrm>
            <a:off x="2362200" y="1447800"/>
            <a:ext cx="8305800" cy="2286000"/>
          </a:xfrm>
        </p:spPr>
        <p:txBody>
          <a:bodyPr>
            <a:normAutofit fontScale="25000" lnSpcReduction="20000"/>
          </a:bodyPr>
          <a:lstStyle/>
          <a:p>
            <a:pPr algn="l" eaLnBrk="1" hangingPunct="1">
              <a:buFont typeface="Wingdings" panose="05000000000000000000" pitchFamily="2" charset="2"/>
              <a:buBlip>
                <a:blip r:embed="rId2"/>
              </a:buBlip>
              <a:defRPr/>
            </a:pPr>
            <a:r>
              <a:rPr lang="en-US" smtClean="0"/>
              <a:t> </a:t>
            </a:r>
            <a:r>
              <a:rPr lang="en-US"/>
              <a:t>EXTRACTION</a:t>
            </a:r>
          </a:p>
          <a:p>
            <a:pPr algn="l" eaLnBrk="1" hangingPunct="1">
              <a:buFont typeface="Wingdings" panose="05000000000000000000" pitchFamily="2" charset="2"/>
              <a:buBlip>
                <a:blip r:embed="rId2"/>
              </a:buBlip>
              <a:defRPr/>
            </a:pPr>
            <a:r>
              <a:rPr lang="en-US"/>
              <a:t>  CHEMICAL TEST</a:t>
            </a:r>
          </a:p>
          <a:p>
            <a:pPr algn="l" eaLnBrk="1" hangingPunct="1">
              <a:buFont typeface="Wingdings" panose="05000000000000000000" pitchFamily="2" charset="2"/>
              <a:buBlip>
                <a:blip r:embed="rId2"/>
              </a:buBlip>
              <a:defRPr/>
            </a:pPr>
            <a:r>
              <a:rPr lang="en-US"/>
              <a:t>  INSTRUMENTAL ANALYSIS</a:t>
            </a:r>
          </a:p>
          <a:p>
            <a:pPr algn="l" eaLnBrk="1" hangingPunct="1">
              <a:buFont typeface="Wingdings" panose="05000000000000000000" pitchFamily="2" charset="2"/>
              <a:buBlip>
                <a:blip r:embed="rId2"/>
              </a:buBlip>
              <a:defRPr/>
            </a:pPr>
            <a:r>
              <a:rPr lang="en-US"/>
              <a:t>  THIN LAYER CHROMATOGRAPHY</a:t>
            </a:r>
          </a:p>
          <a:p>
            <a:pPr algn="l" eaLnBrk="1" hangingPunct="1">
              <a:buFont typeface="Wingdings" panose="05000000000000000000" pitchFamily="2" charset="2"/>
              <a:buBlip>
                <a:blip r:embed="rId2"/>
              </a:buBlip>
              <a:defRPr/>
            </a:pPr>
            <a:r>
              <a:rPr lang="en-US"/>
              <a:t>  HIGH PERFORMANCE THIN LAYER   </a:t>
            </a:r>
          </a:p>
          <a:p>
            <a:pPr algn="l" eaLnBrk="1" hangingPunct="1">
              <a:defRPr/>
            </a:pPr>
            <a:r>
              <a:rPr lang="en-US"/>
              <a:t>    CHROMATOGRAPHY </a:t>
            </a:r>
          </a:p>
          <a:p>
            <a:pPr algn="l" eaLnBrk="1" hangingPunct="1">
              <a:buFont typeface="Wingdings" panose="05000000000000000000" pitchFamily="2" charset="2"/>
              <a:buBlip>
                <a:blip r:embed="rId2"/>
              </a:buBlip>
              <a:defRPr/>
            </a:pPr>
            <a:r>
              <a:rPr lang="en-US"/>
              <a:t>   H.P.L.C.</a:t>
            </a:r>
          </a:p>
          <a:p>
            <a:pPr algn="l" eaLnBrk="1" hangingPunct="1">
              <a:buFont typeface="Wingdings" panose="05000000000000000000" pitchFamily="2" charset="2"/>
              <a:buBlip>
                <a:blip r:embed="rId2"/>
              </a:buBlip>
              <a:defRPr/>
            </a:pPr>
            <a:r>
              <a:rPr lang="en-US"/>
              <a:t>   I.R.</a:t>
            </a:r>
          </a:p>
          <a:p>
            <a:pPr algn="l" eaLnBrk="1" hangingPunct="1">
              <a:buFont typeface="Wingdings" panose="05000000000000000000" pitchFamily="2" charset="2"/>
              <a:buBlip>
                <a:blip r:embed="rId2"/>
              </a:buBlip>
              <a:defRPr/>
            </a:pPr>
            <a:r>
              <a:rPr lang="en-US"/>
              <a:t>   G.C.</a:t>
            </a:r>
          </a:p>
          <a:p>
            <a:pPr algn="l" eaLnBrk="1" hangingPunct="1">
              <a:buFont typeface="Wingdings" panose="05000000000000000000" pitchFamily="2" charset="2"/>
              <a:buBlip>
                <a:blip r:embed="rId2"/>
              </a:buBlip>
              <a:defRPr/>
            </a:pPr>
            <a:r>
              <a:rPr lang="en-US"/>
              <a:t>   G.C. MASS</a:t>
            </a:r>
          </a:p>
          <a:p>
            <a:pPr algn="l" eaLnBrk="1" hangingPunct="1">
              <a:buFont typeface="Wingdings" panose="05000000000000000000" pitchFamily="2" charset="2"/>
              <a:buBlip>
                <a:blip r:embed="rId2"/>
              </a:buBlip>
              <a:defRPr/>
            </a:pPr>
            <a:r>
              <a:rPr lang="en-US"/>
              <a:t>   I.C.</a:t>
            </a:r>
          </a:p>
          <a:p>
            <a:pPr algn="l" eaLnBrk="1" hangingPunct="1">
              <a:buFont typeface="Wingdings" panose="05000000000000000000" pitchFamily="2" charset="2"/>
              <a:buBlip>
                <a:blip r:embed="rId2"/>
              </a:buBlip>
              <a:defRPr/>
            </a:pPr>
            <a:endParaRPr lang="en-US"/>
          </a:p>
        </p:txBody>
      </p:sp>
    </p:spTree>
    <p:extLst>
      <p:ext uri="{BB962C8B-B14F-4D97-AF65-F5344CB8AC3E}">
        <p14:creationId xmlns:p14="http://schemas.microsoft.com/office/powerpoint/2010/main" val="1729500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EXPLOSIVE TRAIN</a:t>
            </a:r>
          </a:p>
        </p:txBody>
      </p:sp>
      <p:sp>
        <p:nvSpPr>
          <p:cNvPr id="7171" name="Rectangle 3"/>
          <p:cNvSpPr>
            <a:spLocks noGrp="1" noChangeArrowheads="1"/>
          </p:cNvSpPr>
          <p:nvPr>
            <p:ph idx="1"/>
          </p:nvPr>
        </p:nvSpPr>
        <p:spPr/>
        <p:txBody>
          <a:bodyPr/>
          <a:lstStyle/>
          <a:p>
            <a:pPr eaLnBrk="1" hangingPunct="1">
              <a:defRPr/>
            </a:pPr>
            <a:r>
              <a:rPr lang="en-US" smtClean="0"/>
              <a:t>FLAME PRODUCER</a:t>
            </a:r>
          </a:p>
          <a:p>
            <a:pPr eaLnBrk="1" hangingPunct="1">
              <a:defRPr/>
            </a:pPr>
            <a:r>
              <a:rPr lang="en-US" smtClean="0"/>
              <a:t>FLAME CARRIER</a:t>
            </a:r>
          </a:p>
          <a:p>
            <a:pPr eaLnBrk="1" hangingPunct="1">
              <a:defRPr/>
            </a:pPr>
            <a:r>
              <a:rPr lang="en-US" smtClean="0"/>
              <a:t>CONVERTING FLAME INTO DETONATION</a:t>
            </a:r>
          </a:p>
          <a:p>
            <a:pPr eaLnBrk="1" hangingPunct="1">
              <a:defRPr/>
            </a:pPr>
            <a:r>
              <a:rPr lang="en-US" smtClean="0"/>
              <a:t>DETONATION WAVE CARRIER</a:t>
            </a:r>
          </a:p>
          <a:p>
            <a:pPr eaLnBrk="1" hangingPunct="1">
              <a:defRPr/>
            </a:pPr>
            <a:r>
              <a:rPr lang="en-US" smtClean="0"/>
              <a:t>BOOSTER</a:t>
            </a:r>
          </a:p>
          <a:p>
            <a:pPr eaLnBrk="1" hangingPunct="1">
              <a:defRPr/>
            </a:pPr>
            <a:r>
              <a:rPr lang="en-US" smtClean="0"/>
              <a:t>MAIN CHARGE</a:t>
            </a:r>
          </a:p>
          <a:p>
            <a:pPr eaLnBrk="1" hangingPunct="1">
              <a:defRPr/>
            </a:pPr>
            <a:endParaRPr lang="en-US" smtClean="0"/>
          </a:p>
        </p:txBody>
      </p:sp>
    </p:spTree>
    <p:extLst>
      <p:ext uri="{BB962C8B-B14F-4D97-AF65-F5344CB8AC3E}">
        <p14:creationId xmlns:p14="http://schemas.microsoft.com/office/powerpoint/2010/main" val="1318519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676400" y="2667001"/>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AU" altLang="en-US" sz="4000">
                <a:latin typeface="Tahoma" panose="020B0604030504040204" pitchFamily="34" charset="0"/>
              </a:rPr>
              <a:t>Do’s and Don’ts if an IED found</a:t>
            </a:r>
          </a:p>
        </p:txBody>
      </p:sp>
    </p:spTree>
    <p:extLst>
      <p:ext uri="{BB962C8B-B14F-4D97-AF65-F5344CB8AC3E}">
        <p14:creationId xmlns:p14="http://schemas.microsoft.com/office/powerpoint/2010/main" val="249761866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752600" y="990601"/>
            <a:ext cx="8229600" cy="573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30000"/>
              </a:lnSpc>
            </a:pPr>
            <a:r>
              <a:rPr lang="en-GB" altLang="en-US" sz="2200"/>
              <a:t>1. Do not touch or remove packet unless duty bound.</a:t>
            </a:r>
          </a:p>
          <a:p>
            <a:pPr>
              <a:lnSpc>
                <a:spcPct val="130000"/>
              </a:lnSpc>
            </a:pPr>
            <a:r>
              <a:rPr lang="en-GB" altLang="en-US" sz="2200"/>
              <a:t>2. Do not open the package with hands.  </a:t>
            </a:r>
          </a:p>
          <a:p>
            <a:pPr>
              <a:lnSpc>
                <a:spcPct val="130000"/>
              </a:lnSpc>
            </a:pPr>
            <a:r>
              <a:rPr lang="en-GB" altLang="en-US" sz="2200"/>
              <a:t>3. Do not puncture the package. .</a:t>
            </a:r>
          </a:p>
          <a:p>
            <a:pPr>
              <a:lnSpc>
                <a:spcPct val="130000"/>
              </a:lnSpc>
            </a:pPr>
            <a:r>
              <a:rPr lang="en-GB" altLang="en-US" sz="2200"/>
              <a:t>4. Do not submerge the package In water. </a:t>
            </a:r>
          </a:p>
          <a:p>
            <a:pPr>
              <a:lnSpc>
                <a:spcPct val="130000"/>
              </a:lnSpc>
            </a:pPr>
            <a:r>
              <a:rPr lang="en-GB" altLang="en-US" sz="2200"/>
              <a:t>5. Do not cut or pullout the strings or wire. </a:t>
            </a:r>
          </a:p>
          <a:p>
            <a:pPr>
              <a:lnSpc>
                <a:spcPct val="130000"/>
              </a:lnSpc>
            </a:pPr>
            <a:r>
              <a:rPr lang="en-GB" altLang="en-US" sz="2200"/>
              <a:t>6. Do not pass the metallic object over the package. </a:t>
            </a:r>
          </a:p>
          <a:p>
            <a:pPr>
              <a:lnSpc>
                <a:spcPct val="130000"/>
              </a:lnSpc>
            </a:pPr>
            <a:r>
              <a:rPr lang="en-GB" altLang="en-US" sz="2200"/>
              <a:t>7.Do not accept the identification marks on the package on the face value. </a:t>
            </a:r>
          </a:p>
          <a:p>
            <a:pPr>
              <a:lnSpc>
                <a:spcPct val="130000"/>
              </a:lnSpc>
            </a:pPr>
            <a:r>
              <a:rPr lang="en-GB" altLang="en-US" sz="2200"/>
              <a:t>8.Do not bring a bomb or suspected object in police station or security control room. </a:t>
            </a:r>
          </a:p>
          <a:p>
            <a:pPr>
              <a:lnSpc>
                <a:spcPct val="130000"/>
              </a:lnSpc>
            </a:pPr>
            <a:r>
              <a:rPr lang="en-GB" altLang="en-US" sz="2000"/>
              <a:t>9.Do not use radio in the vicinity of bomb.</a:t>
            </a:r>
          </a:p>
          <a:p>
            <a:pPr>
              <a:lnSpc>
                <a:spcPct val="130000"/>
              </a:lnSpc>
              <a:buFontTx/>
              <a:buAutoNum type="arabicPlain" startAt="10"/>
            </a:pPr>
            <a:endParaRPr lang="en-GB" altLang="en-US" sz="2000"/>
          </a:p>
          <a:p>
            <a:pPr>
              <a:lnSpc>
                <a:spcPct val="130000"/>
              </a:lnSpc>
              <a:buFontTx/>
              <a:buAutoNum type="arabicPlain" startAt="10"/>
            </a:pPr>
            <a:endParaRPr lang="en-GB" altLang="en-US" sz="2200"/>
          </a:p>
        </p:txBody>
      </p:sp>
      <p:sp>
        <p:nvSpPr>
          <p:cNvPr id="65539" name="Text Box 3"/>
          <p:cNvSpPr txBox="1">
            <a:spLocks noChangeArrowheads="1"/>
          </p:cNvSpPr>
          <p:nvPr/>
        </p:nvSpPr>
        <p:spPr bwMode="auto">
          <a:xfrm>
            <a:off x="1828800" y="381001"/>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a:solidFill>
                  <a:schemeClr val="hlink"/>
                </a:solidFill>
                <a:latin typeface="Tahoma" panose="020B0604030504040204" pitchFamily="34" charset="0"/>
              </a:rPr>
              <a:t>Don'ts</a:t>
            </a:r>
          </a:p>
        </p:txBody>
      </p:sp>
    </p:spTree>
    <p:extLst>
      <p:ext uri="{BB962C8B-B14F-4D97-AF65-F5344CB8AC3E}">
        <p14:creationId xmlns:p14="http://schemas.microsoft.com/office/powerpoint/2010/main" val="362385354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066800" y="1066800"/>
            <a:ext cx="84582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0000"/>
              </a:lnSpc>
              <a:buFontTx/>
              <a:buAutoNum type="arabicPeriod" startAt="10"/>
            </a:pPr>
            <a:r>
              <a:rPr lang="en-GB" altLang="en-US"/>
              <a:t>10. </a:t>
            </a:r>
            <a:r>
              <a:rPr lang="en-US" altLang="en-US"/>
              <a:t>Do not transport the suspected object through congested area. </a:t>
            </a:r>
          </a:p>
          <a:p>
            <a:pPr algn="just">
              <a:lnSpc>
                <a:spcPct val="160000"/>
              </a:lnSpc>
              <a:buFontTx/>
              <a:buAutoNum type="arabicPeriod" startAt="10"/>
            </a:pPr>
            <a:r>
              <a:rPr lang="en-US" altLang="en-US"/>
              <a:t>11.Do not transport the suspected object . Do not transport the suspected object . </a:t>
            </a:r>
          </a:p>
          <a:p>
            <a:pPr algn="just">
              <a:lnSpc>
                <a:spcPct val="160000"/>
              </a:lnSpc>
            </a:pPr>
            <a:r>
              <a:rPr lang="en-GB" altLang="en-US"/>
              <a:t>11.</a:t>
            </a:r>
            <a:r>
              <a:rPr lang="en-GB" altLang="en-US" b="1">
                <a:latin typeface="Tahoma" panose="020B0604030504040204" pitchFamily="34" charset="0"/>
              </a:rPr>
              <a:t> 	</a:t>
            </a:r>
            <a:r>
              <a:rPr lang="en-GB" altLang="en-US">
                <a:latin typeface="Tahoma" panose="020B0604030504040204" pitchFamily="34" charset="0"/>
              </a:rPr>
              <a:t>12</a:t>
            </a:r>
            <a:r>
              <a:rPr lang="en-GB" altLang="en-US" b="1">
                <a:latin typeface="Tahoma" panose="020B0604030504040204" pitchFamily="34" charset="0"/>
              </a:rPr>
              <a:t>.</a:t>
            </a:r>
            <a:r>
              <a:rPr lang="en-GB" altLang="en-US"/>
              <a:t>Evacuate the people to safe distance. Always evacuate the people and NOT the 	BOMB. </a:t>
            </a:r>
          </a:p>
          <a:p>
            <a:pPr algn="just">
              <a:lnSpc>
                <a:spcPct val="160000"/>
              </a:lnSpc>
            </a:pPr>
            <a:r>
              <a:rPr lang="en-GB" altLang="en-US"/>
              <a:t>12. 	13.Do not direct a flash light on the bomb. </a:t>
            </a:r>
          </a:p>
          <a:p>
            <a:pPr algn="just">
              <a:lnSpc>
                <a:spcPct val="160000"/>
              </a:lnSpc>
            </a:pPr>
            <a:r>
              <a:rPr lang="en-GB" altLang="en-US"/>
              <a:t>13. 	14.Do not cover the object. </a:t>
            </a:r>
          </a:p>
          <a:p>
            <a:pPr algn="just">
              <a:lnSpc>
                <a:spcPct val="160000"/>
              </a:lnSpc>
            </a:pPr>
            <a:r>
              <a:rPr lang="en-GB" altLang="en-US"/>
              <a:t>14. 	15.Do not permit re-entry of people until objects are removed. </a:t>
            </a:r>
          </a:p>
          <a:p>
            <a:pPr algn="just">
              <a:lnSpc>
                <a:spcPct val="160000"/>
              </a:lnSpc>
            </a:pPr>
            <a:r>
              <a:rPr lang="en-GB" altLang="en-US"/>
              <a:t>15. 	16.Do not be a DEAD HERO. You can construct a building or house but you can not make dead man alive. </a:t>
            </a:r>
            <a:endParaRPr lang="en-US" altLang="en-US"/>
          </a:p>
        </p:txBody>
      </p:sp>
    </p:spTree>
    <p:extLst>
      <p:ext uri="{BB962C8B-B14F-4D97-AF65-F5344CB8AC3E}">
        <p14:creationId xmlns:p14="http://schemas.microsoft.com/office/powerpoint/2010/main" val="193727383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eaLnBrk="1" hangingPunct="1">
              <a:defRPr/>
            </a:pPr>
            <a:r>
              <a:rPr lang="en-US" sz="2800"/>
              <a:t>Do’s</a:t>
            </a:r>
          </a:p>
        </p:txBody>
      </p:sp>
      <p:sp>
        <p:nvSpPr>
          <p:cNvPr id="291843" name="Rectangle 3"/>
          <p:cNvSpPr>
            <a:spLocks noGrp="1" noChangeArrowheads="1"/>
          </p:cNvSpPr>
          <p:nvPr>
            <p:ph type="body" idx="1"/>
          </p:nvPr>
        </p:nvSpPr>
        <p:spPr/>
        <p:txBody>
          <a:bodyPr/>
          <a:lstStyle/>
          <a:p>
            <a:pPr marL="609600" indent="-609600">
              <a:buFont typeface="Wingdings" panose="05000000000000000000" pitchFamily="2" charset="2"/>
              <a:buAutoNum type="arabicPeriod"/>
              <a:defRPr/>
            </a:pPr>
            <a:r>
              <a:rPr lang="en-US" sz="2400"/>
              <a:t>Do evacuate men immediately to a safe distance.</a:t>
            </a:r>
          </a:p>
          <a:p>
            <a:pPr marL="609600" indent="-609600">
              <a:buFont typeface="Wingdings" panose="05000000000000000000" pitchFamily="2" charset="2"/>
              <a:buAutoNum type="arabicPeriod"/>
              <a:defRPr/>
            </a:pPr>
            <a:r>
              <a:rPr lang="en-US" sz="2400"/>
              <a:t>Open all windows and doors.</a:t>
            </a:r>
          </a:p>
          <a:p>
            <a:pPr marL="609600" indent="-609600">
              <a:buFont typeface="Wingdings" panose="05000000000000000000" pitchFamily="2" charset="2"/>
              <a:buAutoNum type="arabicPeriod"/>
              <a:defRPr/>
            </a:pPr>
            <a:r>
              <a:rPr lang="en-US" sz="2400"/>
              <a:t>Place sand bags around the suspected object.</a:t>
            </a:r>
          </a:p>
          <a:p>
            <a:pPr marL="609600" indent="-609600">
              <a:buFont typeface="Wingdings" panose="05000000000000000000" pitchFamily="2" charset="2"/>
              <a:buAutoNum type="arabicPeriod"/>
              <a:defRPr/>
            </a:pPr>
            <a:r>
              <a:rPr lang="en-US" sz="2400"/>
              <a:t>Inform Bomb Disposal Squad.</a:t>
            </a:r>
          </a:p>
          <a:p>
            <a:pPr marL="609600" indent="-609600">
              <a:buFont typeface="Wingdings" panose="05000000000000000000" pitchFamily="2" charset="2"/>
              <a:buAutoNum type="arabicPeriod"/>
              <a:defRPr/>
            </a:pPr>
            <a:r>
              <a:rPr lang="en-US" sz="2400"/>
              <a:t>Inform Fire Brigade, Hospital and Ambulance.</a:t>
            </a:r>
          </a:p>
          <a:p>
            <a:pPr marL="609600" indent="-609600">
              <a:buFont typeface="Wingdings" panose="05000000000000000000" pitchFamily="2" charset="2"/>
              <a:buAutoNum type="arabicPeriod"/>
              <a:defRPr/>
            </a:pPr>
            <a:r>
              <a:rPr lang="en-US" sz="2400"/>
              <a:t>Do handle the package alone if you are duty bound to handle.</a:t>
            </a:r>
          </a:p>
          <a:p>
            <a:pPr marL="609600" indent="-609600" algn="just">
              <a:lnSpc>
                <a:spcPct val="160000"/>
              </a:lnSpc>
              <a:spcBef>
                <a:spcPct val="0"/>
              </a:spcBef>
              <a:buNone/>
              <a:defRPr/>
            </a:pPr>
            <a:r>
              <a:rPr lang="en-GB" sz="2400"/>
              <a:t>7.    Remove all inflammable items. </a:t>
            </a:r>
          </a:p>
          <a:p>
            <a:pPr marL="609600" indent="-609600">
              <a:buFont typeface="Wingdings" panose="05000000000000000000" pitchFamily="2" charset="2"/>
              <a:buAutoNum type="arabicPeriod"/>
              <a:defRPr/>
            </a:pPr>
            <a:endParaRPr lang="en-US" sz="2400"/>
          </a:p>
        </p:txBody>
      </p:sp>
    </p:spTree>
    <p:extLst>
      <p:ext uri="{BB962C8B-B14F-4D97-AF65-F5344CB8AC3E}">
        <p14:creationId xmlns:p14="http://schemas.microsoft.com/office/powerpoint/2010/main" val="4176304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905000" y="990600"/>
            <a:ext cx="81534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a:solidFill>
                  <a:schemeClr val="hlink"/>
                </a:solidFill>
                <a:latin typeface="Tahoma" panose="020B0604030504040204" pitchFamily="34" charset="0"/>
              </a:rPr>
              <a:t>Dos</a:t>
            </a:r>
          </a:p>
          <a:p>
            <a:endParaRPr lang="en-GB" altLang="en-US" sz="2400" b="1">
              <a:solidFill>
                <a:schemeClr val="hlink"/>
              </a:solidFill>
              <a:latin typeface="Tahoma" panose="020B0604030504040204" pitchFamily="34" charset="0"/>
            </a:endParaRPr>
          </a:p>
          <a:p>
            <a:r>
              <a:rPr lang="en-GB" altLang="en-US" sz="2400" b="1">
                <a:solidFill>
                  <a:schemeClr val="hlink"/>
                </a:solidFill>
                <a:latin typeface="Tahoma" panose="020B0604030504040204" pitchFamily="34" charset="0"/>
              </a:rPr>
              <a:t>Actions before bomb call </a:t>
            </a:r>
            <a:r>
              <a:rPr lang="en-GB" altLang="en-US" sz="2800" b="1" u="sng">
                <a:latin typeface="Tahoma" panose="020B0604030504040204" pitchFamily="34" charset="0"/>
              </a:rPr>
              <a:t> </a:t>
            </a:r>
          </a:p>
          <a:p>
            <a:pPr>
              <a:lnSpc>
                <a:spcPct val="140000"/>
              </a:lnSpc>
            </a:pPr>
            <a:r>
              <a:rPr lang="en-GB" altLang="en-US" sz="2800">
                <a:latin typeface="Tahoma" panose="020B0604030504040204" pitchFamily="34" charset="0"/>
              </a:rPr>
              <a:t>1.	</a:t>
            </a:r>
            <a:r>
              <a:rPr lang="en-GB" altLang="en-US" sz="2400">
                <a:latin typeface="Tahoma" panose="020B0604030504040204" pitchFamily="34" charset="0"/>
              </a:rPr>
              <a:t>Selection/nomination of persons </a:t>
            </a:r>
          </a:p>
          <a:p>
            <a:pPr>
              <a:lnSpc>
                <a:spcPct val="140000"/>
              </a:lnSpc>
            </a:pPr>
            <a:r>
              <a:rPr lang="en-GB" altLang="en-US" sz="2400">
                <a:latin typeface="Tahoma" panose="020B0604030504040204" pitchFamily="34" charset="0"/>
              </a:rPr>
              <a:t>2.	Training </a:t>
            </a:r>
          </a:p>
          <a:p>
            <a:pPr>
              <a:lnSpc>
                <a:spcPct val="140000"/>
              </a:lnSpc>
            </a:pPr>
            <a:r>
              <a:rPr lang="en-GB" altLang="en-US" sz="2400">
                <a:latin typeface="Tahoma" panose="020B0604030504040204" pitchFamily="34" charset="0"/>
              </a:rPr>
              <a:t>3.	Equip them </a:t>
            </a:r>
          </a:p>
          <a:p>
            <a:pPr>
              <a:lnSpc>
                <a:spcPct val="140000"/>
              </a:lnSpc>
            </a:pPr>
            <a:r>
              <a:rPr lang="en-GB" altLang="en-US" sz="2400">
                <a:latin typeface="Tahoma" panose="020B0604030504040204" pitchFamily="34" charset="0"/>
              </a:rPr>
              <a:t>4.	Prepare contingency plan </a:t>
            </a:r>
          </a:p>
          <a:p>
            <a:pPr>
              <a:lnSpc>
                <a:spcPct val="140000"/>
              </a:lnSpc>
            </a:pPr>
            <a:r>
              <a:rPr lang="en-GB" altLang="en-US" sz="2400">
                <a:latin typeface="Tahoma" panose="020B0604030504040204" pitchFamily="34" charset="0"/>
              </a:rPr>
              <a:t>5.	Prepare search plan </a:t>
            </a:r>
          </a:p>
          <a:p>
            <a:pPr>
              <a:lnSpc>
                <a:spcPct val="140000"/>
              </a:lnSpc>
            </a:pPr>
            <a:r>
              <a:rPr lang="en-GB" altLang="en-US" sz="2400">
                <a:latin typeface="Tahoma" panose="020B0604030504040204" pitchFamily="34" charset="0"/>
              </a:rPr>
              <a:t>6.	Prepare evacuation plan </a:t>
            </a:r>
          </a:p>
          <a:p>
            <a:pPr>
              <a:lnSpc>
                <a:spcPct val="140000"/>
              </a:lnSpc>
              <a:buFontTx/>
              <a:buAutoNum type="arabicPeriod" startAt="7"/>
            </a:pPr>
            <a:r>
              <a:rPr lang="en-GB" altLang="en-US" sz="2400">
                <a:latin typeface="Tahoma" panose="020B0604030504040204" pitchFamily="34" charset="0"/>
              </a:rPr>
              <a:t>Educate officers and staff on telephone threats</a:t>
            </a:r>
          </a:p>
          <a:p>
            <a:pPr>
              <a:lnSpc>
                <a:spcPct val="140000"/>
              </a:lnSpc>
              <a:buFontTx/>
              <a:buAutoNum type="arabicPeriod" startAt="7"/>
            </a:pPr>
            <a:r>
              <a:rPr lang="en-GB" altLang="en-US" sz="2400">
                <a:latin typeface="Tahoma" panose="020B0604030504040204" pitchFamily="34" charset="0"/>
              </a:rPr>
              <a:t>Rehearsals </a:t>
            </a:r>
          </a:p>
          <a:p>
            <a:pPr>
              <a:lnSpc>
                <a:spcPct val="140000"/>
              </a:lnSpc>
            </a:pPr>
            <a:endParaRPr lang="en-US" altLang="en-US" sz="2400">
              <a:latin typeface="Tahoma" panose="020B0604030504040204" pitchFamily="34" charset="0"/>
            </a:endParaRPr>
          </a:p>
        </p:txBody>
      </p:sp>
    </p:spTree>
    <p:extLst>
      <p:ext uri="{BB962C8B-B14F-4D97-AF65-F5344CB8AC3E}">
        <p14:creationId xmlns:p14="http://schemas.microsoft.com/office/powerpoint/2010/main" val="361137976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1371600" y="304800"/>
            <a:ext cx="8229600" cy="1143000"/>
          </a:xfrm>
        </p:spPr>
        <p:txBody>
          <a:bodyPr/>
          <a:lstStyle/>
          <a:p>
            <a:pPr eaLnBrk="1" hangingPunct="1">
              <a:defRPr/>
            </a:pPr>
            <a:r>
              <a:rPr lang="en-US" smtClean="0"/>
              <a:t>       Golden rules of Handling</a:t>
            </a:r>
          </a:p>
        </p:txBody>
      </p:sp>
      <p:sp>
        <p:nvSpPr>
          <p:cNvPr id="296963" name="Rectangle 3"/>
          <p:cNvSpPr>
            <a:spLocks noGrp="1" noChangeArrowheads="1"/>
          </p:cNvSpPr>
          <p:nvPr>
            <p:ph type="body" idx="1"/>
          </p:nvPr>
        </p:nvSpPr>
        <p:spPr>
          <a:xfrm>
            <a:off x="2209800" y="1752600"/>
            <a:ext cx="8229600" cy="4533900"/>
          </a:xfrm>
        </p:spPr>
        <p:txBody>
          <a:bodyPr>
            <a:normAutofit lnSpcReduction="10000"/>
          </a:bodyPr>
          <a:lstStyle/>
          <a:p>
            <a:pPr eaLnBrk="1" hangingPunct="1">
              <a:lnSpc>
                <a:spcPct val="90000"/>
              </a:lnSpc>
              <a:defRPr/>
            </a:pPr>
            <a:r>
              <a:rPr lang="en-US" sz="2000"/>
              <a:t> Use rubber gloves- Do not touch anything with bare   hands</a:t>
            </a:r>
          </a:p>
          <a:p>
            <a:pPr eaLnBrk="1" hangingPunct="1">
              <a:lnSpc>
                <a:spcPct val="90000"/>
              </a:lnSpc>
              <a:buFont typeface="Wingdings" panose="05000000000000000000" pitchFamily="2" charset="2"/>
              <a:buNone/>
              <a:defRPr/>
            </a:pPr>
            <a:endParaRPr lang="en-US" sz="2000"/>
          </a:p>
          <a:p>
            <a:pPr eaLnBrk="1" hangingPunct="1">
              <a:lnSpc>
                <a:spcPct val="90000"/>
              </a:lnSpc>
              <a:defRPr/>
            </a:pPr>
            <a:r>
              <a:rPr lang="en-US" sz="2000"/>
              <a:t>Avoid the temptation of picking up an article immediately on </a:t>
            </a:r>
          </a:p>
          <a:p>
            <a:pPr eaLnBrk="1" hangingPunct="1">
              <a:lnSpc>
                <a:spcPct val="90000"/>
              </a:lnSpc>
              <a:buFont typeface="Wingdings" panose="05000000000000000000" pitchFamily="2" charset="2"/>
              <a:buNone/>
              <a:defRPr/>
            </a:pPr>
            <a:r>
              <a:rPr lang="en-US" sz="2000"/>
              <a:t>    seeing it.</a:t>
            </a:r>
          </a:p>
          <a:p>
            <a:pPr eaLnBrk="1" hangingPunct="1">
              <a:lnSpc>
                <a:spcPct val="90000"/>
              </a:lnSpc>
              <a:defRPr/>
            </a:pPr>
            <a:endParaRPr lang="en-US" sz="2000"/>
          </a:p>
          <a:p>
            <a:pPr eaLnBrk="1" hangingPunct="1">
              <a:lnSpc>
                <a:spcPct val="90000"/>
              </a:lnSpc>
              <a:defRPr/>
            </a:pPr>
            <a:r>
              <a:rPr lang="en-US" sz="2000"/>
              <a:t>Carefully examine the article externally before touching it and then handle it accordingly.</a:t>
            </a:r>
          </a:p>
          <a:p>
            <a:pPr eaLnBrk="1" hangingPunct="1">
              <a:lnSpc>
                <a:spcPct val="90000"/>
              </a:lnSpc>
              <a:buFont typeface="Wingdings" panose="05000000000000000000" pitchFamily="2" charset="2"/>
              <a:buNone/>
              <a:defRPr/>
            </a:pPr>
            <a:endParaRPr lang="en-US" sz="2000"/>
          </a:p>
          <a:p>
            <a:pPr eaLnBrk="1" hangingPunct="1">
              <a:lnSpc>
                <a:spcPct val="90000"/>
              </a:lnSpc>
              <a:defRPr/>
            </a:pPr>
            <a:r>
              <a:rPr lang="en-US" sz="2000"/>
              <a:t>After the preliminary examination (before touching the article) make a record in writing of the exact spot where it was found.</a:t>
            </a:r>
          </a:p>
          <a:p>
            <a:pPr eaLnBrk="1" hangingPunct="1">
              <a:lnSpc>
                <a:spcPct val="90000"/>
              </a:lnSpc>
              <a:buFont typeface="Wingdings" panose="05000000000000000000" pitchFamily="2" charset="2"/>
              <a:buNone/>
              <a:defRPr/>
            </a:pPr>
            <a:endParaRPr lang="en-US" sz="2000"/>
          </a:p>
          <a:p>
            <a:pPr eaLnBrk="1" hangingPunct="1">
              <a:lnSpc>
                <a:spcPct val="90000"/>
              </a:lnSpc>
              <a:defRPr/>
            </a:pPr>
            <a:r>
              <a:rPr lang="en-US" sz="2000"/>
              <a:t>Handling should be as minimum as possible and should be done in such a way as to leave the article as nearly as possible in its original condition. </a:t>
            </a:r>
          </a:p>
          <a:p>
            <a:pPr eaLnBrk="1" hangingPunct="1">
              <a:lnSpc>
                <a:spcPct val="90000"/>
              </a:lnSpc>
              <a:defRPr/>
            </a:pPr>
            <a:endParaRPr lang="en-US" sz="2000"/>
          </a:p>
        </p:txBody>
      </p:sp>
    </p:spTree>
    <p:extLst>
      <p:ext uri="{BB962C8B-B14F-4D97-AF65-F5344CB8AC3E}">
        <p14:creationId xmlns:p14="http://schemas.microsoft.com/office/powerpoint/2010/main" val="2752221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hangingPunct="1">
              <a:defRPr/>
            </a:pPr>
            <a:endParaRPr lang="en-US" smtClean="0"/>
          </a:p>
        </p:txBody>
      </p:sp>
      <p:sp>
        <p:nvSpPr>
          <p:cNvPr id="297987" name="Rectangle 3"/>
          <p:cNvSpPr>
            <a:spLocks noGrp="1" noChangeArrowheads="1"/>
          </p:cNvSpPr>
          <p:nvPr>
            <p:ph type="body" idx="1"/>
          </p:nvPr>
        </p:nvSpPr>
        <p:spPr/>
        <p:txBody>
          <a:bodyPr/>
          <a:lstStyle/>
          <a:p>
            <a:pPr eaLnBrk="1" hangingPunct="1">
              <a:defRPr/>
            </a:pPr>
            <a:r>
              <a:rPr lang="en-US" sz="2400"/>
              <a:t>Handling should be a little bit abnormal, i.e., hold the article only by such parts as are unlikely to have been touched by the previous users whose finger impressions may be on them</a:t>
            </a:r>
          </a:p>
          <a:p>
            <a:pPr eaLnBrk="1" hangingPunct="1">
              <a:defRPr/>
            </a:pPr>
            <a:endParaRPr lang="en-US" sz="2400"/>
          </a:p>
          <a:p>
            <a:pPr eaLnBrk="1" hangingPunct="1">
              <a:defRPr/>
            </a:pPr>
            <a:r>
              <a:rPr lang="en-US" sz="2400"/>
              <a:t>Use forceps to pick up a small article</a:t>
            </a:r>
          </a:p>
          <a:p>
            <a:pPr eaLnBrk="1" hangingPunct="1">
              <a:defRPr/>
            </a:pPr>
            <a:endParaRPr lang="en-US" sz="2400"/>
          </a:p>
          <a:p>
            <a:pPr eaLnBrk="1" hangingPunct="1">
              <a:defRPr/>
            </a:pPr>
            <a:r>
              <a:rPr lang="en-US" sz="2400"/>
              <a:t>Main attention to be paid to see that your handling should not disturb or obliterate any trace which may subsequently prove to be of great importance.</a:t>
            </a:r>
          </a:p>
          <a:p>
            <a:pPr eaLnBrk="1" hangingPunct="1">
              <a:defRPr/>
            </a:pPr>
            <a:endParaRPr lang="en-US" sz="2400"/>
          </a:p>
          <a:p>
            <a:pPr eaLnBrk="1" hangingPunct="1">
              <a:defRPr/>
            </a:pPr>
            <a:endParaRPr lang="en-US" sz="2400"/>
          </a:p>
        </p:txBody>
      </p:sp>
    </p:spTree>
    <p:extLst>
      <p:ext uri="{BB962C8B-B14F-4D97-AF65-F5344CB8AC3E}">
        <p14:creationId xmlns:p14="http://schemas.microsoft.com/office/powerpoint/2010/main" val="1384337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defRPr/>
            </a:pPr>
            <a:r>
              <a:rPr lang="en-US" smtClean="0"/>
              <a:t> </a:t>
            </a:r>
            <a:r>
              <a:rPr lang="en-US" sz="2400"/>
              <a:t>Packing and Labeling</a:t>
            </a:r>
          </a:p>
        </p:txBody>
      </p:sp>
      <p:sp>
        <p:nvSpPr>
          <p:cNvPr id="299011" name="Rectangle 3"/>
          <p:cNvSpPr>
            <a:spLocks noGrp="1" noChangeArrowheads="1"/>
          </p:cNvSpPr>
          <p:nvPr>
            <p:ph type="body" idx="1"/>
          </p:nvPr>
        </p:nvSpPr>
        <p:spPr>
          <a:xfrm>
            <a:off x="2438400" y="1524000"/>
            <a:ext cx="8229600" cy="4533900"/>
          </a:xfrm>
        </p:spPr>
        <p:txBody>
          <a:bodyPr>
            <a:normAutofit lnSpcReduction="10000"/>
          </a:bodyPr>
          <a:lstStyle/>
          <a:p>
            <a:pPr eaLnBrk="1" hangingPunct="1">
              <a:lnSpc>
                <a:spcPct val="80000"/>
              </a:lnSpc>
              <a:buFont typeface="Wingdings" panose="05000000000000000000" pitchFamily="2" charset="2"/>
              <a:buNone/>
              <a:defRPr/>
            </a:pPr>
            <a:r>
              <a:rPr lang="en-US" sz="2000"/>
              <a:t>1.Each article should be separately packed and labeled indicating the serial number of the item.</a:t>
            </a:r>
          </a:p>
          <a:p>
            <a:pPr eaLnBrk="1" hangingPunct="1">
              <a:lnSpc>
                <a:spcPct val="80000"/>
              </a:lnSpc>
              <a:buFont typeface="Wingdings" panose="05000000000000000000" pitchFamily="2" charset="2"/>
              <a:buNone/>
              <a:defRPr/>
            </a:pPr>
            <a:r>
              <a:rPr lang="en-US" sz="2000"/>
              <a:t>2.Two or more items should never be packed together.</a:t>
            </a:r>
          </a:p>
          <a:p>
            <a:pPr eaLnBrk="1" hangingPunct="1">
              <a:lnSpc>
                <a:spcPct val="80000"/>
              </a:lnSpc>
              <a:buFont typeface="Wingdings" panose="05000000000000000000" pitchFamily="2" charset="2"/>
              <a:buNone/>
              <a:defRPr/>
            </a:pPr>
            <a:r>
              <a:rPr lang="en-US" sz="2000"/>
              <a:t>3.The labels should numbered consecutively and should bear the signature of the forwarding officer and the case number and date of his letter of advice .</a:t>
            </a:r>
          </a:p>
          <a:p>
            <a:pPr eaLnBrk="1" hangingPunct="1">
              <a:lnSpc>
                <a:spcPct val="80000"/>
              </a:lnSpc>
              <a:buFont typeface="Wingdings" panose="05000000000000000000" pitchFamily="2" charset="2"/>
              <a:buNone/>
              <a:defRPr/>
            </a:pPr>
            <a:r>
              <a:rPr lang="en-US" sz="2000"/>
              <a:t>4 So far as possible , all such packets belonging to one case should be enclosed one box or outer covering to for a parcel.</a:t>
            </a:r>
          </a:p>
          <a:p>
            <a:pPr eaLnBrk="1" hangingPunct="1">
              <a:lnSpc>
                <a:spcPct val="80000"/>
              </a:lnSpc>
              <a:buFont typeface="Wingdings" panose="05000000000000000000" pitchFamily="2" charset="2"/>
              <a:buNone/>
              <a:defRPr/>
            </a:pPr>
            <a:r>
              <a:rPr lang="en-US" sz="2000"/>
              <a:t>5.Packets of articles belonging to different cases should never be enclosed in one parcel.</a:t>
            </a:r>
          </a:p>
          <a:p>
            <a:pPr eaLnBrk="1" hangingPunct="1">
              <a:lnSpc>
                <a:spcPct val="80000"/>
              </a:lnSpc>
              <a:buFont typeface="Wingdings" panose="05000000000000000000" pitchFamily="2" charset="2"/>
              <a:buNone/>
              <a:defRPr/>
            </a:pPr>
            <a:r>
              <a:rPr lang="en-US" sz="2000"/>
              <a:t>6.Soil and other stiff loose materials are best stored in plastic bag or metallic container.</a:t>
            </a:r>
          </a:p>
          <a:p>
            <a:pPr eaLnBrk="1" hangingPunct="1">
              <a:lnSpc>
                <a:spcPct val="80000"/>
              </a:lnSpc>
              <a:buFont typeface="Wingdings" panose="05000000000000000000" pitchFamily="2" charset="2"/>
              <a:buNone/>
              <a:defRPr/>
            </a:pPr>
            <a:r>
              <a:rPr lang="en-US" sz="2000"/>
              <a:t>7. Sharp edged objects should not be allowed to pierce the sides of the plastic bag.</a:t>
            </a:r>
          </a:p>
          <a:p>
            <a:pPr eaLnBrk="1" hangingPunct="1">
              <a:lnSpc>
                <a:spcPct val="80000"/>
              </a:lnSpc>
              <a:buFont typeface="Wingdings" panose="05000000000000000000" pitchFamily="2" charset="2"/>
              <a:buNone/>
              <a:defRPr/>
            </a:pPr>
            <a:r>
              <a:rPr lang="en-US" sz="2000"/>
              <a:t>8. Pack the initiating device or the detonators separately with cotton wrapping.</a:t>
            </a:r>
          </a:p>
        </p:txBody>
      </p:sp>
    </p:spTree>
    <p:extLst>
      <p:ext uri="{BB962C8B-B14F-4D97-AF65-F5344CB8AC3E}">
        <p14:creationId xmlns:p14="http://schemas.microsoft.com/office/powerpoint/2010/main" val="3353174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defRPr/>
            </a:pPr>
            <a:r>
              <a:rPr lang="en-US" sz="2400"/>
              <a:t>Sealing</a:t>
            </a:r>
          </a:p>
        </p:txBody>
      </p:sp>
      <p:sp>
        <p:nvSpPr>
          <p:cNvPr id="300035" name="Rectangle 3"/>
          <p:cNvSpPr>
            <a:spLocks noGrp="1" noChangeArrowheads="1"/>
          </p:cNvSpPr>
          <p:nvPr>
            <p:ph type="body" idx="1"/>
          </p:nvPr>
        </p:nvSpPr>
        <p:spPr/>
        <p:txBody>
          <a:bodyPr/>
          <a:lstStyle/>
          <a:p>
            <a:pPr eaLnBrk="1" hangingPunct="1">
              <a:defRPr/>
            </a:pPr>
            <a:r>
              <a:rPr lang="en-US" sz="2400"/>
              <a:t>All parcels should be carefully sealed by the despatching officers and packed in such a manner that they cannot be opened without destroying the seals.</a:t>
            </a:r>
          </a:p>
          <a:p>
            <a:pPr eaLnBrk="1" hangingPunct="1">
              <a:defRPr/>
            </a:pPr>
            <a:r>
              <a:rPr lang="en-US" sz="2400"/>
              <a:t>In one case, the same seal should be used throughout.</a:t>
            </a:r>
          </a:p>
          <a:p>
            <a:pPr eaLnBrk="1" hangingPunct="1">
              <a:defRPr/>
            </a:pPr>
            <a:r>
              <a:rPr lang="en-US" sz="2400"/>
              <a:t>The specimen seal should be the same with the seals of the packets. </a:t>
            </a:r>
          </a:p>
        </p:txBody>
      </p:sp>
    </p:spTree>
    <p:extLst>
      <p:ext uri="{BB962C8B-B14F-4D97-AF65-F5344CB8AC3E}">
        <p14:creationId xmlns:p14="http://schemas.microsoft.com/office/powerpoint/2010/main" val="437003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defRPr/>
            </a:pPr>
            <a:r>
              <a:rPr lang="en-US" sz="2400"/>
              <a:t>Forwarding</a:t>
            </a:r>
          </a:p>
        </p:txBody>
      </p:sp>
      <p:sp>
        <p:nvSpPr>
          <p:cNvPr id="301059" name="Rectangle 3"/>
          <p:cNvSpPr>
            <a:spLocks noGrp="1" noChangeArrowheads="1"/>
          </p:cNvSpPr>
          <p:nvPr>
            <p:ph type="body" idx="1"/>
          </p:nvPr>
        </p:nvSpPr>
        <p:spPr/>
        <p:txBody>
          <a:bodyPr>
            <a:normAutofit lnSpcReduction="10000"/>
          </a:bodyPr>
          <a:lstStyle/>
          <a:p>
            <a:pPr eaLnBrk="1" hangingPunct="1">
              <a:lnSpc>
                <a:spcPct val="90000"/>
              </a:lnSpc>
              <a:defRPr/>
            </a:pPr>
            <a:r>
              <a:rPr lang="en-US" sz="2000"/>
              <a:t>A letter of advice should be separately forwarded to the examiner concerned.</a:t>
            </a:r>
          </a:p>
          <a:p>
            <a:pPr eaLnBrk="1" hangingPunct="1">
              <a:lnSpc>
                <a:spcPct val="90000"/>
              </a:lnSpc>
              <a:defRPr/>
            </a:pPr>
            <a:r>
              <a:rPr lang="en-US" sz="2000"/>
              <a:t>Forwarding letter should contain the following particulars:</a:t>
            </a:r>
          </a:p>
          <a:p>
            <a:pPr eaLnBrk="1" hangingPunct="1">
              <a:lnSpc>
                <a:spcPct val="90000"/>
              </a:lnSpc>
              <a:buFont typeface="Wingdings" panose="05000000000000000000" pitchFamily="2" charset="2"/>
              <a:buNone/>
              <a:defRPr/>
            </a:pPr>
            <a:r>
              <a:rPr lang="en-US" sz="2000"/>
              <a:t>     a) report number</a:t>
            </a:r>
          </a:p>
          <a:p>
            <a:pPr eaLnBrk="1" hangingPunct="1">
              <a:lnSpc>
                <a:spcPct val="90000"/>
              </a:lnSpc>
              <a:buFont typeface="Wingdings" panose="05000000000000000000" pitchFamily="2" charset="2"/>
              <a:buNone/>
              <a:defRPr/>
            </a:pPr>
            <a:r>
              <a:rPr lang="en-US" sz="2000"/>
              <a:t>     b) case reference</a:t>
            </a:r>
          </a:p>
          <a:p>
            <a:pPr eaLnBrk="1" hangingPunct="1">
              <a:lnSpc>
                <a:spcPct val="90000"/>
              </a:lnSpc>
              <a:buFont typeface="Wingdings" panose="05000000000000000000" pitchFamily="2" charset="2"/>
              <a:buNone/>
              <a:defRPr/>
            </a:pPr>
            <a:r>
              <a:rPr lang="en-US" sz="2000"/>
              <a:t>     c) brief history of the case</a:t>
            </a:r>
          </a:p>
          <a:p>
            <a:pPr eaLnBrk="1" hangingPunct="1">
              <a:lnSpc>
                <a:spcPct val="90000"/>
              </a:lnSpc>
              <a:buFont typeface="Wingdings" panose="05000000000000000000" pitchFamily="2" charset="2"/>
              <a:buNone/>
              <a:defRPr/>
            </a:pPr>
            <a:r>
              <a:rPr lang="en-US" sz="2000"/>
              <a:t>     d) description of articles in each packet</a:t>
            </a:r>
          </a:p>
          <a:p>
            <a:pPr eaLnBrk="1" hangingPunct="1">
              <a:lnSpc>
                <a:spcPct val="90000"/>
              </a:lnSpc>
              <a:buFont typeface="Wingdings" panose="05000000000000000000" pitchFamily="2" charset="2"/>
              <a:buNone/>
              <a:defRPr/>
            </a:pPr>
            <a:r>
              <a:rPr lang="en-US" sz="2000"/>
              <a:t>     e) Nature of examination required</a:t>
            </a:r>
          </a:p>
          <a:p>
            <a:pPr eaLnBrk="1" hangingPunct="1">
              <a:lnSpc>
                <a:spcPct val="90000"/>
              </a:lnSpc>
              <a:buFont typeface="Wingdings" panose="05000000000000000000" pitchFamily="2" charset="2"/>
              <a:buNone/>
              <a:defRPr/>
            </a:pPr>
            <a:r>
              <a:rPr lang="en-US" sz="2000"/>
              <a:t>     f) forwarding note of the officer through whom the articles are forwarded</a:t>
            </a:r>
          </a:p>
          <a:p>
            <a:pPr eaLnBrk="1" hangingPunct="1">
              <a:lnSpc>
                <a:spcPct val="90000"/>
              </a:lnSpc>
              <a:buFont typeface="Wingdings" panose="05000000000000000000" pitchFamily="2" charset="2"/>
              <a:buNone/>
              <a:defRPr/>
            </a:pPr>
            <a:r>
              <a:rPr lang="en-US" sz="2000"/>
              <a:t>    g) name of the investigating officer</a:t>
            </a:r>
          </a:p>
          <a:p>
            <a:pPr eaLnBrk="1" hangingPunct="1">
              <a:lnSpc>
                <a:spcPct val="90000"/>
              </a:lnSpc>
              <a:buFont typeface="Wingdings" panose="05000000000000000000" pitchFamily="2" charset="2"/>
              <a:buNone/>
              <a:defRPr/>
            </a:pPr>
            <a:r>
              <a:rPr lang="en-US" sz="2000"/>
              <a:t>    h) specimen seal used on the parcel</a:t>
            </a:r>
          </a:p>
          <a:p>
            <a:pPr eaLnBrk="1" hangingPunct="1">
              <a:lnSpc>
                <a:spcPct val="90000"/>
              </a:lnSpc>
              <a:buFont typeface="Wingdings" panose="05000000000000000000" pitchFamily="2" charset="2"/>
              <a:buNone/>
              <a:defRPr/>
            </a:pPr>
            <a:r>
              <a:rPr lang="en-US" sz="2000"/>
              <a:t>    i) certificate of authority to examine</a:t>
            </a:r>
          </a:p>
          <a:p>
            <a:pPr eaLnBrk="1" hangingPunct="1">
              <a:lnSpc>
                <a:spcPct val="90000"/>
              </a:lnSpc>
              <a:buFont typeface="Wingdings" panose="05000000000000000000" pitchFamily="2" charset="2"/>
              <a:buNone/>
              <a:defRPr/>
            </a:pPr>
            <a:endParaRPr lang="en-US" sz="2000"/>
          </a:p>
        </p:txBody>
      </p:sp>
    </p:spTree>
    <p:extLst>
      <p:ext uri="{BB962C8B-B14F-4D97-AF65-F5344CB8AC3E}">
        <p14:creationId xmlns:p14="http://schemas.microsoft.com/office/powerpoint/2010/main" val="58374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209800" y="285751"/>
            <a:ext cx="7772400" cy="942975"/>
          </a:xfrm>
        </p:spPr>
        <p:txBody>
          <a:bodyPr/>
          <a:lstStyle/>
          <a:p>
            <a:pPr eaLnBrk="1" hangingPunct="1">
              <a:defRPr/>
            </a:pPr>
            <a:r>
              <a:rPr lang="en-US" sz="2000" b="1">
                <a:latin typeface="Arial Unicode MS" pitchFamily="34" charset="-128"/>
                <a:cs typeface="Times New Roman" pitchFamily="18" charset="0"/>
              </a:rPr>
              <a:t> </a:t>
            </a:r>
            <a:endParaRPr lang="en-US" sz="2000">
              <a:latin typeface="Arial Unicode MS" pitchFamily="34" charset="-128"/>
              <a:cs typeface="Times New Roman" pitchFamily="18" charset="0"/>
            </a:endParaRPr>
          </a:p>
        </p:txBody>
      </p:sp>
      <p:sp>
        <p:nvSpPr>
          <p:cNvPr id="212995" name="Rectangle 3"/>
          <p:cNvSpPr>
            <a:spLocks noGrp="1" noChangeArrowheads="1"/>
          </p:cNvSpPr>
          <p:nvPr>
            <p:ph type="body" idx="1"/>
          </p:nvPr>
        </p:nvSpPr>
        <p:spPr>
          <a:xfrm>
            <a:off x="2209800" y="228600"/>
            <a:ext cx="7772400" cy="5791200"/>
          </a:xfrm>
        </p:spPr>
        <p:txBody>
          <a:bodyPr/>
          <a:lstStyle/>
          <a:p>
            <a:pPr algn="just" eaLnBrk="1" hangingPunct="1">
              <a:buFont typeface="Wingdings" panose="05000000000000000000" pitchFamily="2" charset="2"/>
              <a:buNone/>
              <a:defRPr/>
            </a:pPr>
            <a:endParaRPr lang="en-US" smtClean="0">
              <a:cs typeface="Times New Roman" pitchFamily="18" charset="0"/>
            </a:endParaRPr>
          </a:p>
          <a:p>
            <a:pPr eaLnBrk="1" hangingPunct="1">
              <a:defRPr/>
            </a:pPr>
            <a:endParaRPr lang="en-US" smtClean="0"/>
          </a:p>
        </p:txBody>
      </p:sp>
      <p:sp>
        <p:nvSpPr>
          <p:cNvPr id="28676" name="Line 4"/>
          <p:cNvSpPr>
            <a:spLocks noChangeShapeType="1"/>
          </p:cNvSpPr>
          <p:nvPr/>
        </p:nvSpPr>
        <p:spPr bwMode="auto">
          <a:xfrm>
            <a:off x="8001000" y="1295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77" name="Line 5"/>
          <p:cNvSpPr>
            <a:spLocks noChangeShapeType="1"/>
          </p:cNvSpPr>
          <p:nvPr/>
        </p:nvSpPr>
        <p:spPr bwMode="auto">
          <a:xfrm>
            <a:off x="7772400" y="10668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78" name="Line 6"/>
          <p:cNvSpPr>
            <a:spLocks noChangeShapeType="1"/>
          </p:cNvSpPr>
          <p:nvPr/>
        </p:nvSpPr>
        <p:spPr bwMode="auto">
          <a:xfrm>
            <a:off x="8001000" y="15240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79" name="Line 7"/>
          <p:cNvSpPr>
            <a:spLocks noChangeShapeType="1"/>
          </p:cNvSpPr>
          <p:nvPr/>
        </p:nvSpPr>
        <p:spPr bwMode="auto">
          <a:xfrm flipH="1">
            <a:off x="6705600" y="15240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0" name="Oval 8"/>
          <p:cNvSpPr>
            <a:spLocks noChangeArrowheads="1"/>
          </p:cNvSpPr>
          <p:nvPr/>
        </p:nvSpPr>
        <p:spPr bwMode="auto">
          <a:xfrm>
            <a:off x="5943600" y="1219200"/>
            <a:ext cx="762000" cy="609600"/>
          </a:xfrm>
          <a:prstGeom prst="ellipse">
            <a:avLst/>
          </a:prstGeom>
          <a:solidFill>
            <a:schemeClr val="accent2"/>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ahoma" panose="020B0604030504040204" pitchFamily="34" charset="0"/>
              </a:rPr>
              <a:t>Switch</a:t>
            </a:r>
          </a:p>
        </p:txBody>
      </p:sp>
      <p:sp>
        <p:nvSpPr>
          <p:cNvPr id="28681" name="Line 9"/>
          <p:cNvSpPr>
            <a:spLocks noChangeShapeType="1"/>
          </p:cNvSpPr>
          <p:nvPr/>
        </p:nvSpPr>
        <p:spPr bwMode="auto">
          <a:xfrm flipH="1">
            <a:off x="5105400" y="15240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2" name="Line 10"/>
          <p:cNvSpPr>
            <a:spLocks noChangeShapeType="1"/>
          </p:cNvSpPr>
          <p:nvPr/>
        </p:nvSpPr>
        <p:spPr bwMode="auto">
          <a:xfrm>
            <a:off x="5105400" y="15240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3" name="Line 11"/>
          <p:cNvSpPr>
            <a:spLocks noChangeShapeType="1"/>
          </p:cNvSpPr>
          <p:nvPr/>
        </p:nvSpPr>
        <p:spPr bwMode="auto">
          <a:xfrm>
            <a:off x="7391400" y="2971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4" name="Rectangle 12"/>
          <p:cNvSpPr>
            <a:spLocks noChangeArrowheads="1"/>
          </p:cNvSpPr>
          <p:nvPr/>
        </p:nvSpPr>
        <p:spPr bwMode="auto">
          <a:xfrm>
            <a:off x="7086600" y="3581400"/>
            <a:ext cx="304800" cy="16764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latin typeface="Tahoma" panose="020B0604030504040204" pitchFamily="34" charset="0"/>
            </a:endParaRPr>
          </a:p>
        </p:txBody>
      </p:sp>
      <p:sp>
        <p:nvSpPr>
          <p:cNvPr id="28685" name="Oval 13"/>
          <p:cNvSpPr>
            <a:spLocks noChangeArrowheads="1"/>
          </p:cNvSpPr>
          <p:nvPr/>
        </p:nvSpPr>
        <p:spPr bwMode="auto">
          <a:xfrm>
            <a:off x="6400800" y="5029200"/>
            <a:ext cx="1600200" cy="12954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ahoma" panose="020B0604030504040204" pitchFamily="34" charset="0"/>
              </a:rPr>
              <a:t>Explosive</a:t>
            </a:r>
          </a:p>
        </p:txBody>
      </p:sp>
      <p:sp>
        <p:nvSpPr>
          <p:cNvPr id="28686" name="Text Box 14"/>
          <p:cNvSpPr txBox="1">
            <a:spLocks noChangeArrowheads="1"/>
          </p:cNvSpPr>
          <p:nvPr/>
        </p:nvSpPr>
        <p:spPr bwMode="auto">
          <a:xfrm>
            <a:off x="2498726" y="4537075"/>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28687" name="Line 15"/>
          <p:cNvSpPr>
            <a:spLocks noChangeShapeType="1"/>
          </p:cNvSpPr>
          <p:nvPr/>
        </p:nvSpPr>
        <p:spPr bwMode="auto">
          <a:xfrm>
            <a:off x="7391400" y="29718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8" name="Text Box 16"/>
          <p:cNvSpPr txBox="1">
            <a:spLocks noChangeArrowheads="1"/>
          </p:cNvSpPr>
          <p:nvPr/>
        </p:nvSpPr>
        <p:spPr bwMode="auto">
          <a:xfrm>
            <a:off x="8213726" y="3917951"/>
            <a:ext cx="1190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ahoma" panose="020B0604030504040204" pitchFamily="34" charset="0"/>
              </a:rPr>
              <a:t>Detonator</a:t>
            </a:r>
          </a:p>
        </p:txBody>
      </p:sp>
      <p:sp>
        <p:nvSpPr>
          <p:cNvPr id="28689" name="Line 17"/>
          <p:cNvSpPr>
            <a:spLocks noChangeShapeType="1"/>
          </p:cNvSpPr>
          <p:nvPr/>
        </p:nvSpPr>
        <p:spPr bwMode="auto">
          <a:xfrm flipH="1">
            <a:off x="7315200" y="4114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90" name="Text Box 18"/>
          <p:cNvSpPr txBox="1">
            <a:spLocks noChangeArrowheads="1"/>
          </p:cNvSpPr>
          <p:nvPr/>
        </p:nvSpPr>
        <p:spPr bwMode="auto">
          <a:xfrm>
            <a:off x="8747125" y="488951"/>
            <a:ext cx="1538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ahoma" panose="020B0604030504040204" pitchFamily="34" charset="0"/>
              </a:rPr>
              <a:t>Power source</a:t>
            </a:r>
          </a:p>
        </p:txBody>
      </p:sp>
      <p:sp>
        <p:nvSpPr>
          <p:cNvPr id="28691" name="Line 19"/>
          <p:cNvSpPr>
            <a:spLocks noChangeShapeType="1"/>
          </p:cNvSpPr>
          <p:nvPr/>
        </p:nvSpPr>
        <p:spPr bwMode="auto">
          <a:xfrm flipH="1">
            <a:off x="8077200" y="8382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92" name="Line 20"/>
          <p:cNvSpPr>
            <a:spLocks noChangeShapeType="1"/>
          </p:cNvSpPr>
          <p:nvPr/>
        </p:nvSpPr>
        <p:spPr bwMode="auto">
          <a:xfrm>
            <a:off x="5105400" y="30480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93" name="Line 21"/>
          <p:cNvSpPr>
            <a:spLocks noChangeShapeType="1"/>
          </p:cNvSpPr>
          <p:nvPr/>
        </p:nvSpPr>
        <p:spPr bwMode="auto">
          <a:xfrm>
            <a:off x="7086600" y="3048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94" name="Line 22"/>
          <p:cNvSpPr>
            <a:spLocks noChangeShapeType="1"/>
          </p:cNvSpPr>
          <p:nvPr/>
        </p:nvSpPr>
        <p:spPr bwMode="auto">
          <a:xfrm>
            <a:off x="8610600" y="15240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95" name="Text Box 23"/>
          <p:cNvSpPr txBox="1">
            <a:spLocks noChangeArrowheads="1"/>
          </p:cNvSpPr>
          <p:nvPr/>
        </p:nvSpPr>
        <p:spPr bwMode="auto">
          <a:xfrm>
            <a:off x="7391400" y="762001"/>
            <a:ext cx="350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ahoma" panose="020B0604030504040204" pitchFamily="34" charset="0"/>
              </a:rPr>
              <a:t>+</a:t>
            </a:r>
          </a:p>
        </p:txBody>
      </p:sp>
      <p:sp>
        <p:nvSpPr>
          <p:cNvPr id="28696" name="Text Box 24"/>
          <p:cNvSpPr txBox="1">
            <a:spLocks noChangeArrowheads="1"/>
          </p:cNvSpPr>
          <p:nvPr/>
        </p:nvSpPr>
        <p:spPr bwMode="auto">
          <a:xfrm>
            <a:off x="7924800" y="762001"/>
            <a:ext cx="266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ahoma" panose="020B0604030504040204" pitchFamily="34" charset="0"/>
              </a:rPr>
              <a:t>-</a:t>
            </a:r>
          </a:p>
        </p:txBody>
      </p:sp>
    </p:spTree>
    <p:extLst>
      <p:ext uri="{BB962C8B-B14F-4D97-AF65-F5344CB8AC3E}">
        <p14:creationId xmlns:p14="http://schemas.microsoft.com/office/powerpoint/2010/main" val="800965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defRPr/>
            </a:pPr>
            <a:r>
              <a:rPr lang="en-US" sz="2400"/>
              <a:t>Chain of custody</a:t>
            </a:r>
          </a:p>
        </p:txBody>
      </p:sp>
      <p:sp>
        <p:nvSpPr>
          <p:cNvPr id="302083" name="Rectangle 3"/>
          <p:cNvSpPr>
            <a:spLocks noGrp="1" noChangeArrowheads="1"/>
          </p:cNvSpPr>
          <p:nvPr>
            <p:ph type="body" idx="1"/>
          </p:nvPr>
        </p:nvSpPr>
        <p:spPr/>
        <p:txBody>
          <a:bodyPr/>
          <a:lstStyle/>
          <a:p>
            <a:pPr eaLnBrk="1" hangingPunct="1">
              <a:defRPr/>
            </a:pPr>
            <a:r>
              <a:rPr lang="en-US" sz="2400"/>
              <a:t>The continuity or chain of custody of the exhibits must be insured in order to maintain its integrity.</a:t>
            </a:r>
          </a:p>
          <a:p>
            <a:pPr eaLnBrk="1" hangingPunct="1">
              <a:defRPr/>
            </a:pPr>
            <a:r>
              <a:rPr lang="en-US" sz="2400"/>
              <a:t> there should be record of the names of the persons through whom the exhibits passed and to whom they were delivered together with the time and date</a:t>
            </a:r>
          </a:p>
        </p:txBody>
      </p:sp>
    </p:spTree>
    <p:extLst>
      <p:ext uri="{BB962C8B-B14F-4D97-AF65-F5344CB8AC3E}">
        <p14:creationId xmlns:p14="http://schemas.microsoft.com/office/powerpoint/2010/main" val="1715294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eaLnBrk="1" hangingPunct="1">
              <a:defRPr/>
            </a:pPr>
            <a:r>
              <a:rPr lang="en-US" dirty="0" smtClean="0"/>
              <a:t>DESPATCH</a:t>
            </a:r>
          </a:p>
        </p:txBody>
      </p:sp>
      <p:sp>
        <p:nvSpPr>
          <p:cNvPr id="292867" name="Rectangle 3"/>
          <p:cNvSpPr>
            <a:spLocks noGrp="1" noChangeArrowheads="1"/>
          </p:cNvSpPr>
          <p:nvPr>
            <p:ph type="body" idx="1"/>
          </p:nvPr>
        </p:nvSpPr>
        <p:spPr/>
        <p:txBody>
          <a:bodyPr/>
          <a:lstStyle/>
          <a:p>
            <a:pPr eaLnBrk="1" hangingPunct="1">
              <a:lnSpc>
                <a:spcPct val="90000"/>
              </a:lnSpc>
              <a:defRPr/>
            </a:pPr>
            <a:r>
              <a:rPr lang="en-US" sz="2400" dirty="0">
                <a:solidFill>
                  <a:srgbClr val="FFFFFF"/>
                </a:solidFill>
                <a:latin typeface="Book Antiqua" pitchFamily="18" charset="0"/>
                <a:cs typeface="Times New Roman" pitchFamily="18" charset="0"/>
              </a:rPr>
              <a:t>Only by special messenger all sealed materials should be sent to forensic laboratory with proper specimen seal, authority letter.</a:t>
            </a:r>
          </a:p>
          <a:p>
            <a:pPr eaLnBrk="1" hangingPunct="1">
              <a:lnSpc>
                <a:spcPct val="90000"/>
              </a:lnSpc>
              <a:defRPr/>
            </a:pPr>
            <a:r>
              <a:rPr lang="en-US" sz="2400" dirty="0">
                <a:solidFill>
                  <a:srgbClr val="FFFFFF"/>
                </a:solidFill>
                <a:latin typeface="Book Antiqua" pitchFamily="18" charset="0"/>
                <a:cs typeface="Times New Roman" pitchFamily="18" charset="0"/>
              </a:rPr>
              <a:t>Don’t send materials by postal means or by goods train.</a:t>
            </a:r>
          </a:p>
          <a:p>
            <a:pPr eaLnBrk="1" hangingPunct="1">
              <a:lnSpc>
                <a:spcPct val="90000"/>
              </a:lnSpc>
              <a:defRPr/>
            </a:pPr>
            <a:r>
              <a:rPr lang="en-US" sz="2400" dirty="0">
                <a:solidFill>
                  <a:srgbClr val="FFFFFF"/>
                </a:solidFill>
                <a:latin typeface="Book Antiqua" pitchFamily="18" charset="0"/>
                <a:cs typeface="Times New Roman" pitchFamily="18" charset="0"/>
              </a:rPr>
              <a:t>If unexploded explosive materials and its initiating mechanism (detonator) are found then detonator must be packed with sufficient cotton and packing materials and kept in different containers .</a:t>
            </a:r>
          </a:p>
          <a:p>
            <a:pPr eaLnBrk="1" hangingPunct="1">
              <a:lnSpc>
                <a:spcPct val="90000"/>
              </a:lnSpc>
              <a:defRPr/>
            </a:pPr>
            <a:r>
              <a:rPr lang="en-US" sz="2400" dirty="0">
                <a:solidFill>
                  <a:srgbClr val="FFFFFF"/>
                </a:solidFill>
                <a:latin typeface="Book Antiqua" pitchFamily="18" charset="0"/>
                <a:cs typeface="Times New Roman" pitchFamily="18" charset="0"/>
              </a:rPr>
              <a:t>Send only representative sample of the explosives and not the whole bulk.</a:t>
            </a:r>
          </a:p>
          <a:p>
            <a:pPr eaLnBrk="1" hangingPunct="1">
              <a:lnSpc>
                <a:spcPct val="90000"/>
              </a:lnSpc>
              <a:defRPr/>
            </a:pPr>
            <a:r>
              <a:rPr lang="en-US" sz="2400" dirty="0">
                <a:solidFill>
                  <a:srgbClr val="FFFFFF"/>
                </a:solidFill>
                <a:latin typeface="Book Antiqua" pitchFamily="18" charset="0"/>
                <a:cs typeface="Times New Roman" pitchFamily="18" charset="0"/>
              </a:rPr>
              <a:t>Inform the station master that the explosives are being carried in the train.</a:t>
            </a:r>
          </a:p>
          <a:p>
            <a:pPr eaLnBrk="1" hangingPunct="1">
              <a:lnSpc>
                <a:spcPct val="90000"/>
              </a:lnSpc>
              <a:defRPr/>
            </a:pPr>
            <a:endParaRPr lang="en-US" sz="2400" dirty="0">
              <a:solidFill>
                <a:srgbClr val="339933"/>
              </a:solidFill>
              <a:latin typeface="Book Antiqua" pitchFamily="18" charset="0"/>
            </a:endParaRPr>
          </a:p>
          <a:p>
            <a:pPr eaLnBrk="1" hangingPunct="1">
              <a:lnSpc>
                <a:spcPct val="90000"/>
              </a:lnSpc>
              <a:defRPr/>
            </a:pPr>
            <a:endParaRPr lang="en-US" sz="2400" dirty="0"/>
          </a:p>
        </p:txBody>
      </p:sp>
    </p:spTree>
    <p:extLst>
      <p:ext uri="{BB962C8B-B14F-4D97-AF65-F5344CB8AC3E}">
        <p14:creationId xmlns:p14="http://schemas.microsoft.com/office/powerpoint/2010/main" val="4052237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057400" y="528639"/>
            <a:ext cx="8153400" cy="621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z="2800" b="1" u="sng">
              <a:solidFill>
                <a:schemeClr val="hlink"/>
              </a:solidFill>
              <a:latin typeface="Tahoma" panose="020B0604030504040204" pitchFamily="34" charset="0"/>
            </a:endParaRPr>
          </a:p>
          <a:p>
            <a:r>
              <a:rPr lang="en-GB" altLang="en-US" sz="2800">
                <a:solidFill>
                  <a:schemeClr val="hlink"/>
                </a:solidFill>
                <a:latin typeface="Tahoma" panose="020B0604030504040204" pitchFamily="34" charset="0"/>
              </a:rPr>
              <a:t>Action on receipt of call</a:t>
            </a:r>
            <a:r>
              <a:rPr lang="en-GB" altLang="en-US" sz="2800" b="1" u="sng">
                <a:latin typeface="Tahoma" panose="020B0604030504040204" pitchFamily="34" charset="0"/>
              </a:rPr>
              <a:t> </a:t>
            </a:r>
          </a:p>
          <a:p>
            <a:pPr>
              <a:lnSpc>
                <a:spcPct val="140000"/>
              </a:lnSpc>
            </a:pPr>
            <a:r>
              <a:rPr lang="en-GB" altLang="en-US" sz="2800" b="1">
                <a:latin typeface="Tahoma" panose="020B0604030504040204" pitchFamily="34" charset="0"/>
              </a:rPr>
              <a:t>1.	</a:t>
            </a:r>
            <a:r>
              <a:rPr lang="en-GB" altLang="en-US" sz="2400">
                <a:latin typeface="Tahoma" panose="020B0604030504040204" pitchFamily="34" charset="0"/>
              </a:rPr>
              <a:t>Inform Police/NSG/ Any BD Unit </a:t>
            </a:r>
          </a:p>
          <a:p>
            <a:pPr>
              <a:lnSpc>
                <a:spcPct val="140000"/>
              </a:lnSpc>
            </a:pPr>
            <a:r>
              <a:rPr lang="en-GB" altLang="en-US" sz="2400">
                <a:latin typeface="Tahoma" panose="020B0604030504040204" pitchFamily="34" charset="0"/>
              </a:rPr>
              <a:t>2.	Inform Superior Officers &amp; IB</a:t>
            </a:r>
          </a:p>
          <a:p>
            <a:pPr>
              <a:lnSpc>
                <a:spcPct val="140000"/>
              </a:lnSpc>
            </a:pPr>
            <a:r>
              <a:rPr lang="en-GB" altLang="en-US" sz="2400">
                <a:latin typeface="Tahoma" panose="020B0604030504040204" pitchFamily="34" charset="0"/>
              </a:rPr>
              <a:t>3.	Inform Fire Station </a:t>
            </a:r>
          </a:p>
          <a:p>
            <a:pPr>
              <a:lnSpc>
                <a:spcPct val="140000"/>
              </a:lnSpc>
            </a:pPr>
            <a:r>
              <a:rPr lang="en-GB" altLang="en-US" sz="2400">
                <a:latin typeface="Tahoma" panose="020B0604030504040204" pitchFamily="34" charset="0"/>
              </a:rPr>
              <a:t>4.	Inform neighbouring premises </a:t>
            </a:r>
          </a:p>
          <a:p>
            <a:pPr>
              <a:lnSpc>
                <a:spcPct val="140000"/>
              </a:lnSpc>
            </a:pPr>
            <a:r>
              <a:rPr lang="en-GB" altLang="en-US" sz="2400">
                <a:latin typeface="Tahoma" panose="020B0604030504040204" pitchFamily="34" charset="0"/>
              </a:rPr>
              <a:t>5.	Detail Guides </a:t>
            </a:r>
          </a:p>
          <a:p>
            <a:pPr>
              <a:lnSpc>
                <a:spcPct val="140000"/>
              </a:lnSpc>
            </a:pPr>
            <a:r>
              <a:rPr lang="en-GB" altLang="en-US" sz="2400">
                <a:latin typeface="Tahoma" panose="020B0604030504040204" pitchFamily="34" charset="0"/>
              </a:rPr>
              <a:t>6.	Evacuate if need be </a:t>
            </a:r>
          </a:p>
          <a:p>
            <a:pPr>
              <a:lnSpc>
                <a:spcPct val="140000"/>
              </a:lnSpc>
            </a:pPr>
            <a:r>
              <a:rPr lang="en-GB" altLang="en-US" sz="2400">
                <a:latin typeface="Tahoma" panose="020B0604030504040204" pitchFamily="34" charset="0"/>
              </a:rPr>
              <a:t>7.	Assist Police and Bomb Squad </a:t>
            </a:r>
          </a:p>
          <a:p>
            <a:pPr>
              <a:lnSpc>
                <a:spcPct val="140000"/>
              </a:lnSpc>
            </a:pPr>
            <a:r>
              <a:rPr lang="en-GB" altLang="en-US" sz="2400">
                <a:latin typeface="Tahoma" panose="020B0604030504040204" pitchFamily="34" charset="0"/>
              </a:rPr>
              <a:t>8.	Start search as per plan </a:t>
            </a:r>
          </a:p>
          <a:p>
            <a:pPr>
              <a:lnSpc>
                <a:spcPct val="140000"/>
              </a:lnSpc>
            </a:pPr>
            <a:r>
              <a:rPr lang="en-GB" altLang="en-US" sz="2400">
                <a:latin typeface="Tahoma" panose="020B0604030504040204" pitchFamily="34" charset="0"/>
              </a:rPr>
              <a:t>9.	Keep Telephone free for incoming calls 	and 	man it.</a:t>
            </a:r>
            <a:r>
              <a:rPr lang="en-GB" altLang="en-US" sz="1600">
                <a:latin typeface="Tahoma" panose="020B0604030504040204" pitchFamily="34" charset="0"/>
              </a:rPr>
              <a:t> </a:t>
            </a:r>
            <a:endParaRPr lang="en-US" altLang="en-US" sz="1600">
              <a:latin typeface="Tahoma" panose="020B0604030504040204" pitchFamily="34" charset="0"/>
            </a:endParaRPr>
          </a:p>
        </p:txBody>
      </p:sp>
    </p:spTree>
    <p:extLst>
      <p:ext uri="{BB962C8B-B14F-4D97-AF65-F5344CB8AC3E}">
        <p14:creationId xmlns:p14="http://schemas.microsoft.com/office/powerpoint/2010/main" val="333421424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057400" y="76200"/>
            <a:ext cx="8229600" cy="664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z="2800">
              <a:solidFill>
                <a:schemeClr val="hlink"/>
              </a:solidFill>
              <a:latin typeface="Tahoma" panose="020B0604030504040204" pitchFamily="34" charset="0"/>
            </a:endParaRPr>
          </a:p>
          <a:p>
            <a:endParaRPr lang="en-GB" altLang="en-US" sz="2800">
              <a:solidFill>
                <a:schemeClr val="hlink"/>
              </a:solidFill>
              <a:latin typeface="Tahoma" panose="020B0604030504040204" pitchFamily="34" charset="0"/>
            </a:endParaRPr>
          </a:p>
          <a:p>
            <a:r>
              <a:rPr lang="en-GB" altLang="en-US" sz="2800">
                <a:solidFill>
                  <a:schemeClr val="hlink"/>
                </a:solidFill>
                <a:latin typeface="Tahoma" panose="020B0604030504040204" pitchFamily="34" charset="0"/>
              </a:rPr>
              <a:t>Actions on locating the bomb</a:t>
            </a:r>
            <a:r>
              <a:rPr lang="en-GB" altLang="en-US" sz="2800" b="1" u="sng">
                <a:solidFill>
                  <a:schemeClr val="hlink"/>
                </a:solidFill>
                <a:latin typeface="Tahoma" panose="020B0604030504040204" pitchFamily="34" charset="0"/>
              </a:rPr>
              <a:t> </a:t>
            </a:r>
          </a:p>
          <a:p>
            <a:pPr>
              <a:lnSpc>
                <a:spcPct val="140000"/>
              </a:lnSpc>
            </a:pPr>
            <a:r>
              <a:rPr lang="en-GB" altLang="en-US" sz="2800" b="1">
                <a:latin typeface="Tahoma" panose="020B0604030504040204" pitchFamily="34" charset="0"/>
              </a:rPr>
              <a:t>1.	</a:t>
            </a:r>
            <a:r>
              <a:rPr lang="en-GB" altLang="en-US" sz="2400">
                <a:latin typeface="Tahoma" panose="020B0604030504040204" pitchFamily="34" charset="0"/>
              </a:rPr>
              <a:t>Isolate the bomb </a:t>
            </a:r>
          </a:p>
          <a:p>
            <a:pPr>
              <a:lnSpc>
                <a:spcPct val="140000"/>
              </a:lnSpc>
            </a:pPr>
            <a:r>
              <a:rPr lang="en-GB" altLang="en-US" sz="2400">
                <a:latin typeface="Tahoma" panose="020B0604030504040204" pitchFamily="34" charset="0"/>
              </a:rPr>
              <a:t>2.	Remove essential/important items </a:t>
            </a:r>
          </a:p>
          <a:p>
            <a:pPr>
              <a:lnSpc>
                <a:spcPct val="140000"/>
              </a:lnSpc>
            </a:pPr>
            <a:r>
              <a:rPr lang="en-GB" altLang="en-US" sz="2400">
                <a:latin typeface="Tahoma" panose="020B0604030504040204" pitchFamily="34" charset="0"/>
              </a:rPr>
              <a:t>3.	Inform Bomb Squad </a:t>
            </a:r>
          </a:p>
          <a:p>
            <a:pPr>
              <a:lnSpc>
                <a:spcPct val="140000"/>
              </a:lnSpc>
            </a:pPr>
            <a:r>
              <a:rPr lang="en-GB" altLang="en-US" sz="2400">
                <a:latin typeface="Tahoma" panose="020B0604030504040204" pitchFamily="34" charset="0"/>
              </a:rPr>
              <a:t>4.	Inform Superior Officers </a:t>
            </a:r>
          </a:p>
          <a:p>
            <a:pPr>
              <a:lnSpc>
                <a:spcPct val="140000"/>
              </a:lnSpc>
            </a:pPr>
            <a:r>
              <a:rPr lang="en-GB" altLang="en-US" sz="2400">
                <a:latin typeface="Tahoma" panose="020B0604030504040204" pitchFamily="34" charset="0"/>
              </a:rPr>
              <a:t>5.	Protective Works like use of sand 	bags/bomb 	blanket </a:t>
            </a:r>
          </a:p>
          <a:p>
            <a:pPr>
              <a:lnSpc>
                <a:spcPct val="140000"/>
              </a:lnSpc>
            </a:pPr>
            <a:r>
              <a:rPr lang="en-GB" altLang="en-US" sz="2400">
                <a:latin typeface="Tahoma" panose="020B0604030504040204" pitchFamily="34" charset="0"/>
              </a:rPr>
              <a:t>6.	Evacuate if not done earlier </a:t>
            </a:r>
          </a:p>
          <a:p>
            <a:pPr>
              <a:lnSpc>
                <a:spcPct val="140000"/>
              </a:lnSpc>
            </a:pPr>
            <a:r>
              <a:rPr lang="en-GB" altLang="en-US" sz="2400">
                <a:latin typeface="Tahoma" panose="020B0604030504040204" pitchFamily="34" charset="0"/>
              </a:rPr>
              <a:t>7.	Inform police/'Fire Service/Hospital </a:t>
            </a:r>
          </a:p>
          <a:p>
            <a:pPr>
              <a:lnSpc>
                <a:spcPct val="140000"/>
              </a:lnSpc>
            </a:pPr>
            <a:r>
              <a:rPr lang="en-GB" altLang="en-US" sz="2400">
                <a:latin typeface="Tahoma" panose="020B0604030504040204" pitchFamily="34" charset="0"/>
              </a:rPr>
              <a:t>8.	Post Guides </a:t>
            </a:r>
          </a:p>
          <a:p>
            <a:pPr>
              <a:lnSpc>
                <a:spcPct val="140000"/>
              </a:lnSpc>
            </a:pPr>
            <a:r>
              <a:rPr lang="en-GB" altLang="en-US" sz="2400">
                <a:latin typeface="Tahoma" panose="020B0604030504040204" pitchFamily="34" charset="0"/>
              </a:rPr>
              <a:t>9.	Assist Police / BD Squad</a:t>
            </a:r>
            <a:endParaRPr lang="en-US" altLang="en-US" sz="2400">
              <a:latin typeface="Tahoma" panose="020B0604030504040204" pitchFamily="34" charset="0"/>
            </a:endParaRPr>
          </a:p>
        </p:txBody>
      </p:sp>
    </p:spTree>
    <p:extLst>
      <p:ext uri="{BB962C8B-B14F-4D97-AF65-F5344CB8AC3E}">
        <p14:creationId xmlns:p14="http://schemas.microsoft.com/office/powerpoint/2010/main" val="12492190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576"/>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28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600200" y="1"/>
            <a:ext cx="8763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857375">
              <a:defRPr>
                <a:solidFill>
                  <a:schemeClr val="tx1"/>
                </a:solidFill>
                <a:latin typeface="Arial" panose="020B0604020202020204" pitchFamily="34" charset="0"/>
              </a:defRPr>
            </a:lvl1pPr>
            <a:lvl2pPr marL="914400" indent="-450850" defTabSz="1857375">
              <a:defRPr>
                <a:solidFill>
                  <a:schemeClr val="tx1"/>
                </a:solidFill>
                <a:latin typeface="Arial" panose="020B0604020202020204" pitchFamily="34" charset="0"/>
              </a:defRPr>
            </a:lvl2pPr>
            <a:lvl3pPr marL="1143000" indent="-228600" defTabSz="1857375">
              <a:defRPr>
                <a:solidFill>
                  <a:schemeClr val="tx1"/>
                </a:solidFill>
                <a:latin typeface="Arial" panose="020B0604020202020204" pitchFamily="34" charset="0"/>
              </a:defRPr>
            </a:lvl3pPr>
            <a:lvl4pPr marL="1600200" indent="-228600" defTabSz="1857375">
              <a:defRPr>
                <a:solidFill>
                  <a:schemeClr val="tx1"/>
                </a:solidFill>
                <a:latin typeface="Arial" panose="020B0604020202020204" pitchFamily="34" charset="0"/>
              </a:defRPr>
            </a:lvl4pPr>
            <a:lvl5pPr marL="2057400" indent="-228600" defTabSz="1857375">
              <a:defRPr>
                <a:solidFill>
                  <a:schemeClr val="tx1"/>
                </a:solidFill>
                <a:latin typeface="Arial" panose="020B0604020202020204" pitchFamily="34" charset="0"/>
              </a:defRPr>
            </a:lvl5pPr>
            <a:lvl6pPr marL="2514600" indent="-228600" defTabSz="1857375" eaLnBrk="0" fontAlgn="base" hangingPunct="0">
              <a:spcBef>
                <a:spcPct val="0"/>
              </a:spcBef>
              <a:spcAft>
                <a:spcPct val="0"/>
              </a:spcAft>
              <a:defRPr>
                <a:solidFill>
                  <a:schemeClr val="tx1"/>
                </a:solidFill>
                <a:latin typeface="Arial" panose="020B0604020202020204" pitchFamily="34" charset="0"/>
              </a:defRPr>
            </a:lvl6pPr>
            <a:lvl7pPr marL="2971800" indent="-228600" defTabSz="1857375" eaLnBrk="0" fontAlgn="base" hangingPunct="0">
              <a:spcBef>
                <a:spcPct val="0"/>
              </a:spcBef>
              <a:spcAft>
                <a:spcPct val="0"/>
              </a:spcAft>
              <a:defRPr>
                <a:solidFill>
                  <a:schemeClr val="tx1"/>
                </a:solidFill>
                <a:latin typeface="Arial" panose="020B0604020202020204" pitchFamily="34" charset="0"/>
              </a:defRPr>
            </a:lvl7pPr>
            <a:lvl8pPr marL="3429000" indent="-228600" defTabSz="1857375" eaLnBrk="0" fontAlgn="base" hangingPunct="0">
              <a:spcBef>
                <a:spcPct val="0"/>
              </a:spcBef>
              <a:spcAft>
                <a:spcPct val="0"/>
              </a:spcAft>
              <a:defRPr>
                <a:solidFill>
                  <a:schemeClr val="tx1"/>
                </a:solidFill>
                <a:latin typeface="Arial" panose="020B0604020202020204" pitchFamily="34" charset="0"/>
              </a:defRPr>
            </a:lvl8pPr>
            <a:lvl9pPr marL="3886200" indent="-228600" defTabSz="1857375"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spcBef>
                <a:spcPct val="50000"/>
              </a:spcBef>
            </a:pPr>
            <a:r>
              <a:rPr lang="en-AU" altLang="en-US" sz="2400" b="1">
                <a:solidFill>
                  <a:schemeClr val="hlink"/>
                </a:solidFill>
              </a:rPr>
              <a:t>Switches :</a:t>
            </a:r>
          </a:p>
          <a:p>
            <a:pPr lvl="1" algn="just">
              <a:lnSpc>
                <a:spcPct val="120000"/>
              </a:lnSpc>
              <a:spcBef>
                <a:spcPct val="50000"/>
              </a:spcBef>
            </a:pPr>
            <a:r>
              <a:rPr lang="en-AU" altLang="en-US" sz="2400">
                <a:solidFill>
                  <a:schemeClr val="tx2"/>
                </a:solidFill>
              </a:rPr>
              <a:t>	 </a:t>
            </a:r>
          </a:p>
          <a:p>
            <a:pPr lvl="1" algn="just">
              <a:lnSpc>
                <a:spcPct val="120000"/>
              </a:lnSpc>
              <a:spcBef>
                <a:spcPct val="50000"/>
              </a:spcBef>
              <a:buFontTx/>
              <a:buChar char="•"/>
            </a:pPr>
            <a:r>
              <a:rPr lang="en-AU" altLang="en-US" sz="2400" b="1">
                <a:solidFill>
                  <a:schemeClr val="hlink"/>
                </a:solidFill>
              </a:rPr>
              <a:t>Anti handling</a:t>
            </a:r>
            <a:r>
              <a:rPr lang="en-AU" altLang="en-US" sz="2400">
                <a:solidFill>
                  <a:schemeClr val="tx2"/>
                </a:solidFill>
              </a:rPr>
              <a:t> –  </a:t>
            </a:r>
          </a:p>
          <a:p>
            <a:pPr lvl="1" algn="just">
              <a:lnSpc>
                <a:spcPct val="120000"/>
              </a:lnSpc>
              <a:spcBef>
                <a:spcPct val="50000"/>
              </a:spcBef>
            </a:pPr>
            <a:r>
              <a:rPr lang="en-AU" altLang="en-US" sz="2400">
                <a:solidFill>
                  <a:schemeClr val="tx2"/>
                </a:solidFill>
              </a:rPr>
              <a:t>		 pressure</a:t>
            </a:r>
          </a:p>
          <a:p>
            <a:pPr lvl="1" algn="just">
              <a:lnSpc>
                <a:spcPct val="120000"/>
              </a:lnSpc>
              <a:spcBef>
                <a:spcPct val="50000"/>
              </a:spcBef>
            </a:pPr>
            <a:r>
              <a:rPr lang="en-AU" altLang="en-US" sz="2400">
                <a:solidFill>
                  <a:schemeClr val="tx2"/>
                </a:solidFill>
              </a:rPr>
              <a:t>		 pressure release </a:t>
            </a:r>
          </a:p>
          <a:p>
            <a:pPr lvl="1" algn="just">
              <a:lnSpc>
                <a:spcPct val="120000"/>
              </a:lnSpc>
              <a:spcBef>
                <a:spcPct val="50000"/>
              </a:spcBef>
            </a:pPr>
            <a:r>
              <a:rPr lang="en-AU" altLang="en-US" sz="2400">
                <a:solidFill>
                  <a:schemeClr val="tx2"/>
                </a:solidFill>
              </a:rPr>
              <a:t>		pull		 </a:t>
            </a:r>
          </a:p>
          <a:p>
            <a:pPr lvl="1" algn="just">
              <a:lnSpc>
                <a:spcPct val="120000"/>
              </a:lnSpc>
              <a:spcBef>
                <a:spcPct val="50000"/>
              </a:spcBef>
            </a:pPr>
            <a:r>
              <a:rPr lang="en-AU" altLang="en-US" sz="2400">
                <a:solidFill>
                  <a:schemeClr val="tx2"/>
                </a:solidFill>
              </a:rPr>
              <a:t>		tilt</a:t>
            </a:r>
          </a:p>
          <a:p>
            <a:pPr lvl="1" algn="just">
              <a:lnSpc>
                <a:spcPct val="120000"/>
              </a:lnSpc>
              <a:spcBef>
                <a:spcPct val="50000"/>
              </a:spcBef>
            </a:pPr>
            <a:r>
              <a:rPr lang="en-AU" altLang="en-US" sz="2400">
                <a:solidFill>
                  <a:schemeClr val="tx2"/>
                </a:solidFill>
              </a:rPr>
              <a:t>		 vibration</a:t>
            </a:r>
          </a:p>
          <a:p>
            <a:pPr lvl="1" algn="just">
              <a:lnSpc>
                <a:spcPct val="120000"/>
              </a:lnSpc>
              <a:spcBef>
                <a:spcPct val="50000"/>
              </a:spcBef>
            </a:pPr>
            <a:r>
              <a:rPr lang="en-AU" altLang="en-US" sz="2400">
                <a:solidFill>
                  <a:schemeClr val="tx2"/>
                </a:solidFill>
              </a:rPr>
              <a:t>		 mercury switches etc.</a:t>
            </a:r>
          </a:p>
          <a:p>
            <a:pPr lvl="1" algn="just">
              <a:lnSpc>
                <a:spcPct val="120000"/>
              </a:lnSpc>
              <a:spcBef>
                <a:spcPct val="50000"/>
              </a:spcBef>
            </a:pPr>
            <a:endParaRPr lang="en-AU" altLang="en-US" sz="2400">
              <a:solidFill>
                <a:schemeClr val="tx2"/>
              </a:solidFill>
            </a:endParaRPr>
          </a:p>
        </p:txBody>
      </p:sp>
    </p:spTree>
    <p:extLst>
      <p:ext uri="{BB962C8B-B14F-4D97-AF65-F5344CB8AC3E}">
        <p14:creationId xmlns:p14="http://schemas.microsoft.com/office/powerpoint/2010/main" val="41113398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600200" y="1"/>
            <a:ext cx="8763000"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857375">
              <a:defRPr>
                <a:solidFill>
                  <a:schemeClr val="tx1"/>
                </a:solidFill>
                <a:latin typeface="Arial" panose="020B0604020202020204" pitchFamily="34" charset="0"/>
              </a:defRPr>
            </a:lvl1pPr>
            <a:lvl2pPr marL="914400" indent="-450850" defTabSz="1857375">
              <a:defRPr>
                <a:solidFill>
                  <a:schemeClr val="tx1"/>
                </a:solidFill>
                <a:latin typeface="Arial" panose="020B0604020202020204" pitchFamily="34" charset="0"/>
              </a:defRPr>
            </a:lvl2pPr>
            <a:lvl3pPr marL="1143000" indent="-228600" defTabSz="1857375">
              <a:defRPr>
                <a:solidFill>
                  <a:schemeClr val="tx1"/>
                </a:solidFill>
                <a:latin typeface="Arial" panose="020B0604020202020204" pitchFamily="34" charset="0"/>
              </a:defRPr>
            </a:lvl3pPr>
            <a:lvl4pPr marL="1600200" indent="-228600" defTabSz="1857375">
              <a:defRPr>
                <a:solidFill>
                  <a:schemeClr val="tx1"/>
                </a:solidFill>
                <a:latin typeface="Arial" panose="020B0604020202020204" pitchFamily="34" charset="0"/>
              </a:defRPr>
            </a:lvl4pPr>
            <a:lvl5pPr marL="2057400" indent="-228600" defTabSz="1857375">
              <a:defRPr>
                <a:solidFill>
                  <a:schemeClr val="tx1"/>
                </a:solidFill>
                <a:latin typeface="Arial" panose="020B0604020202020204" pitchFamily="34" charset="0"/>
              </a:defRPr>
            </a:lvl5pPr>
            <a:lvl6pPr marL="2514600" indent="-228600" defTabSz="1857375" eaLnBrk="0" fontAlgn="base" hangingPunct="0">
              <a:spcBef>
                <a:spcPct val="0"/>
              </a:spcBef>
              <a:spcAft>
                <a:spcPct val="0"/>
              </a:spcAft>
              <a:defRPr>
                <a:solidFill>
                  <a:schemeClr val="tx1"/>
                </a:solidFill>
                <a:latin typeface="Arial" panose="020B0604020202020204" pitchFamily="34" charset="0"/>
              </a:defRPr>
            </a:lvl6pPr>
            <a:lvl7pPr marL="2971800" indent="-228600" defTabSz="1857375" eaLnBrk="0" fontAlgn="base" hangingPunct="0">
              <a:spcBef>
                <a:spcPct val="0"/>
              </a:spcBef>
              <a:spcAft>
                <a:spcPct val="0"/>
              </a:spcAft>
              <a:defRPr>
                <a:solidFill>
                  <a:schemeClr val="tx1"/>
                </a:solidFill>
                <a:latin typeface="Arial" panose="020B0604020202020204" pitchFamily="34" charset="0"/>
              </a:defRPr>
            </a:lvl7pPr>
            <a:lvl8pPr marL="3429000" indent="-228600" defTabSz="1857375" eaLnBrk="0" fontAlgn="base" hangingPunct="0">
              <a:spcBef>
                <a:spcPct val="0"/>
              </a:spcBef>
              <a:spcAft>
                <a:spcPct val="0"/>
              </a:spcAft>
              <a:defRPr>
                <a:solidFill>
                  <a:schemeClr val="tx1"/>
                </a:solidFill>
                <a:latin typeface="Arial" panose="020B0604020202020204" pitchFamily="34" charset="0"/>
              </a:defRPr>
            </a:lvl8pPr>
            <a:lvl9pPr marL="3886200" indent="-228600" defTabSz="1857375"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spcBef>
                <a:spcPct val="50000"/>
              </a:spcBef>
            </a:pPr>
            <a:r>
              <a:rPr lang="en-AU" altLang="en-US" sz="2400" b="1">
                <a:solidFill>
                  <a:schemeClr val="hlink"/>
                </a:solidFill>
              </a:rPr>
              <a:t>Switches :</a:t>
            </a:r>
          </a:p>
          <a:p>
            <a:pPr lvl="1" algn="just">
              <a:lnSpc>
                <a:spcPct val="120000"/>
              </a:lnSpc>
              <a:spcBef>
                <a:spcPct val="50000"/>
              </a:spcBef>
            </a:pPr>
            <a:r>
              <a:rPr lang="en-AU" altLang="en-US" sz="2400">
                <a:solidFill>
                  <a:schemeClr val="tx2"/>
                </a:solidFill>
              </a:rPr>
              <a:t>	</a:t>
            </a:r>
            <a:r>
              <a:rPr lang="en-AU" altLang="en-US" sz="2400" b="1">
                <a:solidFill>
                  <a:schemeClr val="hlink"/>
                </a:solidFill>
              </a:rPr>
              <a:t>Delayed switch</a:t>
            </a:r>
            <a:r>
              <a:rPr lang="en-AU" altLang="en-US" sz="2400">
                <a:solidFill>
                  <a:schemeClr val="tx2"/>
                </a:solidFill>
              </a:rPr>
              <a:t>  </a:t>
            </a:r>
          </a:p>
          <a:p>
            <a:pPr lvl="1" algn="just">
              <a:lnSpc>
                <a:spcPct val="120000"/>
              </a:lnSpc>
              <a:spcBef>
                <a:spcPct val="50000"/>
              </a:spcBef>
            </a:pPr>
            <a:r>
              <a:rPr lang="en-AU" altLang="en-US" sz="2400">
                <a:solidFill>
                  <a:schemeClr val="tx2"/>
                </a:solidFill>
              </a:rPr>
              <a:t> 	</a:t>
            </a:r>
            <a:r>
              <a:rPr lang="en-AU" altLang="en-US" sz="2400">
                <a:solidFill>
                  <a:srgbClr val="FF0000"/>
                </a:solidFill>
              </a:rPr>
              <a:t>Mechanical  - </a:t>
            </a:r>
          </a:p>
          <a:p>
            <a:pPr lvl="1" algn="just">
              <a:lnSpc>
                <a:spcPct val="120000"/>
              </a:lnSpc>
              <a:spcBef>
                <a:spcPct val="50000"/>
              </a:spcBef>
            </a:pPr>
            <a:r>
              <a:rPr lang="en-AU" altLang="en-US" sz="2400">
                <a:solidFill>
                  <a:schemeClr val="tx2"/>
                </a:solidFill>
              </a:rPr>
              <a:t>	clock work, </a:t>
            </a:r>
          </a:p>
          <a:p>
            <a:pPr lvl="1" algn="just">
              <a:lnSpc>
                <a:spcPct val="120000"/>
              </a:lnSpc>
              <a:spcBef>
                <a:spcPct val="50000"/>
              </a:spcBef>
            </a:pPr>
            <a:r>
              <a:rPr lang="en-AU" altLang="en-US" sz="2400">
                <a:solidFill>
                  <a:schemeClr val="tx2"/>
                </a:solidFill>
              </a:rPr>
              <a:t>	thermal  </a:t>
            </a:r>
          </a:p>
          <a:p>
            <a:pPr lvl="1" algn="just">
              <a:lnSpc>
                <a:spcPct val="120000"/>
              </a:lnSpc>
              <a:spcBef>
                <a:spcPct val="50000"/>
              </a:spcBef>
            </a:pPr>
            <a:r>
              <a:rPr lang="en-AU" altLang="en-US" sz="2400">
                <a:solidFill>
                  <a:schemeClr val="tx2"/>
                </a:solidFill>
              </a:rPr>
              <a:t>	chemical</a:t>
            </a:r>
          </a:p>
          <a:p>
            <a:pPr lvl="1" algn="just">
              <a:lnSpc>
                <a:spcPct val="120000"/>
              </a:lnSpc>
              <a:spcBef>
                <a:spcPct val="50000"/>
              </a:spcBef>
            </a:pPr>
            <a:r>
              <a:rPr lang="en-AU" altLang="en-US" sz="2400">
                <a:solidFill>
                  <a:schemeClr val="tx2"/>
                </a:solidFill>
              </a:rPr>
              <a:t>	 electrochemical </a:t>
            </a:r>
          </a:p>
          <a:p>
            <a:pPr lvl="1" algn="just">
              <a:lnSpc>
                <a:spcPct val="120000"/>
              </a:lnSpc>
              <a:spcBef>
                <a:spcPct val="50000"/>
              </a:spcBef>
            </a:pPr>
            <a:r>
              <a:rPr lang="en-AU" altLang="en-US" sz="2400">
                <a:solidFill>
                  <a:srgbClr val="FF0000"/>
                </a:solidFill>
              </a:rPr>
              <a:t>    Electronic </a:t>
            </a:r>
            <a:r>
              <a:rPr lang="en-AU" altLang="en-US" sz="2400">
                <a:solidFill>
                  <a:schemeClr val="tx2"/>
                </a:solidFill>
              </a:rPr>
              <a:t> </a:t>
            </a:r>
          </a:p>
          <a:p>
            <a:pPr lvl="1" algn="just">
              <a:lnSpc>
                <a:spcPct val="120000"/>
              </a:lnSpc>
              <a:spcBef>
                <a:spcPct val="50000"/>
              </a:spcBef>
            </a:pPr>
            <a:endParaRPr lang="en-AU" altLang="en-US" sz="2400">
              <a:solidFill>
                <a:schemeClr val="tx2"/>
              </a:solidFill>
            </a:endParaRPr>
          </a:p>
        </p:txBody>
      </p:sp>
    </p:spTree>
    <p:extLst>
      <p:ext uri="{BB962C8B-B14F-4D97-AF65-F5344CB8AC3E}">
        <p14:creationId xmlns:p14="http://schemas.microsoft.com/office/powerpoint/2010/main" val="15611225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828800" y="457200"/>
            <a:ext cx="8534400"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40000"/>
              </a:lnSpc>
              <a:spcBef>
                <a:spcPct val="50000"/>
              </a:spcBef>
              <a:buFontTx/>
              <a:buChar char="•"/>
            </a:pPr>
            <a:r>
              <a:rPr lang="en-AU" altLang="en-US" sz="2400">
                <a:solidFill>
                  <a:schemeClr val="tx2"/>
                </a:solidFill>
              </a:rPr>
              <a:t>     </a:t>
            </a:r>
            <a:r>
              <a:rPr lang="en-AU" altLang="en-US" sz="2400" b="1">
                <a:solidFill>
                  <a:schemeClr val="hlink"/>
                </a:solidFill>
              </a:rPr>
              <a:t>Ambient Condition</a:t>
            </a:r>
          </a:p>
          <a:p>
            <a:pPr lvl="1" algn="just">
              <a:lnSpc>
                <a:spcPct val="140000"/>
              </a:lnSpc>
              <a:spcBef>
                <a:spcPct val="50000"/>
              </a:spcBef>
            </a:pPr>
            <a:r>
              <a:rPr lang="en-AU" altLang="en-US" sz="2400">
                <a:solidFill>
                  <a:schemeClr val="tx2"/>
                </a:solidFill>
              </a:rPr>
              <a:t>   smoke or gas. </a:t>
            </a:r>
          </a:p>
          <a:p>
            <a:pPr lvl="1" algn="just">
              <a:lnSpc>
                <a:spcPct val="140000"/>
              </a:lnSpc>
              <a:spcBef>
                <a:spcPct val="50000"/>
              </a:spcBef>
            </a:pPr>
            <a:r>
              <a:rPr lang="en-AU" altLang="en-US" sz="2400">
                <a:solidFill>
                  <a:schemeClr val="tx2"/>
                </a:solidFill>
              </a:rPr>
              <a:t>   sound </a:t>
            </a:r>
          </a:p>
          <a:p>
            <a:pPr lvl="1" algn="just">
              <a:lnSpc>
                <a:spcPct val="140000"/>
              </a:lnSpc>
              <a:spcBef>
                <a:spcPct val="50000"/>
              </a:spcBef>
            </a:pPr>
            <a:r>
              <a:rPr lang="en-AU" altLang="en-US" sz="2400">
                <a:solidFill>
                  <a:schemeClr val="tx2"/>
                </a:solidFill>
              </a:rPr>
              <a:t>   proximity   </a:t>
            </a:r>
          </a:p>
          <a:p>
            <a:pPr algn="just">
              <a:lnSpc>
                <a:spcPct val="140000"/>
              </a:lnSpc>
              <a:spcBef>
                <a:spcPct val="50000"/>
              </a:spcBef>
              <a:buFontTx/>
              <a:buChar char="•"/>
            </a:pPr>
            <a:r>
              <a:rPr lang="en-AU" altLang="en-US" sz="2400">
                <a:solidFill>
                  <a:schemeClr val="tx2"/>
                </a:solidFill>
              </a:rPr>
              <a:t>    </a:t>
            </a:r>
            <a:r>
              <a:rPr lang="en-AU" altLang="en-US" sz="2400" b="1">
                <a:solidFill>
                  <a:schemeClr val="hlink"/>
                </a:solidFill>
              </a:rPr>
              <a:t>Remote Control</a:t>
            </a:r>
          </a:p>
          <a:p>
            <a:pPr lvl="1" algn="just">
              <a:lnSpc>
                <a:spcPct val="140000"/>
              </a:lnSpc>
              <a:spcBef>
                <a:spcPct val="50000"/>
              </a:spcBef>
            </a:pPr>
            <a:r>
              <a:rPr lang="en-AU" altLang="en-US" sz="2400">
                <a:solidFill>
                  <a:schemeClr val="tx2"/>
                </a:solidFill>
              </a:rPr>
              <a:t>  radio control </a:t>
            </a:r>
          </a:p>
          <a:p>
            <a:pPr lvl="1" algn="just">
              <a:lnSpc>
                <a:spcPct val="140000"/>
              </a:lnSpc>
              <a:spcBef>
                <a:spcPct val="50000"/>
              </a:spcBef>
            </a:pPr>
            <a:r>
              <a:rPr lang="en-AU" altLang="en-US" sz="2400">
                <a:solidFill>
                  <a:schemeClr val="tx2"/>
                </a:solidFill>
              </a:rPr>
              <a:t> wire control  </a:t>
            </a:r>
          </a:p>
          <a:p>
            <a:pPr lvl="1" algn="just">
              <a:lnSpc>
                <a:spcPct val="140000"/>
              </a:lnSpc>
              <a:spcBef>
                <a:spcPct val="50000"/>
              </a:spcBef>
            </a:pPr>
            <a:r>
              <a:rPr lang="en-AU" altLang="en-US" sz="2400">
                <a:solidFill>
                  <a:schemeClr val="tx2"/>
                </a:solidFill>
              </a:rPr>
              <a:t> FM control</a:t>
            </a:r>
          </a:p>
        </p:txBody>
      </p:sp>
    </p:spTree>
    <p:extLst>
      <p:ext uri="{BB962C8B-B14F-4D97-AF65-F5344CB8AC3E}">
        <p14:creationId xmlns:p14="http://schemas.microsoft.com/office/powerpoint/2010/main" val="20471266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1470</Words>
  <Application>Microsoft Office PowerPoint</Application>
  <PresentationFormat>Widescreen</PresentationFormat>
  <Paragraphs>327</Paragraphs>
  <Slides>53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 Unicode MS</vt:lpstr>
      <vt:lpstr>Arial</vt:lpstr>
      <vt:lpstr>Book Antiqua</vt:lpstr>
      <vt:lpstr>Calibri</vt:lpstr>
      <vt:lpstr>Calibri Light</vt:lpstr>
      <vt:lpstr>Comic Sans MS</vt:lpstr>
      <vt:lpstr>Tahoma</vt:lpstr>
      <vt:lpstr>Times New Roman</vt:lpstr>
      <vt:lpstr>Wingdings</vt:lpstr>
      <vt:lpstr>Office Theme</vt:lpstr>
      <vt:lpstr>Improvised Explosive Devices</vt:lpstr>
      <vt:lpstr>PowerPoint Presentation</vt:lpstr>
      <vt:lpstr>PowerPoint Presentation</vt:lpstr>
      <vt:lpstr>EXPLOSIVE TRAIN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Delay mechanism</vt:lpstr>
      <vt:lpstr>Ambient Condition Switches</vt:lpstr>
      <vt:lpstr>Remote Control switches</vt:lpstr>
      <vt:lpstr>PowerPoint Presentation</vt:lpstr>
      <vt:lpstr>EXPLOSION SIGNATURES</vt:lpstr>
      <vt:lpstr> </vt:lpstr>
      <vt:lpstr> </vt:lpstr>
      <vt:lpstr>PowerPoint Presentation</vt:lpstr>
      <vt:lpstr>PowerPoint Presentation</vt:lpstr>
      <vt:lpstr>PowerPoint Presentation</vt:lpstr>
      <vt:lpstr>PowerPoint Presentation</vt:lpstr>
      <vt:lpstr>PowerPoint Presentation</vt:lpstr>
      <vt:lpstr>INJURY TO PERSONS</vt:lpstr>
      <vt:lpstr>PowerPoint Presentation</vt:lpstr>
      <vt:lpstr>PowerPoint Presentation</vt:lpstr>
      <vt:lpstr>PowerPoint Presentation</vt:lpstr>
      <vt:lpstr>SEAT OF EXPLOSION</vt:lpstr>
      <vt:lpstr> CRATER  </vt:lpstr>
      <vt:lpstr>PowerPoint Presentation</vt:lpstr>
      <vt:lpstr>PowerPoint Presentation</vt:lpstr>
      <vt:lpstr>PowerPoint Presentation</vt:lpstr>
      <vt:lpstr>DIFFERENCE BETWEEN LOW AND HIGH EXPLOSIVE</vt:lpstr>
      <vt:lpstr>FREQUENTLY ASKED QUESTIONS</vt:lpstr>
      <vt:lpstr>POST EXPLOSION ANALYSIS</vt:lpstr>
      <vt:lpstr>PowerPoint Presentation</vt:lpstr>
      <vt:lpstr>PowerPoint Presentation</vt:lpstr>
      <vt:lpstr>PowerPoint Presentation</vt:lpstr>
      <vt:lpstr>Do’s</vt:lpstr>
      <vt:lpstr>PowerPoint Presentation</vt:lpstr>
      <vt:lpstr>       Golden rules of Handling</vt:lpstr>
      <vt:lpstr>PowerPoint Presentation</vt:lpstr>
      <vt:lpstr> Packing and Labeling</vt:lpstr>
      <vt:lpstr>Sealing</vt:lpstr>
      <vt:lpstr>Forwarding</vt:lpstr>
      <vt:lpstr>Chain of custody</vt:lpstr>
      <vt:lpstr>DESPATCH</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Improvised Explosive Devices</dc:title>
  <dc:creator>Shruti Rajwar</dc:creator>
  <cp:lastModifiedBy>Shruti Rajwar</cp:lastModifiedBy>
  <cp:revision>1</cp:revision>
  <dcterms:created xsi:type="dcterms:W3CDTF">2021-04-21T15:39:15Z</dcterms:created>
  <dcterms:modified xsi:type="dcterms:W3CDTF">2021-04-21T15:40:12Z</dcterms:modified>
</cp:coreProperties>
</file>