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0400" y="368300"/>
            <a:ext cx="267081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3191509"/>
            <a:ext cx="8067040" cy="1713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0829" y="1451609"/>
            <a:ext cx="3479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</a:rPr>
              <a:t>Sources </a:t>
            </a:r>
            <a:r>
              <a:rPr sz="3600" dirty="0">
                <a:solidFill>
                  <a:srgbClr val="FFFFFF"/>
                </a:solidFill>
              </a:rPr>
              <a:t>of</a:t>
            </a:r>
            <a:r>
              <a:rPr sz="3600" spc="-100" dirty="0">
                <a:solidFill>
                  <a:srgbClr val="FFFFFF"/>
                </a:solidFill>
              </a:rPr>
              <a:t> </a:t>
            </a:r>
            <a:r>
              <a:rPr sz="3600" spc="-5" dirty="0">
                <a:solidFill>
                  <a:srgbClr val="FFFFFF"/>
                </a:solidFill>
              </a:rPr>
              <a:t>drugs</a:t>
            </a: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207770"/>
            <a:ext cx="8060690" cy="433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5. </a:t>
            </a:r>
            <a:r>
              <a:rPr sz="3200" spc="-5" dirty="0">
                <a:latin typeface="Arial"/>
                <a:cs typeface="Arial"/>
              </a:rPr>
              <a:t>Microbiological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Sources: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Penicillium </a:t>
            </a:r>
            <a:r>
              <a:rPr sz="3200" dirty="0">
                <a:latin typeface="Arial"/>
                <a:cs typeface="Arial"/>
              </a:rPr>
              <a:t>notatum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fungus </a:t>
            </a:r>
            <a:r>
              <a:rPr sz="3200" spc="-10" dirty="0">
                <a:latin typeface="Arial"/>
                <a:cs typeface="Arial"/>
              </a:rPr>
              <a:t>which  </a:t>
            </a:r>
            <a:r>
              <a:rPr sz="3200" spc="-5" dirty="0">
                <a:latin typeface="Arial"/>
                <a:cs typeface="Arial"/>
              </a:rPr>
              <a:t>gives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penicillin.</a:t>
            </a:r>
            <a:endParaRPr sz="32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Actinobacteria give </a:t>
            </a:r>
            <a:r>
              <a:rPr sz="3200" dirty="0">
                <a:latin typeface="Arial"/>
                <a:cs typeface="Arial"/>
              </a:rPr>
              <a:t>Streptomycin.</a:t>
            </a:r>
            <a:endParaRPr sz="3200">
              <a:latin typeface="Arial"/>
              <a:cs typeface="Arial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790"/>
              </a:spcBef>
              <a:buChar char="•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Aminoglycosides such </a:t>
            </a:r>
            <a:r>
              <a:rPr sz="3200" spc="-5" dirty="0">
                <a:latin typeface="Arial"/>
                <a:cs typeface="Arial"/>
              </a:rPr>
              <a:t>as </a:t>
            </a:r>
            <a:r>
              <a:rPr sz="3200" dirty="0">
                <a:latin typeface="Arial"/>
                <a:cs typeface="Arial"/>
              </a:rPr>
              <a:t>gentamicin </a:t>
            </a:r>
            <a:r>
              <a:rPr sz="3200" spc="-5" dirty="0">
                <a:latin typeface="Arial"/>
                <a:cs typeface="Arial"/>
              </a:rPr>
              <a:t>and  </a:t>
            </a:r>
            <a:r>
              <a:rPr sz="3200" dirty="0">
                <a:latin typeface="Arial"/>
                <a:cs typeface="Arial"/>
              </a:rPr>
              <a:t>tobramycin are obtained </a:t>
            </a:r>
            <a:r>
              <a:rPr sz="3200" spc="-5" dirty="0">
                <a:latin typeface="Arial"/>
                <a:cs typeface="Arial"/>
              </a:rPr>
              <a:t>from  streptomycis </a:t>
            </a:r>
            <a:r>
              <a:rPr sz="3200" dirty="0">
                <a:latin typeface="Arial"/>
                <a:cs typeface="Arial"/>
              </a:rPr>
              <a:t>and micromonosporas.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09270"/>
            <a:ext cx="48444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6. </a:t>
            </a:r>
            <a:r>
              <a:rPr sz="2400" b="1" spc="-10" dirty="0">
                <a:latin typeface="Arial"/>
                <a:cs typeface="Arial"/>
              </a:rPr>
              <a:t>Recombinant </a:t>
            </a:r>
            <a:r>
              <a:rPr sz="2400" b="1" spc="-5" dirty="0">
                <a:latin typeface="Arial"/>
                <a:cs typeface="Arial"/>
              </a:rPr>
              <a:t>DNA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technology: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145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877570"/>
            <a:ext cx="8068945" cy="13436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5080" indent="-342900">
              <a:lnSpc>
                <a:spcPct val="799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Recombinant </a:t>
            </a:r>
            <a:r>
              <a:rPr sz="2400" spc="-10" dirty="0">
                <a:latin typeface="Arial"/>
                <a:cs typeface="Arial"/>
              </a:rPr>
              <a:t>DNA technology involves cleavage </a:t>
            </a:r>
            <a:r>
              <a:rPr sz="2400" spc="-5" dirty="0">
                <a:latin typeface="Arial"/>
                <a:cs typeface="Arial"/>
              </a:rPr>
              <a:t>of DNA  by </a:t>
            </a:r>
            <a:r>
              <a:rPr sz="2400" dirty="0">
                <a:latin typeface="Arial"/>
                <a:cs typeface="Arial"/>
              </a:rPr>
              <a:t>enzyme </a:t>
            </a:r>
            <a:r>
              <a:rPr sz="2400" spc="-5" dirty="0">
                <a:latin typeface="Arial"/>
                <a:cs typeface="Arial"/>
              </a:rPr>
              <a:t>restriction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endonucleases.</a:t>
            </a:r>
            <a:endParaRPr sz="2400">
              <a:latin typeface="Arial"/>
              <a:cs typeface="Arial"/>
            </a:endParaRPr>
          </a:p>
          <a:p>
            <a:pPr marL="355600" marR="6985">
              <a:lnSpc>
                <a:spcPct val="79900"/>
              </a:lnSpc>
              <a:spcBef>
                <a:spcPts val="600"/>
              </a:spcBef>
              <a:tabLst>
                <a:tab pos="1009650" algn="l"/>
                <a:tab pos="2136775" algn="l"/>
                <a:tab pos="2943860" algn="l"/>
                <a:tab pos="3292475" algn="l"/>
                <a:tab pos="4486275" algn="l"/>
                <a:tab pos="4870450" algn="l"/>
                <a:tab pos="5895975" algn="l"/>
                <a:tab pos="7410450" algn="l"/>
              </a:tabLst>
            </a:pPr>
            <a:r>
              <a:rPr sz="2400" spc="1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es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	g</a:t>
            </a:r>
            <a:r>
              <a:rPr sz="2400" spc="-10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	c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	to	r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	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10" dirty="0">
                <a:latin typeface="Arial"/>
                <a:cs typeface="Arial"/>
              </a:rPr>
              <a:t>t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ng	</a:t>
            </a:r>
            <a:r>
              <a:rPr sz="2400" spc="-5" dirty="0">
                <a:latin typeface="Arial"/>
                <a:cs typeface="Arial"/>
              </a:rPr>
              <a:t>DN</a:t>
            </a:r>
            <a:r>
              <a:rPr sz="2400" dirty="0">
                <a:latin typeface="Arial"/>
                <a:cs typeface="Arial"/>
              </a:rPr>
              <a:t>A  </a:t>
            </a:r>
            <a:r>
              <a:rPr sz="2400" spc="-5" dirty="0">
                <a:latin typeface="Arial"/>
                <a:cs typeface="Arial"/>
              </a:rPr>
              <a:t>(viral, bacterial or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plasmid).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198370"/>
            <a:ext cx="8066405" cy="13436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5080" indent="-342900" algn="just">
              <a:lnSpc>
                <a:spcPct val="799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new </a:t>
            </a:r>
            <a:r>
              <a:rPr sz="2400" spc="-5" dirty="0">
                <a:latin typeface="Arial"/>
                <a:cs typeface="Arial"/>
              </a:rPr>
              <a:t>genetic combination is inserted into the  bacterial cultures which </a:t>
            </a:r>
            <a:r>
              <a:rPr sz="2400" spc="-10" dirty="0">
                <a:latin typeface="Arial"/>
                <a:cs typeface="Arial"/>
              </a:rPr>
              <a:t>allow </a:t>
            </a:r>
            <a:r>
              <a:rPr sz="2400" spc="-5" dirty="0">
                <a:latin typeface="Arial"/>
                <a:cs typeface="Arial"/>
              </a:rPr>
              <a:t>production of vast amount  of genetic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material.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b="1" spc="-10" dirty="0">
                <a:latin typeface="Arial"/>
                <a:cs typeface="Arial"/>
              </a:rPr>
              <a:t>Advantages: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502659"/>
            <a:ext cx="132715" cy="1127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3519170"/>
            <a:ext cx="5630545" cy="11277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0"/>
              </a:spcBef>
            </a:pPr>
            <a:r>
              <a:rPr sz="2400" spc="-10" dirty="0">
                <a:latin typeface="Arial"/>
                <a:cs typeface="Arial"/>
              </a:rPr>
              <a:t>Huge </a:t>
            </a:r>
            <a:r>
              <a:rPr sz="2400" spc="-5" dirty="0">
                <a:latin typeface="Arial"/>
                <a:cs typeface="Arial"/>
              </a:rPr>
              <a:t>amounts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drugs can be produced.  Drug can be </a:t>
            </a:r>
            <a:r>
              <a:rPr sz="2400" spc="-10" dirty="0">
                <a:latin typeface="Arial"/>
                <a:cs typeface="Arial"/>
              </a:rPr>
              <a:t>obtained </a:t>
            </a:r>
            <a:r>
              <a:rPr sz="2400" spc="-5" dirty="0">
                <a:latin typeface="Arial"/>
                <a:cs typeface="Arial"/>
              </a:rPr>
              <a:t>in pure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form.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is less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antigenic.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624070"/>
            <a:ext cx="22745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D</a:t>
            </a:r>
            <a:r>
              <a:rPr sz="2400" b="1" dirty="0">
                <a:latin typeface="Arial"/>
                <a:cs typeface="Arial"/>
              </a:rPr>
              <a:t>i</a:t>
            </a:r>
            <a:r>
              <a:rPr sz="2400" b="1" spc="-10" dirty="0">
                <a:latin typeface="Arial"/>
                <a:cs typeface="Arial"/>
              </a:rPr>
              <a:t>sa</a:t>
            </a:r>
            <a:r>
              <a:rPr sz="2400" b="1" dirty="0">
                <a:latin typeface="Arial"/>
                <a:cs typeface="Arial"/>
              </a:rPr>
              <a:t>d</a:t>
            </a:r>
            <a:r>
              <a:rPr sz="2400" b="1" spc="-10" dirty="0">
                <a:latin typeface="Arial"/>
                <a:cs typeface="Arial"/>
              </a:rPr>
              <a:t>va</a:t>
            </a:r>
            <a:r>
              <a:rPr sz="2400" b="1" dirty="0">
                <a:latin typeface="Arial"/>
                <a:cs typeface="Arial"/>
              </a:rPr>
              <a:t>nt</a:t>
            </a:r>
            <a:r>
              <a:rPr sz="2400" b="1" spc="-5" dirty="0">
                <a:latin typeface="Arial"/>
                <a:cs typeface="Arial"/>
              </a:rPr>
              <a:t>a</a:t>
            </a:r>
            <a:r>
              <a:rPr sz="2400" b="1" dirty="0">
                <a:latin typeface="Arial"/>
                <a:cs typeface="Arial"/>
              </a:rPr>
              <a:t>g</a:t>
            </a:r>
            <a:r>
              <a:rPr sz="2400" b="1" spc="-10" dirty="0">
                <a:latin typeface="Arial"/>
                <a:cs typeface="Arial"/>
              </a:rPr>
              <a:t>es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975859"/>
            <a:ext cx="132715" cy="1127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39" y="4992370"/>
            <a:ext cx="5766435" cy="11277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1634489">
              <a:lnSpc>
                <a:spcPct val="100699"/>
              </a:lnSpc>
              <a:spcBef>
                <a:spcPts val="80"/>
              </a:spcBef>
            </a:pPr>
            <a:r>
              <a:rPr sz="2400" spc="-5" dirty="0">
                <a:latin typeface="Arial"/>
                <a:cs typeface="Arial"/>
              </a:rPr>
              <a:t>Well </a:t>
            </a:r>
            <a:r>
              <a:rPr sz="2400" spc="-10" dirty="0">
                <a:latin typeface="Arial"/>
                <a:cs typeface="Arial"/>
              </a:rPr>
              <a:t>equipped </a:t>
            </a:r>
            <a:r>
              <a:rPr sz="2400" spc="-5" dirty="0">
                <a:latin typeface="Arial"/>
                <a:cs typeface="Arial"/>
              </a:rPr>
              <a:t>lab is required.  </a:t>
            </a:r>
            <a:r>
              <a:rPr sz="2400" spc="-10" dirty="0">
                <a:latin typeface="Arial"/>
                <a:cs typeface="Arial"/>
              </a:rPr>
              <a:t>Highly </a:t>
            </a:r>
            <a:r>
              <a:rPr sz="2400" spc="-5" dirty="0">
                <a:latin typeface="Arial"/>
                <a:cs typeface="Arial"/>
              </a:rPr>
              <a:t>trained </a:t>
            </a:r>
            <a:r>
              <a:rPr sz="2400" dirty="0">
                <a:latin typeface="Arial"/>
                <a:cs typeface="Arial"/>
              </a:rPr>
              <a:t>staff </a:t>
            </a:r>
            <a:r>
              <a:rPr sz="2400" spc="-5" dirty="0">
                <a:latin typeface="Arial"/>
                <a:cs typeface="Arial"/>
              </a:rPr>
              <a:t>is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required.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complex and complicated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technique.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11809"/>
            <a:ext cx="7987030" cy="4679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Drugs are obtained </a:t>
            </a:r>
            <a:r>
              <a:rPr sz="3200" spc="-5" dirty="0">
                <a:latin typeface="Arial"/>
                <a:cs typeface="Arial"/>
              </a:rPr>
              <a:t>from six </a:t>
            </a:r>
            <a:r>
              <a:rPr sz="3200" dirty="0">
                <a:latin typeface="Arial"/>
                <a:cs typeface="Arial"/>
              </a:rPr>
              <a:t>major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sources: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Plant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sources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Animal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sources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Mineral/ Earth </a:t>
            </a:r>
            <a:r>
              <a:rPr sz="3200" dirty="0">
                <a:latin typeface="Arial"/>
                <a:cs typeface="Arial"/>
              </a:rPr>
              <a:t>sources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Microbiological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sources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Semi </a:t>
            </a:r>
            <a:r>
              <a:rPr sz="3200" spc="-5" dirty="0">
                <a:latin typeface="Arial"/>
                <a:cs typeface="Arial"/>
              </a:rPr>
              <a:t>synthetic </a:t>
            </a:r>
            <a:r>
              <a:rPr sz="3200" dirty="0">
                <a:latin typeface="Arial"/>
                <a:cs typeface="Arial"/>
              </a:rPr>
              <a:t>sources/ </a:t>
            </a:r>
            <a:r>
              <a:rPr sz="3200" spc="-5" dirty="0">
                <a:latin typeface="Arial"/>
                <a:cs typeface="Arial"/>
              </a:rPr>
              <a:t>Synthetic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sources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Recombinant DNA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technology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Plant</a:t>
            </a:r>
            <a:r>
              <a:rPr spc="-80" dirty="0"/>
              <a:t> </a:t>
            </a:r>
            <a:r>
              <a:rPr dirty="0"/>
              <a:t>Sources: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50900"/>
            <a:ext cx="132715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1767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867409"/>
            <a:ext cx="8063230" cy="25247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00"/>
              </a:spcBef>
            </a:pPr>
            <a:r>
              <a:rPr sz="2400" spc="-10" dirty="0">
                <a:latin typeface="Arial"/>
                <a:cs typeface="Arial"/>
              </a:rPr>
              <a:t>Plant </a:t>
            </a:r>
            <a:r>
              <a:rPr sz="2400" spc="-5" dirty="0">
                <a:latin typeface="Arial"/>
                <a:cs typeface="Arial"/>
              </a:rPr>
              <a:t>source is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oldest </a:t>
            </a:r>
            <a:r>
              <a:rPr sz="2400" spc="-5" dirty="0">
                <a:latin typeface="Arial"/>
                <a:cs typeface="Arial"/>
              </a:rPr>
              <a:t>source of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drugs.</a:t>
            </a:r>
            <a:endParaRPr sz="2400">
              <a:latin typeface="Arial"/>
              <a:cs typeface="Arial"/>
            </a:endParaRPr>
          </a:p>
          <a:p>
            <a:pPr marL="355600" marR="8255">
              <a:lnSpc>
                <a:spcPct val="100000"/>
              </a:lnSpc>
              <a:spcBef>
                <a:spcPts val="600"/>
              </a:spcBef>
              <a:tabLst>
                <a:tab pos="1169670" algn="l"/>
                <a:tab pos="1576705" algn="l"/>
                <a:tab pos="2152015" algn="l"/>
                <a:tab pos="3067050" algn="l"/>
                <a:tab pos="3456304" algn="l"/>
                <a:tab pos="4590415" algn="l"/>
                <a:tab pos="5474335" algn="l"/>
                <a:tab pos="6287770" algn="l"/>
                <a:tab pos="7437120" algn="l"/>
              </a:tabLst>
            </a:pP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st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	dr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gs	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	</a:t>
            </a:r>
            <a:r>
              <a:rPr sz="2400" spc="-10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	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1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es	w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re	</a:t>
            </a:r>
            <a:r>
              <a:rPr sz="2400" spc="-10" dirty="0">
                <a:latin typeface="Arial"/>
                <a:cs typeface="Arial"/>
              </a:rPr>
              <a:t>de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20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ed	fr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  </a:t>
            </a:r>
            <a:r>
              <a:rPr sz="2400" spc="-5" dirty="0">
                <a:latin typeface="Arial"/>
                <a:cs typeface="Arial"/>
              </a:rPr>
              <a:t>plants.</a:t>
            </a:r>
            <a:endParaRPr sz="24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Almost all parts of the plants are used i.e. </a:t>
            </a:r>
            <a:r>
              <a:rPr sz="2400" spc="-10" dirty="0">
                <a:latin typeface="Arial"/>
                <a:cs typeface="Arial"/>
              </a:rPr>
              <a:t>leaves, </a:t>
            </a:r>
            <a:r>
              <a:rPr sz="2400" dirty="0">
                <a:latin typeface="Arial"/>
                <a:cs typeface="Arial"/>
              </a:rPr>
              <a:t>stem,  </a:t>
            </a:r>
            <a:r>
              <a:rPr sz="2400" spc="-5" dirty="0">
                <a:latin typeface="Arial"/>
                <a:cs typeface="Arial"/>
              </a:rPr>
              <a:t>bark, fruits </a:t>
            </a:r>
            <a:r>
              <a:rPr sz="2400" spc="-10" dirty="0">
                <a:latin typeface="Arial"/>
                <a:cs typeface="Arial"/>
              </a:rPr>
              <a:t>and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roots.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Arial"/>
                <a:cs typeface="Arial"/>
              </a:rPr>
              <a:t>Leaves: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442970"/>
            <a:ext cx="8069580" cy="2447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AutoNum type="alphaLcPeriod"/>
              <a:tabLst>
                <a:tab pos="464820" algn="l"/>
                <a:tab pos="465455" algn="l"/>
                <a:tab pos="1188085" algn="l"/>
                <a:tab pos="2263140" algn="l"/>
                <a:tab pos="2718435" algn="l"/>
                <a:tab pos="3980179" algn="l"/>
                <a:tab pos="5431155" algn="l"/>
                <a:tab pos="6069330" algn="l"/>
                <a:tab pos="6690359" algn="l"/>
                <a:tab pos="7802880" algn="l"/>
              </a:tabLst>
            </a:pPr>
            <a:r>
              <a:rPr dirty="0"/>
              <a:t>	</a:t>
            </a:r>
            <a:r>
              <a:rPr sz="2400" dirty="0">
                <a:latin typeface="Arial"/>
                <a:cs typeface="Arial"/>
              </a:rPr>
              <a:t>The	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eave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</a:t>
            </a:r>
            <a:r>
              <a:rPr sz="2400" i="1" spc="-5" dirty="0">
                <a:latin typeface="Arial"/>
                <a:cs typeface="Arial"/>
              </a:rPr>
              <a:t>D</a:t>
            </a:r>
            <a:r>
              <a:rPr sz="2400" i="1" spc="-15" dirty="0">
                <a:latin typeface="Arial"/>
                <a:cs typeface="Arial"/>
              </a:rPr>
              <a:t>i</a:t>
            </a:r>
            <a:r>
              <a:rPr sz="2400" i="1" dirty="0">
                <a:latin typeface="Arial"/>
                <a:cs typeface="Arial"/>
              </a:rPr>
              <a:t>g</a:t>
            </a:r>
            <a:r>
              <a:rPr sz="2400" i="1" spc="-15" dirty="0">
                <a:latin typeface="Arial"/>
                <a:cs typeface="Arial"/>
              </a:rPr>
              <a:t>i</a:t>
            </a:r>
            <a:r>
              <a:rPr sz="2400" i="1" spc="10" dirty="0">
                <a:latin typeface="Arial"/>
                <a:cs typeface="Arial"/>
              </a:rPr>
              <a:t>t</a:t>
            </a:r>
            <a:r>
              <a:rPr sz="2400" i="1" spc="-10" dirty="0">
                <a:latin typeface="Arial"/>
                <a:cs typeface="Arial"/>
              </a:rPr>
              <a:t>a</a:t>
            </a:r>
            <a:r>
              <a:rPr sz="2400" i="1" spc="-5" dirty="0">
                <a:latin typeface="Arial"/>
                <a:cs typeface="Arial"/>
              </a:rPr>
              <a:t>li</a:t>
            </a:r>
            <a:r>
              <a:rPr sz="2400" i="1" dirty="0">
                <a:latin typeface="Arial"/>
                <a:cs typeface="Arial"/>
              </a:rPr>
              <a:t>s	</a:t>
            </a:r>
            <a:r>
              <a:rPr sz="2400" i="1" spc="-15" dirty="0">
                <a:latin typeface="Arial"/>
                <a:cs typeface="Arial"/>
              </a:rPr>
              <a:t>P</a:t>
            </a:r>
            <a:r>
              <a:rPr sz="2400" i="1" spc="-10" dirty="0">
                <a:latin typeface="Arial"/>
                <a:cs typeface="Arial"/>
              </a:rPr>
              <a:t>u</a:t>
            </a:r>
            <a:r>
              <a:rPr sz="2400" i="1" spc="5" dirty="0">
                <a:latin typeface="Arial"/>
                <a:cs typeface="Arial"/>
              </a:rPr>
              <a:t>r</a:t>
            </a:r>
            <a:r>
              <a:rPr sz="2400" i="1" spc="-10" dirty="0">
                <a:latin typeface="Arial"/>
                <a:cs typeface="Arial"/>
              </a:rPr>
              <a:t>pu</a:t>
            </a:r>
            <a:r>
              <a:rPr sz="2400" i="1" spc="5" dirty="0">
                <a:latin typeface="Arial"/>
                <a:cs typeface="Arial"/>
              </a:rPr>
              <a:t>r</a:t>
            </a:r>
            <a:r>
              <a:rPr sz="2400" i="1" spc="-10" dirty="0">
                <a:latin typeface="Arial"/>
                <a:cs typeface="Arial"/>
              </a:rPr>
              <a:t>e</a:t>
            </a:r>
            <a:r>
              <a:rPr sz="2400" i="1" dirty="0">
                <a:latin typeface="Arial"/>
                <a:cs typeface="Arial"/>
              </a:rPr>
              <a:t>a	</a:t>
            </a:r>
            <a:r>
              <a:rPr sz="2400" dirty="0">
                <a:latin typeface="Arial"/>
                <a:cs typeface="Arial"/>
              </a:rPr>
              <a:t>are	</a:t>
            </a:r>
            <a:r>
              <a:rPr sz="2400" spc="1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	s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ce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  </a:t>
            </a:r>
            <a:r>
              <a:rPr sz="2400" spc="-10" dirty="0">
                <a:latin typeface="Arial"/>
                <a:cs typeface="Arial"/>
              </a:rPr>
              <a:t>Digitoxin and Digoxin, </a:t>
            </a:r>
            <a:r>
              <a:rPr sz="2400" spc="-5" dirty="0">
                <a:latin typeface="Arial"/>
                <a:cs typeface="Arial"/>
              </a:rPr>
              <a:t>which are cardiac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glycosides.</a:t>
            </a:r>
            <a:endParaRPr sz="2400">
              <a:latin typeface="Arial"/>
              <a:cs typeface="Arial"/>
            </a:endParaRPr>
          </a:p>
          <a:p>
            <a:pPr marL="355600" marR="9525" indent="-342900">
              <a:lnSpc>
                <a:spcPct val="100000"/>
              </a:lnSpc>
              <a:spcBef>
                <a:spcPts val="590"/>
              </a:spcBef>
              <a:buFont typeface="Arial"/>
              <a:buAutoNum type="alphaLcPeriod"/>
              <a:tabLst>
                <a:tab pos="419100" algn="l"/>
                <a:tab pos="419734" algn="l"/>
                <a:tab pos="1552575" algn="l"/>
                <a:tab pos="1960880" algn="l"/>
                <a:tab pos="3601720" algn="l"/>
                <a:tab pos="4311015" algn="l"/>
                <a:tab pos="4768215" algn="l"/>
                <a:tab pos="5174615" algn="l"/>
                <a:tab pos="6900545" algn="l"/>
                <a:tab pos="7831455" algn="l"/>
              </a:tabLst>
            </a:pPr>
            <a:r>
              <a:rPr dirty="0"/>
              <a:t>	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eave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al</a:t>
            </a:r>
            <a:r>
              <a:rPr sz="2400" dirty="0">
                <a:latin typeface="Arial"/>
                <a:cs typeface="Arial"/>
              </a:rPr>
              <a:t>ypt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al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tus,	</a:t>
            </a:r>
            <a:r>
              <a:rPr sz="2400" spc="1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ch	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 </a:t>
            </a:r>
            <a:r>
              <a:rPr sz="2400" spc="-5" dirty="0">
                <a:latin typeface="Arial"/>
                <a:cs typeface="Arial"/>
              </a:rPr>
              <a:t>important component of cough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syrup.</a:t>
            </a:r>
            <a:endParaRPr sz="2400">
              <a:latin typeface="Arial"/>
              <a:cs typeface="Arial"/>
            </a:endParaRPr>
          </a:p>
          <a:p>
            <a:pPr marL="334645" indent="-322580">
              <a:lnSpc>
                <a:spcPct val="100000"/>
              </a:lnSpc>
              <a:spcBef>
                <a:spcPts val="600"/>
              </a:spcBef>
              <a:buAutoNum type="alphaLcPeriod"/>
              <a:tabLst>
                <a:tab pos="335280" algn="l"/>
              </a:tabLst>
            </a:pPr>
            <a:r>
              <a:rPr sz="2400" spc="-5" dirty="0">
                <a:latin typeface="Arial"/>
                <a:cs typeface="Arial"/>
              </a:rPr>
              <a:t>Tobacco </a:t>
            </a:r>
            <a:r>
              <a:rPr sz="2400" spc="-10" dirty="0">
                <a:latin typeface="Arial"/>
                <a:cs typeface="Arial"/>
              </a:rPr>
              <a:t>leaves give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nicotine.</a:t>
            </a:r>
            <a:endParaRPr sz="240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600"/>
              </a:spcBef>
              <a:buFont typeface="Arial"/>
              <a:buAutoNum type="alphaLcPeriod"/>
              <a:tabLst>
                <a:tab pos="353060" algn="l"/>
              </a:tabLst>
            </a:pPr>
            <a:r>
              <a:rPr sz="2400" i="1" spc="-5" dirty="0">
                <a:latin typeface="Arial"/>
                <a:cs typeface="Arial"/>
              </a:rPr>
              <a:t>Atropa </a:t>
            </a:r>
            <a:r>
              <a:rPr sz="2400" i="1" spc="-10" dirty="0">
                <a:latin typeface="Arial"/>
                <a:cs typeface="Arial"/>
              </a:rPr>
              <a:t>belladonna </a:t>
            </a:r>
            <a:r>
              <a:rPr sz="2400" spc="-10" dirty="0">
                <a:latin typeface="Arial"/>
                <a:cs typeface="Arial"/>
              </a:rPr>
              <a:t>gives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atropine.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07670"/>
            <a:ext cx="7980680" cy="537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050"/>
              </a:lnSpc>
              <a:spcBef>
                <a:spcPts val="100"/>
              </a:spcBef>
            </a:pPr>
            <a:r>
              <a:rPr sz="2600" b="1" dirty="0">
                <a:latin typeface="Arial"/>
                <a:cs typeface="Arial"/>
              </a:rPr>
              <a:t>Flowers: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ts val="2975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Poppy papaver somniferum gives morphine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(opoid)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ts val="2970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Vinca </a:t>
            </a:r>
            <a:r>
              <a:rPr sz="2600" dirty="0">
                <a:latin typeface="Arial"/>
                <a:cs typeface="Arial"/>
              </a:rPr>
              <a:t>rosea gives </a:t>
            </a:r>
            <a:r>
              <a:rPr sz="2600" spc="-5" dirty="0">
                <a:latin typeface="Arial"/>
                <a:cs typeface="Arial"/>
              </a:rPr>
              <a:t>vincristine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vinblastine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ts val="2975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Rose gives </a:t>
            </a:r>
            <a:r>
              <a:rPr sz="2600" spc="-5" dirty="0">
                <a:latin typeface="Arial"/>
                <a:cs typeface="Arial"/>
              </a:rPr>
              <a:t>rose water </a:t>
            </a:r>
            <a:r>
              <a:rPr sz="2600" dirty="0">
                <a:latin typeface="Arial"/>
                <a:cs typeface="Arial"/>
              </a:rPr>
              <a:t>used </a:t>
            </a:r>
            <a:r>
              <a:rPr sz="2600" spc="5" dirty="0">
                <a:latin typeface="Arial"/>
                <a:cs typeface="Arial"/>
              </a:rPr>
              <a:t>as</a:t>
            </a:r>
            <a:r>
              <a:rPr sz="2600" spc="-5" dirty="0">
                <a:latin typeface="Arial"/>
                <a:cs typeface="Arial"/>
              </a:rPr>
              <a:t> tonic.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2975"/>
              </a:lnSpc>
            </a:pPr>
            <a:r>
              <a:rPr sz="2600" b="1" spc="-5" dirty="0">
                <a:latin typeface="Arial"/>
                <a:cs typeface="Arial"/>
              </a:rPr>
              <a:t>Fruits:</a:t>
            </a:r>
            <a:endParaRPr sz="2600">
              <a:latin typeface="Arial"/>
              <a:cs typeface="Arial"/>
            </a:endParaRPr>
          </a:p>
          <a:p>
            <a:pPr marL="355600" marR="5080" indent="-342900">
              <a:lnSpc>
                <a:spcPct val="74700"/>
              </a:lnSpc>
              <a:spcBef>
                <a:spcPts val="715"/>
              </a:spcBef>
              <a:buChar char="•"/>
              <a:tabLst>
                <a:tab pos="354965" algn="l"/>
                <a:tab pos="355600" algn="l"/>
                <a:tab pos="1464945" algn="l"/>
                <a:tab pos="2168525" algn="l"/>
                <a:tab pos="3094355" algn="l"/>
                <a:tab pos="4882515" algn="l"/>
                <a:tab pos="5878195" algn="l"/>
                <a:tab pos="6269990" algn="l"/>
                <a:tab pos="6605905" algn="l"/>
              </a:tabLst>
            </a:pPr>
            <a:r>
              <a:rPr sz="2600" dirty="0">
                <a:latin typeface="Arial"/>
                <a:cs typeface="Arial"/>
              </a:rPr>
              <a:t>Senna	pod	</a:t>
            </a:r>
            <a:r>
              <a:rPr sz="2600" spc="10" dirty="0">
                <a:latin typeface="Arial"/>
                <a:cs typeface="Arial"/>
              </a:rPr>
              <a:t>g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dirty="0">
                <a:latin typeface="Arial"/>
                <a:cs typeface="Arial"/>
              </a:rPr>
              <a:t>es	an</a:t>
            </a:r>
            <a:r>
              <a:rPr sz="2600" spc="-5" dirty="0">
                <a:latin typeface="Arial"/>
                <a:cs typeface="Arial"/>
              </a:rPr>
              <a:t>t</a:t>
            </a:r>
            <a:r>
              <a:rPr sz="2600" spc="10" dirty="0">
                <a:latin typeface="Arial"/>
                <a:cs typeface="Arial"/>
              </a:rPr>
              <a:t>h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ne,	</a:t>
            </a:r>
            <a:r>
              <a:rPr sz="2600" spc="-20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h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h	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	a	p</a:t>
            </a:r>
            <a:r>
              <a:rPr sz="2600" spc="10" dirty="0">
                <a:latin typeface="Arial"/>
                <a:cs typeface="Arial"/>
              </a:rPr>
              <a:t>u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10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t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dirty="0">
                <a:latin typeface="Arial"/>
                <a:cs typeface="Arial"/>
              </a:rPr>
              <a:t>e  </a:t>
            </a:r>
            <a:r>
              <a:rPr sz="2600" spc="-5" dirty="0">
                <a:latin typeface="Arial"/>
                <a:cs typeface="Arial"/>
              </a:rPr>
              <a:t>(used in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constipation)</a:t>
            </a:r>
            <a:endParaRPr sz="2600">
              <a:latin typeface="Arial"/>
              <a:cs typeface="Arial"/>
            </a:endParaRPr>
          </a:p>
          <a:p>
            <a:pPr marL="355600" marR="5080" indent="-342900">
              <a:lnSpc>
                <a:spcPct val="74400"/>
              </a:lnSpc>
              <a:spcBef>
                <a:spcPts val="645"/>
              </a:spcBef>
              <a:buChar char="•"/>
              <a:tabLst>
                <a:tab pos="354965" algn="l"/>
                <a:tab pos="355600" algn="l"/>
                <a:tab pos="1844039" algn="l"/>
                <a:tab pos="3078480" algn="l"/>
                <a:tab pos="4017010" algn="l"/>
                <a:tab pos="6554470" algn="l"/>
                <a:tab pos="7729220" algn="l"/>
              </a:tabLst>
            </a:pPr>
            <a:r>
              <a:rPr sz="2600" spc="-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abar	b</a:t>
            </a:r>
            <a:r>
              <a:rPr sz="2600" spc="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ans	g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dirty="0">
                <a:latin typeface="Arial"/>
                <a:cs typeface="Arial"/>
              </a:rPr>
              <a:t>e	phy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t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20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ne,	</a:t>
            </a:r>
            <a:r>
              <a:rPr sz="2600" spc="-20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h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h	</a:t>
            </a:r>
            <a:r>
              <a:rPr sz="2600" spc="-5" dirty="0">
                <a:latin typeface="Arial"/>
                <a:cs typeface="Arial"/>
              </a:rPr>
              <a:t>is  </a:t>
            </a:r>
            <a:r>
              <a:rPr sz="2600" dirty="0">
                <a:latin typeface="Arial"/>
                <a:cs typeface="Arial"/>
              </a:rPr>
              <a:t>cholinomimetic agent.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2905"/>
              </a:lnSpc>
            </a:pPr>
            <a:r>
              <a:rPr sz="2600" b="1" dirty="0">
                <a:latin typeface="Arial"/>
                <a:cs typeface="Arial"/>
              </a:rPr>
              <a:t>Seeds:</a:t>
            </a:r>
            <a:endParaRPr sz="2600">
              <a:latin typeface="Arial"/>
              <a:cs typeface="Arial"/>
            </a:endParaRPr>
          </a:p>
          <a:p>
            <a:pPr marL="355600" marR="5715" indent="-342900">
              <a:lnSpc>
                <a:spcPct val="74400"/>
              </a:lnSpc>
              <a:spcBef>
                <a:spcPts val="725"/>
              </a:spcBef>
              <a:buChar char="•"/>
              <a:tabLst>
                <a:tab pos="354965" algn="l"/>
                <a:tab pos="355600" algn="l"/>
                <a:tab pos="1448435" algn="l"/>
                <a:tab pos="1877695" algn="l"/>
                <a:tab pos="2618740" algn="l"/>
                <a:tab pos="3877310" algn="l"/>
                <a:tab pos="4639310" algn="l"/>
                <a:tab pos="6393180" algn="l"/>
                <a:tab pos="7389495" algn="l"/>
                <a:tab pos="7782559" algn="l"/>
              </a:tabLst>
            </a:pPr>
            <a:r>
              <a:rPr sz="2600" dirty="0">
                <a:latin typeface="Arial"/>
                <a:cs typeface="Arial"/>
              </a:rPr>
              <a:t>Seeds	of	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spc="10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x	Vo</a:t>
            </a:r>
            <a:r>
              <a:rPr sz="2600" spc="20" dirty="0">
                <a:latin typeface="Arial"/>
                <a:cs typeface="Arial"/>
              </a:rPr>
              <a:t>m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a	g</a:t>
            </a:r>
            <a:r>
              <a:rPr sz="2600" spc="-5" dirty="0">
                <a:latin typeface="Arial"/>
                <a:cs typeface="Arial"/>
              </a:rPr>
              <a:t>iv</a:t>
            </a:r>
            <a:r>
              <a:rPr sz="2600" dirty="0">
                <a:latin typeface="Arial"/>
                <a:cs typeface="Arial"/>
              </a:rPr>
              <a:t>e	str</a:t>
            </a:r>
            <a:r>
              <a:rPr sz="2600" spc="-15" dirty="0">
                <a:latin typeface="Arial"/>
                <a:cs typeface="Arial"/>
              </a:rPr>
              <a:t>y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spc="10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,	</a:t>
            </a:r>
            <a:r>
              <a:rPr sz="2600" spc="-20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h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h	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	a  </a:t>
            </a:r>
            <a:r>
              <a:rPr sz="2600" spc="-5" dirty="0">
                <a:latin typeface="Arial"/>
                <a:cs typeface="Arial"/>
              </a:rPr>
              <a:t>CNS stimulant.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ts val="2905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Castor </a:t>
            </a:r>
            <a:r>
              <a:rPr sz="2600" dirty="0">
                <a:latin typeface="Arial"/>
                <a:cs typeface="Arial"/>
              </a:rPr>
              <a:t>oil seeds give castor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oil.</a:t>
            </a:r>
            <a:endParaRPr sz="2600">
              <a:latin typeface="Arial"/>
              <a:cs typeface="Arial"/>
            </a:endParaRPr>
          </a:p>
          <a:p>
            <a:pPr marL="355600" marR="6350" indent="-342900">
              <a:lnSpc>
                <a:spcPct val="74700"/>
              </a:lnSpc>
              <a:spcBef>
                <a:spcPts val="715"/>
              </a:spcBef>
              <a:buChar char="•"/>
              <a:tabLst>
                <a:tab pos="354965" algn="l"/>
                <a:tab pos="355600" algn="l"/>
                <a:tab pos="1752600" algn="l"/>
                <a:tab pos="2894330" algn="l"/>
                <a:tab pos="3741420" algn="l"/>
                <a:tab pos="6222365" algn="l"/>
                <a:tab pos="7304405" algn="l"/>
                <a:tab pos="7781925" algn="l"/>
              </a:tabLst>
            </a:pPr>
            <a:r>
              <a:rPr sz="2600" spc="-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abar	bea</a:t>
            </a:r>
            <a:r>
              <a:rPr sz="2600" spc="10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s	g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spc="5" dirty="0">
                <a:latin typeface="Arial"/>
                <a:cs typeface="Arial"/>
              </a:rPr>
              <a:t>v</a:t>
            </a:r>
            <a:r>
              <a:rPr sz="2600" dirty="0">
                <a:latin typeface="Arial"/>
                <a:cs typeface="Arial"/>
              </a:rPr>
              <a:t>e	Ph</a:t>
            </a:r>
            <a:r>
              <a:rPr sz="2600" spc="-15" dirty="0">
                <a:latin typeface="Arial"/>
                <a:cs typeface="Arial"/>
              </a:rPr>
              <a:t>y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ti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10" dirty="0">
                <a:latin typeface="Arial"/>
                <a:cs typeface="Arial"/>
              </a:rPr>
              <a:t>m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ne,	</a:t>
            </a:r>
            <a:r>
              <a:rPr sz="2600" spc="-20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h</a:t>
            </a:r>
            <a:r>
              <a:rPr sz="2600" spc="-5" dirty="0">
                <a:latin typeface="Arial"/>
                <a:cs typeface="Arial"/>
              </a:rPr>
              <a:t>ic</a:t>
            </a:r>
            <a:r>
              <a:rPr sz="2600" dirty="0">
                <a:latin typeface="Arial"/>
                <a:cs typeface="Arial"/>
              </a:rPr>
              <a:t>h	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	a  cholinomimetic drug.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81329"/>
            <a:ext cx="9893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R</a:t>
            </a:r>
            <a:r>
              <a:rPr sz="2400" b="1" spc="-10" dirty="0">
                <a:latin typeface="Arial"/>
                <a:cs typeface="Arial"/>
              </a:rPr>
              <a:t>o</a:t>
            </a:r>
            <a:r>
              <a:rPr sz="2400" b="1" dirty="0">
                <a:latin typeface="Arial"/>
                <a:cs typeface="Arial"/>
              </a:rPr>
              <a:t>ot</a:t>
            </a:r>
            <a:r>
              <a:rPr sz="2400" b="1" spc="-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829309"/>
            <a:ext cx="6347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2381885" algn="l"/>
                <a:tab pos="3192145" algn="l"/>
                <a:tab pos="4185285" algn="l"/>
                <a:tab pos="5674360" algn="l"/>
              </a:tabLst>
            </a:pP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cac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anh</a:t>
            </a:r>
            <a:r>
              <a:rPr sz="2400" dirty="0">
                <a:latin typeface="Arial"/>
                <a:cs typeface="Arial"/>
              </a:rPr>
              <a:t>a	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oo</a:t>
            </a:r>
            <a:r>
              <a:rPr sz="2400" dirty="0">
                <a:latin typeface="Arial"/>
                <a:cs typeface="Arial"/>
              </a:rPr>
              <a:t>t	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ve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25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,	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101090"/>
            <a:ext cx="6094730" cy="66294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 marR="5080">
              <a:lnSpc>
                <a:spcPct val="74300"/>
              </a:lnSpc>
              <a:spcBef>
                <a:spcPts val="840"/>
              </a:spcBef>
              <a:tabLst>
                <a:tab pos="1437005" algn="l"/>
                <a:tab pos="2049145" algn="l"/>
                <a:tab pos="2575560" algn="l"/>
                <a:tab pos="4235450" algn="l"/>
                <a:tab pos="5911850" algn="l"/>
              </a:tabLst>
            </a:pPr>
            <a:r>
              <a:rPr sz="2400" spc="-10" dirty="0">
                <a:latin typeface="Arial"/>
                <a:cs typeface="Arial"/>
              </a:rPr>
              <a:t>vo</a:t>
            </a:r>
            <a:r>
              <a:rPr sz="2400" spc="25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ng	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	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	</a:t>
            </a:r>
            <a:r>
              <a:rPr sz="2400" spc="-10" dirty="0">
                <a:latin typeface="Arial"/>
                <a:cs typeface="Arial"/>
              </a:rPr>
              <a:t>po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ng</a:t>
            </a:r>
            <a:r>
              <a:rPr sz="2400" dirty="0">
                <a:latin typeface="Arial"/>
                <a:cs typeface="Arial"/>
              </a:rPr>
              <a:t>.	It  </a:t>
            </a:r>
            <a:r>
              <a:rPr sz="2400" spc="-5" dirty="0">
                <a:latin typeface="Arial"/>
                <a:cs typeface="Arial"/>
              </a:rPr>
              <a:t>amoebicidal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properties.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5165" y="829309"/>
            <a:ext cx="1648460" cy="128270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295275" marR="6350" indent="-96520">
              <a:lnSpc>
                <a:spcPct val="74300"/>
              </a:lnSpc>
              <a:spcBef>
                <a:spcPts val="840"/>
              </a:spcBef>
              <a:tabLst>
                <a:tab pos="737235" algn="l"/>
                <a:tab pos="1143635" algn="l"/>
              </a:tabLst>
            </a:pPr>
            <a:r>
              <a:rPr sz="2400" dirty="0">
                <a:latin typeface="Arial"/>
                <a:cs typeface="Arial"/>
              </a:rPr>
              <a:t>to	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du</a:t>
            </a:r>
            <a:r>
              <a:rPr sz="2400" dirty="0">
                <a:latin typeface="Arial"/>
                <a:cs typeface="Arial"/>
              </a:rPr>
              <a:t>ce 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so	</a:t>
            </a:r>
            <a:r>
              <a:rPr sz="2400" spc="-10" dirty="0">
                <a:latin typeface="Arial"/>
                <a:cs typeface="Arial"/>
              </a:rPr>
              <a:t>ha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0"/>
              </a:spcBef>
            </a:pPr>
            <a:r>
              <a:rPr sz="2400" spc="-10" dirty="0">
                <a:latin typeface="Arial"/>
                <a:cs typeface="Arial"/>
              </a:rPr>
              <a:t>hypotensive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1992629"/>
            <a:ext cx="87121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ag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720850"/>
            <a:ext cx="6228715" cy="1009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1908810" algn="l"/>
                <a:tab pos="3547110" algn="l"/>
                <a:tab pos="4473575" algn="l"/>
                <a:tab pos="6045835" algn="l"/>
              </a:tabLst>
            </a:pP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au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a	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pen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na	g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20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es	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rp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,	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89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2340609"/>
            <a:ext cx="6511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Reserpine was used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hypertension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treatment.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687320"/>
            <a:ext cx="8067675" cy="1282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1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Bark:</a:t>
            </a:r>
            <a:endParaRPr sz="2400">
              <a:latin typeface="Arial"/>
              <a:cs typeface="Arial"/>
            </a:endParaRPr>
          </a:p>
          <a:p>
            <a:pPr marL="355600" marR="5080" indent="-342900" algn="just">
              <a:lnSpc>
                <a:spcPct val="74300"/>
              </a:lnSpc>
              <a:spcBef>
                <a:spcPts val="670"/>
              </a:spcBef>
              <a:buChar char="•"/>
              <a:tabLst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Cinchona </a:t>
            </a:r>
            <a:r>
              <a:rPr sz="2400" spc="-5" dirty="0">
                <a:latin typeface="Arial"/>
                <a:cs typeface="Arial"/>
              </a:rPr>
              <a:t>bark </a:t>
            </a:r>
            <a:r>
              <a:rPr sz="2400" spc="-10" dirty="0">
                <a:latin typeface="Arial"/>
                <a:cs typeface="Arial"/>
              </a:rPr>
              <a:t>gives quinine and quinidine, </a:t>
            </a:r>
            <a:r>
              <a:rPr sz="2400" spc="-5" dirty="0">
                <a:latin typeface="Arial"/>
                <a:cs typeface="Arial"/>
              </a:rPr>
              <a:t>which are  antimalarial drugs. </a:t>
            </a:r>
            <a:r>
              <a:rPr sz="2400" spc="-10" dirty="0">
                <a:latin typeface="Arial"/>
                <a:cs typeface="Arial"/>
              </a:rPr>
              <a:t>Quinidine </a:t>
            </a:r>
            <a:r>
              <a:rPr sz="2400" spc="-5" dirty="0">
                <a:latin typeface="Arial"/>
                <a:cs typeface="Arial"/>
              </a:rPr>
              <a:t>also has antiarrythmic  properties.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3926840"/>
            <a:ext cx="3237230" cy="1010919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355600" marR="5080" indent="-342900">
              <a:lnSpc>
                <a:spcPct val="74300"/>
              </a:lnSpc>
              <a:spcBef>
                <a:spcPts val="840"/>
              </a:spcBef>
              <a:buChar char="•"/>
              <a:tabLst>
                <a:tab pos="354965" algn="l"/>
                <a:tab pos="355600" algn="l"/>
                <a:tab pos="1736725" algn="l"/>
              </a:tabLst>
            </a:pPr>
            <a:r>
              <a:rPr sz="2400" spc="-15" dirty="0">
                <a:latin typeface="Arial"/>
                <a:cs typeface="Arial"/>
              </a:rPr>
              <a:t>A</a:t>
            </a:r>
            <a:r>
              <a:rPr sz="2400" spc="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pa	</a:t>
            </a:r>
            <a:r>
              <a:rPr sz="2400" spc="-10" dirty="0">
                <a:latin typeface="Arial"/>
                <a:cs typeface="Arial"/>
              </a:rPr>
              <a:t>be</a:t>
            </a:r>
            <a:r>
              <a:rPr sz="2400" spc="-5" dirty="0">
                <a:latin typeface="Arial"/>
                <a:cs typeface="Arial"/>
              </a:rPr>
              <a:t>ll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onn</a:t>
            </a:r>
            <a:r>
              <a:rPr sz="2400" dirty="0">
                <a:latin typeface="Arial"/>
                <a:cs typeface="Arial"/>
              </a:rPr>
              <a:t>a  </a:t>
            </a:r>
            <a:r>
              <a:rPr sz="2400" spc="-5" dirty="0">
                <a:latin typeface="Arial"/>
                <a:cs typeface="Arial"/>
              </a:rPr>
              <a:t>anticholinergic.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2740"/>
              </a:lnSpc>
              <a:buChar char="•"/>
              <a:tabLst>
                <a:tab pos="354965" algn="l"/>
                <a:tab pos="355600" algn="l"/>
                <a:tab pos="2398395" algn="l"/>
              </a:tabLst>
            </a:pPr>
            <a:r>
              <a:rPr sz="2400" dirty="0">
                <a:latin typeface="Arial"/>
                <a:cs typeface="Arial"/>
              </a:rPr>
              <a:t>Hyoscyamus	</a:t>
            </a:r>
            <a:r>
              <a:rPr sz="2400" spc="-10" dirty="0">
                <a:latin typeface="Arial"/>
                <a:cs typeface="Arial"/>
              </a:rPr>
              <a:t>Niger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44608" y="3926840"/>
            <a:ext cx="4660900" cy="1010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985" algn="r">
              <a:lnSpc>
                <a:spcPct val="100000"/>
              </a:lnSpc>
              <a:spcBef>
                <a:spcPts val="100"/>
              </a:spcBef>
              <a:tabLst>
                <a:tab pos="1194435" algn="l"/>
                <a:tab pos="2862580" algn="l"/>
                <a:tab pos="4126865" algn="l"/>
              </a:tabLst>
            </a:pPr>
            <a:r>
              <a:rPr sz="2400" dirty="0">
                <a:latin typeface="Arial"/>
                <a:cs typeface="Arial"/>
              </a:rPr>
              <a:t>g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ve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tr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,	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ch	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000"/>
              </a:spcBef>
              <a:tabLst>
                <a:tab pos="1005205" algn="l"/>
                <a:tab pos="2485390" algn="l"/>
                <a:tab pos="3559810" algn="l"/>
                <a:tab pos="4076700" algn="l"/>
              </a:tabLst>
            </a:pP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ve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,	wh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ch	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so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4818379"/>
            <a:ext cx="8066405" cy="1358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ts val="281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anticholinergic.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40"/>
              </a:lnSpc>
            </a:pPr>
            <a:r>
              <a:rPr sz="2400" b="1" spc="-5" dirty="0">
                <a:latin typeface="Arial"/>
                <a:cs typeface="Arial"/>
              </a:rPr>
              <a:t>Stem: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743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Chondrodendron </a:t>
            </a:r>
            <a:r>
              <a:rPr sz="2400" spc="-5" dirty="0">
                <a:latin typeface="Arial"/>
                <a:cs typeface="Arial"/>
              </a:rPr>
              <a:t>tomentosum </a:t>
            </a:r>
            <a:r>
              <a:rPr sz="2400" spc="-10" dirty="0">
                <a:latin typeface="Arial"/>
                <a:cs typeface="Arial"/>
              </a:rPr>
              <a:t>gives </a:t>
            </a:r>
            <a:r>
              <a:rPr sz="2400" spc="-5" dirty="0">
                <a:latin typeface="Arial"/>
                <a:cs typeface="Arial"/>
              </a:rPr>
              <a:t>tuboqurarine, which  is skeletal muscle relaxant used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general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anesthesia.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24790"/>
            <a:ext cx="34410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2. Animal</a:t>
            </a:r>
            <a:r>
              <a:rPr spc="-90" dirty="0"/>
              <a:t> </a:t>
            </a:r>
            <a:r>
              <a:rPr dirty="0"/>
              <a:t>Sources: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26259"/>
            <a:ext cx="1416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127759"/>
            <a:ext cx="8063230" cy="17716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marR="7620" indent="-342900" algn="just">
              <a:lnSpc>
                <a:spcPts val="2500"/>
              </a:lnSpc>
              <a:spcBef>
                <a:spcPts val="700"/>
              </a:spcBef>
              <a:buChar char="•"/>
              <a:tabLst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Pancreas </a:t>
            </a:r>
            <a:r>
              <a:rPr sz="2600" spc="-5" dirty="0">
                <a:latin typeface="Arial"/>
                <a:cs typeface="Arial"/>
              </a:rPr>
              <a:t>is </a:t>
            </a:r>
            <a:r>
              <a:rPr sz="2600" dirty="0">
                <a:latin typeface="Arial"/>
                <a:cs typeface="Arial"/>
              </a:rPr>
              <a:t>a source of </a:t>
            </a:r>
            <a:r>
              <a:rPr sz="2600" spc="-5" dirty="0">
                <a:latin typeface="Arial"/>
                <a:cs typeface="Arial"/>
              </a:rPr>
              <a:t>Insulin, </a:t>
            </a:r>
            <a:r>
              <a:rPr sz="2600" dirty="0">
                <a:latin typeface="Arial"/>
                <a:cs typeface="Arial"/>
              </a:rPr>
              <a:t>used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treatment of  </a:t>
            </a:r>
            <a:r>
              <a:rPr sz="2600" spc="-5" dirty="0">
                <a:latin typeface="Arial"/>
                <a:cs typeface="Arial"/>
              </a:rPr>
              <a:t>Diabetes.</a:t>
            </a:r>
            <a:endParaRPr sz="2600">
              <a:latin typeface="Arial"/>
              <a:cs typeface="Arial"/>
            </a:endParaRPr>
          </a:p>
          <a:p>
            <a:pPr marL="355600" marR="5080" algn="just">
              <a:lnSpc>
                <a:spcPct val="80000"/>
              </a:lnSpc>
              <a:spcBef>
                <a:spcPts val="665"/>
              </a:spcBef>
            </a:pPr>
            <a:r>
              <a:rPr sz="2600" spc="-5" dirty="0">
                <a:latin typeface="Arial"/>
                <a:cs typeface="Arial"/>
              </a:rPr>
              <a:t>Urine </a:t>
            </a:r>
            <a:r>
              <a:rPr sz="2600" spc="5" dirty="0">
                <a:latin typeface="Arial"/>
                <a:cs typeface="Arial"/>
              </a:rPr>
              <a:t>of </a:t>
            </a:r>
            <a:r>
              <a:rPr sz="2600" dirty="0">
                <a:latin typeface="Arial"/>
                <a:cs typeface="Arial"/>
              </a:rPr>
              <a:t>pregnant women gives </a:t>
            </a:r>
            <a:r>
              <a:rPr sz="2600" spc="5" dirty="0">
                <a:latin typeface="Arial"/>
                <a:cs typeface="Arial"/>
              </a:rPr>
              <a:t>human </a:t>
            </a:r>
            <a:r>
              <a:rPr sz="2600" spc="-5" dirty="0">
                <a:latin typeface="Arial"/>
                <a:cs typeface="Arial"/>
              </a:rPr>
              <a:t>chorionic  gonadotropin (hCG) </a:t>
            </a:r>
            <a:r>
              <a:rPr sz="2600" dirty="0">
                <a:latin typeface="Arial"/>
                <a:cs typeface="Arial"/>
              </a:rPr>
              <a:t>used </a:t>
            </a:r>
            <a:r>
              <a:rPr sz="2600" spc="-5" dirty="0">
                <a:latin typeface="Arial"/>
                <a:cs typeface="Arial"/>
              </a:rPr>
              <a:t>for the treatment </a:t>
            </a:r>
            <a:r>
              <a:rPr sz="2600" dirty="0">
                <a:latin typeface="Arial"/>
                <a:cs typeface="Arial"/>
              </a:rPr>
              <a:t>of  </a:t>
            </a:r>
            <a:r>
              <a:rPr sz="2600" spc="-5" dirty="0">
                <a:latin typeface="Arial"/>
                <a:cs typeface="Arial"/>
              </a:rPr>
              <a:t>infertility.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876550"/>
            <a:ext cx="8061325" cy="73914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marR="5080" indent="-342900">
              <a:lnSpc>
                <a:spcPts val="25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  <a:tab pos="1542415" algn="l"/>
                <a:tab pos="2762250" algn="l"/>
                <a:tab pos="3228975" algn="l"/>
                <a:tab pos="3642360" algn="l"/>
                <a:tab pos="4864735" algn="l"/>
                <a:tab pos="5369560" algn="l"/>
                <a:tab pos="6843395" algn="l"/>
                <a:tab pos="7790815" algn="l"/>
              </a:tabLst>
            </a:pPr>
            <a:r>
              <a:rPr sz="2600" dirty="0">
                <a:latin typeface="Arial"/>
                <a:cs typeface="Arial"/>
              </a:rPr>
              <a:t>She</a:t>
            </a:r>
            <a:r>
              <a:rPr sz="2600" spc="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p	</a:t>
            </a:r>
            <a:r>
              <a:rPr sz="2600" spc="-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h</a:t>
            </a:r>
            <a:r>
              <a:rPr sz="2600" spc="-15" dirty="0">
                <a:latin typeface="Arial"/>
                <a:cs typeface="Arial"/>
              </a:rPr>
              <a:t>y</a:t>
            </a:r>
            <a:r>
              <a:rPr sz="2600" dirty="0">
                <a:latin typeface="Arial"/>
                <a:cs typeface="Arial"/>
              </a:rPr>
              <a:t>ro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d	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	a	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our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e	</a:t>
            </a:r>
            <a:r>
              <a:rPr sz="2600" spc="10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	</a:t>
            </a:r>
            <a:r>
              <a:rPr sz="2600" spc="-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hy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10" dirty="0">
                <a:latin typeface="Arial"/>
                <a:cs typeface="Arial"/>
              </a:rPr>
              <a:t>o</a:t>
            </a:r>
            <a:r>
              <a:rPr sz="2600" spc="-25" dirty="0">
                <a:latin typeface="Arial"/>
                <a:cs typeface="Arial"/>
              </a:rPr>
              <a:t>x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n,	</a:t>
            </a:r>
            <a:r>
              <a:rPr sz="2600" spc="10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	</a:t>
            </a:r>
            <a:r>
              <a:rPr sz="2600" spc="-5" dirty="0">
                <a:latin typeface="Arial"/>
                <a:cs typeface="Arial"/>
              </a:rPr>
              <a:t>in  </a:t>
            </a:r>
            <a:r>
              <a:rPr sz="2600" dirty="0">
                <a:latin typeface="Arial"/>
                <a:cs typeface="Arial"/>
              </a:rPr>
              <a:t>hypertension.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3592829"/>
            <a:ext cx="7157084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Arial"/>
                <a:cs typeface="Arial"/>
              </a:rPr>
              <a:t>Cod liver is </a:t>
            </a:r>
            <a:r>
              <a:rPr sz="2600" dirty="0">
                <a:latin typeface="Arial"/>
                <a:cs typeface="Arial"/>
              </a:rPr>
              <a:t>used as a source of vitamin A and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D.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575050"/>
            <a:ext cx="141605" cy="8204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3991609"/>
            <a:ext cx="7723505" cy="73914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2500"/>
              </a:lnSpc>
              <a:spcBef>
                <a:spcPts val="700"/>
              </a:spcBef>
              <a:tabLst>
                <a:tab pos="1591945" algn="l"/>
                <a:tab pos="3170555" algn="l"/>
                <a:tab pos="3831590" algn="l"/>
                <a:tab pos="4438015" algn="l"/>
                <a:tab pos="5855335" algn="l"/>
                <a:tab pos="6554470" algn="l"/>
              </a:tabLst>
            </a:pPr>
            <a:r>
              <a:rPr sz="2600" dirty="0">
                <a:latin typeface="Arial"/>
                <a:cs typeface="Arial"/>
              </a:rPr>
              <a:t>An</a:t>
            </a:r>
            <a:r>
              <a:rPr sz="2600" spc="-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er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10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r	p</a:t>
            </a:r>
            <a:r>
              <a:rPr sz="2600" spc="-5" dirty="0">
                <a:latin typeface="Arial"/>
                <a:cs typeface="Arial"/>
              </a:rPr>
              <a:t>it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t</a:t>
            </a:r>
            <a:r>
              <a:rPr sz="2600" spc="10" dirty="0">
                <a:latin typeface="Arial"/>
                <a:cs typeface="Arial"/>
              </a:rPr>
              <a:t>a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y	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	a	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spc="10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e	of	p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t</a:t>
            </a:r>
            <a:r>
              <a:rPr sz="2600" spc="10" dirty="0">
                <a:latin typeface="Arial"/>
                <a:cs typeface="Arial"/>
              </a:rPr>
              <a:t>u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ary  gonadotropins, used </a:t>
            </a:r>
            <a:r>
              <a:rPr sz="2600" spc="-5" dirty="0">
                <a:latin typeface="Arial"/>
                <a:cs typeface="Arial"/>
              </a:rPr>
              <a:t>in treatment </a:t>
            </a:r>
            <a:r>
              <a:rPr sz="2600" spc="5" dirty="0">
                <a:latin typeface="Arial"/>
                <a:cs typeface="Arial"/>
              </a:rPr>
              <a:t>of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infertility.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690109"/>
            <a:ext cx="141605" cy="8204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6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39" y="4707890"/>
            <a:ext cx="7719059" cy="1771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Blood of animals </a:t>
            </a:r>
            <a:r>
              <a:rPr sz="2600" spc="-5" dirty="0">
                <a:latin typeface="Arial"/>
                <a:cs typeface="Arial"/>
              </a:rPr>
              <a:t>is </a:t>
            </a:r>
            <a:r>
              <a:rPr sz="2600" dirty="0">
                <a:latin typeface="Arial"/>
                <a:cs typeface="Arial"/>
              </a:rPr>
              <a:t>used </a:t>
            </a:r>
            <a:r>
              <a:rPr sz="2600" spc="-5" dirty="0">
                <a:latin typeface="Arial"/>
                <a:cs typeface="Arial"/>
              </a:rPr>
              <a:t>in preparation </a:t>
            </a:r>
            <a:r>
              <a:rPr sz="2600" dirty="0">
                <a:latin typeface="Arial"/>
                <a:cs typeface="Arial"/>
              </a:rPr>
              <a:t>of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vaccines.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79900"/>
              </a:lnSpc>
              <a:spcBef>
                <a:spcPts val="655"/>
              </a:spcBef>
            </a:pPr>
            <a:r>
              <a:rPr sz="2600" dirty="0">
                <a:latin typeface="Arial"/>
                <a:cs typeface="Arial"/>
              </a:rPr>
              <a:t>Stomach </a:t>
            </a:r>
            <a:r>
              <a:rPr sz="2600" spc="-5" dirty="0">
                <a:latin typeface="Arial"/>
                <a:cs typeface="Arial"/>
              </a:rPr>
              <a:t>tissue </a:t>
            </a:r>
            <a:r>
              <a:rPr sz="2600" dirty="0">
                <a:latin typeface="Arial"/>
                <a:cs typeface="Arial"/>
              </a:rPr>
              <a:t>contains pepsin and </a:t>
            </a:r>
            <a:r>
              <a:rPr sz="2600" spc="-5" dirty="0">
                <a:latin typeface="Arial"/>
                <a:cs typeface="Arial"/>
              </a:rPr>
              <a:t>trypsin, which  are </a:t>
            </a:r>
            <a:r>
              <a:rPr sz="2600" dirty="0">
                <a:latin typeface="Arial"/>
                <a:cs typeface="Arial"/>
              </a:rPr>
              <a:t>digestive </a:t>
            </a:r>
            <a:r>
              <a:rPr sz="2600" spc="-5" dirty="0">
                <a:latin typeface="Arial"/>
                <a:cs typeface="Arial"/>
              </a:rPr>
              <a:t>juices </a:t>
            </a:r>
            <a:r>
              <a:rPr sz="2600" dirty="0">
                <a:latin typeface="Arial"/>
                <a:cs typeface="Arial"/>
              </a:rPr>
              <a:t>used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treatment of </a:t>
            </a:r>
            <a:r>
              <a:rPr sz="2600" spc="-5" dirty="0">
                <a:latin typeface="Arial"/>
                <a:cs typeface="Arial"/>
              </a:rPr>
              <a:t>peptic  </a:t>
            </a:r>
            <a:r>
              <a:rPr sz="2600" dirty="0">
                <a:latin typeface="Arial"/>
                <a:cs typeface="Arial"/>
              </a:rPr>
              <a:t>diseases </a:t>
            </a:r>
            <a:r>
              <a:rPr sz="2600" spc="-5" dirty="0">
                <a:latin typeface="Arial"/>
                <a:cs typeface="Arial"/>
              </a:rPr>
              <a:t>in the </a:t>
            </a:r>
            <a:r>
              <a:rPr sz="2600" dirty="0">
                <a:latin typeface="Arial"/>
                <a:cs typeface="Arial"/>
              </a:rPr>
              <a:t>past. </a:t>
            </a:r>
            <a:r>
              <a:rPr sz="2600" spc="-5" dirty="0">
                <a:latin typeface="Arial"/>
                <a:cs typeface="Arial"/>
              </a:rPr>
              <a:t>Nowadays better </a:t>
            </a:r>
            <a:r>
              <a:rPr sz="2600" dirty="0">
                <a:latin typeface="Arial"/>
                <a:cs typeface="Arial"/>
              </a:rPr>
              <a:t>drugs have  replaced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them.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24790"/>
            <a:ext cx="35306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3. Mineral</a:t>
            </a:r>
            <a:r>
              <a:rPr spc="-90" dirty="0"/>
              <a:t> </a:t>
            </a:r>
            <a:r>
              <a:rPr dirty="0"/>
              <a:t>Sources: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07770"/>
            <a:ext cx="4883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i. Metallic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Non metallic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sources: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997709"/>
            <a:ext cx="132715" cy="13512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688079"/>
            <a:ext cx="132715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2014220"/>
            <a:ext cx="7722870" cy="2966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92810">
              <a:lnSpc>
                <a:spcPct val="1208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Iron is used in treatment of iron deficiency anemia.  Mercurial salts are used in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Syphilis.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  <a:tabLst>
                <a:tab pos="748665" algn="l"/>
                <a:tab pos="1130300" algn="l"/>
                <a:tab pos="1951355" algn="l"/>
                <a:tab pos="2434590" algn="l"/>
                <a:tab pos="3137535" algn="l"/>
                <a:tab pos="4960620" algn="l"/>
                <a:tab pos="5696585" algn="l"/>
                <a:tab pos="6583045" algn="l"/>
                <a:tab pos="7489190" algn="l"/>
              </a:tabLst>
            </a:pPr>
            <a:r>
              <a:rPr sz="2400" spc="-10" dirty="0">
                <a:latin typeface="Arial"/>
                <a:cs typeface="Arial"/>
              </a:rPr>
              <a:t>Z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	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	as	z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c	s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25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t.	Z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nc	o</a:t>
            </a:r>
            <a:r>
              <a:rPr sz="2400" spc="-20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-10" dirty="0">
                <a:latin typeface="Arial"/>
                <a:cs typeface="Arial"/>
              </a:rPr>
              <a:t>pa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 </a:t>
            </a:r>
            <a:r>
              <a:rPr sz="2400" spc="-5" dirty="0">
                <a:latin typeface="Arial"/>
                <a:cs typeface="Arial"/>
              </a:rPr>
              <a:t>used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wounds </a:t>
            </a:r>
            <a:r>
              <a:rPr sz="2400" spc="-10" dirty="0">
                <a:latin typeface="Arial"/>
                <a:cs typeface="Arial"/>
              </a:rPr>
              <a:t>and in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eczema.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10" dirty="0">
                <a:latin typeface="Arial"/>
                <a:cs typeface="Arial"/>
              </a:rPr>
              <a:t>Iodine </a:t>
            </a:r>
            <a:r>
              <a:rPr sz="2400" spc="-5" dirty="0">
                <a:latin typeface="Arial"/>
                <a:cs typeface="Arial"/>
              </a:rPr>
              <a:t>is antiseptic. Iodine supplements </a:t>
            </a:r>
            <a:r>
              <a:rPr sz="2400" dirty="0">
                <a:latin typeface="Arial"/>
                <a:cs typeface="Arial"/>
              </a:rPr>
              <a:t>are </a:t>
            </a:r>
            <a:r>
              <a:rPr sz="2400" spc="-5" dirty="0">
                <a:latin typeface="Arial"/>
                <a:cs typeface="Arial"/>
              </a:rPr>
              <a:t>also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used.</a:t>
            </a:r>
            <a:endParaRPr sz="2400">
              <a:latin typeface="Arial"/>
              <a:cs typeface="Arial"/>
            </a:endParaRPr>
          </a:p>
          <a:p>
            <a:pPr marL="12700" marR="6350">
              <a:lnSpc>
                <a:spcPct val="100000"/>
              </a:lnSpc>
              <a:spcBef>
                <a:spcPts val="600"/>
              </a:spcBef>
              <a:tabLst>
                <a:tab pos="854710" algn="l"/>
                <a:tab pos="1680845" algn="l"/>
                <a:tab pos="2320290" algn="l"/>
                <a:tab pos="3178810" algn="l"/>
                <a:tab pos="3615690" algn="l"/>
                <a:tab pos="4237990" algn="l"/>
                <a:tab pos="5727700" algn="l"/>
                <a:tab pos="6181725" algn="l"/>
              </a:tabLst>
            </a:pPr>
            <a:r>
              <a:rPr sz="2400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d	s</a:t>
            </a:r>
            <a:r>
              <a:rPr sz="2400" spc="-5" dirty="0">
                <a:latin typeface="Arial"/>
                <a:cs typeface="Arial"/>
              </a:rPr>
              <a:t>al</a:t>
            </a:r>
            <a:r>
              <a:rPr sz="2400" dirty="0">
                <a:latin typeface="Arial"/>
                <a:cs typeface="Arial"/>
              </a:rPr>
              <a:t>ts	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re	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	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	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	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25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nt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rh</a:t>
            </a:r>
            <a:r>
              <a:rPr sz="2400" spc="-10" dirty="0">
                <a:latin typeface="Arial"/>
                <a:cs typeface="Arial"/>
              </a:rPr>
              <a:t>eu</a:t>
            </a:r>
            <a:r>
              <a:rPr sz="2400" spc="25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d  </a:t>
            </a:r>
            <a:r>
              <a:rPr sz="2400" spc="-5" dirty="0">
                <a:latin typeface="Arial"/>
                <a:cs typeface="Arial"/>
              </a:rPr>
              <a:t>arthritis.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207770"/>
            <a:ext cx="8058150" cy="4432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ii. </a:t>
            </a:r>
            <a:r>
              <a:rPr sz="3200" dirty="0">
                <a:latin typeface="Arial"/>
                <a:cs typeface="Arial"/>
              </a:rPr>
              <a:t>Miscellaneous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Sources: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Fluorine </a:t>
            </a:r>
            <a:r>
              <a:rPr sz="3200" dirty="0">
                <a:latin typeface="Arial"/>
                <a:cs typeface="Arial"/>
              </a:rPr>
              <a:t>has </a:t>
            </a:r>
            <a:r>
              <a:rPr sz="3200" spc="-5" dirty="0">
                <a:latin typeface="Arial"/>
                <a:cs typeface="Arial"/>
              </a:rPr>
              <a:t>antiseptic</a:t>
            </a:r>
            <a:r>
              <a:rPr sz="3200" dirty="0">
                <a:latin typeface="Arial"/>
                <a:cs typeface="Arial"/>
              </a:rPr>
              <a:t> properties.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Borax </a:t>
            </a:r>
            <a:r>
              <a:rPr sz="3200" dirty="0">
                <a:latin typeface="Arial"/>
                <a:cs typeface="Arial"/>
              </a:rPr>
              <a:t>has </a:t>
            </a:r>
            <a:r>
              <a:rPr sz="3200" spc="-5" dirty="0">
                <a:latin typeface="Arial"/>
                <a:cs typeface="Arial"/>
              </a:rPr>
              <a:t>antiseptic </a:t>
            </a:r>
            <a:r>
              <a:rPr sz="3200" dirty="0">
                <a:latin typeface="Arial"/>
                <a:cs typeface="Arial"/>
              </a:rPr>
              <a:t>properties as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well.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ts val="3829"/>
              </a:lnSpc>
              <a:spcBef>
                <a:spcPts val="93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Selenium </a:t>
            </a:r>
            <a:r>
              <a:rPr sz="3200" dirty="0">
                <a:latin typeface="Arial"/>
                <a:cs typeface="Arial"/>
              </a:rPr>
              <a:t>as selenium sulphide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used </a:t>
            </a:r>
            <a:r>
              <a:rPr sz="3200" spc="-10" dirty="0">
                <a:latin typeface="Arial"/>
                <a:cs typeface="Arial"/>
              </a:rPr>
              <a:t>in  </a:t>
            </a:r>
            <a:r>
              <a:rPr sz="3200" dirty="0">
                <a:latin typeface="Arial"/>
                <a:cs typeface="Arial"/>
              </a:rPr>
              <a:t>anti dandruff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shampoos.</a:t>
            </a:r>
            <a:endParaRPr sz="3200">
              <a:latin typeface="Arial"/>
              <a:cs typeface="Arial"/>
            </a:endParaRPr>
          </a:p>
          <a:p>
            <a:pPr marL="355600" marR="8255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Petroleum is </a:t>
            </a:r>
            <a:r>
              <a:rPr sz="3200" dirty="0">
                <a:latin typeface="Arial"/>
                <a:cs typeface="Arial"/>
              </a:rPr>
              <a:t>used </a:t>
            </a:r>
            <a:r>
              <a:rPr sz="3200" spc="-5" dirty="0">
                <a:latin typeface="Arial"/>
                <a:cs typeface="Arial"/>
              </a:rPr>
              <a:t>in </a:t>
            </a:r>
            <a:r>
              <a:rPr sz="3200" dirty="0">
                <a:latin typeface="Arial"/>
                <a:cs typeface="Arial"/>
              </a:rPr>
              <a:t>preparation of </a:t>
            </a:r>
            <a:r>
              <a:rPr sz="3200" spc="-5" dirty="0">
                <a:latin typeface="Arial"/>
                <a:cs typeface="Arial"/>
              </a:rPr>
              <a:t>liquid  paraffin.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24790"/>
            <a:ext cx="673798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4. </a:t>
            </a:r>
            <a:r>
              <a:rPr spc="-5" dirty="0"/>
              <a:t>Synthetic/ </a:t>
            </a:r>
            <a:r>
              <a:rPr dirty="0"/>
              <a:t>Semi </a:t>
            </a:r>
            <a:r>
              <a:rPr spc="-5" dirty="0"/>
              <a:t>synthetic</a:t>
            </a:r>
            <a:r>
              <a:rPr spc="-35" dirty="0"/>
              <a:t> </a:t>
            </a:r>
            <a:r>
              <a:rPr dirty="0"/>
              <a:t>Sources: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34109"/>
            <a:ext cx="2774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i. </a:t>
            </a:r>
            <a:r>
              <a:rPr sz="2400" spc="-5" dirty="0">
                <a:latin typeface="Arial"/>
                <a:cs typeface="Arial"/>
              </a:rPr>
              <a:t>Synthetic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Sources: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43840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502409"/>
            <a:ext cx="8065770" cy="13449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When the nucleus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drug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natural source as  well as its </a:t>
            </a:r>
            <a:r>
              <a:rPr sz="2400" dirty="0">
                <a:latin typeface="Arial"/>
                <a:cs typeface="Arial"/>
              </a:rPr>
              <a:t>chemical </a:t>
            </a:r>
            <a:r>
              <a:rPr sz="2400" spc="-5" dirty="0">
                <a:latin typeface="Arial"/>
                <a:cs typeface="Arial"/>
              </a:rPr>
              <a:t>structure is altered, </a:t>
            </a:r>
            <a:r>
              <a:rPr sz="2400" dirty="0">
                <a:latin typeface="Arial"/>
                <a:cs typeface="Arial"/>
              </a:rPr>
              <a:t>we </a:t>
            </a:r>
            <a:r>
              <a:rPr sz="2400" spc="-5" dirty="0">
                <a:latin typeface="Arial"/>
                <a:cs typeface="Arial"/>
              </a:rPr>
              <a:t>call it  synthetic.</a:t>
            </a:r>
            <a:endParaRPr sz="2400">
              <a:latin typeface="Arial"/>
              <a:cs typeface="Arial"/>
            </a:endParaRPr>
          </a:p>
          <a:p>
            <a:pPr marL="355600" algn="just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Arial"/>
                <a:cs typeface="Arial"/>
              </a:rPr>
              <a:t>Examples </a:t>
            </a:r>
            <a:r>
              <a:rPr sz="2400" spc="-10" dirty="0">
                <a:latin typeface="Arial"/>
                <a:cs typeface="Arial"/>
              </a:rPr>
              <a:t>include </a:t>
            </a:r>
            <a:r>
              <a:rPr sz="2400" spc="-5" dirty="0">
                <a:latin typeface="Arial"/>
                <a:cs typeface="Arial"/>
              </a:rPr>
              <a:t>Emetine </a:t>
            </a:r>
            <a:r>
              <a:rPr sz="2400" dirty="0">
                <a:latin typeface="Arial"/>
                <a:cs typeface="Arial"/>
              </a:rPr>
              <a:t>Bismuth </a:t>
            </a:r>
            <a:r>
              <a:rPr sz="2400" spc="-5" dirty="0">
                <a:latin typeface="Arial"/>
                <a:cs typeface="Arial"/>
              </a:rPr>
              <a:t>Iodide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ii. </a:t>
            </a:r>
            <a:r>
              <a:rPr dirty="0"/>
              <a:t>Semi </a:t>
            </a:r>
            <a:r>
              <a:rPr spc="-5" dirty="0"/>
              <a:t>Synthetic</a:t>
            </a:r>
            <a:r>
              <a:rPr spc="-15" dirty="0"/>
              <a:t> </a:t>
            </a:r>
            <a:r>
              <a:rPr spc="-5" dirty="0"/>
              <a:t>Source:</a:t>
            </a:r>
          </a:p>
          <a:p>
            <a:pPr marL="355600" marR="5715" indent="-342900" algn="just">
              <a:lnSpc>
                <a:spcPct val="80000"/>
              </a:lnSpc>
              <a:spcBef>
                <a:spcPts val="595"/>
              </a:spcBef>
              <a:buChar char="•"/>
              <a:tabLst>
                <a:tab pos="355600" algn="l"/>
              </a:tabLst>
            </a:pPr>
            <a:r>
              <a:rPr sz="2400" spc="-5" dirty="0"/>
              <a:t>When the nucleus of drug </a:t>
            </a:r>
            <a:r>
              <a:rPr sz="2400" spc="-10" dirty="0"/>
              <a:t>obtained </a:t>
            </a:r>
            <a:r>
              <a:rPr sz="2400" spc="-5" dirty="0"/>
              <a:t>from natural source  is retained </a:t>
            </a:r>
            <a:r>
              <a:rPr sz="2400" spc="-10" dirty="0"/>
              <a:t>but </a:t>
            </a:r>
            <a:r>
              <a:rPr sz="2400" dirty="0"/>
              <a:t>the chemical structure </a:t>
            </a:r>
            <a:r>
              <a:rPr sz="2400" spc="-5" dirty="0"/>
              <a:t>is altered, </a:t>
            </a:r>
            <a:r>
              <a:rPr sz="2400" dirty="0"/>
              <a:t>we </a:t>
            </a:r>
            <a:r>
              <a:rPr sz="2400" spc="-5" dirty="0"/>
              <a:t>call it  semi-synthetic.</a:t>
            </a:r>
            <a:endParaRPr sz="2400"/>
          </a:p>
          <a:p>
            <a:pPr marL="355600" indent="-342900" algn="just">
              <a:lnSpc>
                <a:spcPct val="100000"/>
              </a:lnSpc>
              <a:spcBef>
                <a:spcPts val="20"/>
              </a:spcBef>
              <a:buChar char="•"/>
              <a:tabLst>
                <a:tab pos="355600" algn="l"/>
              </a:tabLst>
            </a:pPr>
            <a:r>
              <a:rPr sz="2400" spc="-5" dirty="0"/>
              <a:t>Examples </a:t>
            </a:r>
            <a:r>
              <a:rPr sz="2400" spc="-10" dirty="0"/>
              <a:t>include </a:t>
            </a:r>
            <a:r>
              <a:rPr sz="2400" spc="-5" dirty="0"/>
              <a:t>Apomorphine, Diacetyl</a:t>
            </a:r>
            <a:r>
              <a:rPr sz="2400" spc="425" dirty="0"/>
              <a:t> </a:t>
            </a:r>
            <a:r>
              <a:rPr sz="2400" spc="-5" dirty="0"/>
              <a:t>morphine,</a:t>
            </a:r>
            <a:endParaRPr sz="2400"/>
          </a:p>
        </p:txBody>
      </p:sp>
      <p:sp>
        <p:nvSpPr>
          <p:cNvPr id="7" name="object 7"/>
          <p:cNvSpPr txBox="1"/>
          <p:nvPr/>
        </p:nvSpPr>
        <p:spPr>
          <a:xfrm>
            <a:off x="535940" y="544957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4805679"/>
            <a:ext cx="7723505" cy="13436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79900"/>
              </a:lnSpc>
              <a:spcBef>
                <a:spcPts val="675"/>
              </a:spcBef>
              <a:tabLst>
                <a:tab pos="1123950" algn="l"/>
                <a:tab pos="2590800" algn="l"/>
                <a:tab pos="4621530" algn="l"/>
                <a:tab pos="6106160" algn="l"/>
                <a:tab pos="6812915" algn="l"/>
              </a:tabLst>
            </a:pP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yl	</a:t>
            </a:r>
            <a:r>
              <a:rPr sz="2400" spc="-5" dirty="0">
                <a:latin typeface="Arial"/>
                <a:cs typeface="Arial"/>
              </a:rPr>
              <a:t>Es</a:t>
            </a:r>
            <a:r>
              <a:rPr sz="2400" dirty="0">
                <a:latin typeface="Arial"/>
                <a:cs typeface="Arial"/>
              </a:rPr>
              <a:t>tr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,	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25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op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,	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spc="25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ill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	</a:t>
            </a:r>
            <a:r>
              <a:rPr sz="2400" spc="-10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	M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l  </a:t>
            </a:r>
            <a:r>
              <a:rPr sz="2400" spc="-5" dirty="0">
                <a:latin typeface="Arial"/>
                <a:cs typeface="Arial"/>
              </a:rPr>
              <a:t>testosterone.</a:t>
            </a:r>
            <a:endParaRPr sz="2400">
              <a:latin typeface="Arial"/>
              <a:cs typeface="Arial"/>
            </a:endParaRPr>
          </a:p>
          <a:p>
            <a:pPr marL="12700" marR="5715">
              <a:lnSpc>
                <a:spcPct val="79900"/>
              </a:lnSpc>
              <a:spcBef>
                <a:spcPts val="600"/>
              </a:spcBef>
              <a:tabLst>
                <a:tab pos="803910" algn="l"/>
                <a:tab pos="1189355" algn="l"/>
                <a:tab pos="1743075" algn="l"/>
                <a:tab pos="2636520" algn="l"/>
                <a:tab pos="3427095" algn="l"/>
                <a:tab pos="4928235" algn="l"/>
                <a:tab pos="5804535" algn="l"/>
                <a:tab pos="6257290" algn="l"/>
              </a:tabLst>
            </a:pP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st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ug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	</a:t>
            </a:r>
            <a:r>
              <a:rPr sz="2400" spc="-10" dirty="0">
                <a:latin typeface="Arial"/>
                <a:cs typeface="Arial"/>
              </a:rPr>
              <a:t>no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ys	</a:t>
            </a:r>
            <a:r>
              <a:rPr sz="2400" spc="5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ch	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10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anx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ty  </a:t>
            </a:r>
            <a:r>
              <a:rPr sz="2400" spc="-5" dirty="0">
                <a:latin typeface="Arial"/>
                <a:cs typeface="Arial"/>
              </a:rPr>
              <a:t>drugs, anti convulsants) </a:t>
            </a:r>
            <a:r>
              <a:rPr sz="2400" dirty="0">
                <a:latin typeface="Arial"/>
                <a:cs typeface="Arial"/>
              </a:rPr>
              <a:t>are </a:t>
            </a:r>
            <a:r>
              <a:rPr sz="2400" spc="-5" dirty="0">
                <a:latin typeface="Arial"/>
                <a:cs typeface="Arial"/>
              </a:rPr>
              <a:t>semisynthetic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forms.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498</Words>
  <Application>Microsoft Office PowerPoint</Application>
  <PresentationFormat>On-screen Show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Sources of drugs</vt:lpstr>
      <vt:lpstr>PowerPoint Presentation</vt:lpstr>
      <vt:lpstr>Plant Sources:</vt:lpstr>
      <vt:lpstr>PowerPoint Presentation</vt:lpstr>
      <vt:lpstr>PowerPoint Presentation</vt:lpstr>
      <vt:lpstr>2. Animal Sources:</vt:lpstr>
      <vt:lpstr>3. Mineral Sources:</vt:lpstr>
      <vt:lpstr>PowerPoint Presentation</vt:lpstr>
      <vt:lpstr>4. Synthetic/ Semi synthetic Sources: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drugs</dc:title>
  <dc:creator>Ladi Alik Kumar</dc:creator>
  <cp:lastModifiedBy>alikkumar.ladi@cutm.ac.in</cp:lastModifiedBy>
  <cp:revision>1</cp:revision>
  <dcterms:created xsi:type="dcterms:W3CDTF">2021-02-15T08:54:20Z</dcterms:created>
  <dcterms:modified xsi:type="dcterms:W3CDTF">2021-02-17T06:15:42Z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2016-02-28T00:00:00Z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2021-02-15T00:00:00Z</vt:filetime>
  </property>
</Properties>
</file>