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5128E7-FE9C-44EC-9166-C433E76ED88F}" type="datetimeFigureOut">
              <a:rPr lang="en-IN" smtClean="0"/>
              <a:t>03-03-2021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6EBA4D-DE18-4A6A-A216-A93AAD58437C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8259256" cy="2152650"/>
          </a:xfrm>
        </p:spPr>
        <p:txBody>
          <a:bodyPr/>
          <a:lstStyle/>
          <a:p>
            <a:pPr algn="ctr"/>
            <a:r>
              <a:rPr lang="en-IN" dirty="0" smtClean="0"/>
              <a:t>FACTORS AFFECTING CULTIVATION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814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980000">
            <a:off x="-399493" y="1388134"/>
            <a:ext cx="4850599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680"/>
              </a:lnSpc>
            </a:pPr>
            <a:r>
              <a:rPr sz="7500" spc="-997" baseline="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F</a:t>
            </a:r>
            <a:r>
              <a:rPr sz="5000" spc="-66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LOOD</a:t>
            </a:r>
            <a:r>
              <a:rPr sz="5000" spc="-33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5000" spc="-59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W</a:t>
            </a:r>
            <a:r>
              <a:rPr sz="7500" spc="-885" baseline="-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ATE</a:t>
            </a:r>
            <a:r>
              <a:rPr sz="7500" spc="-885" baseline="-1666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RI</a:t>
            </a:r>
            <a:r>
              <a:rPr sz="7500" spc="-885" baseline="-2222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NG</a:t>
            </a:r>
            <a:endParaRPr sz="7500" baseline="-2222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09600"/>
            <a:ext cx="9144000" cy="6248400"/>
            <a:chOff x="0" y="609600"/>
            <a:chExt cx="9144000" cy="6248400"/>
          </a:xfrm>
        </p:grpSpPr>
        <p:sp>
          <p:nvSpPr>
            <p:cNvPr id="7" name="object 7"/>
            <p:cNvSpPr/>
            <p:nvPr/>
          </p:nvSpPr>
          <p:spPr>
            <a:xfrm>
              <a:off x="0" y="2895600"/>
              <a:ext cx="5105400" cy="396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200" y="609600"/>
              <a:ext cx="4495800" cy="342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2400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340000">
            <a:off x="-78046" y="1367620"/>
            <a:ext cx="479017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85"/>
              </a:lnSpc>
            </a:pPr>
            <a:r>
              <a:rPr sz="7500" spc="-682" baseline="3333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B</a:t>
            </a:r>
            <a:r>
              <a:rPr sz="7500" spc="-682" baseline="2777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OO</a:t>
            </a:r>
            <a:r>
              <a:rPr sz="7500" spc="-682" baseline="2222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M</a:t>
            </a:r>
            <a:r>
              <a:rPr sz="7500" spc="-540" baseline="2222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7500" spc="-877" baseline="1666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WA</a:t>
            </a:r>
            <a:r>
              <a:rPr sz="7500" spc="-877" baseline="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TE</a:t>
            </a:r>
            <a:r>
              <a:rPr sz="5000" spc="-58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RING</a:t>
            </a:r>
            <a:endParaRPr sz="5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00400"/>
              <a:ext cx="46482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8200" y="0"/>
              <a:ext cx="4495800" cy="426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08206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-281158" y="1684764"/>
            <a:ext cx="448949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75"/>
              </a:lnSpc>
            </a:pPr>
            <a:r>
              <a:rPr sz="5000" spc="-59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DRIP</a:t>
            </a:r>
            <a:r>
              <a:rPr sz="5000" spc="-34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5000" spc="-50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IRRIGATION</a:t>
            </a:r>
            <a:endParaRPr sz="5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4362450" y="0"/>
              <a:ext cx="478155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548379"/>
              <a:ext cx="4419600" cy="33096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022765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80000">
            <a:off x="311666" y="791483"/>
            <a:ext cx="286029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0"/>
              </a:lnSpc>
            </a:pPr>
            <a:r>
              <a:rPr sz="5000" spc="-73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SPRINKLER</a:t>
            </a:r>
            <a:endParaRPr sz="5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280000">
            <a:off x="-75568" y="1567266"/>
            <a:ext cx="314515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0"/>
              </a:lnSpc>
            </a:pPr>
            <a:r>
              <a:rPr sz="5000" spc="-51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IRRIGATION</a:t>
            </a:r>
            <a:endParaRPr sz="5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2895600"/>
              <a:ext cx="4876800" cy="3962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8600" y="0"/>
              <a:ext cx="5105400" cy="3810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612738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11639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5" dirty="0"/>
              <a:t>S</a:t>
            </a:r>
            <a:r>
              <a:rPr spc="-875" dirty="0"/>
              <a:t>O</a:t>
            </a:r>
            <a:r>
              <a:rPr spc="-409" dirty="0"/>
              <a:t>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6085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780" indent="-273050">
              <a:lnSpc>
                <a:spcPct val="100000"/>
              </a:lnSpc>
              <a:spcBef>
                <a:spcPts val="10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DEPENDING </a:t>
            </a:r>
            <a:r>
              <a:rPr sz="2600" spc="100" dirty="0">
                <a:latin typeface="Times New Roman"/>
                <a:cs typeface="Times New Roman"/>
              </a:rPr>
              <a:t>UPON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SIZE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35" dirty="0">
                <a:latin typeface="Times New Roman"/>
                <a:cs typeface="Times New Roman"/>
              </a:rPr>
              <a:t>THE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MINERAL  </a:t>
            </a:r>
            <a:r>
              <a:rPr sz="2600" spc="-40" dirty="0">
                <a:latin typeface="Times New Roman"/>
                <a:cs typeface="Times New Roman"/>
              </a:rPr>
              <a:t>MATTER.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2759709"/>
            <a:ext cx="290385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400" spc="-50" dirty="0">
                <a:latin typeface="Times New Roman"/>
                <a:cs typeface="Times New Roman"/>
              </a:rPr>
              <a:t>PARTICLE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Less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0.002mm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075" spc="9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0.002-0.02mm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0.02-0.2mm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0" dirty="0">
                <a:latin typeface="Times New Roman"/>
                <a:cs typeface="Times New Roman"/>
              </a:rPr>
              <a:t>0.2-2.00mm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7940" y="2759709"/>
            <a:ext cx="2365375" cy="223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85" dirty="0">
                <a:latin typeface="Times New Roman"/>
                <a:cs typeface="Times New Roman"/>
              </a:rPr>
              <a:t>TYPE </a:t>
            </a:r>
            <a:r>
              <a:rPr sz="2400" spc="80" dirty="0">
                <a:latin typeface="Times New Roman"/>
                <a:cs typeface="Times New Roman"/>
              </a:rPr>
              <a:t>OF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SOIL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55" dirty="0">
                <a:latin typeface="Times New Roman"/>
                <a:cs typeface="Times New Roman"/>
              </a:rPr>
              <a:t>fine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clay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3479"/>
              </a:lnSpc>
              <a:spcBef>
                <a:spcPts val="204"/>
              </a:spcBef>
            </a:pPr>
            <a:r>
              <a:rPr sz="2400" spc="70" dirty="0">
                <a:latin typeface="Times New Roman"/>
                <a:cs typeface="Times New Roman"/>
              </a:rPr>
              <a:t>coarse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clay(or)slit  fine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sand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70" dirty="0">
                <a:latin typeface="Times New Roman"/>
                <a:cs typeface="Times New Roman"/>
              </a:rPr>
              <a:t>coarse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sand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31372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63550"/>
            <a:ext cx="54038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30" dirty="0"/>
              <a:t>DEPENDING </a:t>
            </a:r>
            <a:r>
              <a:rPr sz="4500" spc="-480" dirty="0"/>
              <a:t>UPON</a:t>
            </a:r>
            <a:r>
              <a:rPr sz="4500" spc="-735" dirty="0"/>
              <a:t> </a:t>
            </a:r>
            <a:r>
              <a:rPr sz="4500" spc="-610" dirty="0"/>
              <a:t>THE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44500" y="1149350"/>
            <a:ext cx="746823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7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PERCENTAGE </a:t>
            </a:r>
            <a:r>
              <a:rPr sz="4500" spc="-68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COVERED </a:t>
            </a:r>
            <a:r>
              <a:rPr sz="4500" spc="-69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BY</a:t>
            </a:r>
            <a:r>
              <a:rPr sz="4500" spc="-54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4500" spc="-675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CLAY</a:t>
            </a:r>
            <a:endParaRPr sz="45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40" y="2160270"/>
            <a:ext cx="2548255" cy="33743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0"/>
              </a:spcBef>
            </a:pPr>
            <a:r>
              <a:rPr sz="2600" spc="-90" dirty="0">
                <a:latin typeface="Times New Roman"/>
                <a:cs typeface="Times New Roman"/>
              </a:rPr>
              <a:t>TYPE </a:t>
            </a:r>
            <a:r>
              <a:rPr sz="2600" spc="80" dirty="0">
                <a:latin typeface="Times New Roman"/>
                <a:cs typeface="Times New Roman"/>
              </a:rPr>
              <a:t>OF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Clay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Loamy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20" dirty="0">
                <a:latin typeface="Times New Roman"/>
                <a:cs typeface="Times New Roman"/>
              </a:rPr>
              <a:t>Silt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loam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Sandy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loam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40"/>
              </a:spcBef>
            </a:pPr>
            <a:r>
              <a:rPr sz="3675" spc="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0" dirty="0">
                <a:latin typeface="Times New Roman"/>
                <a:cs typeface="Times New Roman"/>
              </a:rPr>
              <a:t>Sandy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Cal </a:t>
            </a:r>
            <a:r>
              <a:rPr sz="2600" spc="80" dirty="0">
                <a:latin typeface="Times New Roman"/>
                <a:cs typeface="Times New Roman"/>
              </a:rPr>
              <a:t>carious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soil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0" y="2160270"/>
            <a:ext cx="4125595" cy="33743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600" spc="-45" dirty="0">
                <a:latin typeface="Times New Roman"/>
                <a:cs typeface="Times New Roman"/>
              </a:rPr>
              <a:t>PERCENTAGE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COVERED</a:t>
            </a:r>
            <a:endParaRPr sz="26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20500"/>
              </a:lnSpc>
              <a:spcBef>
                <a:spcPts val="10"/>
              </a:spcBef>
            </a:pP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dirty="0">
                <a:latin typeface="Times New Roman"/>
                <a:cs typeface="Times New Roman"/>
              </a:rPr>
              <a:t>50%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  </a:t>
            </a:r>
            <a:r>
              <a:rPr sz="2600" spc="-15" dirty="0">
                <a:latin typeface="Times New Roman"/>
                <a:cs typeface="Times New Roman"/>
              </a:rPr>
              <a:t>30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50%clay</a:t>
            </a:r>
            <a:endParaRPr sz="2600">
              <a:latin typeface="Times New Roman"/>
              <a:cs typeface="Times New Roman"/>
            </a:endParaRPr>
          </a:p>
          <a:p>
            <a:pPr marL="12700" marR="1700530">
              <a:lnSpc>
                <a:spcPct val="120800"/>
              </a:lnSpc>
            </a:pPr>
            <a:r>
              <a:rPr sz="2600" spc="25" dirty="0">
                <a:latin typeface="Times New Roman"/>
                <a:cs typeface="Times New Roman"/>
              </a:rPr>
              <a:t>20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-15" dirty="0">
                <a:latin typeface="Times New Roman"/>
                <a:cs typeface="Times New Roman"/>
              </a:rPr>
              <a:t>30%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  </a:t>
            </a:r>
            <a:r>
              <a:rPr sz="2600" spc="-200" dirty="0">
                <a:latin typeface="Times New Roman"/>
                <a:cs typeface="Times New Roman"/>
              </a:rPr>
              <a:t>10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10" dirty="0">
                <a:latin typeface="Times New Roman"/>
                <a:cs typeface="Times New Roman"/>
              </a:rPr>
              <a:t>20%of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clay</a:t>
            </a:r>
            <a:endParaRPr sz="2600">
              <a:latin typeface="Times New Roman"/>
              <a:cs typeface="Times New Roman"/>
            </a:endParaRPr>
          </a:p>
          <a:p>
            <a:pPr marL="12700" marR="848360">
              <a:lnSpc>
                <a:spcPts val="3770"/>
              </a:lnSpc>
              <a:spcBef>
                <a:spcPts val="225"/>
              </a:spcBef>
            </a:pP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spc="10" dirty="0">
                <a:latin typeface="Times New Roman"/>
                <a:cs typeface="Times New Roman"/>
              </a:rPr>
              <a:t>70% </a:t>
            </a:r>
            <a:r>
              <a:rPr sz="2600" spc="130" dirty="0">
                <a:latin typeface="Times New Roman"/>
                <a:cs typeface="Times New Roman"/>
              </a:rPr>
              <a:t>sand  </a:t>
            </a:r>
            <a:r>
              <a:rPr sz="2600" spc="135" dirty="0">
                <a:latin typeface="Times New Roman"/>
                <a:cs typeface="Times New Roman"/>
              </a:rPr>
              <a:t>more </a:t>
            </a:r>
            <a:r>
              <a:rPr sz="2600" spc="175" dirty="0">
                <a:latin typeface="Times New Roman"/>
                <a:cs typeface="Times New Roman"/>
              </a:rPr>
              <a:t>than </a:t>
            </a:r>
            <a:r>
              <a:rPr sz="2600" spc="5" dirty="0">
                <a:latin typeface="Times New Roman"/>
                <a:cs typeface="Times New Roman"/>
              </a:rPr>
              <a:t>20%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lime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710107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7630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SOIL</a:t>
            </a:r>
            <a:r>
              <a:rPr spc="-355" dirty="0"/>
              <a:t> </a:t>
            </a:r>
            <a:r>
              <a:rPr spc="-630" dirty="0"/>
              <a:t>FERTILITY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7626350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7625" indent="-273050">
              <a:lnSpc>
                <a:spcPct val="100000"/>
              </a:lnSpc>
              <a:spcBef>
                <a:spcPts val="100"/>
              </a:spcBef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 </a:t>
            </a:r>
            <a:r>
              <a:rPr sz="2600" spc="-55" dirty="0">
                <a:latin typeface="Times New Roman"/>
                <a:cs typeface="Times New Roman"/>
              </a:rPr>
              <a:t>IS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CAPACITY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SOIL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PROVIDE  </a:t>
            </a:r>
            <a:r>
              <a:rPr sz="2600" spc="5" dirty="0">
                <a:latin typeface="Times New Roman"/>
                <a:cs typeface="Times New Roman"/>
              </a:rPr>
              <a:t>NUTRIENT </a:t>
            </a: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-10" dirty="0">
                <a:latin typeface="Times New Roman"/>
                <a:cs typeface="Times New Roman"/>
              </a:rPr>
              <a:t>ADEQUATE </a:t>
            </a:r>
            <a:r>
              <a:rPr sz="2600" spc="20" dirty="0">
                <a:latin typeface="Times New Roman"/>
                <a:cs typeface="Times New Roman"/>
              </a:rPr>
              <a:t>AMOUNTS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40" dirty="0">
                <a:latin typeface="Times New Roman"/>
                <a:cs typeface="Times New Roman"/>
              </a:rPr>
              <a:t>IN  </a:t>
            </a:r>
            <a:r>
              <a:rPr sz="2600" spc="-75" dirty="0">
                <a:latin typeface="Times New Roman"/>
                <a:cs typeface="Times New Roman"/>
              </a:rPr>
              <a:t>BALANCED </a:t>
            </a:r>
            <a:r>
              <a:rPr sz="2600" spc="65" dirty="0">
                <a:latin typeface="Times New Roman"/>
                <a:cs typeface="Times New Roman"/>
              </a:rPr>
              <a:t>PROPORTION </a:t>
            </a:r>
            <a:r>
              <a:rPr sz="2600" spc="105" dirty="0">
                <a:latin typeface="Times New Roman"/>
                <a:cs typeface="Times New Roman"/>
              </a:rPr>
              <a:t>TO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PLANTS.</a:t>
            </a:r>
            <a:endParaRPr sz="2600">
              <a:latin typeface="Times New Roman"/>
              <a:cs typeface="Times New Roman"/>
            </a:endParaRPr>
          </a:p>
          <a:p>
            <a:pPr marL="298450" marR="17780" indent="-27305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SOIL </a:t>
            </a:r>
            <a:r>
              <a:rPr sz="2600" spc="-75" dirty="0">
                <a:latin typeface="Times New Roman"/>
                <a:cs typeface="Times New Roman"/>
              </a:rPr>
              <a:t>FERTILITY </a:t>
            </a:r>
            <a:r>
              <a:rPr sz="2600" spc="-35" dirty="0">
                <a:latin typeface="Times New Roman"/>
                <a:cs typeface="Times New Roman"/>
              </a:rPr>
              <a:t>CAN </a:t>
            </a:r>
            <a:r>
              <a:rPr sz="2600" spc="-135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MAINTAINED </a:t>
            </a:r>
            <a:r>
              <a:rPr sz="2600" spc="-260" dirty="0">
                <a:latin typeface="Times New Roman"/>
                <a:cs typeface="Times New Roman"/>
              </a:rPr>
              <a:t>BY  </a:t>
            </a:r>
            <a:r>
              <a:rPr sz="2600" spc="40" dirty="0">
                <a:latin typeface="Times New Roman"/>
                <a:cs typeface="Times New Roman"/>
              </a:rPr>
              <a:t>ADDITION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45" dirty="0">
                <a:latin typeface="Times New Roman"/>
                <a:cs typeface="Times New Roman"/>
              </a:rPr>
              <a:t>ANIMAL </a:t>
            </a:r>
            <a:r>
              <a:rPr sz="2600" spc="-40" dirty="0">
                <a:latin typeface="Times New Roman"/>
                <a:cs typeface="Times New Roman"/>
              </a:rPr>
              <a:t>MANURES 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NITROGEN-  </a:t>
            </a:r>
            <a:r>
              <a:rPr sz="2600" spc="-30" dirty="0">
                <a:latin typeface="Times New Roman"/>
                <a:cs typeface="Times New Roman"/>
              </a:rPr>
              <a:t>FIXING </a:t>
            </a:r>
            <a:r>
              <a:rPr sz="2600" spc="-80" dirty="0">
                <a:latin typeface="Times New Roman"/>
                <a:cs typeface="Times New Roman"/>
              </a:rPr>
              <a:t>BACTERIA </a:t>
            </a:r>
            <a:r>
              <a:rPr sz="2600" spc="60" dirty="0">
                <a:latin typeface="Times New Roman"/>
                <a:cs typeface="Times New Roman"/>
              </a:rPr>
              <a:t>OR </a:t>
            </a:r>
            <a:r>
              <a:rPr sz="2600" spc="-260" dirty="0">
                <a:latin typeface="Times New Roman"/>
                <a:cs typeface="Times New Roman"/>
              </a:rPr>
              <a:t>BY </a:t>
            </a:r>
            <a:r>
              <a:rPr sz="2600" dirty="0">
                <a:latin typeface="Times New Roman"/>
                <a:cs typeface="Times New Roman"/>
              </a:rPr>
              <a:t>APPLICATION </a:t>
            </a:r>
            <a:r>
              <a:rPr sz="2600" spc="85" dirty="0">
                <a:latin typeface="Times New Roman"/>
                <a:cs typeface="Times New Roman"/>
              </a:rPr>
              <a:t>OF  </a:t>
            </a:r>
            <a:r>
              <a:rPr sz="2600" spc="-25" dirty="0">
                <a:latin typeface="Times New Roman"/>
                <a:cs typeface="Times New Roman"/>
              </a:rPr>
              <a:t>CHEMICAL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FERTILIZERS.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52307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1076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95" dirty="0"/>
              <a:t>F</a:t>
            </a:r>
            <a:r>
              <a:rPr spc="-865" dirty="0"/>
              <a:t>E</a:t>
            </a:r>
            <a:r>
              <a:rPr spc="-565" dirty="0"/>
              <a:t>RTILIZ</a:t>
            </a:r>
            <a:r>
              <a:rPr spc="-730" dirty="0"/>
              <a:t>E</a:t>
            </a:r>
            <a:r>
              <a:rPr spc="-975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140" y="1884679"/>
            <a:ext cx="5561330" cy="35966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R="1379855" algn="ctr">
              <a:lnSpc>
                <a:spcPct val="100000"/>
              </a:lnSpc>
              <a:spcBef>
                <a:spcPts val="7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CHEMICAL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FERTILIZERS</a:t>
            </a:r>
            <a:endParaRPr sz="2600">
              <a:latin typeface="Times New Roman"/>
              <a:cs typeface="Times New Roman"/>
            </a:endParaRPr>
          </a:p>
          <a:p>
            <a:pPr marR="1292225" algn="ctr">
              <a:lnSpc>
                <a:spcPct val="100000"/>
              </a:lnSpc>
              <a:spcBef>
                <a:spcPts val="600"/>
              </a:spcBef>
            </a:pPr>
            <a:r>
              <a:rPr sz="3075" spc="-104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70" dirty="0">
                <a:latin typeface="Times New Roman"/>
                <a:cs typeface="Times New Roman"/>
              </a:rPr>
              <a:t>PRIMARY</a:t>
            </a:r>
            <a:r>
              <a:rPr sz="2400" spc="-10" dirty="0">
                <a:latin typeface="Times New Roman"/>
                <a:cs typeface="Times New Roman"/>
              </a:rPr>
              <a:t> NUTRIENTS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30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20" dirty="0">
                <a:latin typeface="Times New Roman"/>
                <a:cs typeface="Times New Roman"/>
              </a:rPr>
              <a:t>N, </a:t>
            </a:r>
            <a:r>
              <a:rPr sz="2400" spc="30" dirty="0">
                <a:latin typeface="Times New Roman"/>
                <a:cs typeface="Times New Roman"/>
              </a:rPr>
              <a:t>P,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K.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-6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45" dirty="0">
                <a:latin typeface="Times New Roman"/>
                <a:cs typeface="Times New Roman"/>
              </a:rPr>
              <a:t>SECONDARY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NUTIENTS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3075" spc="97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65" dirty="0">
                <a:latin typeface="Times New Roman"/>
                <a:cs typeface="Times New Roman"/>
              </a:rPr>
              <a:t>Copper, </a:t>
            </a:r>
            <a:r>
              <a:rPr sz="2400" spc="95" dirty="0">
                <a:latin typeface="Times New Roman"/>
                <a:cs typeface="Times New Roman"/>
              </a:rPr>
              <a:t>manganese, </a:t>
            </a:r>
            <a:r>
              <a:rPr sz="2400" spc="85" dirty="0">
                <a:latin typeface="Times New Roman"/>
                <a:cs typeface="Times New Roman"/>
              </a:rPr>
              <a:t>iron, </a:t>
            </a:r>
            <a:r>
              <a:rPr sz="2400" spc="125" dirty="0">
                <a:latin typeface="Times New Roman"/>
                <a:cs typeface="Times New Roman"/>
              </a:rPr>
              <a:t>boron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286730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1089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M</a:t>
            </a:r>
            <a:r>
              <a:rPr spc="-445" dirty="0"/>
              <a:t>A</a:t>
            </a:r>
            <a:r>
              <a:rPr spc="-395" dirty="0"/>
              <a:t>N</a:t>
            </a:r>
            <a:r>
              <a:rPr spc="-400" dirty="0"/>
              <a:t>N</a:t>
            </a:r>
            <a:r>
              <a:rPr spc="-390" dirty="0"/>
              <a:t>U</a:t>
            </a:r>
            <a:r>
              <a:rPr spc="-940" dirty="0"/>
              <a:t>R</a:t>
            </a:r>
            <a:r>
              <a:rPr spc="-860" dirty="0"/>
              <a:t>E</a:t>
            </a:r>
            <a:r>
              <a:rPr spc="-104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684270" cy="19392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FYM/COMPOST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CASTOR </a:t>
            </a:r>
            <a:r>
              <a:rPr sz="2600" spc="-55" dirty="0">
                <a:latin typeface="Times New Roman"/>
                <a:cs typeface="Times New Roman"/>
              </a:rPr>
              <a:t>SEED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CAKE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NEEM </a:t>
            </a:r>
            <a:r>
              <a:rPr sz="2600" spc="-110" dirty="0">
                <a:latin typeface="Times New Roman"/>
                <a:cs typeface="Times New Roman"/>
              </a:rPr>
              <a:t>CAKES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0" dirty="0">
                <a:latin typeface="Times New Roman"/>
                <a:cs typeface="Times New Roman"/>
              </a:rPr>
              <a:t>VERMI </a:t>
            </a:r>
            <a:r>
              <a:rPr sz="2600" spc="50" dirty="0">
                <a:latin typeface="Times New Roman"/>
                <a:cs typeface="Times New Roman"/>
              </a:rPr>
              <a:t>COMPOST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91443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17702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5" dirty="0"/>
              <a:t>BIO</a:t>
            </a:r>
            <a:r>
              <a:rPr spc="-345" dirty="0"/>
              <a:t> </a:t>
            </a:r>
            <a:r>
              <a:rPr spc="-700" dirty="0"/>
              <a:t>FERTILIZERS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472815" cy="19392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RHIZOBIUM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AZOTOBACTOR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AZOSPERILLIUM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BLUE </a:t>
            </a:r>
            <a:r>
              <a:rPr sz="2600" spc="-50" dirty="0">
                <a:latin typeface="Times New Roman"/>
                <a:cs typeface="Times New Roman"/>
              </a:rPr>
              <a:t>GREEN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ALGAE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60383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035050"/>
            <a:ext cx="89160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60" dirty="0"/>
              <a:t>FACTORS</a:t>
            </a:r>
            <a:r>
              <a:rPr spc="-310" dirty="0"/>
              <a:t> </a:t>
            </a:r>
            <a:r>
              <a:rPr spc="-560" dirty="0"/>
              <a:t>AFFECTINGCULTIVATION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4097020" cy="337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17780">
              <a:lnSpc>
                <a:spcPct val="120700"/>
              </a:lnSpc>
              <a:spcBef>
                <a:spcPts val="105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CLIMATIC </a:t>
            </a:r>
            <a:r>
              <a:rPr sz="2600" spc="50" dirty="0">
                <a:latin typeface="Times New Roman"/>
                <a:cs typeface="Times New Roman"/>
              </a:rPr>
              <a:t>CONDITIONS  </a:t>
            </a:r>
            <a:r>
              <a:rPr sz="2600" spc="-30" dirty="0">
                <a:latin typeface="Times New Roman"/>
                <a:cs typeface="Times New Roman"/>
              </a:rPr>
              <a:t>[A]ALTITUDE  </a:t>
            </a:r>
            <a:r>
              <a:rPr sz="2600" spc="-40" dirty="0">
                <a:latin typeface="Times New Roman"/>
                <a:cs typeface="Times New Roman"/>
              </a:rPr>
              <a:t>[B]TEMPERATURE  </a:t>
            </a:r>
            <a:r>
              <a:rPr sz="2600" spc="-20" dirty="0">
                <a:latin typeface="Times New Roman"/>
                <a:cs typeface="Times New Roman"/>
              </a:rPr>
              <a:t>[C]RAIN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FALL</a:t>
            </a:r>
            <a:endParaRPr sz="2600">
              <a:latin typeface="Times New Roman"/>
              <a:cs typeface="Times New Roman"/>
            </a:endParaRPr>
          </a:p>
          <a:p>
            <a:pPr marL="25400" marR="1229360">
              <a:lnSpc>
                <a:spcPct val="120800"/>
              </a:lnSpc>
            </a:pPr>
            <a:r>
              <a:rPr sz="2600" spc="-35" dirty="0">
                <a:latin typeface="Times New Roman"/>
                <a:cs typeface="Times New Roman"/>
              </a:rPr>
              <a:t>[D]TYPE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10" dirty="0">
                <a:latin typeface="Times New Roman"/>
                <a:cs typeface="Times New Roman"/>
              </a:rPr>
              <a:t>SOIL  </a:t>
            </a:r>
            <a:r>
              <a:rPr sz="2600" spc="-55" dirty="0">
                <a:latin typeface="Times New Roman"/>
                <a:cs typeface="Times New Roman"/>
              </a:rPr>
              <a:t>[E]FERTILIZERS  </a:t>
            </a:r>
            <a:r>
              <a:rPr sz="2600" spc="-20" dirty="0">
                <a:latin typeface="Times New Roman"/>
                <a:cs typeface="Times New Roman"/>
              </a:rPr>
              <a:t>[F]PEST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CONTROL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761066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6065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30" dirty="0"/>
              <a:t>PEST </a:t>
            </a:r>
            <a:r>
              <a:rPr spc="-459" dirty="0"/>
              <a:t>AND </a:t>
            </a:r>
            <a:r>
              <a:rPr spc="-830" dirty="0"/>
              <a:t>PEST</a:t>
            </a:r>
            <a:r>
              <a:rPr spc="-700" dirty="0"/>
              <a:t> </a:t>
            </a:r>
            <a:r>
              <a:rPr spc="-67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3491865" cy="27127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80" dirty="0">
                <a:latin typeface="Times New Roman"/>
                <a:cs typeface="Times New Roman"/>
              </a:rPr>
              <a:t>TYPES</a:t>
            </a:r>
            <a:endParaRPr sz="26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dirty="0">
                <a:latin typeface="Times New Roman"/>
                <a:cs typeface="Times New Roman"/>
              </a:rPr>
              <a:t>FUNGI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89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60" dirty="0">
                <a:latin typeface="Times New Roman"/>
                <a:cs typeface="Times New Roman"/>
              </a:rPr>
              <a:t>VIRUSES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-5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35" dirty="0">
                <a:latin typeface="Times New Roman"/>
                <a:cs typeface="Times New Roman"/>
              </a:rPr>
              <a:t>INSECTS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90"/>
              </a:spcBef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WEEDS</a:t>
            </a:r>
            <a:endParaRPr sz="24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600"/>
              </a:spcBef>
            </a:pPr>
            <a:r>
              <a:rPr sz="3075" spc="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15" dirty="0">
                <a:latin typeface="Times New Roman"/>
                <a:cs typeface="Times New Roman"/>
              </a:rPr>
              <a:t>NON-INSECT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PESTS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901800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5768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5" dirty="0"/>
              <a:t>METHODS </a:t>
            </a:r>
            <a:r>
              <a:rPr spc="-675" dirty="0"/>
              <a:t>OF </a:t>
            </a:r>
            <a:r>
              <a:rPr spc="-830" dirty="0"/>
              <a:t>PEST</a:t>
            </a:r>
            <a:r>
              <a:rPr spc="-285" dirty="0"/>
              <a:t> </a:t>
            </a:r>
            <a:r>
              <a:rPr spc="-67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2846705" cy="28968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3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5" dirty="0">
                <a:latin typeface="Times New Roman"/>
                <a:cs typeface="Times New Roman"/>
              </a:rPr>
              <a:t>MECHANICAL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5" dirty="0">
                <a:latin typeface="Times New Roman"/>
                <a:cs typeface="Times New Roman"/>
              </a:rPr>
              <a:t>AGRICULTURAL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BIOLOGICAL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20" dirty="0">
                <a:latin typeface="Times New Roman"/>
                <a:cs typeface="Times New Roman"/>
              </a:rPr>
              <a:t>CHEMICAL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FUNGICIDES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HERBICIDES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24800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339850"/>
            <a:ext cx="60318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30" dirty="0"/>
              <a:t>MECHANICAL</a:t>
            </a:r>
            <a:r>
              <a:rPr spc="-34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40" y="2547620"/>
            <a:ext cx="7402195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17780" indent="-271780">
              <a:lnSpc>
                <a:spcPct val="100000"/>
              </a:lnSpc>
              <a:spcBef>
                <a:spcPts val="10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SIMPLE </a:t>
            </a:r>
            <a:r>
              <a:rPr sz="2600" spc="20" dirty="0">
                <a:latin typeface="Times New Roman"/>
                <a:cs typeface="Times New Roman"/>
              </a:rPr>
              <a:t>TECHNIQUES </a:t>
            </a:r>
            <a:r>
              <a:rPr sz="2600" spc="-20" dirty="0">
                <a:latin typeface="Times New Roman"/>
                <a:cs typeface="Times New Roman"/>
              </a:rPr>
              <a:t>USED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50" dirty="0">
                <a:latin typeface="Times New Roman"/>
                <a:cs typeface="Times New Roman"/>
              </a:rPr>
              <a:t>HAND-  </a:t>
            </a:r>
            <a:r>
              <a:rPr sz="2600" spc="-10" dirty="0">
                <a:latin typeface="Times New Roman"/>
                <a:cs typeface="Times New Roman"/>
              </a:rPr>
              <a:t>PICKING, </a:t>
            </a:r>
            <a:r>
              <a:rPr sz="2600" spc="15" dirty="0">
                <a:latin typeface="Times New Roman"/>
                <a:cs typeface="Times New Roman"/>
              </a:rPr>
              <a:t>PRUNING, </a:t>
            </a:r>
            <a:r>
              <a:rPr sz="2600" spc="-10" dirty="0">
                <a:latin typeface="Times New Roman"/>
                <a:cs typeface="Times New Roman"/>
              </a:rPr>
              <a:t>TRAPPING </a:t>
            </a:r>
            <a:r>
              <a:rPr sz="2600" spc="9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PEST.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3383279"/>
            <a:ext cx="612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spc="-55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3900" spc="-82" baseline="-6410" dirty="0">
                <a:latin typeface="Times New Roman"/>
                <a:cs typeface="Times New Roman"/>
              </a:rPr>
              <a:t>A</a:t>
            </a:r>
            <a:endParaRPr sz="3900" baseline="-641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1012" y="3421379"/>
            <a:ext cx="64668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3804920" algn="l"/>
                <a:tab pos="4463415" algn="l"/>
                <a:tab pos="5800725" algn="l"/>
              </a:tabLst>
            </a:pPr>
            <a:r>
              <a:rPr sz="2600" spc="-20" dirty="0">
                <a:latin typeface="Times New Roman"/>
                <a:cs typeface="Times New Roman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40" dirty="0">
                <a:latin typeface="Times New Roman"/>
                <a:cs typeface="Times New Roman"/>
              </a:rPr>
              <a:t>PER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P</a:t>
            </a:r>
            <a:r>
              <a:rPr sz="2600" spc="50" dirty="0">
                <a:latin typeface="Times New Roman"/>
                <a:cs typeface="Times New Roman"/>
              </a:rPr>
              <a:t>PR</a:t>
            </a:r>
            <a:r>
              <a:rPr sz="2600" spc="70" dirty="0">
                <a:latin typeface="Times New Roman"/>
                <a:cs typeface="Times New Roman"/>
              </a:rPr>
              <a:t>O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55" dirty="0">
                <a:latin typeface="Times New Roman"/>
                <a:cs typeface="Times New Roman"/>
              </a:rPr>
              <a:t>OR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0119" y="3817620"/>
            <a:ext cx="7106284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51075" algn="l"/>
                <a:tab pos="3124200" algn="l"/>
                <a:tab pos="5586095" algn="l"/>
                <a:tab pos="6183630" algn="l"/>
              </a:tabLst>
            </a:pPr>
            <a:r>
              <a:rPr sz="2600" spc="-45" dirty="0">
                <a:latin typeface="Times New Roman"/>
                <a:cs typeface="Times New Roman"/>
              </a:rPr>
              <a:t>C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145" dirty="0">
                <a:latin typeface="Times New Roman"/>
                <a:cs typeface="Times New Roman"/>
              </a:rPr>
              <a:t>LL</a:t>
            </a:r>
            <a:r>
              <a:rPr sz="2600" spc="-65" dirty="0">
                <a:latin typeface="Times New Roman"/>
                <a:cs typeface="Times New Roman"/>
              </a:rPr>
              <a:t>EC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DE</a:t>
            </a:r>
            <a:r>
              <a:rPr sz="2600" spc="-30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-45" dirty="0">
                <a:latin typeface="Times New Roman"/>
                <a:cs typeface="Times New Roman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5" dirty="0">
                <a:latin typeface="Times New Roman"/>
                <a:cs typeface="Times New Roman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GG</a:t>
            </a:r>
            <a:r>
              <a:rPr sz="2600" spc="-55" dirty="0">
                <a:latin typeface="Times New Roman"/>
                <a:cs typeface="Times New Roman"/>
              </a:rPr>
              <a:t>S</a:t>
            </a:r>
            <a:r>
              <a:rPr sz="2600" spc="15" dirty="0">
                <a:latin typeface="Times New Roman"/>
                <a:cs typeface="Times New Roman"/>
              </a:rPr>
              <a:t>,  </a:t>
            </a:r>
            <a:r>
              <a:rPr sz="2600" spc="-100" dirty="0">
                <a:latin typeface="Times New Roman"/>
                <a:cs typeface="Times New Roman"/>
              </a:rPr>
              <a:t>LARVAE, </a:t>
            </a:r>
            <a:r>
              <a:rPr sz="2600" spc="-5" dirty="0">
                <a:latin typeface="Times New Roman"/>
                <a:cs typeface="Times New Roman"/>
              </a:rPr>
              <a:t>PUPAE, </a:t>
            </a:r>
            <a:r>
              <a:rPr sz="2600" spc="-45" dirty="0">
                <a:latin typeface="Times New Roman"/>
                <a:cs typeface="Times New Roman"/>
              </a:rPr>
              <a:t>ADULTS </a:t>
            </a:r>
            <a:r>
              <a:rPr sz="2600" spc="85" dirty="0">
                <a:latin typeface="Times New Roman"/>
                <a:cs typeface="Times New Roman"/>
              </a:rPr>
              <a:t>OF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INSECTS.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38882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398065" y="1114257"/>
            <a:ext cx="356537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15"/>
              </a:lnSpc>
            </a:pPr>
            <a:r>
              <a:rPr sz="7500" spc="-885" baseline="3888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M</a:t>
            </a:r>
            <a:r>
              <a:rPr sz="7500" spc="-885" baseline="3333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E</a:t>
            </a:r>
            <a:r>
              <a:rPr sz="7500" spc="-885" baseline="2777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C</a:t>
            </a:r>
            <a:r>
              <a:rPr sz="7500" spc="-885" baseline="2222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HA</a:t>
            </a:r>
            <a:r>
              <a:rPr sz="7500" spc="-885" baseline="1666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N</a:t>
            </a:r>
            <a:r>
              <a:rPr sz="7500" spc="-885" baseline="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IC</a:t>
            </a:r>
            <a:r>
              <a:rPr sz="5000" spc="-59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AL</a:t>
            </a:r>
            <a:endParaRPr sz="5000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60000">
            <a:off x="155759" y="1486851"/>
            <a:ext cx="2462622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10"/>
              </a:lnSpc>
            </a:pPr>
            <a:r>
              <a:rPr sz="7500" spc="-839" baseline="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M</a:t>
            </a:r>
            <a:r>
              <a:rPr sz="5000" spc="-560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ETH</a:t>
            </a:r>
            <a:r>
              <a:rPr sz="7500" spc="-839" baseline="-1111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O</a:t>
            </a:r>
            <a:r>
              <a:rPr sz="7500" spc="-839" baseline="-1666" dirty="0">
                <a:solidFill>
                  <a:schemeClr val="tx1">
                    <a:lumMod val="65000"/>
                  </a:schemeClr>
                </a:solidFill>
                <a:latin typeface="Arial"/>
                <a:cs typeface="Arial"/>
              </a:rPr>
              <a:t>D</a:t>
            </a:r>
            <a:endParaRPr sz="7500" baseline="-1666" dirty="0">
              <a:solidFill>
                <a:schemeClr val="tx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4572000" y="0"/>
              <a:ext cx="4572000" cy="640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743200"/>
              <a:ext cx="4686300" cy="4114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45174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5144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10" dirty="0"/>
              <a:t>AGRICULTURAL</a:t>
            </a:r>
            <a:r>
              <a:rPr spc="-330" dirty="0"/>
              <a:t> </a:t>
            </a:r>
            <a:r>
              <a:rPr spc="-509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967229"/>
            <a:ext cx="814260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431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 </a:t>
            </a:r>
            <a:r>
              <a:rPr sz="2600" spc="-45" dirty="0">
                <a:latin typeface="Times New Roman"/>
                <a:cs typeface="Times New Roman"/>
              </a:rPr>
              <a:t>COVERS </a:t>
            </a:r>
            <a:r>
              <a:rPr sz="2600" spc="-40" dirty="0">
                <a:latin typeface="Times New Roman"/>
                <a:cs typeface="Times New Roman"/>
              </a:rPr>
              <a:t>ADVANCED </a:t>
            </a:r>
            <a:r>
              <a:rPr sz="2600" spc="-25" dirty="0">
                <a:latin typeface="Times New Roman"/>
                <a:cs typeface="Times New Roman"/>
              </a:rPr>
              <a:t>PLANT </a:t>
            </a:r>
            <a:r>
              <a:rPr sz="2600" spc="-45" dirty="0">
                <a:latin typeface="Times New Roman"/>
                <a:cs typeface="Times New Roman"/>
              </a:rPr>
              <a:t>BREEDING  </a:t>
            </a:r>
            <a:r>
              <a:rPr sz="2600" spc="20" dirty="0">
                <a:latin typeface="Times New Roman"/>
                <a:cs typeface="Times New Roman"/>
              </a:rPr>
              <a:t>TECHNIQUES </a:t>
            </a:r>
            <a:r>
              <a:rPr sz="2600" spc="-95" dirty="0">
                <a:latin typeface="Times New Roman"/>
                <a:cs typeface="Times New Roman"/>
              </a:rPr>
              <a:t>CAPABLE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25" dirty="0">
                <a:latin typeface="Times New Roman"/>
                <a:cs typeface="Times New Roman"/>
              </a:rPr>
              <a:t>INDUCING </a:t>
            </a:r>
            <a:r>
              <a:rPr sz="2600" spc="-25" dirty="0">
                <a:latin typeface="Times New Roman"/>
                <a:cs typeface="Times New Roman"/>
              </a:rPr>
              <a:t>GENETIC  </a:t>
            </a:r>
            <a:r>
              <a:rPr sz="2600" spc="15" dirty="0">
                <a:latin typeface="Times New Roman"/>
                <a:cs typeface="Times New Roman"/>
              </a:rPr>
              <a:t>MANUPULATION </a:t>
            </a:r>
            <a:r>
              <a:rPr sz="2600" spc="-40" dirty="0">
                <a:latin typeface="Times New Roman"/>
                <a:cs typeface="Times New Roman"/>
              </a:rPr>
              <a:t>RESULTING  </a:t>
            </a:r>
            <a:r>
              <a:rPr sz="2600" spc="40" dirty="0">
                <a:latin typeface="Times New Roman"/>
                <a:cs typeface="Times New Roman"/>
              </a:rPr>
              <a:t>IN </a:t>
            </a:r>
            <a:r>
              <a:rPr sz="2600" spc="55" dirty="0">
                <a:latin typeface="Times New Roman"/>
                <a:cs typeface="Times New Roman"/>
              </a:rPr>
              <a:t>PRODUCTION  </a:t>
            </a:r>
            <a:r>
              <a:rPr sz="2600" spc="85" dirty="0">
                <a:latin typeface="Times New Roman"/>
                <a:cs typeface="Times New Roman"/>
              </a:rPr>
              <a:t>OF </a:t>
            </a:r>
            <a:r>
              <a:rPr sz="2600" spc="-40" dirty="0">
                <a:latin typeface="Times New Roman"/>
                <a:cs typeface="Times New Roman"/>
              </a:rPr>
              <a:t>PEST-RESISTANT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SPECIES.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8899" y="3633470"/>
            <a:ext cx="31654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  <a:tabLst>
                <a:tab pos="1520190" algn="l"/>
                <a:tab pos="1932305" algn="l"/>
              </a:tabLst>
            </a:pPr>
            <a:r>
              <a:rPr sz="2600" spc="-20" dirty="0">
                <a:latin typeface="Times New Roman"/>
                <a:cs typeface="Times New Roman"/>
              </a:rPr>
              <a:t>ACHIVED		</a:t>
            </a:r>
            <a:r>
              <a:rPr sz="2600" spc="55" dirty="0">
                <a:latin typeface="Times New Roman"/>
                <a:cs typeface="Times New Roman"/>
              </a:rPr>
              <a:t>MUCH  </a:t>
            </a:r>
            <a:r>
              <a:rPr sz="2600" spc="-80" dirty="0">
                <a:latin typeface="Times New Roman"/>
                <a:cs typeface="Times New Roman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Y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5" dirty="0">
                <a:latin typeface="Times New Roman"/>
                <a:cs typeface="Times New Roman"/>
              </a:rPr>
              <a:t>V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R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E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0277" y="3633470"/>
            <a:ext cx="21812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62230">
              <a:lnSpc>
                <a:spcPct val="100000"/>
              </a:lnSpc>
              <a:spcBef>
                <a:spcPts val="100"/>
              </a:spcBef>
              <a:tabLst>
                <a:tab pos="1543050" algn="l"/>
                <a:tab pos="1807845" algn="l"/>
              </a:tabLst>
            </a:pPr>
            <a:r>
              <a:rPr sz="2600" spc="-114" dirty="0">
                <a:latin typeface="Times New Roman"/>
                <a:cs typeface="Times New Roman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50" dirty="0">
                <a:latin typeface="Times New Roman"/>
                <a:cs typeface="Times New Roman"/>
              </a:rPr>
              <a:t>CC</a:t>
            </a:r>
            <a:r>
              <a:rPr sz="2600" spc="-110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S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35" dirty="0">
                <a:latin typeface="Times New Roman"/>
                <a:cs typeface="Times New Roman"/>
              </a:rPr>
              <a:t>N  </a:t>
            </a:r>
            <a:r>
              <a:rPr sz="2600" spc="155" dirty="0">
                <a:latin typeface="Times New Roman"/>
                <a:cs typeface="Times New Roman"/>
              </a:rPr>
              <a:t>WH</a:t>
            </a:r>
            <a:r>
              <a:rPr sz="2600" spc="65" dirty="0">
                <a:latin typeface="Times New Roman"/>
                <a:cs typeface="Times New Roman"/>
              </a:rPr>
              <a:t>I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95" dirty="0">
                <a:latin typeface="Times New Roman"/>
                <a:cs typeface="Times New Roman"/>
              </a:rPr>
              <a:t>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2420" y="4425950"/>
            <a:ext cx="34163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780" algn="l"/>
                <a:tab pos="2684145" algn="l"/>
              </a:tabLst>
            </a:pP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210" dirty="0">
                <a:latin typeface="Times New Roman"/>
                <a:cs typeface="Times New Roman"/>
              </a:rPr>
              <a:t>O	</a:t>
            </a:r>
            <a:r>
              <a:rPr sz="2600" spc="-50" dirty="0">
                <a:latin typeface="Times New Roman"/>
                <a:cs typeface="Times New Roman"/>
              </a:rPr>
              <a:t>F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100" dirty="0">
                <a:latin typeface="Times New Roman"/>
                <a:cs typeface="Times New Roman"/>
              </a:rPr>
              <a:t>G</a:t>
            </a:r>
            <a:r>
              <a:rPr sz="2600" spc="-95" dirty="0">
                <a:latin typeface="Times New Roman"/>
                <a:cs typeface="Times New Roman"/>
              </a:rPr>
              <a:t>A</a:t>
            </a:r>
            <a:r>
              <a:rPr sz="2600" spc="-14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0641" y="4425950"/>
            <a:ext cx="1781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0" dirty="0">
                <a:latin typeface="Times New Roman"/>
                <a:cs typeface="Times New Roman"/>
              </a:rPr>
              <a:t>BACTERIAL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140" y="3633470"/>
            <a:ext cx="234251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30480" indent="-273050">
              <a:lnSpc>
                <a:spcPct val="100000"/>
              </a:lnSpc>
              <a:spcBef>
                <a:spcPts val="100"/>
              </a:spcBef>
              <a:tabLst>
                <a:tab pos="1114425" algn="l"/>
                <a:tab pos="1783714" algn="l"/>
              </a:tabLst>
            </a:pPr>
            <a:r>
              <a:rPr sz="3675" spc="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0" dirty="0">
                <a:latin typeface="Times New Roman"/>
                <a:cs typeface="Times New Roman"/>
              </a:rPr>
              <a:t>IT	</a:t>
            </a:r>
            <a:r>
              <a:rPr sz="2600" spc="-25" dirty="0">
                <a:latin typeface="Times New Roman"/>
                <a:cs typeface="Times New Roman"/>
              </a:rPr>
              <a:t>HAS  </a:t>
            </a:r>
            <a:r>
              <a:rPr sz="2600" spc="50" dirty="0">
                <a:latin typeface="Times New Roman"/>
                <a:cs typeface="Times New Roman"/>
              </a:rPr>
              <a:t>PR</a:t>
            </a:r>
            <a:r>
              <a:rPr sz="2600" spc="70" dirty="0">
                <a:latin typeface="Times New Roman"/>
                <a:cs typeface="Times New Roman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-45" dirty="0">
                <a:latin typeface="Times New Roman"/>
                <a:cs typeface="Times New Roman"/>
              </a:rPr>
              <a:t>C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G  </a:t>
            </a:r>
            <a:r>
              <a:rPr sz="2600" spc="-55" dirty="0">
                <a:latin typeface="Times New Roman"/>
                <a:cs typeface="Times New Roman"/>
              </a:rPr>
              <a:t>RESISTANT  </a:t>
            </a:r>
            <a:r>
              <a:rPr sz="2600" spc="-80" dirty="0">
                <a:latin typeface="Times New Roman"/>
                <a:cs typeface="Times New Roman"/>
              </a:rPr>
              <a:t>ATTACK	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392875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160000">
            <a:off x="200150" y="1164776"/>
            <a:ext cx="40411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sz="7500" spc="-1027" baseline="2222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7500" spc="-1027" baseline="1666" dirty="0">
                <a:solidFill>
                  <a:srgbClr val="03607A"/>
                </a:solidFill>
                <a:latin typeface="Arial"/>
                <a:cs typeface="Arial"/>
              </a:rPr>
              <a:t>G</a:t>
            </a:r>
            <a:r>
              <a:rPr sz="7500" spc="-1027" baseline="1111" dirty="0">
                <a:solidFill>
                  <a:srgbClr val="03607A"/>
                </a:solidFill>
                <a:latin typeface="Arial"/>
                <a:cs typeface="Arial"/>
              </a:rPr>
              <a:t>R</a:t>
            </a:r>
            <a:r>
              <a:rPr sz="5000" spc="-685" dirty="0">
                <a:solidFill>
                  <a:srgbClr val="03607A"/>
                </a:solidFill>
                <a:latin typeface="Arial"/>
                <a:cs typeface="Arial"/>
              </a:rPr>
              <a:t>ICUL</a:t>
            </a:r>
            <a:r>
              <a:rPr sz="7500" spc="-1027" baseline="-1111" dirty="0">
                <a:solidFill>
                  <a:srgbClr val="03607A"/>
                </a:solidFill>
                <a:latin typeface="Arial"/>
                <a:cs typeface="Arial"/>
              </a:rPr>
              <a:t>TU</a:t>
            </a:r>
            <a:r>
              <a:rPr sz="7500" spc="-1027" baseline="-1666" dirty="0">
                <a:solidFill>
                  <a:srgbClr val="03607A"/>
                </a:solidFill>
                <a:latin typeface="Arial"/>
                <a:cs typeface="Arial"/>
              </a:rPr>
              <a:t>R</a:t>
            </a:r>
            <a:r>
              <a:rPr sz="7500" spc="-1027" baseline="-2222" dirty="0">
                <a:solidFill>
                  <a:srgbClr val="03607A"/>
                </a:solidFill>
                <a:latin typeface="Arial"/>
                <a:cs typeface="Arial"/>
              </a:rPr>
              <a:t>A</a:t>
            </a:r>
            <a:r>
              <a:rPr sz="7500" spc="-1027" baseline="-2777" dirty="0">
                <a:solidFill>
                  <a:srgbClr val="03607A"/>
                </a:solidFill>
                <a:latin typeface="Arial"/>
                <a:cs typeface="Arial"/>
              </a:rPr>
              <a:t>L</a:t>
            </a:r>
            <a:endParaRPr sz="7500" baseline="-27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2160000">
            <a:off x="852" y="1374636"/>
            <a:ext cx="24650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45"/>
              </a:lnSpc>
            </a:pPr>
            <a:r>
              <a:rPr sz="7500" spc="-855" baseline="2777" dirty="0">
                <a:solidFill>
                  <a:srgbClr val="03607A"/>
                </a:solidFill>
                <a:latin typeface="Arial"/>
                <a:cs typeface="Arial"/>
              </a:rPr>
              <a:t>M</a:t>
            </a:r>
            <a:r>
              <a:rPr sz="7500" spc="-855" baseline="1666" dirty="0">
                <a:solidFill>
                  <a:srgbClr val="03607A"/>
                </a:solidFill>
                <a:latin typeface="Arial"/>
                <a:cs typeface="Arial"/>
              </a:rPr>
              <a:t>ET</a:t>
            </a:r>
            <a:r>
              <a:rPr sz="7500" spc="-855" baseline="1111" dirty="0">
                <a:solidFill>
                  <a:srgbClr val="03607A"/>
                </a:solidFill>
                <a:latin typeface="Arial"/>
                <a:cs typeface="Arial"/>
              </a:rPr>
              <a:t>H</a:t>
            </a:r>
            <a:r>
              <a:rPr sz="5000" spc="-570" dirty="0">
                <a:solidFill>
                  <a:srgbClr val="03607A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3886200"/>
              <a:ext cx="4828540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3700" y="0"/>
              <a:ext cx="4940300" cy="388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3753958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9467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BIOLLOGICAL</a:t>
            </a:r>
            <a:r>
              <a:rPr spc="-32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1108" y="2319020"/>
            <a:ext cx="218313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925">
              <a:lnSpc>
                <a:spcPct val="100000"/>
              </a:lnSpc>
              <a:spcBef>
                <a:spcPts val="100"/>
              </a:spcBef>
            </a:pP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40" dirty="0">
                <a:latin typeface="Times New Roman"/>
                <a:cs typeface="Times New Roman"/>
              </a:rPr>
              <a:t>M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-35" dirty="0">
                <a:latin typeface="Times New Roman"/>
                <a:cs typeface="Times New Roman"/>
              </a:rPr>
              <a:t>G  </a:t>
            </a:r>
            <a:r>
              <a:rPr sz="2600" spc="95" dirty="0">
                <a:latin typeface="Times New Roman"/>
                <a:cs typeface="Times New Roman"/>
              </a:rPr>
              <a:t>WITH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OTHER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840" y="2319020"/>
            <a:ext cx="597979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43180" indent="-273050">
              <a:lnSpc>
                <a:spcPct val="100000"/>
              </a:lnSpc>
              <a:spcBef>
                <a:spcPts val="100"/>
              </a:spcBef>
              <a:tabLst>
                <a:tab pos="1376680" algn="l"/>
                <a:tab pos="3061335" algn="l"/>
                <a:tab pos="3557904" algn="l"/>
                <a:tab pos="553466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185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45" dirty="0">
                <a:latin typeface="Times New Roman"/>
                <a:cs typeface="Times New Roman"/>
              </a:rPr>
              <a:t>E</a:t>
            </a:r>
            <a:r>
              <a:rPr sz="2600" spc="-40" dirty="0">
                <a:latin typeface="Times New Roman"/>
                <a:cs typeface="Times New Roman"/>
              </a:rPr>
              <a:t>T</a:t>
            </a:r>
            <a:r>
              <a:rPr sz="2600" spc="195" dirty="0">
                <a:latin typeface="Times New Roman"/>
                <a:cs typeface="Times New Roman"/>
              </a:rPr>
              <a:t>H</a:t>
            </a:r>
            <a:r>
              <a:rPr sz="2600" spc="200" dirty="0">
                <a:latin typeface="Times New Roman"/>
                <a:cs typeface="Times New Roman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50" dirty="0">
                <a:latin typeface="Times New Roman"/>
                <a:cs typeface="Times New Roman"/>
              </a:rPr>
              <a:t>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14" dirty="0">
                <a:latin typeface="Times New Roman"/>
                <a:cs typeface="Times New Roman"/>
              </a:rPr>
              <a:t>S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spc="-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85" dirty="0">
                <a:latin typeface="Times New Roman"/>
                <a:cs typeface="Times New Roman"/>
              </a:rPr>
              <a:t>B</a:t>
            </a:r>
            <a:r>
              <a:rPr sz="2600" spc="-190" dirty="0">
                <a:latin typeface="Times New Roman"/>
                <a:cs typeface="Times New Roman"/>
              </a:rPr>
              <a:t>Y 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PESTS, </a:t>
            </a:r>
            <a:r>
              <a:rPr sz="2600" spc="-60" dirty="0">
                <a:latin typeface="Times New Roman"/>
                <a:cs typeface="Times New Roman"/>
              </a:rPr>
              <a:t>MOSTLY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40" dirty="0">
                <a:latin typeface="Times New Roman"/>
                <a:cs typeface="Times New Roman"/>
              </a:rPr>
              <a:t>INSECTS  LIVING </a:t>
            </a:r>
            <a:r>
              <a:rPr sz="2600" spc="-20" dirty="0">
                <a:latin typeface="Times New Roman"/>
                <a:cs typeface="Times New Roman"/>
              </a:rPr>
              <a:t>ORGANISMS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" y="3589020"/>
            <a:ext cx="81133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771014" algn="l"/>
                <a:tab pos="3277870" algn="l"/>
                <a:tab pos="3862704" algn="l"/>
                <a:tab pos="4525645" algn="l"/>
                <a:tab pos="6401435" algn="l"/>
                <a:tab pos="7355840" algn="l"/>
              </a:tabLst>
            </a:pPr>
            <a:r>
              <a:rPr sz="3675" spc="3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I</a:t>
            </a:r>
            <a:r>
              <a:rPr sz="2600" spc="5" dirty="0">
                <a:latin typeface="Times New Roman"/>
                <a:cs typeface="Times New Roman"/>
              </a:rPr>
              <a:t>T	</a:t>
            </a:r>
            <a:r>
              <a:rPr sz="2600" spc="35" dirty="0">
                <a:latin typeface="Times New Roman"/>
                <a:cs typeface="Times New Roman"/>
              </a:rPr>
              <a:t>M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340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EM</a:t>
            </a:r>
            <a:r>
              <a:rPr sz="2600" spc="-90" dirty="0">
                <a:latin typeface="Times New Roman"/>
                <a:cs typeface="Times New Roman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R</a:t>
            </a:r>
            <a:r>
              <a:rPr sz="2600" spc="-80" dirty="0">
                <a:latin typeface="Times New Roman"/>
                <a:cs typeface="Times New Roman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6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Times New Roman"/>
                <a:cs typeface="Times New Roman"/>
              </a:rPr>
              <a:t>EF</a:t>
            </a:r>
            <a:r>
              <a:rPr sz="2600" spc="-40" dirty="0">
                <a:latin typeface="Times New Roman"/>
                <a:cs typeface="Times New Roman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EC</a:t>
            </a:r>
            <a:r>
              <a:rPr sz="2600" spc="5" dirty="0">
                <a:latin typeface="Times New Roman"/>
                <a:cs typeface="Times New Roman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-125" dirty="0">
                <a:latin typeface="Times New Roman"/>
                <a:cs typeface="Times New Roman"/>
              </a:rPr>
              <a:t>V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25" dirty="0">
                <a:latin typeface="Times New Roman"/>
                <a:cs typeface="Times New Roman"/>
              </a:rPr>
              <a:t>SA</a:t>
            </a:r>
            <a:r>
              <a:rPr sz="2600" spc="-50" dirty="0">
                <a:latin typeface="Times New Roman"/>
                <a:cs typeface="Times New Roman"/>
              </a:rPr>
              <a:t>F</a:t>
            </a:r>
            <a:r>
              <a:rPr sz="2600" spc="-8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30" dirty="0">
                <a:latin typeface="Times New Roman"/>
                <a:cs typeface="Times New Roman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N</a:t>
            </a:r>
            <a:r>
              <a:rPr sz="2600" spc="40" dirty="0">
                <a:latin typeface="Times New Roman"/>
                <a:cs typeface="Times New Roman"/>
              </a:rPr>
              <a:t>D  </a:t>
            </a:r>
            <a:r>
              <a:rPr sz="2600" spc="50" dirty="0">
                <a:latin typeface="Times New Roman"/>
                <a:cs typeface="Times New Roman"/>
              </a:rPr>
              <a:t>ECONOMIC </a:t>
            </a:r>
            <a:r>
              <a:rPr sz="2600" spc="70" dirty="0">
                <a:latin typeface="Times New Roman"/>
                <a:cs typeface="Times New Roman"/>
              </a:rPr>
              <a:t>METHOD </a:t>
            </a:r>
            <a:r>
              <a:rPr sz="2600" spc="90" dirty="0">
                <a:latin typeface="Times New Roman"/>
                <a:cs typeface="Times New Roman"/>
              </a:rPr>
              <a:t>OF </a:t>
            </a:r>
            <a:r>
              <a:rPr sz="2600" spc="-35" dirty="0">
                <a:latin typeface="Times New Roman"/>
                <a:cs typeface="Times New Roman"/>
              </a:rPr>
              <a:t>PEST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CONTROL..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71673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63500"/>
            <a:ext cx="59467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70" dirty="0"/>
              <a:t>BIOLLOGICAL</a:t>
            </a:r>
            <a:r>
              <a:rPr spc="-325" dirty="0"/>
              <a:t> </a:t>
            </a:r>
            <a:r>
              <a:rPr spc="-50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075816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15900" y="63500"/>
            <a:ext cx="6849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6409" algn="l"/>
              </a:tabLst>
            </a:pPr>
            <a:r>
              <a:rPr sz="4500" spc="-585" dirty="0"/>
              <a:t>COLLECTION  </a:t>
            </a:r>
            <a:r>
              <a:rPr sz="4500" spc="-610" dirty="0"/>
              <a:t>OF</a:t>
            </a:r>
            <a:r>
              <a:rPr sz="4500" spc="-605" dirty="0"/>
              <a:t> </a:t>
            </a:r>
            <a:r>
              <a:rPr sz="4500" spc="-409" dirty="0"/>
              <a:t>MEDICINAL</a:t>
            </a:r>
            <a:r>
              <a:rPr sz="4500" spc="-705" dirty="0"/>
              <a:t> </a:t>
            </a:r>
            <a:r>
              <a:rPr sz="4500" u="sng" dirty="0"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	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0500" y="749300"/>
            <a:ext cx="7707630" cy="600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5280"/>
              </a:lnSpc>
              <a:spcBef>
                <a:spcPts val="100"/>
              </a:spcBef>
            </a:pPr>
            <a:r>
              <a:rPr sz="4500" spc="-59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PLANTS</a:t>
            </a:r>
            <a:endParaRPr sz="45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358140">
              <a:lnSpc>
                <a:spcPts val="3479"/>
              </a:lnSpc>
            </a:pPr>
            <a:r>
              <a:rPr sz="4275" spc="-60" baseline="6822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HARVESTING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740"/>
              </a:spcBef>
            </a:pPr>
            <a:r>
              <a:rPr sz="4275" spc="-89" baseline="6822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6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DRYING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750"/>
              </a:spcBef>
            </a:pPr>
            <a:r>
              <a:rPr sz="3825" spc="-82" baseline="9803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NATURAL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DRYING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750"/>
              </a:spcBef>
            </a:pPr>
            <a:r>
              <a:rPr sz="3825" spc="-89" baseline="9803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6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ARTIFICIAL</a:t>
            </a:r>
            <a:r>
              <a:rPr sz="30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spc="-7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DRYING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40"/>
              </a:spcBef>
            </a:pPr>
            <a:r>
              <a:rPr sz="3150" spc="-195" baseline="14550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13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TRAY</a:t>
            </a:r>
            <a:r>
              <a:rPr sz="3000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DRYERS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50"/>
              </a:spcBef>
            </a:pPr>
            <a:r>
              <a:rPr sz="3150" spc="-67" baseline="15873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4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VACCUM</a:t>
            </a:r>
            <a:r>
              <a:rPr sz="3000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DRYERS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026160">
              <a:lnSpc>
                <a:spcPct val="100000"/>
              </a:lnSpc>
              <a:spcBef>
                <a:spcPts val="740"/>
              </a:spcBef>
            </a:pPr>
            <a:r>
              <a:rPr sz="3150" spc="-179" baseline="14550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1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SPRAY</a:t>
            </a:r>
            <a:r>
              <a:rPr sz="3000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spc="-13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DRYERS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750"/>
              </a:spcBef>
            </a:pPr>
            <a:r>
              <a:rPr sz="4275" spc="-60" baseline="6822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PACKING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631190" marR="30480" indent="-273050">
              <a:lnSpc>
                <a:spcPct val="100000"/>
              </a:lnSpc>
              <a:spcBef>
                <a:spcPts val="740"/>
              </a:spcBef>
            </a:pPr>
            <a:r>
              <a:rPr sz="4275" spc="-67" baseline="6822" dirty="0">
                <a:solidFill>
                  <a:schemeClr val="bg2">
                    <a:lumMod val="50000"/>
                  </a:schemeClr>
                </a:solidFill>
                <a:latin typeface="UnDotum"/>
                <a:cs typeface="UnDotum"/>
              </a:rPr>
              <a:t></a:t>
            </a:r>
            <a:r>
              <a:rPr sz="3000" spc="-4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STORAGE </a:t>
            </a:r>
            <a:r>
              <a:rPr sz="3000" spc="-30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&amp; </a:t>
            </a:r>
            <a:r>
              <a:rPr sz="3000" spc="-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PRESERVATION </a:t>
            </a:r>
            <a:r>
              <a:rPr sz="3000" spc="9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OF </a:t>
            </a:r>
            <a:r>
              <a:rPr sz="3000" spc="-2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CRUDE  </a:t>
            </a:r>
            <a:r>
              <a:rPr sz="3000" spc="-3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DRUGS.</a:t>
            </a:r>
            <a:endParaRPr sz="30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244653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73150"/>
            <a:ext cx="33743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62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HARVESTING</a:t>
            </a:r>
            <a:endParaRPr sz="50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2776220"/>
            <a:ext cx="8485505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680" marR="43180" indent="-271780" algn="just">
              <a:lnSpc>
                <a:spcPct val="99900"/>
              </a:lnSpc>
              <a:spcBef>
                <a:spcPts val="105"/>
              </a:spcBef>
            </a:pPr>
            <a:r>
              <a:rPr sz="5700" spc="-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5" dirty="0">
                <a:latin typeface="Times New Roman"/>
                <a:cs typeface="Times New Roman"/>
              </a:rPr>
              <a:t>HARVESTING CAN </a:t>
            </a:r>
            <a:r>
              <a:rPr sz="4000" spc="-204" dirty="0">
                <a:latin typeface="Times New Roman"/>
                <a:cs typeface="Times New Roman"/>
              </a:rPr>
              <a:t>BE </a:t>
            </a:r>
            <a:r>
              <a:rPr sz="4000" spc="95" dirty="0">
                <a:latin typeface="Times New Roman"/>
                <a:cs typeface="Times New Roman"/>
              </a:rPr>
              <a:t>DONE  </a:t>
            </a:r>
            <a:r>
              <a:rPr sz="4000" spc="-100" dirty="0">
                <a:latin typeface="Times New Roman"/>
                <a:cs typeface="Times New Roman"/>
              </a:rPr>
              <a:t>EFFICIENTLY </a:t>
            </a:r>
            <a:r>
              <a:rPr sz="4000" spc="60" dirty="0">
                <a:latin typeface="Times New Roman"/>
                <a:cs typeface="Times New Roman"/>
              </a:rPr>
              <a:t>IN </a:t>
            </a:r>
            <a:r>
              <a:rPr sz="4000" spc="-145" dirty="0">
                <a:latin typeface="Times New Roman"/>
                <a:cs typeface="Times New Roman"/>
              </a:rPr>
              <a:t>EVWRY </a:t>
            </a:r>
            <a:r>
              <a:rPr sz="4000" spc="-85" dirty="0">
                <a:latin typeface="Times New Roman"/>
                <a:cs typeface="Times New Roman"/>
              </a:rPr>
              <a:t>RESPECT  </a:t>
            </a:r>
            <a:r>
              <a:rPr sz="4000" spc="-400" dirty="0">
                <a:latin typeface="Times New Roman"/>
                <a:cs typeface="Times New Roman"/>
              </a:rPr>
              <a:t>BY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-135" dirty="0">
                <a:latin typeface="Times New Roman"/>
                <a:cs typeface="Times New Roman"/>
              </a:rPr>
              <a:t>SKILLED</a:t>
            </a:r>
            <a:r>
              <a:rPr sz="4000" spc="-235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Times New Roman"/>
                <a:cs typeface="Times New Roman"/>
              </a:rPr>
              <a:t>WORKERS..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78820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57689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0" dirty="0"/>
              <a:t>CULTIVATION</a:t>
            </a:r>
            <a:r>
              <a:rPr spc="-315" dirty="0"/>
              <a:t> </a:t>
            </a:r>
            <a:r>
              <a:rPr spc="-625"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99920"/>
            <a:ext cx="3510279" cy="441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150" spc="-8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5" dirty="0">
                <a:latin typeface="Times New Roman"/>
                <a:cs typeface="Times New Roman"/>
              </a:rPr>
              <a:t>TYPE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PROPAGATION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dirty="0">
                <a:latin typeface="Times New Roman"/>
                <a:cs typeface="Times New Roman"/>
              </a:rPr>
              <a:t>TIME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2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15" dirty="0">
                <a:latin typeface="Times New Roman"/>
                <a:cs typeface="Times New Roman"/>
              </a:rPr>
              <a:t>DURATION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CROP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1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0" dirty="0">
                <a:latin typeface="Times New Roman"/>
                <a:cs typeface="Times New Roman"/>
              </a:rPr>
              <a:t>PREPARATION </a:t>
            </a:r>
            <a:r>
              <a:rPr sz="2200" spc="65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LAND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9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65" dirty="0">
                <a:latin typeface="Times New Roman"/>
                <a:cs typeface="Times New Roman"/>
              </a:rPr>
              <a:t>NURSERY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BED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22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5" dirty="0">
                <a:latin typeface="Times New Roman"/>
                <a:cs typeface="Times New Roman"/>
              </a:rPr>
              <a:t>TRANSPLANTATION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" dirty="0">
                <a:latin typeface="Times New Roman"/>
                <a:cs typeface="Times New Roman"/>
              </a:rPr>
              <a:t>IRRIGATION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7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50" dirty="0">
                <a:latin typeface="Times New Roman"/>
                <a:cs typeface="Times New Roman"/>
              </a:rPr>
              <a:t>FERTILIZERS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"/>
              </a:spcBef>
            </a:pPr>
            <a:r>
              <a:rPr sz="3150" spc="-15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10" dirty="0">
                <a:latin typeface="Times New Roman"/>
                <a:cs typeface="Times New Roman"/>
              </a:rPr>
              <a:t>INTERCROPS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44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30" dirty="0">
                <a:latin typeface="Times New Roman"/>
                <a:cs typeface="Times New Roman"/>
              </a:rPr>
              <a:t>HARVESTING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89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60" dirty="0">
                <a:latin typeface="Times New Roman"/>
                <a:cs typeface="Times New Roman"/>
              </a:rPr>
              <a:t>YIELD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37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25" dirty="0">
                <a:latin typeface="Times New Roman"/>
                <a:cs typeface="Times New Roman"/>
              </a:rPr>
              <a:t>USE</a:t>
            </a: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3150" spc="-44" baseline="6613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200" spc="-30" dirty="0">
                <a:latin typeface="Times New Roman"/>
                <a:cs typeface="Times New Roman"/>
              </a:rPr>
              <a:t>STORAGE</a:t>
            </a:r>
            <a:endParaRPr sz="2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9940376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68300"/>
            <a:ext cx="61772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20" dirty="0"/>
              <a:t>HARVESTING</a:t>
            </a:r>
            <a:r>
              <a:rPr spc="-305" dirty="0"/>
              <a:t> </a:t>
            </a:r>
            <a:r>
              <a:rPr spc="-585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0" y="2286000"/>
            <a:ext cx="41148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2209800"/>
            <a:ext cx="4639310" cy="397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938230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20000">
            <a:off x="48738" y="1418433"/>
            <a:ext cx="397910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20"/>
              </a:lnSpc>
            </a:pPr>
            <a:r>
              <a:rPr sz="7500" spc="-502" baseline="1666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Lea</a:t>
            </a:r>
            <a:r>
              <a:rPr sz="7500" spc="-502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</a:t>
            </a:r>
            <a:r>
              <a:rPr sz="7500" spc="-480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500" spc="-315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</a:t>
            </a:r>
            <a:r>
              <a:rPr sz="5000" spc="-21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rvesting</a:t>
            </a:r>
            <a:endParaRPr sz="50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76600"/>
              <a:ext cx="478155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8600" y="0"/>
              <a:ext cx="5105400" cy="3581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5389037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2280000">
            <a:off x="-64329" y="1451384"/>
            <a:ext cx="406500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35"/>
              </a:lnSpc>
            </a:pPr>
            <a:r>
              <a:rPr sz="7500" spc="-509" baseline="3333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</a:t>
            </a:r>
            <a:r>
              <a:rPr sz="7500" spc="-509" baseline="2777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ar</a:t>
            </a:r>
            <a:r>
              <a:rPr sz="7500" spc="-509" baseline="2222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</a:t>
            </a:r>
            <a:r>
              <a:rPr sz="7500" spc="-525" baseline="2222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500" spc="-375" baseline="1666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</a:t>
            </a:r>
            <a:r>
              <a:rPr sz="7500" spc="-375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ar</a:t>
            </a:r>
            <a:r>
              <a:rPr sz="5000" spc="-2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vestin</a:t>
            </a:r>
            <a:r>
              <a:rPr sz="7500" spc="-375" baseline="-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</a:t>
            </a:r>
            <a:endParaRPr sz="7500" baseline="-111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3276600"/>
              <a:ext cx="538226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8940" y="0"/>
              <a:ext cx="4925060" cy="3276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750772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76600"/>
              <a:ext cx="5382260" cy="3581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0" y="0"/>
              <a:ext cx="3810000" cy="5152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900000">
            <a:off x="202835" y="1665922"/>
            <a:ext cx="4129623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85"/>
              </a:lnSpc>
            </a:pPr>
            <a:r>
              <a:rPr sz="7500" spc="-405" baseline="2222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Ro</a:t>
            </a:r>
            <a:r>
              <a:rPr sz="7500" spc="-405" baseline="1666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</a:t>
            </a:r>
            <a:r>
              <a:rPr sz="7500" spc="-405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r>
              <a:rPr sz="7500" spc="-525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500" spc="-345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</a:t>
            </a:r>
            <a:r>
              <a:rPr sz="5000" spc="-229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arvesti</a:t>
            </a:r>
            <a:r>
              <a:rPr sz="7500" spc="-345" baseline="-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ng</a:t>
            </a:r>
            <a:endParaRPr sz="7500" baseline="-1111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582724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605529"/>
              <a:ext cx="4343400" cy="3252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970" y="0"/>
              <a:ext cx="5955030" cy="396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06900" y="4711700"/>
            <a:ext cx="44335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9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Wood</a:t>
            </a:r>
            <a:r>
              <a:rPr sz="5000" spc="-33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5000" spc="-185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harvesting</a:t>
            </a:r>
            <a:endParaRPr sz="50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935016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1800000">
            <a:off x="-209470" y="1375999"/>
            <a:ext cx="466432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7500" spc="-390" baseline="6666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</a:t>
            </a:r>
            <a:r>
              <a:rPr sz="7500" spc="-390" baseline="6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lo</a:t>
            </a:r>
            <a:r>
              <a:rPr sz="7500" spc="-390" baseline="5555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</a:t>
            </a:r>
            <a:r>
              <a:rPr sz="7500" spc="-390" baseline="4444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er</a:t>
            </a:r>
            <a:r>
              <a:rPr sz="7500" spc="-585" baseline="4444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7500" spc="-390" baseline="3888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</a:t>
            </a:r>
            <a:r>
              <a:rPr sz="7500" spc="-390" baseline="3333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</a:t>
            </a:r>
            <a:r>
              <a:rPr sz="7500" spc="-390" baseline="2777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</a:t>
            </a:r>
            <a:r>
              <a:rPr sz="7500" spc="-390" baseline="2222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</a:t>
            </a:r>
            <a:r>
              <a:rPr sz="7500" spc="-390" baseline="1666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</a:t>
            </a:r>
            <a:r>
              <a:rPr sz="7500" spc="-390" baseline="111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</a:t>
            </a:r>
            <a:r>
              <a:rPr sz="5000" spc="-26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ing</a:t>
            </a:r>
            <a:endParaRPr sz="50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581400"/>
            <a:ext cx="503301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650" y="0"/>
            <a:ext cx="457835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938111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93673"/>
            <a:ext cx="2615332" cy="766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5" dirty="0" smtClean="0"/>
              <a:t>DRYING</a:t>
            </a:r>
            <a:endParaRPr spc="-605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1967229"/>
            <a:ext cx="6205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69870" algn="l"/>
                <a:tab pos="5497830" algn="l"/>
              </a:tabLst>
            </a:pPr>
            <a:r>
              <a:rPr sz="5700" spc="-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80" dirty="0">
                <a:latin typeface="Times New Roman"/>
                <a:cs typeface="Times New Roman"/>
              </a:rPr>
              <a:t>DRYING	</a:t>
            </a:r>
            <a:r>
              <a:rPr sz="4000" spc="-30" dirty="0">
                <a:latin typeface="Times New Roman"/>
                <a:cs typeface="Times New Roman"/>
              </a:rPr>
              <a:t>CONSISTS	</a:t>
            </a:r>
            <a:r>
              <a:rPr sz="4000" spc="120" dirty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790" y="2576829"/>
            <a:ext cx="4829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2945" algn="l"/>
              </a:tabLst>
            </a:pPr>
            <a:r>
              <a:rPr sz="4000" spc="125" dirty="0">
                <a:latin typeface="Times New Roman"/>
                <a:cs typeface="Times New Roman"/>
              </a:rPr>
              <a:t>OF	</a:t>
            </a:r>
            <a:r>
              <a:rPr sz="4000" spc="-35" dirty="0">
                <a:latin typeface="Times New Roman"/>
                <a:cs typeface="Times New Roman"/>
              </a:rPr>
              <a:t>SUFFICIENT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865" y="1967229"/>
            <a:ext cx="26257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765">
              <a:lnSpc>
                <a:spcPct val="100000"/>
              </a:lnSpc>
              <a:spcBef>
                <a:spcPts val="100"/>
              </a:spcBef>
            </a:pP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55" dirty="0">
                <a:latin typeface="Times New Roman"/>
                <a:cs typeface="Times New Roman"/>
              </a:rPr>
              <a:t>O</a:t>
            </a:r>
            <a:r>
              <a:rPr sz="4000" spc="45" dirty="0">
                <a:latin typeface="Times New Roman"/>
                <a:cs typeface="Times New Roman"/>
              </a:rPr>
              <a:t>V</a:t>
            </a:r>
            <a:r>
              <a:rPr sz="4000" spc="-150" dirty="0">
                <a:latin typeface="Times New Roman"/>
                <a:cs typeface="Times New Roman"/>
              </a:rPr>
              <a:t>AL  </a:t>
            </a:r>
            <a:r>
              <a:rPr sz="4000" spc="45" dirty="0">
                <a:latin typeface="Times New Roman"/>
                <a:cs typeface="Times New Roman"/>
              </a:rPr>
              <a:t>M</a:t>
            </a:r>
            <a:r>
              <a:rPr sz="4000" spc="235" dirty="0">
                <a:latin typeface="Times New Roman"/>
                <a:cs typeface="Times New Roman"/>
              </a:rPr>
              <a:t>O</a:t>
            </a:r>
            <a:r>
              <a:rPr sz="4000" spc="100" dirty="0">
                <a:latin typeface="Times New Roman"/>
                <a:cs typeface="Times New Roman"/>
              </a:rPr>
              <a:t>I</a:t>
            </a:r>
            <a:r>
              <a:rPr sz="4000" spc="-90" dirty="0">
                <a:latin typeface="Times New Roman"/>
                <a:cs typeface="Times New Roman"/>
              </a:rPr>
              <a:t>S</a:t>
            </a:r>
            <a:r>
              <a:rPr sz="4000" spc="-105" dirty="0">
                <a:latin typeface="Times New Roman"/>
                <a:cs typeface="Times New Roman"/>
              </a:rPr>
              <a:t>T</a:t>
            </a:r>
            <a:r>
              <a:rPr sz="4000" spc="85" dirty="0">
                <a:latin typeface="Times New Roman"/>
                <a:cs typeface="Times New Roman"/>
              </a:rPr>
              <a:t>U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" y="3059429"/>
            <a:ext cx="9029065" cy="27178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11150" algn="just">
              <a:lnSpc>
                <a:spcPct val="100000"/>
              </a:lnSpc>
              <a:spcBef>
                <a:spcPts val="1100"/>
              </a:spcBef>
            </a:pPr>
            <a:r>
              <a:rPr sz="4000" spc="45" dirty="0">
                <a:latin typeface="Times New Roman"/>
                <a:cs typeface="Times New Roman"/>
              </a:rPr>
              <a:t>CONTENT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-30" dirty="0">
                <a:latin typeface="Times New Roman"/>
                <a:cs typeface="Times New Roman"/>
              </a:rPr>
              <a:t>CRUDE</a:t>
            </a:r>
            <a:r>
              <a:rPr sz="4000" spc="-2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DRUG.</a:t>
            </a:r>
            <a:endParaRPr sz="4000">
              <a:latin typeface="Times New Roman"/>
              <a:cs typeface="Times New Roman"/>
            </a:endParaRPr>
          </a:p>
          <a:p>
            <a:pPr marL="311150" marR="30480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5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SO, </a:t>
            </a:r>
            <a:r>
              <a:rPr sz="4000" spc="-195" dirty="0">
                <a:latin typeface="Times New Roman"/>
                <a:cs typeface="Times New Roman"/>
              </a:rPr>
              <a:t>AS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-5" dirty="0">
                <a:latin typeface="Times New Roman"/>
                <a:cs typeface="Times New Roman"/>
              </a:rPr>
              <a:t>IMPROVE </a:t>
            </a:r>
            <a:r>
              <a:rPr sz="4000" spc="-55" dirty="0">
                <a:latin typeface="Times New Roman"/>
                <a:cs typeface="Times New Roman"/>
              </a:rPr>
              <a:t>ITS </a:t>
            </a:r>
            <a:r>
              <a:rPr sz="4000" spc="-75" dirty="0">
                <a:latin typeface="Times New Roman"/>
                <a:cs typeface="Times New Roman"/>
              </a:rPr>
              <a:t>QUALITY  </a:t>
            </a:r>
            <a:r>
              <a:rPr sz="4000" spc="5" dirty="0">
                <a:latin typeface="Times New Roman"/>
                <a:cs typeface="Times New Roman"/>
              </a:rPr>
              <a:t>AND </a:t>
            </a:r>
            <a:r>
              <a:rPr sz="4000" spc="-135" dirty="0">
                <a:latin typeface="Times New Roman"/>
                <a:cs typeface="Times New Roman"/>
              </a:rPr>
              <a:t>MAKE </a:t>
            </a:r>
            <a:r>
              <a:rPr sz="4000" spc="15" dirty="0">
                <a:latin typeface="Times New Roman"/>
                <a:cs typeface="Times New Roman"/>
              </a:rPr>
              <a:t>IT </a:t>
            </a:r>
            <a:r>
              <a:rPr sz="4000" spc="-85" dirty="0">
                <a:latin typeface="Times New Roman"/>
                <a:cs typeface="Times New Roman"/>
              </a:rPr>
              <a:t>RESISTANT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45" dirty="0">
                <a:latin typeface="Times New Roman"/>
                <a:cs typeface="Times New Roman"/>
              </a:rPr>
              <a:t>THE  </a:t>
            </a:r>
            <a:r>
              <a:rPr sz="4000" spc="105" dirty="0">
                <a:latin typeface="Times New Roman"/>
                <a:cs typeface="Times New Roman"/>
              </a:rPr>
              <a:t>GROWTH </a:t>
            </a:r>
            <a:r>
              <a:rPr sz="4000" spc="125" dirty="0">
                <a:latin typeface="Times New Roman"/>
                <a:cs typeface="Times New Roman"/>
              </a:rPr>
              <a:t>OF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5" dirty="0">
                <a:latin typeface="Times New Roman"/>
                <a:cs typeface="Times New Roman"/>
              </a:rPr>
              <a:t>MICROORGANISMS.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023446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673100"/>
            <a:ext cx="46539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60" dirty="0"/>
              <a:t>NATURAL</a:t>
            </a:r>
            <a:r>
              <a:rPr spc="-315" dirty="0"/>
              <a:t> </a:t>
            </a:r>
            <a:r>
              <a:rPr spc="-605" dirty="0"/>
              <a:t>DRYING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" y="1633220"/>
            <a:ext cx="9105900" cy="441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0" marR="66040" indent="-273050" algn="just">
              <a:lnSpc>
                <a:spcPct val="99900"/>
              </a:lnSpc>
              <a:spcBef>
                <a:spcPts val="105"/>
              </a:spcBef>
            </a:pPr>
            <a:r>
              <a:rPr sz="5700" spc="6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40" dirty="0">
                <a:latin typeface="Times New Roman"/>
                <a:cs typeface="Times New Roman"/>
              </a:rPr>
              <a:t>IN </a:t>
            </a:r>
            <a:r>
              <a:rPr sz="4000" spc="-150" dirty="0">
                <a:latin typeface="Times New Roman"/>
                <a:cs typeface="Times New Roman"/>
              </a:rPr>
              <a:t>CASE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-85" dirty="0">
                <a:latin typeface="Times New Roman"/>
                <a:cs typeface="Times New Roman"/>
              </a:rPr>
              <a:t>NATURAL </a:t>
            </a:r>
            <a:r>
              <a:rPr sz="4000" spc="-95" dirty="0">
                <a:latin typeface="Times New Roman"/>
                <a:cs typeface="Times New Roman"/>
              </a:rPr>
              <a:t>DRYING </a:t>
            </a:r>
            <a:r>
              <a:rPr sz="4000" spc="10" dirty="0">
                <a:latin typeface="Times New Roman"/>
                <a:cs typeface="Times New Roman"/>
              </a:rPr>
              <a:t>IT  </a:t>
            </a:r>
            <a:r>
              <a:rPr sz="4000" spc="-225" dirty="0">
                <a:latin typeface="Times New Roman"/>
                <a:cs typeface="Times New Roman"/>
              </a:rPr>
              <a:t>MAY </a:t>
            </a:r>
            <a:r>
              <a:rPr sz="4000" spc="-210" dirty="0">
                <a:latin typeface="Times New Roman"/>
                <a:cs typeface="Times New Roman"/>
              </a:rPr>
              <a:t>BE </a:t>
            </a:r>
            <a:r>
              <a:rPr sz="4000" spc="-25" dirty="0">
                <a:latin typeface="Times New Roman"/>
                <a:cs typeface="Times New Roman"/>
              </a:rPr>
              <a:t>EITHER </a:t>
            </a:r>
            <a:r>
              <a:rPr sz="4000" spc="-35" dirty="0">
                <a:latin typeface="Times New Roman"/>
                <a:cs typeface="Times New Roman"/>
              </a:rPr>
              <a:t>DIERCT </a:t>
            </a:r>
            <a:r>
              <a:rPr sz="4000" spc="20" dirty="0">
                <a:latin typeface="Times New Roman"/>
                <a:cs typeface="Times New Roman"/>
              </a:rPr>
              <a:t>SUN-  </a:t>
            </a:r>
            <a:r>
              <a:rPr sz="4000" spc="-90" dirty="0">
                <a:latin typeface="Times New Roman"/>
                <a:cs typeface="Times New Roman"/>
              </a:rPr>
              <a:t>DRYING </a:t>
            </a:r>
            <a:r>
              <a:rPr sz="4000" spc="90" dirty="0">
                <a:latin typeface="Times New Roman"/>
                <a:cs typeface="Times New Roman"/>
              </a:rPr>
              <a:t>OR </a:t>
            </a:r>
            <a:r>
              <a:rPr sz="4000" spc="55" dirty="0">
                <a:latin typeface="Times New Roman"/>
                <a:cs typeface="Times New Roman"/>
              </a:rPr>
              <a:t>IN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10" dirty="0">
                <a:latin typeface="Times New Roman"/>
                <a:cs typeface="Times New Roman"/>
              </a:rPr>
              <a:t>SHED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20" dirty="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349250" marR="67310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-3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20" dirty="0">
                <a:latin typeface="Times New Roman"/>
                <a:cs typeface="Times New Roman"/>
              </a:rPr>
              <a:t>IF </a:t>
            </a:r>
            <a:r>
              <a:rPr sz="4000" spc="45" dirty="0">
                <a:latin typeface="Times New Roman"/>
                <a:cs typeface="Times New Roman"/>
              </a:rPr>
              <a:t>THE </a:t>
            </a:r>
            <a:r>
              <a:rPr sz="4000" spc="-85" dirty="0">
                <a:latin typeface="Times New Roman"/>
                <a:cs typeface="Times New Roman"/>
              </a:rPr>
              <a:t>NATURAL </a:t>
            </a:r>
            <a:r>
              <a:rPr sz="4000" spc="45" dirty="0">
                <a:latin typeface="Times New Roman"/>
                <a:cs typeface="Times New Roman"/>
              </a:rPr>
              <a:t>COLOUR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45" dirty="0">
                <a:latin typeface="Times New Roman"/>
                <a:cs typeface="Times New Roman"/>
              </a:rPr>
              <a:t>THE  </a:t>
            </a:r>
            <a:r>
              <a:rPr sz="4000" spc="-30" dirty="0">
                <a:latin typeface="Times New Roman"/>
                <a:cs typeface="Times New Roman"/>
              </a:rPr>
              <a:t>DRUG(DIGITALIS, </a:t>
            </a:r>
            <a:r>
              <a:rPr sz="4000" spc="-50" dirty="0">
                <a:latin typeface="Times New Roman"/>
                <a:cs typeface="Times New Roman"/>
              </a:rPr>
              <a:t>CLOVE, </a:t>
            </a:r>
            <a:r>
              <a:rPr sz="4000" spc="-35" dirty="0">
                <a:latin typeface="Times New Roman"/>
                <a:cs typeface="Times New Roman"/>
              </a:rPr>
              <a:t>SENNA)  </a:t>
            </a:r>
            <a:r>
              <a:rPr sz="4000" spc="5" dirty="0">
                <a:latin typeface="Times New Roman"/>
                <a:cs typeface="Times New Roman"/>
              </a:rPr>
              <a:t>AND </a:t>
            </a:r>
            <a:r>
              <a:rPr sz="4000" spc="45" dirty="0">
                <a:latin typeface="Times New Roman"/>
                <a:cs typeface="Times New Roman"/>
              </a:rPr>
              <a:t>THE </a:t>
            </a:r>
            <a:r>
              <a:rPr sz="4000" spc="-85" dirty="0">
                <a:latin typeface="Times New Roman"/>
                <a:cs typeface="Times New Roman"/>
              </a:rPr>
              <a:t>VOLATILE </a:t>
            </a:r>
            <a:r>
              <a:rPr sz="4000" spc="-30" dirty="0">
                <a:latin typeface="Times New Roman"/>
                <a:cs typeface="Times New Roman"/>
              </a:rPr>
              <a:t>PRINCIPLE </a:t>
            </a:r>
            <a:r>
              <a:rPr sz="4000" spc="120" dirty="0">
                <a:latin typeface="Times New Roman"/>
                <a:cs typeface="Times New Roman"/>
              </a:rPr>
              <a:t>OF  </a:t>
            </a:r>
            <a:r>
              <a:rPr sz="4000" spc="40" dirty="0">
                <a:latin typeface="Times New Roman"/>
                <a:cs typeface="Times New Roman"/>
              </a:rPr>
              <a:t>THE </a:t>
            </a:r>
            <a:r>
              <a:rPr sz="4000" spc="-15" dirty="0">
                <a:latin typeface="Times New Roman"/>
                <a:cs typeface="Times New Roman"/>
              </a:rPr>
              <a:t>DRUG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65" dirty="0">
                <a:latin typeface="Times New Roman"/>
                <a:cs typeface="Times New Roman"/>
              </a:rPr>
              <a:t>(PEPPERMINT)…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219856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489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20" dirty="0"/>
              <a:t>TRAY</a:t>
            </a:r>
            <a:r>
              <a:rPr spc="-34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69902" y="1967229"/>
            <a:ext cx="2192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00" dirty="0">
                <a:latin typeface="Times New Roman"/>
                <a:cs typeface="Times New Roman"/>
              </a:rPr>
              <a:t>P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65" dirty="0">
                <a:latin typeface="Times New Roman"/>
                <a:cs typeface="Times New Roman"/>
              </a:rPr>
              <a:t>C</a:t>
            </a:r>
            <a:r>
              <a:rPr sz="4000" spc="-170" dirty="0">
                <a:latin typeface="Times New Roman"/>
                <a:cs typeface="Times New Roman"/>
              </a:rPr>
              <a:t>ESS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40" y="1967229"/>
            <a:ext cx="25730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7305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570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I</a:t>
            </a:r>
            <a:r>
              <a:rPr sz="4000" spc="90" dirty="0">
                <a:latin typeface="Times New Roman"/>
                <a:cs typeface="Times New Roman"/>
              </a:rPr>
              <a:t>N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20" dirty="0">
                <a:latin typeface="Times New Roman"/>
                <a:cs typeface="Times New Roman"/>
              </a:rPr>
              <a:t>S  </a:t>
            </a:r>
            <a:r>
              <a:rPr sz="4000" spc="40" dirty="0">
                <a:latin typeface="Times New Roman"/>
                <a:cs typeface="Times New Roman"/>
              </a:rPr>
              <a:t>THE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6866" y="2576829"/>
            <a:ext cx="2124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/>
                <a:cs typeface="Times New Roman"/>
              </a:rPr>
              <a:t>D</a:t>
            </a:r>
            <a:r>
              <a:rPr sz="4000" spc="-25" dirty="0">
                <a:latin typeface="Times New Roman"/>
                <a:cs typeface="Times New Roman"/>
              </a:rPr>
              <a:t>E</a:t>
            </a:r>
            <a:r>
              <a:rPr sz="4000" spc="-95" dirty="0">
                <a:latin typeface="Times New Roman"/>
                <a:cs typeface="Times New Roman"/>
              </a:rPr>
              <a:t>SI</a:t>
            </a:r>
            <a:r>
              <a:rPr sz="4000" spc="-140" dirty="0">
                <a:latin typeface="Times New Roman"/>
                <a:cs typeface="Times New Roman"/>
              </a:rPr>
              <a:t>RE</a:t>
            </a:r>
            <a:r>
              <a:rPr sz="4000" spc="114" dirty="0">
                <a:latin typeface="Times New Roman"/>
                <a:cs typeface="Times New Roman"/>
              </a:rPr>
              <a:t>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077" y="2576829"/>
            <a:ext cx="36436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90" dirty="0">
                <a:latin typeface="Times New Roman"/>
                <a:cs typeface="Times New Roman"/>
              </a:rPr>
              <a:t>P</a:t>
            </a:r>
            <a:r>
              <a:rPr sz="4000" spc="-135" dirty="0">
                <a:latin typeface="Times New Roman"/>
                <a:cs typeface="Times New Roman"/>
              </a:rPr>
              <a:t>E</a:t>
            </a:r>
            <a:r>
              <a:rPr sz="4000" spc="-150" dirty="0">
                <a:latin typeface="Times New Roman"/>
                <a:cs typeface="Times New Roman"/>
              </a:rPr>
              <a:t>R</a:t>
            </a:r>
            <a:r>
              <a:rPr sz="4000" spc="-105" dirty="0">
                <a:latin typeface="Times New Roman"/>
                <a:cs typeface="Times New Roman"/>
              </a:rPr>
              <a:t>A</a:t>
            </a:r>
            <a:r>
              <a:rPr sz="4000" spc="-95" dirty="0">
                <a:latin typeface="Times New Roman"/>
                <a:cs typeface="Times New Roman"/>
              </a:rPr>
              <a:t>T</a:t>
            </a:r>
            <a:r>
              <a:rPr sz="4000" spc="75" dirty="0">
                <a:latin typeface="Times New Roman"/>
                <a:cs typeface="Times New Roman"/>
              </a:rPr>
              <a:t>U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3556" y="1967229"/>
            <a:ext cx="37147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436880" algn="l"/>
                <a:tab pos="1864995" algn="l"/>
                <a:tab pos="3006725" algn="l"/>
              </a:tabLst>
            </a:pPr>
            <a:r>
              <a:rPr sz="4000" spc="20" dirty="0">
                <a:latin typeface="Times New Roman"/>
                <a:cs typeface="Times New Roman"/>
              </a:rPr>
              <a:t>,	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5" dirty="0">
                <a:latin typeface="Times New Roman"/>
                <a:cs typeface="Times New Roman"/>
              </a:rPr>
              <a:t>T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4" dirty="0">
                <a:latin typeface="Times New Roman"/>
                <a:cs typeface="Times New Roman"/>
              </a:rPr>
              <a:t>A</a:t>
            </a:r>
            <a:r>
              <a:rPr sz="4000" spc="-45" dirty="0">
                <a:latin typeface="Times New Roman"/>
                <a:cs typeface="Times New Roman"/>
              </a:rPr>
              <a:t>I</a:t>
            </a:r>
            <a:r>
              <a:rPr sz="4000" spc="-80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70" dirty="0">
                <a:latin typeface="Times New Roman"/>
                <a:cs typeface="Times New Roman"/>
              </a:rPr>
              <a:t>F</a:t>
            </a:r>
            <a:endParaRPr sz="4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90" dirty="0">
                <a:latin typeface="Times New Roman"/>
                <a:cs typeface="Times New Roman"/>
              </a:rPr>
              <a:t>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790" y="3186429"/>
            <a:ext cx="3165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65" dirty="0">
                <a:latin typeface="Times New Roman"/>
                <a:cs typeface="Times New Roman"/>
              </a:rPr>
              <a:t>CIRCULATED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4614" y="3186429"/>
            <a:ext cx="25996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95" dirty="0">
                <a:latin typeface="Times New Roman"/>
                <a:cs typeface="Times New Roman"/>
              </a:rPr>
              <a:t>THROUGH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8982" y="3186429"/>
            <a:ext cx="103314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2111" y="3796029"/>
            <a:ext cx="3114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>
                <a:latin typeface="Times New Roman"/>
                <a:cs typeface="Times New Roman"/>
              </a:rPr>
              <a:t>FACILITATES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790" y="3796029"/>
            <a:ext cx="59855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800" algn="l"/>
                <a:tab pos="2377440" algn="l"/>
                <a:tab pos="3970654" algn="l"/>
                <a:tab pos="5290185" algn="l"/>
              </a:tabLst>
            </a:pPr>
            <a:r>
              <a:rPr sz="4000" spc="-175" dirty="0">
                <a:latin typeface="Times New Roman"/>
                <a:cs typeface="Times New Roman"/>
              </a:rPr>
              <a:t>DRYERS		</a:t>
            </a:r>
            <a:r>
              <a:rPr sz="4000" spc="5" dirty="0">
                <a:latin typeface="Times New Roman"/>
                <a:cs typeface="Times New Roman"/>
              </a:rPr>
              <a:t>AND	</a:t>
            </a:r>
            <a:r>
              <a:rPr sz="4000" spc="15" dirty="0">
                <a:latin typeface="Times New Roman"/>
                <a:cs typeface="Times New Roman"/>
              </a:rPr>
              <a:t>THIS  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54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55" dirty="0">
                <a:latin typeface="Times New Roman"/>
                <a:cs typeface="Times New Roman"/>
              </a:rPr>
              <a:t>R</a:t>
            </a:r>
            <a:r>
              <a:rPr sz="4000" spc="-30" dirty="0">
                <a:latin typeface="Times New Roman"/>
                <a:cs typeface="Times New Roman"/>
              </a:rPr>
              <a:t>E</a:t>
            </a:r>
            <a:r>
              <a:rPr sz="4000" spc="-50" dirty="0">
                <a:latin typeface="Times New Roman"/>
                <a:cs typeface="Times New Roman"/>
              </a:rPr>
              <a:t>M</a:t>
            </a:r>
            <a:r>
              <a:rPr sz="4000" spc="55" dirty="0">
                <a:latin typeface="Times New Roman"/>
                <a:cs typeface="Times New Roman"/>
              </a:rPr>
              <a:t>O</a:t>
            </a:r>
            <a:r>
              <a:rPr sz="4000" spc="45" dirty="0">
                <a:latin typeface="Times New Roman"/>
                <a:cs typeface="Times New Roman"/>
              </a:rPr>
              <a:t>V</a:t>
            </a:r>
            <a:r>
              <a:rPr sz="4000" spc="-180" dirty="0">
                <a:latin typeface="Times New Roman"/>
                <a:cs typeface="Times New Roman"/>
              </a:rPr>
              <a:t>E</a:t>
            </a:r>
            <a:r>
              <a:rPr sz="4000" spc="-175" dirty="0">
                <a:latin typeface="Times New Roman"/>
                <a:cs typeface="Times New Roman"/>
              </a:rPr>
              <a:t>L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20" dirty="0">
                <a:latin typeface="Times New Roman"/>
                <a:cs typeface="Times New Roman"/>
              </a:rPr>
              <a:t>OF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0059" y="4405629"/>
            <a:ext cx="18103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5" dirty="0">
                <a:latin typeface="Times New Roman"/>
                <a:cs typeface="Times New Roman"/>
              </a:rPr>
              <a:t>WA</a:t>
            </a:r>
            <a:r>
              <a:rPr sz="4000" spc="20" dirty="0">
                <a:latin typeface="Times New Roman"/>
                <a:cs typeface="Times New Roman"/>
              </a:rPr>
              <a:t>T</a:t>
            </a:r>
            <a:r>
              <a:rPr sz="4000" spc="-140" dirty="0">
                <a:latin typeface="Times New Roman"/>
                <a:cs typeface="Times New Roman"/>
              </a:rPr>
              <a:t>E</a:t>
            </a:r>
            <a:r>
              <a:rPr sz="4000" spc="-145" dirty="0"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790" y="5015229"/>
            <a:ext cx="6071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45" dirty="0">
                <a:latin typeface="Times New Roman"/>
                <a:cs typeface="Times New Roman"/>
              </a:rPr>
              <a:t>CONTENT </a:t>
            </a:r>
            <a:r>
              <a:rPr sz="4000" spc="125" dirty="0">
                <a:latin typeface="Times New Roman"/>
                <a:cs typeface="Times New Roman"/>
              </a:rPr>
              <a:t>OF </a:t>
            </a:r>
            <a:r>
              <a:rPr sz="4000" spc="40" dirty="0">
                <a:latin typeface="Times New Roman"/>
                <a:cs typeface="Times New Roman"/>
              </a:rPr>
              <a:t>THE</a:t>
            </a:r>
            <a:r>
              <a:rPr sz="4000" spc="-2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DRUG.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896075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1598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A. </a:t>
            </a:r>
            <a:r>
              <a:rPr spc="-720" dirty="0"/>
              <a:t>TRAY</a:t>
            </a:r>
            <a:r>
              <a:rPr spc="-31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2299970"/>
            <a:ext cx="36576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35540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25450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0" dirty="0"/>
              <a:t>ALTI</a:t>
            </a:r>
            <a:r>
              <a:rPr spc="-570" dirty="0"/>
              <a:t>T</a:t>
            </a:r>
            <a:r>
              <a:rPr spc="-400" dirty="0"/>
              <a:t>U</a:t>
            </a:r>
            <a:r>
              <a:rPr spc="-720" dirty="0"/>
              <a:t>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884679"/>
            <a:ext cx="2345690" cy="28968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EXAMPLES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5" dirty="0">
                <a:latin typeface="Times New Roman"/>
                <a:cs typeface="Times New Roman"/>
              </a:rPr>
              <a:t>TEA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6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40" dirty="0">
                <a:latin typeface="Times New Roman"/>
                <a:cs typeface="Times New Roman"/>
              </a:rPr>
              <a:t>CINCHONA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675" spc="-1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10" dirty="0">
                <a:latin typeface="Times New Roman"/>
                <a:cs typeface="Times New Roman"/>
              </a:rPr>
              <a:t>COFFEE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30" dirty="0">
                <a:latin typeface="Times New Roman"/>
                <a:cs typeface="Times New Roman"/>
              </a:rPr>
              <a:t>CLOVE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50"/>
              </a:spcBef>
            </a:pPr>
            <a:r>
              <a:rPr sz="3675" spc="-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5" dirty="0">
                <a:latin typeface="Times New Roman"/>
                <a:cs typeface="Times New Roman"/>
              </a:rPr>
              <a:t>CARDAMOM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140" y="2363470"/>
            <a:ext cx="1873250" cy="24180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750"/>
              </a:spcBef>
            </a:pPr>
            <a:r>
              <a:rPr sz="2600" spc="-30" dirty="0">
                <a:latin typeface="Times New Roman"/>
                <a:cs typeface="Times New Roman"/>
              </a:rPr>
              <a:t>1000-1500m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spc="35" dirty="0">
                <a:latin typeface="Times New Roman"/>
                <a:cs typeface="Times New Roman"/>
              </a:rPr>
              <a:t>1000-2000m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3770"/>
              </a:lnSpc>
              <a:spcBef>
                <a:spcPts val="220"/>
              </a:spcBef>
            </a:pPr>
            <a:r>
              <a:rPr sz="2600" spc="15" dirty="0">
                <a:latin typeface="Times New Roman"/>
                <a:cs typeface="Times New Roman"/>
              </a:rPr>
              <a:t>1500-2000m  </a:t>
            </a:r>
            <a:r>
              <a:rPr sz="2600" spc="50" dirty="0">
                <a:latin typeface="Times New Roman"/>
                <a:cs typeface="Times New Roman"/>
              </a:rPr>
              <a:t>U</a:t>
            </a:r>
            <a:r>
              <a:rPr sz="2600" spc="25" dirty="0">
                <a:latin typeface="Times New Roman"/>
                <a:cs typeface="Times New Roman"/>
              </a:rPr>
              <a:t>P</a:t>
            </a: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215" dirty="0">
                <a:latin typeface="Times New Roman"/>
                <a:cs typeface="Times New Roman"/>
              </a:rPr>
              <a:t>O</a:t>
            </a:r>
            <a:r>
              <a:rPr sz="2600" spc="60" dirty="0">
                <a:latin typeface="Times New Roman"/>
                <a:cs typeface="Times New Roman"/>
              </a:rPr>
              <a:t>-</a:t>
            </a:r>
            <a:r>
              <a:rPr sz="2600" spc="125" dirty="0">
                <a:latin typeface="Times New Roman"/>
                <a:cs typeface="Times New Roman"/>
              </a:rPr>
              <a:t>9</a:t>
            </a:r>
            <a:r>
              <a:rPr sz="2600" spc="95" dirty="0">
                <a:latin typeface="Times New Roman"/>
                <a:cs typeface="Times New Roman"/>
              </a:rPr>
              <a:t>0</a:t>
            </a:r>
            <a:r>
              <a:rPr sz="2600" spc="105" dirty="0">
                <a:latin typeface="Times New Roman"/>
                <a:cs typeface="Times New Roman"/>
              </a:rPr>
              <a:t>0</a:t>
            </a:r>
            <a:r>
              <a:rPr sz="2600" spc="125" dirty="0">
                <a:latin typeface="Times New Roman"/>
                <a:cs typeface="Times New Roman"/>
              </a:rPr>
              <a:t>m  </a:t>
            </a:r>
            <a:r>
              <a:rPr sz="2600" spc="40" dirty="0">
                <a:latin typeface="Times New Roman"/>
                <a:cs typeface="Times New Roman"/>
              </a:rPr>
              <a:t>600-1600m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088397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45142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25" dirty="0"/>
              <a:t>VACCUM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0160" y="1967229"/>
            <a:ext cx="9119235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marR="52705" indent="-273050" algn="just">
              <a:lnSpc>
                <a:spcPct val="100000"/>
              </a:lnSpc>
              <a:spcBef>
                <a:spcPts val="100"/>
              </a:spcBef>
            </a:pPr>
            <a:r>
              <a:rPr sz="5700" spc="5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35" dirty="0">
                <a:latin typeface="Times New Roman"/>
                <a:cs typeface="Times New Roman"/>
              </a:rPr>
              <a:t>THE </a:t>
            </a:r>
            <a:r>
              <a:rPr sz="4000" spc="-15" dirty="0">
                <a:latin typeface="Times New Roman"/>
                <a:cs typeface="Times New Roman"/>
              </a:rPr>
              <a:t>DRUG </a:t>
            </a:r>
            <a:r>
              <a:rPr sz="4000" spc="155" dirty="0">
                <a:latin typeface="Times New Roman"/>
                <a:cs typeface="Times New Roman"/>
              </a:rPr>
              <a:t>WHICH </a:t>
            </a:r>
            <a:r>
              <a:rPr sz="4000" spc="-160" dirty="0">
                <a:latin typeface="Times New Roman"/>
                <a:cs typeface="Times New Roman"/>
              </a:rPr>
              <a:t>ARE </a:t>
            </a:r>
            <a:r>
              <a:rPr sz="4000" spc="-85" dirty="0">
                <a:latin typeface="Times New Roman"/>
                <a:cs typeface="Times New Roman"/>
              </a:rPr>
              <a:t>SENSITIVE  </a:t>
            </a:r>
            <a:r>
              <a:rPr sz="4000" spc="160" dirty="0">
                <a:latin typeface="Times New Roman"/>
                <a:cs typeface="Times New Roman"/>
              </a:rPr>
              <a:t>TO </a:t>
            </a:r>
            <a:r>
              <a:rPr sz="4000" spc="25" dirty="0">
                <a:latin typeface="Times New Roman"/>
                <a:cs typeface="Times New Roman"/>
              </a:rPr>
              <a:t>HIGHER </a:t>
            </a:r>
            <a:r>
              <a:rPr sz="4000" spc="-60" dirty="0">
                <a:latin typeface="Times New Roman"/>
                <a:cs typeface="Times New Roman"/>
              </a:rPr>
              <a:t>TEMPERATURE </a:t>
            </a:r>
            <a:r>
              <a:rPr sz="4000" spc="-160" dirty="0">
                <a:latin typeface="Times New Roman"/>
                <a:cs typeface="Times New Roman"/>
              </a:rPr>
              <a:t>ARE  </a:t>
            </a:r>
            <a:r>
              <a:rPr sz="4000" spc="-10" dirty="0">
                <a:latin typeface="Times New Roman"/>
                <a:cs typeface="Times New Roman"/>
              </a:rPr>
              <a:t>DRIED </a:t>
            </a:r>
            <a:r>
              <a:rPr sz="4000" spc="-400" dirty="0">
                <a:latin typeface="Times New Roman"/>
                <a:cs typeface="Times New Roman"/>
              </a:rPr>
              <a:t>BY </a:t>
            </a:r>
            <a:r>
              <a:rPr sz="4000" spc="20" dirty="0">
                <a:latin typeface="Times New Roman"/>
                <a:cs typeface="Times New Roman"/>
              </a:rPr>
              <a:t>THIS</a:t>
            </a:r>
            <a:r>
              <a:rPr sz="4000" spc="-200" dirty="0">
                <a:latin typeface="Times New Roman"/>
                <a:cs typeface="Times New Roman"/>
              </a:rPr>
              <a:t> </a:t>
            </a:r>
            <a:r>
              <a:rPr sz="4000" spc="-50" dirty="0">
                <a:latin typeface="Times New Roman"/>
                <a:cs typeface="Times New Roman"/>
              </a:rPr>
              <a:t>PROCESS</a:t>
            </a:r>
            <a:endParaRPr sz="4000">
              <a:latin typeface="Times New Roman"/>
              <a:cs typeface="Times New Roman"/>
            </a:endParaRPr>
          </a:p>
          <a:p>
            <a:pPr marL="374650" marR="56515" indent="-273050" algn="just">
              <a:lnSpc>
                <a:spcPct val="100000"/>
              </a:lnSpc>
              <a:spcBef>
                <a:spcPts val="1000"/>
              </a:spcBef>
            </a:pPr>
            <a:r>
              <a:rPr sz="5700" spc="-187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125" dirty="0">
                <a:latin typeface="Times New Roman"/>
                <a:cs typeface="Times New Roman"/>
              </a:rPr>
              <a:t>EX: </a:t>
            </a:r>
            <a:r>
              <a:rPr sz="4000" spc="-10" dirty="0">
                <a:latin typeface="Times New Roman"/>
                <a:cs typeface="Times New Roman"/>
              </a:rPr>
              <a:t>TANNIC </a:t>
            </a:r>
            <a:r>
              <a:rPr sz="4000" spc="-25" dirty="0">
                <a:latin typeface="Times New Roman"/>
                <a:cs typeface="Times New Roman"/>
              </a:rPr>
              <a:t>ACID, </a:t>
            </a:r>
            <a:r>
              <a:rPr sz="4000" spc="-65" dirty="0">
                <a:latin typeface="Times New Roman"/>
                <a:cs typeface="Times New Roman"/>
              </a:rPr>
              <a:t>DIGITALIS  </a:t>
            </a:r>
            <a:r>
              <a:rPr sz="4000" spc="-155" dirty="0">
                <a:latin typeface="Times New Roman"/>
                <a:cs typeface="Times New Roman"/>
              </a:rPr>
              <a:t>LEAVES.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20014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300"/>
            <a:ext cx="50184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90" dirty="0"/>
              <a:t>B.VACCUM</a:t>
            </a:r>
            <a:r>
              <a:rPr spc="-31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219200"/>
            <a:ext cx="6629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123419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800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0" dirty="0"/>
              <a:t>SPRAY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0" y="1967229"/>
            <a:ext cx="9042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73050">
              <a:lnSpc>
                <a:spcPct val="100000"/>
              </a:lnSpc>
              <a:spcBef>
                <a:spcPts val="100"/>
              </a:spcBef>
              <a:tabLst>
                <a:tab pos="1946910" algn="l"/>
                <a:tab pos="2480945" algn="l"/>
                <a:tab pos="5320665" algn="l"/>
                <a:tab pos="6158230" algn="l"/>
              </a:tabLst>
            </a:pPr>
            <a:r>
              <a:rPr sz="570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270" dirty="0">
                <a:latin typeface="Times New Roman"/>
                <a:cs typeface="Times New Roman"/>
              </a:rPr>
              <a:t>H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10" dirty="0">
                <a:latin typeface="Times New Roman"/>
                <a:cs typeface="Times New Roman"/>
              </a:rPr>
              <a:t>T</a:t>
            </a:r>
            <a:r>
              <a:rPr sz="4000" spc="-95" dirty="0">
                <a:latin typeface="Times New Roman"/>
                <a:cs typeface="Times New Roman"/>
              </a:rPr>
              <a:t>E</a:t>
            </a:r>
            <a:r>
              <a:rPr sz="4000" spc="-100" dirty="0">
                <a:latin typeface="Times New Roman"/>
                <a:cs typeface="Times New Roman"/>
              </a:rPr>
              <a:t>C</a:t>
            </a:r>
            <a:r>
              <a:rPr sz="4000" spc="254" dirty="0">
                <a:latin typeface="Times New Roman"/>
                <a:cs typeface="Times New Roman"/>
              </a:rPr>
              <a:t>H</a:t>
            </a:r>
            <a:r>
              <a:rPr sz="4000" spc="95" dirty="0">
                <a:latin typeface="Times New Roman"/>
                <a:cs typeface="Times New Roman"/>
              </a:rPr>
              <a:t>N</a:t>
            </a:r>
            <a:r>
              <a:rPr sz="4000" spc="105" dirty="0">
                <a:latin typeface="Times New Roman"/>
                <a:cs typeface="Times New Roman"/>
              </a:rPr>
              <a:t>I</a:t>
            </a:r>
            <a:r>
              <a:rPr sz="4000" spc="225" dirty="0">
                <a:latin typeface="Times New Roman"/>
                <a:cs typeface="Times New Roman"/>
              </a:rPr>
              <a:t>Q</a:t>
            </a:r>
            <a:r>
              <a:rPr sz="4000" spc="85" dirty="0">
                <a:latin typeface="Times New Roman"/>
                <a:cs typeface="Times New Roman"/>
              </a:rPr>
              <a:t>U</a:t>
            </a:r>
            <a:r>
              <a:rPr sz="4000" spc="-125" dirty="0">
                <a:latin typeface="Times New Roman"/>
                <a:cs typeface="Times New Roman"/>
              </a:rPr>
              <a:t>E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-190" dirty="0">
                <a:latin typeface="Times New Roman"/>
                <a:cs typeface="Times New Roman"/>
              </a:rPr>
              <a:t>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5" dirty="0">
                <a:latin typeface="Times New Roman"/>
                <a:cs typeface="Times New Roman"/>
              </a:rPr>
              <a:t>F</a:t>
            </a:r>
            <a:r>
              <a:rPr sz="4000" spc="135" dirty="0">
                <a:latin typeface="Times New Roman"/>
                <a:cs typeface="Times New Roman"/>
              </a:rPr>
              <a:t>O</a:t>
            </a:r>
            <a:r>
              <a:rPr sz="4000" spc="5" dirty="0">
                <a:latin typeface="Times New Roman"/>
                <a:cs typeface="Times New Roman"/>
              </a:rPr>
              <a:t>LLOW</a:t>
            </a:r>
            <a:r>
              <a:rPr sz="4000" spc="-5" dirty="0">
                <a:latin typeface="Times New Roman"/>
                <a:cs typeface="Times New Roman"/>
              </a:rPr>
              <a:t>E</a:t>
            </a:r>
            <a:r>
              <a:rPr sz="4000" spc="65" dirty="0">
                <a:latin typeface="Times New Roman"/>
                <a:cs typeface="Times New Roman"/>
              </a:rPr>
              <a:t>D  </a:t>
            </a:r>
            <a:r>
              <a:rPr sz="4000" spc="35" dirty="0">
                <a:latin typeface="Times New Roman"/>
                <a:cs typeface="Times New Roman"/>
              </a:rPr>
              <a:t>FOR		</a:t>
            </a:r>
            <a:r>
              <a:rPr sz="4000" spc="20" dirty="0">
                <a:latin typeface="Times New Roman"/>
                <a:cs typeface="Times New Roman"/>
              </a:rPr>
              <a:t>QUICK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8645" y="2576829"/>
            <a:ext cx="1934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latin typeface="Times New Roman"/>
                <a:cs typeface="Times New Roman"/>
              </a:rPr>
              <a:t>D</a:t>
            </a:r>
            <a:r>
              <a:rPr sz="4000" spc="-25" dirty="0">
                <a:latin typeface="Times New Roman"/>
                <a:cs typeface="Times New Roman"/>
              </a:rPr>
              <a:t>R</a:t>
            </a:r>
            <a:r>
              <a:rPr sz="4000" spc="-525" dirty="0">
                <a:latin typeface="Times New Roman"/>
                <a:cs typeface="Times New Roman"/>
              </a:rPr>
              <a:t>Y</a:t>
            </a:r>
            <a:r>
              <a:rPr sz="4000" spc="35" dirty="0">
                <a:latin typeface="Times New Roman"/>
                <a:cs typeface="Times New Roman"/>
              </a:rPr>
              <a:t>I</a:t>
            </a:r>
            <a:r>
              <a:rPr sz="4000" spc="75" dirty="0">
                <a:latin typeface="Times New Roman"/>
                <a:cs typeface="Times New Roman"/>
              </a:rPr>
              <a:t>N</a:t>
            </a:r>
            <a:r>
              <a:rPr sz="4000" spc="-90" dirty="0">
                <a:latin typeface="Times New Roman"/>
                <a:cs typeface="Times New Roman"/>
              </a:rPr>
              <a:t>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2165" y="2576829"/>
            <a:ext cx="706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-70" dirty="0">
                <a:latin typeface="Times New Roman"/>
                <a:cs typeface="Times New Roman"/>
              </a:rPr>
              <a:t>F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790" y="3186429"/>
            <a:ext cx="87083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5698490" algn="l"/>
              </a:tabLst>
            </a:pPr>
            <a:r>
              <a:rPr sz="4000" spc="-140" dirty="0">
                <a:latin typeface="Times New Roman"/>
                <a:cs typeface="Times New Roman"/>
              </a:rPr>
              <a:t>E</a:t>
            </a:r>
            <a:r>
              <a:rPr sz="4000" spc="-65" dirty="0">
                <a:latin typeface="Times New Roman"/>
                <a:cs typeface="Times New Roman"/>
              </a:rPr>
              <a:t>C</a:t>
            </a:r>
            <a:r>
              <a:rPr sz="4000" spc="315" dirty="0">
                <a:latin typeface="Times New Roman"/>
                <a:cs typeface="Times New Roman"/>
              </a:rPr>
              <a:t>O</a:t>
            </a:r>
            <a:r>
              <a:rPr sz="4000" spc="95" dirty="0">
                <a:latin typeface="Times New Roman"/>
                <a:cs typeface="Times New Roman"/>
              </a:rPr>
              <a:t>N</a:t>
            </a:r>
            <a:r>
              <a:rPr sz="4000" spc="170" dirty="0">
                <a:latin typeface="Times New Roman"/>
                <a:cs typeface="Times New Roman"/>
              </a:rPr>
              <a:t>O</a:t>
            </a:r>
            <a:r>
              <a:rPr sz="4000" spc="200" dirty="0">
                <a:latin typeface="Times New Roman"/>
                <a:cs typeface="Times New Roman"/>
              </a:rPr>
              <a:t>M</a:t>
            </a:r>
            <a:r>
              <a:rPr sz="4000" spc="-20" dirty="0">
                <a:latin typeface="Times New Roman"/>
                <a:cs typeface="Times New Roman"/>
              </a:rPr>
              <a:t>I</a:t>
            </a:r>
            <a:r>
              <a:rPr sz="4000" spc="-35" dirty="0">
                <a:latin typeface="Times New Roman"/>
                <a:cs typeface="Times New Roman"/>
              </a:rPr>
              <a:t>C</a:t>
            </a:r>
            <a:r>
              <a:rPr sz="4000" spc="-285" dirty="0">
                <a:latin typeface="Times New Roman"/>
                <a:cs typeface="Times New Roman"/>
              </a:rPr>
              <a:t>ALL</a:t>
            </a:r>
            <a:r>
              <a:rPr sz="4000" spc="-315" dirty="0">
                <a:latin typeface="Times New Roman"/>
                <a:cs typeface="Times New Roman"/>
              </a:rPr>
              <a:t>Y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10" dirty="0">
                <a:latin typeface="Times New Roman"/>
                <a:cs typeface="Times New Roman"/>
              </a:rPr>
              <a:t>I</a:t>
            </a:r>
            <a:r>
              <a:rPr sz="4000" spc="45" dirty="0">
                <a:latin typeface="Times New Roman"/>
                <a:cs typeface="Times New Roman"/>
              </a:rPr>
              <a:t>M</a:t>
            </a:r>
            <a:r>
              <a:rPr sz="4000" spc="100" dirty="0">
                <a:latin typeface="Times New Roman"/>
                <a:cs typeface="Times New Roman"/>
              </a:rPr>
              <a:t>P</a:t>
            </a:r>
            <a:r>
              <a:rPr sz="4000" spc="85" dirty="0">
                <a:latin typeface="Times New Roman"/>
                <a:cs typeface="Times New Roman"/>
              </a:rPr>
              <a:t>OR</a:t>
            </a:r>
            <a:r>
              <a:rPr sz="4000" spc="-5" dirty="0">
                <a:latin typeface="Times New Roman"/>
                <a:cs typeface="Times New Roman"/>
              </a:rPr>
              <a:t>T</a:t>
            </a:r>
            <a:r>
              <a:rPr sz="4000" spc="-50" dirty="0">
                <a:latin typeface="Times New Roman"/>
                <a:cs typeface="Times New Roman"/>
              </a:rPr>
              <a:t>A</a:t>
            </a:r>
            <a:r>
              <a:rPr sz="4000" spc="-65" dirty="0">
                <a:latin typeface="Times New Roman"/>
                <a:cs typeface="Times New Roman"/>
              </a:rPr>
              <a:t>N</a:t>
            </a:r>
            <a:r>
              <a:rPr sz="4000" spc="5" dirty="0">
                <a:latin typeface="Times New Roman"/>
                <a:cs typeface="Times New Roman"/>
              </a:rPr>
              <a:t>T  </a:t>
            </a:r>
            <a:r>
              <a:rPr sz="4000" spc="-45" dirty="0">
                <a:latin typeface="Times New Roman"/>
                <a:cs typeface="Times New Roman"/>
              </a:rPr>
              <a:t>PLANT </a:t>
            </a:r>
            <a:r>
              <a:rPr sz="4000" spc="90" dirty="0">
                <a:latin typeface="Times New Roman"/>
                <a:cs typeface="Times New Roman"/>
              </a:rPr>
              <a:t>OR </a:t>
            </a:r>
            <a:r>
              <a:rPr sz="4000" spc="-75" dirty="0">
                <a:latin typeface="Times New Roman"/>
                <a:cs typeface="Times New Roman"/>
              </a:rPr>
              <a:t>ANIMAL </a:t>
            </a:r>
            <a:r>
              <a:rPr sz="4000" dirty="0">
                <a:latin typeface="Times New Roman"/>
                <a:cs typeface="Times New Roman"/>
              </a:rPr>
              <a:t>CONSTITUENTS,  </a:t>
            </a:r>
            <a:r>
              <a:rPr sz="4000" spc="-65" dirty="0">
                <a:latin typeface="Times New Roman"/>
                <a:cs typeface="Times New Roman"/>
              </a:rPr>
              <a:t>RATHER </a:t>
            </a:r>
            <a:r>
              <a:rPr sz="4000" spc="40" dirty="0">
                <a:latin typeface="Times New Roman"/>
                <a:cs typeface="Times New Roman"/>
              </a:rPr>
              <a:t>THAN THE </a:t>
            </a:r>
            <a:r>
              <a:rPr sz="4000" spc="-35" dirty="0">
                <a:latin typeface="Times New Roman"/>
                <a:cs typeface="Times New Roman"/>
              </a:rPr>
              <a:t>CRUDE</a:t>
            </a:r>
            <a:r>
              <a:rPr sz="4000" spc="-45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Times New Roman"/>
                <a:cs typeface="Times New Roman"/>
              </a:rPr>
              <a:t>DRUGS.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076239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800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0" dirty="0"/>
              <a:t>SPRAY</a:t>
            </a:r>
            <a:r>
              <a:rPr spc="-335" dirty="0"/>
              <a:t> </a:t>
            </a:r>
            <a:r>
              <a:rPr spc="-865" dirty="0"/>
              <a:t>DRYERS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905000"/>
            <a:ext cx="6172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733773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596900"/>
            <a:ext cx="57023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40" dirty="0"/>
              <a:t>G</a:t>
            </a:r>
            <a:r>
              <a:rPr spc="-545" dirty="0"/>
              <a:t>A</a:t>
            </a:r>
            <a:r>
              <a:rPr spc="-550" dirty="0"/>
              <a:t>RBLIN</a:t>
            </a:r>
            <a:r>
              <a:rPr spc="-720" dirty="0"/>
              <a:t>G</a:t>
            </a:r>
            <a:r>
              <a:rPr spc="-160" dirty="0"/>
              <a:t>(</a:t>
            </a:r>
            <a:r>
              <a:rPr spc="-725" dirty="0"/>
              <a:t>D</a:t>
            </a:r>
            <a:r>
              <a:rPr spc="-720" dirty="0"/>
              <a:t>R</a:t>
            </a:r>
            <a:r>
              <a:rPr spc="-975" dirty="0"/>
              <a:t>E</a:t>
            </a:r>
            <a:r>
              <a:rPr spc="-965" dirty="0"/>
              <a:t>S</a:t>
            </a:r>
            <a:r>
              <a:rPr spc="-525" dirty="0"/>
              <a:t>SIN</a:t>
            </a:r>
            <a:r>
              <a:rPr spc="-730" dirty="0"/>
              <a:t>G</a:t>
            </a:r>
            <a:r>
              <a:rPr spc="-15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39" y="1480820"/>
            <a:ext cx="8947150" cy="441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67310" indent="-271780" algn="just">
              <a:lnSpc>
                <a:spcPct val="100000"/>
              </a:lnSpc>
              <a:spcBef>
                <a:spcPts val="100"/>
              </a:spcBef>
            </a:pPr>
            <a:r>
              <a:rPr sz="5700" spc="16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10" dirty="0">
                <a:latin typeface="Times New Roman"/>
                <a:cs typeface="Times New Roman"/>
              </a:rPr>
              <a:t>The </a:t>
            </a:r>
            <a:r>
              <a:rPr sz="4000" spc="165" dirty="0">
                <a:latin typeface="Times New Roman"/>
                <a:cs typeface="Times New Roman"/>
              </a:rPr>
              <a:t>next </a:t>
            </a:r>
            <a:r>
              <a:rPr sz="4000" spc="180" dirty="0">
                <a:latin typeface="Times New Roman"/>
                <a:cs typeface="Times New Roman"/>
              </a:rPr>
              <a:t>step </a:t>
            </a:r>
            <a:r>
              <a:rPr sz="4000" spc="170" dirty="0">
                <a:latin typeface="Times New Roman"/>
                <a:cs typeface="Times New Roman"/>
              </a:rPr>
              <a:t>in </a:t>
            </a:r>
            <a:r>
              <a:rPr sz="4000" spc="185" dirty="0">
                <a:latin typeface="Times New Roman"/>
                <a:cs typeface="Times New Roman"/>
              </a:rPr>
              <a:t>preparation </a:t>
            </a:r>
            <a:r>
              <a:rPr sz="4000" spc="30" dirty="0">
                <a:latin typeface="Times New Roman"/>
                <a:cs typeface="Times New Roman"/>
              </a:rPr>
              <a:t>of </a:t>
            </a:r>
            <a:r>
              <a:rPr sz="4000" spc="185" dirty="0">
                <a:latin typeface="Times New Roman"/>
                <a:cs typeface="Times New Roman"/>
              </a:rPr>
              <a:t>crude  </a:t>
            </a:r>
            <a:r>
              <a:rPr sz="4000" spc="190" dirty="0">
                <a:latin typeface="Times New Roman"/>
                <a:cs typeface="Times New Roman"/>
              </a:rPr>
              <a:t>drug </a:t>
            </a:r>
            <a:r>
              <a:rPr sz="4000" spc="80" dirty="0">
                <a:latin typeface="Times New Roman"/>
                <a:cs typeface="Times New Roman"/>
              </a:rPr>
              <a:t>for </a:t>
            </a:r>
            <a:r>
              <a:rPr sz="4000" spc="204" dirty="0">
                <a:latin typeface="Times New Roman"/>
                <a:cs typeface="Times New Roman"/>
              </a:rPr>
              <a:t>market </a:t>
            </a:r>
            <a:r>
              <a:rPr sz="4000" spc="130" dirty="0">
                <a:latin typeface="Times New Roman"/>
                <a:cs typeface="Times New Roman"/>
              </a:rPr>
              <a:t>after </a:t>
            </a:r>
            <a:r>
              <a:rPr sz="4000" spc="120" dirty="0">
                <a:latin typeface="Times New Roman"/>
                <a:cs typeface="Times New Roman"/>
              </a:rPr>
              <a:t>drying  </a:t>
            </a:r>
            <a:r>
              <a:rPr sz="4000" spc="35" dirty="0">
                <a:latin typeface="Times New Roman"/>
                <a:cs typeface="Times New Roman"/>
              </a:rPr>
              <a:t>is  </a:t>
            </a:r>
            <a:r>
              <a:rPr sz="4000" spc="105" dirty="0">
                <a:latin typeface="Times New Roman"/>
                <a:cs typeface="Times New Roman"/>
              </a:rPr>
              <a:t>garbling.</a:t>
            </a:r>
            <a:endParaRPr sz="4000">
              <a:latin typeface="Times New Roman"/>
              <a:cs typeface="Times New Roman"/>
            </a:endParaRPr>
          </a:p>
          <a:p>
            <a:pPr marL="347980" marR="67945" indent="-271780" algn="just">
              <a:lnSpc>
                <a:spcPct val="100000"/>
              </a:lnSpc>
              <a:spcBef>
                <a:spcPts val="990"/>
              </a:spcBef>
            </a:pPr>
            <a:r>
              <a:rPr sz="5700" spc="11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75" dirty="0">
                <a:latin typeface="Times New Roman"/>
                <a:cs typeface="Times New Roman"/>
              </a:rPr>
              <a:t>This </a:t>
            </a:r>
            <a:r>
              <a:rPr sz="4000" spc="130" dirty="0">
                <a:latin typeface="Times New Roman"/>
                <a:cs typeface="Times New Roman"/>
              </a:rPr>
              <a:t>process </a:t>
            </a:r>
            <a:r>
              <a:rPr sz="4000" spc="35" dirty="0">
                <a:latin typeface="Times New Roman"/>
                <a:cs typeface="Times New Roman"/>
              </a:rPr>
              <a:t>is </a:t>
            </a:r>
            <a:r>
              <a:rPr sz="4000" spc="150" dirty="0">
                <a:latin typeface="Times New Roman"/>
                <a:cs typeface="Times New Roman"/>
              </a:rPr>
              <a:t>desired </a:t>
            </a:r>
            <a:r>
              <a:rPr sz="4000" spc="200" dirty="0">
                <a:latin typeface="Times New Roman"/>
                <a:cs typeface="Times New Roman"/>
              </a:rPr>
              <a:t>when </a:t>
            </a:r>
            <a:r>
              <a:rPr sz="4000" spc="155" dirty="0">
                <a:latin typeface="Times New Roman"/>
                <a:cs typeface="Times New Roman"/>
              </a:rPr>
              <a:t>sand,  </a:t>
            </a:r>
            <a:r>
              <a:rPr sz="4000" spc="190" dirty="0">
                <a:latin typeface="Times New Roman"/>
                <a:cs typeface="Times New Roman"/>
              </a:rPr>
              <a:t>dirt </a:t>
            </a:r>
            <a:r>
              <a:rPr sz="4000" spc="-405" dirty="0">
                <a:latin typeface="Times New Roman"/>
                <a:cs typeface="Times New Roman"/>
              </a:rPr>
              <a:t>&amp; </a:t>
            </a:r>
            <a:r>
              <a:rPr sz="4000" spc="105" dirty="0">
                <a:latin typeface="Times New Roman"/>
                <a:cs typeface="Times New Roman"/>
              </a:rPr>
              <a:t>foreign </a:t>
            </a:r>
            <a:r>
              <a:rPr sz="4000" spc="125" dirty="0">
                <a:latin typeface="Times New Roman"/>
                <a:cs typeface="Times New Roman"/>
              </a:rPr>
              <a:t>organic </a:t>
            </a:r>
            <a:r>
              <a:rPr sz="4000" spc="185" dirty="0">
                <a:latin typeface="Times New Roman"/>
                <a:cs typeface="Times New Roman"/>
              </a:rPr>
              <a:t>parts </a:t>
            </a:r>
            <a:r>
              <a:rPr sz="4000" spc="30" dirty="0">
                <a:latin typeface="Times New Roman"/>
                <a:cs typeface="Times New Roman"/>
              </a:rPr>
              <a:t>of </a:t>
            </a:r>
            <a:r>
              <a:rPr sz="4000" spc="245" dirty="0">
                <a:latin typeface="Times New Roman"/>
                <a:cs typeface="Times New Roman"/>
              </a:rPr>
              <a:t>the  </a:t>
            </a:r>
            <a:r>
              <a:rPr sz="4000" spc="170" dirty="0">
                <a:latin typeface="Times New Roman"/>
                <a:cs typeface="Times New Roman"/>
              </a:rPr>
              <a:t>same </a:t>
            </a:r>
            <a:r>
              <a:rPr sz="4000" spc="165" dirty="0">
                <a:latin typeface="Times New Roman"/>
                <a:cs typeface="Times New Roman"/>
              </a:rPr>
              <a:t>plant, </a:t>
            </a:r>
            <a:r>
              <a:rPr sz="4000" spc="254" dirty="0">
                <a:latin typeface="Times New Roman"/>
                <a:cs typeface="Times New Roman"/>
              </a:rPr>
              <a:t>not </a:t>
            </a:r>
            <a:r>
              <a:rPr sz="4000" spc="175" dirty="0">
                <a:latin typeface="Times New Roman"/>
                <a:cs typeface="Times New Roman"/>
              </a:rPr>
              <a:t>constituting </a:t>
            </a:r>
            <a:r>
              <a:rPr sz="4000" spc="185" dirty="0">
                <a:latin typeface="Times New Roman"/>
                <a:cs typeface="Times New Roman"/>
              </a:rPr>
              <a:t>drug </a:t>
            </a:r>
            <a:r>
              <a:rPr sz="4000" spc="160" dirty="0">
                <a:latin typeface="Times New Roman"/>
                <a:cs typeface="Times New Roman"/>
              </a:rPr>
              <a:t>are  </a:t>
            </a:r>
            <a:r>
              <a:rPr sz="4000" spc="175" dirty="0">
                <a:latin typeface="Times New Roman"/>
                <a:cs typeface="Times New Roman"/>
              </a:rPr>
              <a:t>required </a:t>
            </a:r>
            <a:r>
              <a:rPr sz="4000" spc="229" dirty="0">
                <a:latin typeface="Times New Roman"/>
                <a:cs typeface="Times New Roman"/>
              </a:rPr>
              <a:t>to </a:t>
            </a:r>
            <a:r>
              <a:rPr sz="4000" spc="185" dirty="0">
                <a:latin typeface="Times New Roman"/>
                <a:cs typeface="Times New Roman"/>
              </a:rPr>
              <a:t>be</a:t>
            </a:r>
            <a:r>
              <a:rPr sz="4000" spc="-409" dirty="0">
                <a:latin typeface="Times New Roman"/>
                <a:cs typeface="Times New Roman"/>
              </a:rPr>
              <a:t> </a:t>
            </a:r>
            <a:r>
              <a:rPr sz="4000" spc="145" dirty="0">
                <a:latin typeface="Times New Roman"/>
                <a:cs typeface="Times New Roman"/>
              </a:rPr>
              <a:t>removed.</a:t>
            </a:r>
            <a:endParaRPr sz="4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980994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596900"/>
            <a:ext cx="2983756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PACKING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73660" y="1557020"/>
            <a:ext cx="9179560" cy="479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0" marR="5461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90" dirty="0">
                <a:latin typeface="Times New Roman"/>
                <a:cs typeface="Times New Roman"/>
              </a:rPr>
              <a:t>morphological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85" dirty="0">
                <a:latin typeface="Times New Roman"/>
                <a:cs typeface="Times New Roman"/>
              </a:rPr>
              <a:t>chemical </a:t>
            </a:r>
            <a:r>
              <a:rPr sz="2600" spc="150" dirty="0">
                <a:latin typeface="Times New Roman"/>
                <a:cs typeface="Times New Roman"/>
              </a:rPr>
              <a:t>nature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00" dirty="0">
                <a:latin typeface="Times New Roman"/>
                <a:cs typeface="Times New Roman"/>
              </a:rPr>
              <a:t>drug, </a:t>
            </a:r>
            <a:r>
              <a:rPr sz="2600" spc="75" dirty="0">
                <a:latin typeface="Times New Roman"/>
                <a:cs typeface="Times New Roman"/>
              </a:rPr>
              <a:t>its </a:t>
            </a:r>
            <a:r>
              <a:rPr sz="2600" spc="125" dirty="0">
                <a:latin typeface="Times New Roman"/>
                <a:cs typeface="Times New Roman"/>
              </a:rPr>
              <a:t>ultimate  </a:t>
            </a:r>
            <a:r>
              <a:rPr sz="2600" spc="100" dirty="0">
                <a:latin typeface="Times New Roman"/>
                <a:cs typeface="Times New Roman"/>
              </a:rPr>
              <a:t>use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45" dirty="0">
                <a:latin typeface="Times New Roman"/>
                <a:cs typeface="Times New Roman"/>
              </a:rPr>
              <a:t>effects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75" dirty="0">
                <a:latin typeface="Times New Roman"/>
                <a:cs typeface="Times New Roman"/>
              </a:rPr>
              <a:t>climatic </a:t>
            </a:r>
            <a:r>
              <a:rPr sz="2600" spc="105" dirty="0">
                <a:latin typeface="Times New Roman"/>
                <a:cs typeface="Times New Roman"/>
              </a:rPr>
              <a:t>conditions </a:t>
            </a:r>
            <a:r>
              <a:rPr sz="2600" spc="120" dirty="0">
                <a:latin typeface="Times New Roman"/>
                <a:cs typeface="Times New Roman"/>
              </a:rPr>
              <a:t>during </a:t>
            </a:r>
            <a:r>
              <a:rPr sz="2600" spc="130" dirty="0">
                <a:latin typeface="Times New Roman"/>
                <a:cs typeface="Times New Roman"/>
              </a:rPr>
              <a:t>transportation </a:t>
            </a:r>
            <a:r>
              <a:rPr sz="2600" spc="-265" dirty="0">
                <a:latin typeface="Times New Roman"/>
                <a:cs typeface="Times New Roman"/>
              </a:rPr>
              <a:t>&amp;  </a:t>
            </a:r>
            <a:r>
              <a:rPr sz="2600" spc="90" dirty="0">
                <a:latin typeface="Times New Roman"/>
                <a:cs typeface="Times New Roman"/>
              </a:rPr>
              <a:t>storage </a:t>
            </a:r>
            <a:r>
              <a:rPr sz="2600" spc="114" dirty="0">
                <a:latin typeface="Times New Roman"/>
                <a:cs typeface="Times New Roman"/>
              </a:rPr>
              <a:t>should be </a:t>
            </a:r>
            <a:r>
              <a:rPr sz="2600" spc="130" dirty="0">
                <a:latin typeface="Times New Roman"/>
                <a:cs typeface="Times New Roman"/>
              </a:rPr>
              <a:t>taken into </a:t>
            </a:r>
            <a:r>
              <a:rPr sz="2600" spc="105" dirty="0">
                <a:latin typeface="Times New Roman"/>
                <a:cs typeface="Times New Roman"/>
              </a:rPr>
              <a:t>consideration </a:t>
            </a:r>
            <a:r>
              <a:rPr sz="2600" spc="65" dirty="0">
                <a:latin typeface="Times New Roman"/>
                <a:cs typeface="Times New Roman"/>
              </a:rPr>
              <a:t>while </a:t>
            </a:r>
            <a:r>
              <a:rPr sz="2600" spc="85" dirty="0">
                <a:latin typeface="Times New Roman"/>
                <a:cs typeface="Times New Roman"/>
              </a:rPr>
              <a:t>packing  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drugs.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40"/>
              </a:spcBef>
            </a:pPr>
            <a:r>
              <a:rPr sz="3675" spc="2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15" dirty="0">
                <a:latin typeface="Times New Roman"/>
                <a:cs typeface="Times New Roman"/>
              </a:rPr>
              <a:t>Aloe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05" dirty="0">
                <a:latin typeface="Times New Roman"/>
                <a:cs typeface="Times New Roman"/>
              </a:rPr>
              <a:t>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00" dirty="0">
                <a:latin typeface="Times New Roman"/>
                <a:cs typeface="Times New Roman"/>
              </a:rPr>
              <a:t>goat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skin.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Colophony </a:t>
            </a:r>
            <a:r>
              <a:rPr sz="2600" spc="-265" dirty="0">
                <a:latin typeface="Times New Roman"/>
                <a:cs typeface="Times New Roman"/>
              </a:rPr>
              <a:t>&amp; </a:t>
            </a:r>
            <a:r>
              <a:rPr sz="2600" spc="95" dirty="0">
                <a:latin typeface="Times New Roman"/>
                <a:cs typeface="Times New Roman"/>
              </a:rPr>
              <a:t>balsam </a:t>
            </a:r>
            <a:r>
              <a:rPr sz="2600" spc="15" dirty="0">
                <a:latin typeface="Times New Roman"/>
                <a:cs typeface="Times New Roman"/>
              </a:rPr>
              <a:t>of </a:t>
            </a:r>
            <a:r>
              <a:rPr sz="2600" spc="120" dirty="0">
                <a:latin typeface="Times New Roman"/>
                <a:cs typeface="Times New Roman"/>
              </a:rPr>
              <a:t>tolu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105" dirty="0">
                <a:latin typeface="Times New Roman"/>
                <a:cs typeface="Times New Roman"/>
              </a:rPr>
              <a:t>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00" dirty="0">
                <a:latin typeface="Times New Roman"/>
                <a:cs typeface="Times New Roman"/>
              </a:rPr>
              <a:t>kerosene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tins.</a:t>
            </a:r>
            <a:endParaRPr sz="2600">
              <a:latin typeface="Times New Roman"/>
              <a:cs typeface="Times New Roman"/>
            </a:endParaRPr>
          </a:p>
          <a:p>
            <a:pPr marL="438150" marR="55880" indent="-273050" algn="just">
              <a:lnSpc>
                <a:spcPct val="100000"/>
              </a:lnSpc>
              <a:spcBef>
                <a:spcPts val="65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5" dirty="0">
                <a:latin typeface="Times New Roman"/>
                <a:cs typeface="Times New Roman"/>
              </a:rPr>
              <a:t>While </a:t>
            </a:r>
            <a:r>
              <a:rPr sz="2600" spc="80" dirty="0">
                <a:latin typeface="Times New Roman"/>
                <a:cs typeface="Times New Roman"/>
              </a:rPr>
              <a:t>asafoetida </a:t>
            </a:r>
            <a:r>
              <a:rPr sz="2600" spc="25" dirty="0">
                <a:latin typeface="Times New Roman"/>
                <a:cs typeface="Times New Roman"/>
              </a:rPr>
              <a:t>is </a:t>
            </a:r>
            <a:r>
              <a:rPr sz="2600" spc="120" dirty="0">
                <a:latin typeface="Times New Roman"/>
                <a:cs typeface="Times New Roman"/>
              </a:rPr>
              <a:t>stored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30" dirty="0">
                <a:latin typeface="Times New Roman"/>
                <a:cs typeface="Times New Roman"/>
              </a:rPr>
              <a:t>well </a:t>
            </a:r>
            <a:r>
              <a:rPr sz="2600" spc="75" dirty="0">
                <a:latin typeface="Times New Roman"/>
                <a:cs typeface="Times New Roman"/>
              </a:rPr>
              <a:t>closed </a:t>
            </a:r>
            <a:r>
              <a:rPr sz="2600" spc="110" dirty="0">
                <a:latin typeface="Times New Roman"/>
                <a:cs typeface="Times New Roman"/>
              </a:rPr>
              <a:t>containers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114" dirty="0">
                <a:latin typeface="Times New Roman"/>
                <a:cs typeface="Times New Roman"/>
              </a:rPr>
              <a:t>prevent </a:t>
            </a:r>
            <a:r>
              <a:rPr sz="2600" spc="45" dirty="0">
                <a:latin typeface="Times New Roman"/>
                <a:cs typeface="Times New Roman"/>
              </a:rPr>
              <a:t>loss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5" dirty="0">
                <a:latin typeface="Times New Roman"/>
                <a:cs typeface="Times New Roman"/>
              </a:rPr>
              <a:t>volatile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oil.</a:t>
            </a:r>
            <a:endParaRPr sz="2600">
              <a:latin typeface="Times New Roman"/>
              <a:cs typeface="Times New Roman"/>
            </a:endParaRPr>
          </a:p>
          <a:p>
            <a:pPr marL="165100" algn="just">
              <a:lnSpc>
                <a:spcPct val="100000"/>
              </a:lnSpc>
              <a:spcBef>
                <a:spcPts val="65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leaf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drugs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stored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plastic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bags.</a:t>
            </a:r>
            <a:endParaRPr sz="2600">
              <a:latin typeface="Times New Roman"/>
              <a:cs typeface="Times New Roman"/>
            </a:endParaRPr>
          </a:p>
          <a:p>
            <a:pPr marL="4381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The </a:t>
            </a:r>
            <a:r>
              <a:rPr sz="2600" spc="120" dirty="0">
                <a:latin typeface="Times New Roman"/>
                <a:cs typeface="Times New Roman"/>
              </a:rPr>
              <a:t>crude </a:t>
            </a:r>
            <a:r>
              <a:rPr sz="2600" spc="105" dirty="0">
                <a:latin typeface="Times New Roman"/>
                <a:cs typeface="Times New Roman"/>
              </a:rPr>
              <a:t>drugs </a:t>
            </a:r>
            <a:r>
              <a:rPr sz="2600" spc="45" dirty="0">
                <a:latin typeface="Times New Roman"/>
                <a:cs typeface="Times New Roman"/>
              </a:rPr>
              <a:t>like </a:t>
            </a:r>
            <a:r>
              <a:rPr sz="2600" spc="95" dirty="0">
                <a:latin typeface="Times New Roman"/>
                <a:cs typeface="Times New Roman"/>
              </a:rPr>
              <a:t>roots, </a:t>
            </a:r>
            <a:r>
              <a:rPr sz="2600" spc="80" dirty="0">
                <a:latin typeface="Times New Roman"/>
                <a:cs typeface="Times New Roman"/>
              </a:rPr>
              <a:t>barks, </a:t>
            </a:r>
            <a:r>
              <a:rPr sz="2600" spc="95" dirty="0">
                <a:latin typeface="Times New Roman"/>
                <a:cs typeface="Times New Roman"/>
              </a:rPr>
              <a:t>seed </a:t>
            </a:r>
            <a:r>
              <a:rPr sz="2600" spc="105" dirty="0">
                <a:latin typeface="Times New Roman"/>
                <a:cs typeface="Times New Roman"/>
              </a:rPr>
              <a:t>are packed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114" dirty="0">
                <a:latin typeface="Times New Roman"/>
                <a:cs typeface="Times New Roman"/>
              </a:rPr>
              <a:t>gunny  </a:t>
            </a:r>
            <a:r>
              <a:rPr sz="2600" spc="60" dirty="0">
                <a:latin typeface="Times New Roman"/>
                <a:cs typeface="Times New Roman"/>
              </a:rPr>
              <a:t>bags.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995490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617982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6000" y="0"/>
              <a:ext cx="304800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8867326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35814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3140" y="0"/>
              <a:ext cx="561086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3302669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8200" y="0"/>
              <a:ext cx="44958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0"/>
              <a:ext cx="4925060" cy="6858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0768861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057725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39090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60" dirty="0"/>
              <a:t>TEMPERATURE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967229"/>
            <a:ext cx="20320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75" spc="-10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70" dirty="0">
                <a:latin typeface="Times New Roman"/>
                <a:cs typeface="Times New Roman"/>
              </a:rPr>
              <a:t>EXAMPLES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2363470"/>
            <a:ext cx="2160905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3075" spc="44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30" dirty="0">
                <a:latin typeface="Times New Roman"/>
                <a:cs typeface="Times New Roman"/>
              </a:rPr>
              <a:t>CINCHONA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-22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5" dirty="0">
                <a:latin typeface="Times New Roman"/>
                <a:cs typeface="Times New Roman"/>
              </a:rPr>
              <a:t>COFFEE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3075" spc="-7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50" dirty="0">
                <a:latin typeface="Times New Roman"/>
                <a:cs typeface="Times New Roman"/>
              </a:rPr>
              <a:t>TEA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sz="3075" spc="-15" baseline="9485" dirty="0">
                <a:solidFill>
                  <a:srgbClr val="0E6EC5"/>
                </a:solidFill>
                <a:latin typeface="UnDotum"/>
                <a:cs typeface="UnDotum"/>
              </a:rPr>
              <a:t></a:t>
            </a:r>
            <a:r>
              <a:rPr sz="2400" spc="-10" dirty="0">
                <a:latin typeface="Times New Roman"/>
                <a:cs typeface="Times New Roman"/>
              </a:rPr>
              <a:t>CARDAMOM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140" y="2363470"/>
            <a:ext cx="1032510" cy="1791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15" dirty="0">
                <a:latin typeface="Times New Roman"/>
                <a:cs typeface="Times New Roman"/>
              </a:rPr>
              <a:t>60-75F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Times New Roman"/>
                <a:cs typeface="Times New Roman"/>
              </a:rPr>
              <a:t>55-70F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40" dirty="0">
                <a:latin typeface="Times New Roman"/>
                <a:cs typeface="Times New Roman"/>
              </a:rPr>
              <a:t>70-90F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35" dirty="0">
                <a:latin typeface="Times New Roman"/>
                <a:cs typeface="Times New Roman"/>
              </a:rPr>
              <a:t>50-100F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3034585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2420965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258330" y="10160"/>
                  </a:move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close/>
                </a:path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81520" algn="l"/>
              </a:tabLst>
            </a:pPr>
            <a:r>
              <a:rPr spc="-280" dirty="0"/>
              <a:t>Storage </a:t>
            </a:r>
            <a:r>
              <a:rPr spc="75" dirty="0"/>
              <a:t>&amp; </a:t>
            </a:r>
            <a:r>
              <a:rPr spc="-150" dirty="0"/>
              <a:t>preservation</a:t>
            </a:r>
            <a:r>
              <a:rPr spc="-900" dirty="0"/>
              <a:t> </a:t>
            </a:r>
            <a:r>
              <a:rPr spc="-655" dirty="0"/>
              <a:t>o</a:t>
            </a:r>
            <a:r>
              <a:rPr u="sng" spc="-655" dirty="0">
                <a:uFill>
                  <a:solidFill>
                    <a:srgbClr val="009FC7"/>
                  </a:solidFill>
                </a:uFill>
              </a:rPr>
              <a:t> </a:t>
            </a:r>
            <a:r>
              <a:rPr spc="95" dirty="0"/>
              <a:t>f</a:t>
            </a:r>
            <a:r>
              <a:rPr u="sng" dirty="0">
                <a:uFill>
                  <a:solidFill>
                    <a:srgbClr val="00ABB7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68300" y="596900"/>
            <a:ext cx="32429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90" dirty="0">
                <a:solidFill>
                  <a:srgbClr val="03607A"/>
                </a:solidFill>
                <a:latin typeface="Arial"/>
                <a:cs typeface="Arial"/>
              </a:rPr>
              <a:t>crude</a:t>
            </a:r>
            <a:r>
              <a:rPr sz="5000" spc="-3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215" dirty="0">
                <a:solidFill>
                  <a:srgbClr val="03607A"/>
                </a:solidFill>
                <a:latin typeface="Arial"/>
                <a:cs typeface="Arial"/>
              </a:rPr>
              <a:t>drugs:</a:t>
            </a:r>
            <a:endParaRPr sz="5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05740" y="1404620"/>
            <a:ext cx="8723630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2384" indent="-273050">
              <a:lnSpc>
                <a:spcPct val="100000"/>
              </a:lnSpc>
              <a:spcBef>
                <a:spcPts val="100"/>
              </a:spcBef>
              <a:tabLst>
                <a:tab pos="2289175" algn="l"/>
                <a:tab pos="2713355" algn="l"/>
                <a:tab pos="3669665" algn="l"/>
                <a:tab pos="4616450" algn="l"/>
                <a:tab pos="5590540" algn="l"/>
                <a:tab pos="6706234" algn="l"/>
                <a:tab pos="8402320" algn="l"/>
              </a:tabLst>
            </a:pPr>
            <a:r>
              <a:rPr sz="3675" spc="30" baseline="6802" dirty="0">
                <a:solidFill>
                  <a:schemeClr val="bg1"/>
                </a:solidFill>
                <a:latin typeface="UnDotum"/>
                <a:cs typeface="UnDotum"/>
              </a:rPr>
              <a:t>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600" spc="7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4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-45" dirty="0">
                <a:solidFill>
                  <a:schemeClr val="bg1"/>
                </a:solidFill>
                <a:latin typeface="Times New Roman"/>
                <a:cs typeface="Times New Roman"/>
              </a:rPr>
              <a:t>v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210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-65" dirty="0">
                <a:solidFill>
                  <a:schemeClr val="bg1"/>
                </a:solidFill>
                <a:latin typeface="Times New Roman"/>
                <a:cs typeface="Times New Roman"/>
              </a:rPr>
              <a:t>f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600" spc="65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185" dirty="0">
                <a:solidFill>
                  <a:schemeClr val="bg1"/>
                </a:solidFill>
                <a:latin typeface="Times New Roman"/>
                <a:cs typeface="Times New Roman"/>
              </a:rPr>
              <a:t>u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185" dirty="0">
                <a:solidFill>
                  <a:schemeClr val="bg1"/>
                </a:solidFill>
                <a:latin typeface="Times New Roman"/>
                <a:cs typeface="Times New Roman"/>
              </a:rPr>
              <a:t>u</a:t>
            </a:r>
            <a:r>
              <a:rPr sz="2600" spc="25" dirty="0">
                <a:solidFill>
                  <a:schemeClr val="bg1"/>
                </a:solidFill>
                <a:latin typeface="Times New Roman"/>
                <a:cs typeface="Times New Roman"/>
              </a:rPr>
              <a:t>gs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ee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spc="4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0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185" dirty="0">
                <a:solidFill>
                  <a:schemeClr val="bg1"/>
                </a:solidFill>
                <a:latin typeface="Times New Roman"/>
                <a:cs typeface="Times New Roman"/>
              </a:rPr>
              <a:t>u</a:t>
            </a:r>
            <a:r>
              <a:rPr sz="2600" spc="60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kn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30" dirty="0">
                <a:solidFill>
                  <a:schemeClr val="bg1"/>
                </a:solidFill>
                <a:latin typeface="Times New Roman"/>
                <a:cs typeface="Times New Roman"/>
              </a:rPr>
              <a:t>wl</a:t>
            </a:r>
            <a:r>
              <a:rPr sz="2600" spc="6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6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spc="50" dirty="0">
                <a:solidFill>
                  <a:schemeClr val="bg1"/>
                </a:solidFill>
                <a:latin typeface="Times New Roman"/>
                <a:cs typeface="Times New Roman"/>
              </a:rPr>
              <a:t>ge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-55" dirty="0">
                <a:solidFill>
                  <a:schemeClr val="bg1"/>
                </a:solidFill>
                <a:latin typeface="Times New Roman"/>
                <a:cs typeface="Times New Roman"/>
              </a:rPr>
              <a:t>f  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their </a:t>
            </a:r>
            <a:r>
              <a:rPr sz="2600" spc="60" dirty="0">
                <a:solidFill>
                  <a:schemeClr val="bg1"/>
                </a:solidFill>
                <a:latin typeface="Times New Roman"/>
                <a:cs typeface="Times New Roman"/>
              </a:rPr>
              <a:t>physical </a:t>
            </a:r>
            <a:r>
              <a:rPr sz="2600" spc="-265" dirty="0">
                <a:solidFill>
                  <a:schemeClr val="bg1"/>
                </a:solidFill>
                <a:latin typeface="Times New Roman"/>
                <a:cs typeface="Times New Roman"/>
              </a:rPr>
              <a:t>&amp; 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chemical</a:t>
            </a:r>
            <a:r>
              <a:rPr sz="2600" spc="-3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properties.</a:t>
            </a:r>
            <a:endParaRPr sz="2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11150" marR="31115" indent="-273050">
              <a:lnSpc>
                <a:spcPct val="100000"/>
              </a:lnSpc>
              <a:spcBef>
                <a:spcPts val="640"/>
              </a:spcBef>
              <a:tabLst>
                <a:tab pos="941069" algn="l"/>
                <a:tab pos="1589405" algn="l"/>
                <a:tab pos="2574925" algn="l"/>
                <a:tab pos="3729990" algn="l"/>
                <a:tab pos="4253865" algn="l"/>
                <a:tab pos="5828665" algn="l"/>
                <a:tab pos="6295390" algn="l"/>
                <a:tab pos="7061834" algn="l"/>
                <a:tab pos="8145780" algn="l"/>
              </a:tabLst>
            </a:pPr>
            <a:r>
              <a:rPr sz="3675" spc="30" baseline="6802" dirty="0">
                <a:solidFill>
                  <a:schemeClr val="bg1"/>
                </a:solidFill>
                <a:latin typeface="UnDotum"/>
                <a:cs typeface="UnDotum"/>
              </a:rPr>
              <a:t></a:t>
            </a:r>
            <a:r>
              <a:rPr sz="2600" spc="-13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spc="5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35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spc="254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spc="13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ug</a:t>
            </a:r>
            <a:r>
              <a:rPr sz="2600" spc="6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4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185" dirty="0">
                <a:solidFill>
                  <a:schemeClr val="bg1"/>
                </a:solidFill>
                <a:latin typeface="Times New Roman"/>
                <a:cs typeface="Times New Roman"/>
              </a:rPr>
              <a:t>u</a:t>
            </a:r>
            <a:r>
              <a:rPr sz="2600" spc="10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sz="2600" spc="1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600" spc="13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4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-35" dirty="0">
                <a:solidFill>
                  <a:schemeClr val="bg1"/>
                </a:solidFill>
                <a:latin typeface="Times New Roman"/>
                <a:cs typeface="Times New Roman"/>
              </a:rPr>
              <a:t>v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i</a:t>
            </a:r>
            <a:r>
              <a:rPr sz="2600" spc="210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30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spc="5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40" dirty="0">
                <a:solidFill>
                  <a:schemeClr val="bg1"/>
                </a:solidFill>
                <a:latin typeface="Times New Roman"/>
                <a:cs typeface="Times New Roman"/>
              </a:rPr>
              <a:t>cl</a:t>
            </a:r>
            <a:r>
              <a:rPr sz="2600" spc="60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5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7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d  </a:t>
            </a:r>
            <a:r>
              <a:rPr sz="2600" spc="50" dirty="0">
                <a:solidFill>
                  <a:schemeClr val="bg1"/>
                </a:solidFill>
                <a:latin typeface="Times New Roman"/>
                <a:cs typeface="Times New Roman"/>
              </a:rPr>
              <a:t>possibly 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2600" spc="165" dirty="0">
                <a:solidFill>
                  <a:schemeClr val="bg1"/>
                </a:solidFill>
                <a:latin typeface="Times New Roman"/>
                <a:cs typeface="Times New Roman"/>
              </a:rPr>
              <a:t>the </a:t>
            </a:r>
            <a:r>
              <a:rPr sz="2600" spc="35" dirty="0">
                <a:solidFill>
                  <a:schemeClr val="bg1"/>
                </a:solidFill>
                <a:latin typeface="Times New Roman"/>
                <a:cs typeface="Times New Roman"/>
              </a:rPr>
              <a:t>filled</a:t>
            </a:r>
            <a:r>
              <a:rPr sz="26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chemeClr val="bg1"/>
                </a:solidFill>
                <a:latin typeface="Times New Roman"/>
                <a:cs typeface="Times New Roman"/>
              </a:rPr>
              <a:t>containers.</a:t>
            </a:r>
            <a:endParaRPr sz="2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50"/>
              </a:spcBef>
              <a:tabLst>
                <a:tab pos="1189990" algn="l"/>
                <a:tab pos="2758440" algn="l"/>
                <a:tab pos="4794250" algn="l"/>
                <a:tab pos="6195695" algn="l"/>
                <a:tab pos="7763509" algn="l"/>
              </a:tabLst>
            </a:pPr>
            <a:r>
              <a:rPr sz="3675" spc="30" baseline="6802" dirty="0">
                <a:solidFill>
                  <a:schemeClr val="bg1"/>
                </a:solidFill>
                <a:latin typeface="UnDotum"/>
                <a:cs typeface="UnDotum"/>
              </a:rPr>
              <a:t>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-50" dirty="0">
                <a:solidFill>
                  <a:schemeClr val="bg1"/>
                </a:solidFill>
                <a:latin typeface="Times New Roman"/>
                <a:cs typeface="Times New Roman"/>
              </a:rPr>
              <a:t>y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0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185" dirty="0">
                <a:solidFill>
                  <a:schemeClr val="bg1"/>
                </a:solidFill>
                <a:latin typeface="Times New Roman"/>
                <a:cs typeface="Times New Roman"/>
              </a:rPr>
              <a:t>u</a:t>
            </a:r>
            <a:r>
              <a:rPr sz="2600" spc="60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r>
              <a:rPr sz="2600" spc="11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4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600" spc="13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3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600" spc="210" dirty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35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spc="265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p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225" dirty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600" spc="45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4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30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sz="2600" spc="204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spc="10" dirty="0">
                <a:solidFill>
                  <a:schemeClr val="bg1"/>
                </a:solidFill>
                <a:latin typeface="Times New Roman"/>
                <a:cs typeface="Times New Roman"/>
              </a:rPr>
              <a:t>i</a:t>
            </a:r>
            <a:r>
              <a:rPr sz="2600" spc="110" dirty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r>
              <a:rPr sz="2600" spc="130" dirty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-3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600" spc="30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t</a:t>
            </a:r>
            <a:r>
              <a:rPr sz="2600" spc="17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sz="2600" spc="130" dirty="0">
                <a:solidFill>
                  <a:schemeClr val="bg1"/>
                </a:solidFill>
                <a:latin typeface="Times New Roman"/>
                <a:cs typeface="Times New Roman"/>
              </a:rPr>
              <a:t>r</a:t>
            </a:r>
            <a:r>
              <a:rPr sz="2600" spc="55" dirty="0">
                <a:solidFill>
                  <a:schemeClr val="bg1"/>
                </a:solidFill>
                <a:latin typeface="Times New Roman"/>
                <a:cs typeface="Times New Roman"/>
              </a:rPr>
              <a:t>-  </a:t>
            </a:r>
            <a:r>
              <a:rPr sz="2600" spc="70" dirty="0">
                <a:solidFill>
                  <a:schemeClr val="bg1"/>
                </a:solidFill>
                <a:latin typeface="Times New Roman"/>
                <a:cs typeface="Times New Roman"/>
              </a:rPr>
              <a:t>proof, </a:t>
            </a:r>
            <a:r>
              <a:rPr sz="2600" spc="40" dirty="0">
                <a:solidFill>
                  <a:schemeClr val="bg1"/>
                </a:solidFill>
                <a:latin typeface="Times New Roman"/>
                <a:cs typeface="Times New Roman"/>
              </a:rPr>
              <a:t>fire 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proof </a:t>
            </a:r>
            <a:r>
              <a:rPr sz="2600" spc="155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sz="2600" spc="145" dirty="0">
                <a:solidFill>
                  <a:schemeClr val="bg1"/>
                </a:solidFill>
                <a:latin typeface="Times New Roman"/>
                <a:cs typeface="Times New Roman"/>
              </a:rPr>
              <a:t>rodent</a:t>
            </a:r>
            <a:r>
              <a:rPr sz="2600" spc="-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70" dirty="0">
                <a:solidFill>
                  <a:schemeClr val="bg1"/>
                </a:solidFill>
                <a:latin typeface="Times New Roman"/>
                <a:cs typeface="Times New Roman"/>
              </a:rPr>
              <a:t>proof.</a:t>
            </a:r>
            <a:endParaRPr sz="2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11150" marR="31750" indent="-273050">
              <a:lnSpc>
                <a:spcPct val="100000"/>
              </a:lnSpc>
              <a:spcBef>
                <a:spcPts val="640"/>
              </a:spcBef>
            </a:pPr>
            <a:r>
              <a:rPr sz="3675" spc="-82" baseline="6802" dirty="0">
                <a:solidFill>
                  <a:schemeClr val="bg1"/>
                </a:solidFill>
                <a:latin typeface="UnDotum"/>
                <a:cs typeface="UnDotum"/>
              </a:rPr>
              <a:t></a:t>
            </a:r>
            <a:r>
              <a:rPr sz="2600" spc="-55" dirty="0">
                <a:solidFill>
                  <a:schemeClr val="bg1"/>
                </a:solidFill>
                <a:latin typeface="Times New Roman"/>
                <a:cs typeface="Times New Roman"/>
              </a:rPr>
              <a:t>A </a:t>
            </a:r>
            <a:r>
              <a:rPr sz="2600" spc="160" dirty="0">
                <a:solidFill>
                  <a:schemeClr val="bg1"/>
                </a:solidFill>
                <a:latin typeface="Times New Roman"/>
                <a:cs typeface="Times New Roman"/>
              </a:rPr>
              <a:t>number </a:t>
            </a:r>
            <a:r>
              <a:rPr sz="2600" spc="20" dirty="0">
                <a:solidFill>
                  <a:schemeClr val="bg1"/>
                </a:solidFill>
                <a:latin typeface="Times New Roman"/>
                <a:cs typeface="Times New Roman"/>
              </a:rPr>
              <a:t>of </a:t>
            </a:r>
            <a:r>
              <a:rPr sz="2600" spc="105" dirty="0">
                <a:solidFill>
                  <a:schemeClr val="bg1"/>
                </a:solidFill>
                <a:latin typeface="Times New Roman"/>
                <a:cs typeface="Times New Roman"/>
              </a:rPr>
              <a:t>drugs absorb 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moisture 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during </a:t>
            </a:r>
            <a:r>
              <a:rPr sz="2600" spc="120" dirty="0">
                <a:solidFill>
                  <a:schemeClr val="bg1"/>
                </a:solidFill>
                <a:latin typeface="Times New Roman"/>
                <a:cs typeface="Times New Roman"/>
              </a:rPr>
              <a:t>their 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storage  </a:t>
            </a:r>
            <a:r>
              <a:rPr sz="2600" spc="155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2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chemeClr val="bg1"/>
                </a:solidFill>
                <a:latin typeface="Times New Roman"/>
                <a:cs typeface="Times New Roman"/>
              </a:rPr>
              <a:t>become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chemeClr val="bg1"/>
                </a:solidFill>
                <a:latin typeface="Times New Roman"/>
                <a:cs typeface="Times New Roman"/>
              </a:rPr>
              <a:t>susceptible</a:t>
            </a:r>
            <a:r>
              <a:rPr sz="26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5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6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80" dirty="0">
                <a:solidFill>
                  <a:schemeClr val="bg1"/>
                </a:solidFill>
                <a:latin typeface="Times New Roman"/>
                <a:cs typeface="Times New Roman"/>
              </a:rPr>
              <a:t>microbial</a:t>
            </a:r>
            <a:r>
              <a:rPr sz="2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chemeClr val="bg1"/>
                </a:solidFill>
                <a:latin typeface="Times New Roman"/>
                <a:cs typeface="Times New Roman"/>
              </a:rPr>
              <a:t>growth.</a:t>
            </a:r>
            <a:endParaRPr sz="2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04190" y="5298440"/>
            <a:ext cx="78574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  <a:tab pos="3010535" algn="l"/>
                <a:tab pos="3715385" algn="l"/>
                <a:tab pos="5740400" algn="l"/>
                <a:tab pos="6997700" algn="l"/>
              </a:tabLst>
            </a:pP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220" dirty="0">
                <a:latin typeface="Times New Roman"/>
                <a:cs typeface="Times New Roman"/>
              </a:rPr>
              <a:t>m</a:t>
            </a:r>
            <a:r>
              <a:rPr sz="2600" spc="10" dirty="0">
                <a:latin typeface="Times New Roman"/>
                <a:cs typeface="Times New Roman"/>
              </a:rPr>
              <a:t>i</a:t>
            </a:r>
            <a:r>
              <a:rPr sz="2600" spc="35" dirty="0">
                <a:latin typeface="Times New Roman"/>
                <a:cs typeface="Times New Roman"/>
              </a:rPr>
              <a:t>c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10" dirty="0">
                <a:latin typeface="Times New Roman"/>
                <a:cs typeface="Times New Roman"/>
              </a:rPr>
              <a:t>c</a:t>
            </a:r>
            <a:r>
              <a:rPr sz="2600" spc="130" dirty="0">
                <a:latin typeface="Times New Roman"/>
                <a:cs typeface="Times New Roman"/>
              </a:rPr>
              <a:t>h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ge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15" dirty="0">
                <a:latin typeface="Times New Roman"/>
                <a:cs typeface="Times New Roman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204" dirty="0">
                <a:latin typeface="Times New Roman"/>
                <a:cs typeface="Times New Roman"/>
              </a:rPr>
              <a:t>th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150" dirty="0">
                <a:latin typeface="Times New Roman"/>
                <a:cs typeface="Times New Roman"/>
              </a:rPr>
              <a:t>p</a:t>
            </a:r>
            <a:r>
              <a:rPr sz="2600" spc="120" dirty="0">
                <a:latin typeface="Times New Roman"/>
                <a:cs typeface="Times New Roman"/>
              </a:rPr>
              <a:t>r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e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v</a:t>
            </a:r>
            <a:r>
              <a:rPr sz="2600" spc="90" dirty="0">
                <a:latin typeface="Times New Roman"/>
                <a:cs typeface="Times New Roman"/>
              </a:rPr>
              <a:t>a</a:t>
            </a:r>
            <a:r>
              <a:rPr sz="2600" spc="95" dirty="0">
                <a:latin typeface="Times New Roman"/>
                <a:cs typeface="Times New Roman"/>
              </a:rPr>
              <a:t>t</a:t>
            </a:r>
            <a:r>
              <a:rPr sz="2600" spc="90" dirty="0">
                <a:latin typeface="Times New Roman"/>
                <a:cs typeface="Times New Roman"/>
              </a:rPr>
              <a:t>i</a:t>
            </a: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2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80" dirty="0">
                <a:latin typeface="Times New Roman"/>
                <a:cs typeface="Times New Roman"/>
              </a:rPr>
              <a:t>a</a:t>
            </a:r>
            <a:r>
              <a:rPr sz="2600" spc="55" dirty="0">
                <a:latin typeface="Times New Roman"/>
                <a:cs typeface="Times New Roman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19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	i</a:t>
            </a:r>
            <a:r>
              <a:rPr sz="2600" spc="204" dirty="0">
                <a:latin typeface="Times New Roman"/>
                <a:cs typeface="Times New Roman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s</a:t>
            </a:r>
            <a:r>
              <a:rPr sz="2600" spc="90" dirty="0">
                <a:latin typeface="Times New Roman"/>
                <a:cs typeface="Times New Roman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ct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9539" y="4902200"/>
            <a:ext cx="88017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  <a:tabLst>
                <a:tab pos="1455420" algn="l"/>
                <a:tab pos="2366010" algn="l"/>
                <a:tab pos="4081145" algn="l"/>
                <a:tab pos="5321300" algn="l"/>
                <a:tab pos="6621780" algn="l"/>
                <a:tab pos="8225155" algn="l"/>
              </a:tabLst>
            </a:pPr>
            <a:r>
              <a:rPr sz="3675" spc="11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75" dirty="0">
                <a:latin typeface="Times New Roman"/>
                <a:cs typeface="Times New Roman"/>
              </a:rPr>
              <a:t>Apart	</a:t>
            </a:r>
            <a:r>
              <a:rPr sz="2600" spc="95" dirty="0">
                <a:latin typeface="Times New Roman"/>
                <a:cs typeface="Times New Roman"/>
              </a:rPr>
              <a:t>from	</a:t>
            </a:r>
            <a:r>
              <a:rPr sz="2600" spc="120" dirty="0">
                <a:latin typeface="Times New Roman"/>
                <a:cs typeface="Times New Roman"/>
              </a:rPr>
              <a:t>protection	</a:t>
            </a:r>
            <a:r>
              <a:rPr sz="2600" spc="90" dirty="0">
                <a:latin typeface="Times New Roman"/>
                <a:cs typeface="Times New Roman"/>
              </a:rPr>
              <a:t>against	</a:t>
            </a:r>
            <a:r>
              <a:rPr sz="2600" spc="80" dirty="0">
                <a:latin typeface="Times New Roman"/>
                <a:cs typeface="Times New Roman"/>
              </a:rPr>
              <a:t>adverse	</a:t>
            </a:r>
            <a:r>
              <a:rPr sz="2600" spc="60" dirty="0">
                <a:latin typeface="Times New Roman"/>
                <a:cs typeface="Times New Roman"/>
              </a:rPr>
              <a:t>physical	</a:t>
            </a:r>
            <a:r>
              <a:rPr sz="2600" spc="155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R="32384" algn="r">
              <a:lnSpc>
                <a:spcPct val="100000"/>
              </a:lnSpc>
            </a:pPr>
            <a:r>
              <a:rPr sz="2600" spc="105" dirty="0">
                <a:latin typeface="Times New Roman"/>
                <a:cs typeface="Times New Roman"/>
              </a:rPr>
              <a:t>o</a:t>
            </a:r>
            <a:r>
              <a:rPr sz="2600" spc="130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04190" y="5693409"/>
            <a:ext cx="46291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35" dirty="0">
                <a:latin typeface="Times New Roman"/>
                <a:cs typeface="Times New Roman"/>
              </a:rPr>
              <a:t>mould </a:t>
            </a:r>
            <a:r>
              <a:rPr sz="2600" spc="105" dirty="0">
                <a:latin typeface="Times New Roman"/>
                <a:cs typeface="Times New Roman"/>
              </a:rPr>
              <a:t>attacks </a:t>
            </a:r>
            <a:r>
              <a:rPr sz="2600" spc="20" dirty="0">
                <a:latin typeface="Times New Roman"/>
                <a:cs typeface="Times New Roman"/>
              </a:rPr>
              <a:t>is </a:t>
            </a:r>
            <a:r>
              <a:rPr sz="2600" spc="55" dirty="0">
                <a:latin typeface="Times New Roman"/>
                <a:cs typeface="Times New Roman"/>
              </a:rPr>
              <a:t>also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important.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6166409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3" name="object 3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object 18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958432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7614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/>
              <a:t>RAIN </a:t>
            </a:r>
            <a:r>
              <a:rPr spc="-645" dirty="0"/>
              <a:t>FALL </a:t>
            </a:r>
            <a:r>
              <a:rPr spc="-740" dirty="0"/>
              <a:t>OR</a:t>
            </a:r>
            <a:r>
              <a:rPr spc="-480" dirty="0"/>
              <a:t> </a:t>
            </a:r>
            <a:r>
              <a:rPr spc="-500" dirty="0"/>
              <a:t>IRRIGATION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940" y="1967229"/>
            <a:ext cx="8241665" cy="28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55244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-6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-45" dirty="0">
                <a:latin typeface="Times New Roman"/>
                <a:cs typeface="Times New Roman"/>
              </a:rPr>
              <a:t>EXCEPT </a:t>
            </a:r>
            <a:r>
              <a:rPr sz="2600" spc="30" dirty="0">
                <a:latin typeface="Times New Roman"/>
                <a:cs typeface="Times New Roman"/>
              </a:rPr>
              <a:t>THE </a:t>
            </a:r>
            <a:r>
              <a:rPr sz="2600" spc="-25" dirty="0">
                <a:latin typeface="Times New Roman"/>
                <a:cs typeface="Times New Roman"/>
              </a:rPr>
              <a:t>XEROPHYTIC </a:t>
            </a:r>
            <a:r>
              <a:rPr sz="2600" spc="-45" dirty="0">
                <a:latin typeface="Times New Roman"/>
                <a:cs typeface="Times New Roman"/>
              </a:rPr>
              <a:t>PLANTS </a:t>
            </a:r>
            <a:r>
              <a:rPr sz="2600" spc="-95" dirty="0">
                <a:latin typeface="Times New Roman"/>
                <a:cs typeface="Times New Roman"/>
              </a:rPr>
              <a:t>LIKE </a:t>
            </a:r>
            <a:r>
              <a:rPr sz="2600" spc="-25" dirty="0">
                <a:latin typeface="Times New Roman"/>
                <a:cs typeface="Times New Roman"/>
              </a:rPr>
              <a:t>ALOE,  </a:t>
            </a:r>
            <a:r>
              <a:rPr sz="2600" spc="-80" dirty="0">
                <a:latin typeface="Times New Roman"/>
                <a:cs typeface="Times New Roman"/>
              </a:rPr>
              <a:t>ACACIA </a:t>
            </a:r>
            <a:r>
              <a:rPr sz="2600" spc="5" dirty="0">
                <a:latin typeface="Times New Roman"/>
                <a:cs typeface="Times New Roman"/>
              </a:rPr>
              <a:t>AND </a:t>
            </a:r>
            <a:r>
              <a:rPr sz="2600" spc="20" dirty="0">
                <a:latin typeface="Times New Roman"/>
                <a:cs typeface="Times New Roman"/>
              </a:rPr>
              <a:t>FEW </a:t>
            </a:r>
            <a:r>
              <a:rPr sz="2600" spc="15" dirty="0">
                <a:latin typeface="Times New Roman"/>
                <a:cs typeface="Times New Roman"/>
              </a:rPr>
              <a:t>OTHERS, </a:t>
            </a:r>
            <a:r>
              <a:rPr sz="2600" spc="35" dirty="0">
                <a:latin typeface="Times New Roman"/>
                <a:cs typeface="Times New Roman"/>
              </a:rPr>
              <a:t>MOST  </a:t>
            </a:r>
            <a:r>
              <a:rPr sz="2600" spc="85" dirty="0">
                <a:latin typeface="Times New Roman"/>
                <a:cs typeface="Times New Roman"/>
              </a:rPr>
              <a:t>OF  </a:t>
            </a:r>
            <a:r>
              <a:rPr sz="2600" spc="30" dirty="0">
                <a:latin typeface="Times New Roman"/>
                <a:cs typeface="Times New Roman"/>
              </a:rPr>
              <a:t>THE  </a:t>
            </a:r>
            <a:r>
              <a:rPr sz="2600" spc="-45" dirty="0">
                <a:latin typeface="Times New Roman"/>
                <a:cs typeface="Times New Roman"/>
              </a:rPr>
              <a:t>PLANTS </a:t>
            </a:r>
            <a:r>
              <a:rPr sz="2600" spc="-5" dirty="0">
                <a:latin typeface="Times New Roman"/>
                <a:cs typeface="Times New Roman"/>
              </a:rPr>
              <a:t>NEED </a:t>
            </a:r>
            <a:r>
              <a:rPr sz="2600" spc="-10" dirty="0">
                <a:latin typeface="Times New Roman"/>
                <a:cs typeface="Times New Roman"/>
              </a:rPr>
              <a:t>EITHER </a:t>
            </a:r>
            <a:r>
              <a:rPr sz="2600" spc="10" dirty="0">
                <a:latin typeface="Times New Roman"/>
                <a:cs typeface="Times New Roman"/>
              </a:rPr>
              <a:t>PROPER </a:t>
            </a:r>
            <a:r>
              <a:rPr sz="2600" spc="-50" dirty="0">
                <a:latin typeface="Times New Roman"/>
                <a:cs typeface="Times New Roman"/>
              </a:rPr>
              <a:t>ARRANGEMENTS  </a:t>
            </a:r>
            <a:r>
              <a:rPr sz="2600" spc="25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IRRIGATION </a:t>
            </a:r>
            <a:r>
              <a:rPr sz="2600" spc="60" dirty="0">
                <a:latin typeface="Times New Roman"/>
                <a:cs typeface="Times New Roman"/>
              </a:rPr>
              <a:t>OR </a:t>
            </a:r>
            <a:r>
              <a:rPr sz="2600" spc="-20" dirty="0">
                <a:latin typeface="Times New Roman"/>
                <a:cs typeface="Times New Roman"/>
              </a:rPr>
              <a:t>SUFFICIENT </a:t>
            </a:r>
            <a:r>
              <a:rPr sz="2600" spc="-75" dirty="0">
                <a:latin typeface="Times New Roman"/>
                <a:cs typeface="Times New Roman"/>
              </a:rPr>
              <a:t>RAINFALL </a:t>
            </a:r>
            <a:r>
              <a:rPr sz="2600" spc="25" dirty="0">
                <a:latin typeface="Times New Roman"/>
                <a:cs typeface="Times New Roman"/>
              </a:rPr>
              <a:t>FOR  </a:t>
            </a:r>
            <a:r>
              <a:rPr sz="2600" spc="5" dirty="0">
                <a:latin typeface="Times New Roman"/>
                <a:cs typeface="Times New Roman"/>
              </a:rPr>
              <a:t>THEIR </a:t>
            </a:r>
            <a:r>
              <a:rPr sz="2600" spc="-70" dirty="0">
                <a:latin typeface="Times New Roman"/>
                <a:cs typeface="Times New Roman"/>
              </a:rPr>
              <a:t>FAVOURABLE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DEVELOPMENT.</a:t>
            </a:r>
            <a:endParaRPr sz="2600">
              <a:latin typeface="Times New Roman"/>
              <a:cs typeface="Times New Roman"/>
            </a:endParaRPr>
          </a:p>
          <a:p>
            <a:pPr marL="4127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5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5" dirty="0">
                <a:latin typeface="Times New Roman"/>
                <a:cs typeface="Times New Roman"/>
              </a:rPr>
              <a:t>IN </a:t>
            </a:r>
            <a:r>
              <a:rPr sz="2600" spc="20" dirty="0">
                <a:latin typeface="Times New Roman"/>
                <a:cs typeface="Times New Roman"/>
              </a:rPr>
              <a:t>FEW </a:t>
            </a:r>
            <a:r>
              <a:rPr sz="2600" spc="-80" dirty="0">
                <a:latin typeface="Times New Roman"/>
                <a:cs typeface="Times New Roman"/>
              </a:rPr>
              <a:t>CASES, </a:t>
            </a:r>
            <a:r>
              <a:rPr sz="2600" spc="-45" dirty="0">
                <a:latin typeface="Times New Roman"/>
                <a:cs typeface="Times New Roman"/>
              </a:rPr>
              <a:t>WELL </a:t>
            </a:r>
            <a:r>
              <a:rPr sz="2600" spc="-25" dirty="0">
                <a:latin typeface="Times New Roman"/>
                <a:cs typeface="Times New Roman"/>
              </a:rPr>
              <a:t>DISTRIBUTED </a:t>
            </a:r>
            <a:r>
              <a:rPr sz="2600" spc="-75" dirty="0">
                <a:latin typeface="Times New Roman"/>
                <a:cs typeface="Times New Roman"/>
              </a:rPr>
              <a:t>RAINFALL  </a:t>
            </a:r>
            <a:r>
              <a:rPr sz="2600" spc="90" dirty="0">
                <a:latin typeface="Times New Roman"/>
                <a:cs typeface="Times New Roman"/>
              </a:rPr>
              <a:t>THROUHOUT </a:t>
            </a:r>
            <a:r>
              <a:rPr sz="2600" spc="35" dirty="0">
                <a:latin typeface="Times New Roman"/>
                <a:cs typeface="Times New Roman"/>
              </a:rPr>
              <a:t>THE </a:t>
            </a:r>
            <a:r>
              <a:rPr sz="2600" spc="-165" dirty="0">
                <a:latin typeface="Times New Roman"/>
                <a:cs typeface="Times New Roman"/>
              </a:rPr>
              <a:t>YEAR </a:t>
            </a:r>
            <a:r>
              <a:rPr sz="2600" spc="-55" dirty="0">
                <a:latin typeface="Times New Roman"/>
                <a:cs typeface="Times New Roman"/>
              </a:rPr>
              <a:t>IS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DESIRED.</a:t>
            </a:r>
            <a:endParaRPr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54036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99592" y="2564904"/>
            <a:ext cx="6096000" cy="365759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0"/>
              </a:spcBef>
            </a:pPr>
            <a:r>
              <a:rPr sz="5700" spc="8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55" dirty="0"/>
              <a:t>HAND</a:t>
            </a:r>
            <a:r>
              <a:rPr sz="4000" spc="-20" dirty="0"/>
              <a:t> WATERING</a:t>
            </a:r>
            <a:endParaRPr sz="4000" dirty="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11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75" dirty="0"/>
              <a:t>FLOOD</a:t>
            </a:r>
            <a:r>
              <a:rPr sz="4000" spc="-10" dirty="0"/>
              <a:t> </a:t>
            </a:r>
            <a:r>
              <a:rPr sz="4000" spc="-20" dirty="0"/>
              <a:t>WATERING</a:t>
            </a:r>
            <a:endParaRPr sz="4000" dirty="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120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80" dirty="0"/>
              <a:t>BOOM</a:t>
            </a:r>
            <a:r>
              <a:rPr sz="4000" spc="-20" dirty="0"/>
              <a:t> WATERING</a:t>
            </a:r>
            <a:endParaRPr sz="4000" dirty="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5700" spc="22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15" dirty="0"/>
              <a:t>DRIP</a:t>
            </a:r>
            <a:r>
              <a:rPr sz="4000" spc="-5" dirty="0"/>
              <a:t> </a:t>
            </a:r>
            <a:r>
              <a:rPr sz="4000" spc="-15" dirty="0"/>
              <a:t>IRRIGATION</a:t>
            </a:r>
            <a:endParaRPr sz="4000" dirty="0">
              <a:latin typeface="UnDotum"/>
              <a:cs typeface="UnDotum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</a:pPr>
            <a:r>
              <a:rPr sz="5700" spc="-135" baseline="6578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4000" spc="-90" dirty="0"/>
              <a:t>SPRINKLER</a:t>
            </a:r>
            <a:r>
              <a:rPr sz="4000" spc="-45" dirty="0"/>
              <a:t> </a:t>
            </a:r>
            <a:r>
              <a:rPr sz="4000" spc="-15" dirty="0"/>
              <a:t>IRRIGATION</a:t>
            </a:r>
            <a:endParaRPr sz="4000" dirty="0">
              <a:latin typeface="UnDotum"/>
              <a:cs typeface="UnDotum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7595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5" dirty="0"/>
              <a:t>METHODS </a:t>
            </a:r>
            <a:r>
              <a:rPr spc="-675" dirty="0"/>
              <a:t>OF</a:t>
            </a:r>
            <a:r>
              <a:rPr spc="-780" dirty="0"/>
              <a:t> </a:t>
            </a:r>
            <a:r>
              <a:rPr spc="-500" dirty="0"/>
              <a:t>IRRIGATION</a:t>
            </a:r>
          </a:p>
        </p:txBody>
      </p:sp>
    </p:spTree>
    <p:extLst>
      <p:ext uri="{BB962C8B-B14F-4D97-AF65-F5344CB8AC3E}">
        <p14:creationId xmlns:p14="http://schemas.microsoft.com/office/powerpoint/2010/main" val="187360590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80"/>
              <a:ext cx="887094" cy="10160"/>
            </a:xfrm>
            <a:custGeom>
              <a:avLst/>
              <a:gdLst/>
              <a:ahLst/>
              <a:cxnLst/>
              <a:rect l="l" t="t" r="r" b="b"/>
              <a:pathLst>
                <a:path w="887094" h="10159">
                  <a:moveTo>
                    <a:pt x="88654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2" y="10160"/>
                  </a:lnTo>
                  <a:lnTo>
                    <a:pt x="886546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83045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3535" algn="l"/>
                <a:tab pos="8291195" algn="l"/>
              </a:tabLst>
            </a:pPr>
            <a:r>
              <a:rPr spc="-470" dirty="0"/>
              <a:t>HAND</a:t>
            </a:r>
            <a:r>
              <a:rPr spc="-350" dirty="0"/>
              <a:t> </a:t>
            </a:r>
            <a:r>
              <a:rPr spc="-550" dirty="0"/>
              <a:t>WATERING	</a:t>
            </a:r>
            <a:r>
              <a:rPr u="sng" spc="-550" dirty="0">
                <a:uFill>
                  <a:solidFill>
                    <a:srgbClr val="00ABCF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91976361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796290"/>
            <a:ext cx="5092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chemeClr val="tx1">
                    <a:lumMod val="65000"/>
                  </a:schemeClr>
                </a:solidFill>
                <a:latin typeface="Palladio Uralic"/>
                <a:cs typeface="Palladio Uralic"/>
              </a:rPr>
              <a:t>HAND</a:t>
            </a:r>
            <a:r>
              <a:rPr sz="4400" spc="-70" dirty="0">
                <a:solidFill>
                  <a:schemeClr val="tx1">
                    <a:lumMod val="65000"/>
                  </a:schemeClr>
                </a:solidFill>
                <a:latin typeface="Palladio Uralic"/>
                <a:cs typeface="Palladio Uralic"/>
              </a:rPr>
              <a:t> </a:t>
            </a:r>
            <a:r>
              <a:rPr sz="4400" spc="-5" dirty="0">
                <a:solidFill>
                  <a:schemeClr val="tx1">
                    <a:lumMod val="65000"/>
                  </a:schemeClr>
                </a:solidFill>
                <a:latin typeface="Palladio Uralic"/>
                <a:cs typeface="Palladio Uralic"/>
              </a:rPr>
              <a:t>WATERING</a:t>
            </a:r>
            <a:endParaRPr sz="4400" dirty="0">
              <a:solidFill>
                <a:schemeClr val="tx1">
                  <a:lumMod val="65000"/>
                </a:schemeClr>
              </a:solidFill>
              <a:latin typeface="Palladio Uralic"/>
              <a:cs typeface="Palladio Uralic"/>
            </a:endParaRPr>
          </a:p>
        </p:txBody>
      </p:sp>
    </p:spTree>
    <p:extLst>
      <p:ext uri="{BB962C8B-B14F-4D97-AF65-F5344CB8AC3E}">
        <p14:creationId xmlns:p14="http://schemas.microsoft.com/office/powerpoint/2010/main" val="3593605203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</TotalTime>
  <Words>810</Words>
  <Application>Microsoft Office PowerPoint</Application>
  <PresentationFormat>On-screen Show (4:3)</PresentationFormat>
  <Paragraphs>208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Elemental</vt:lpstr>
      <vt:lpstr>FACTORS AFFECTING CULTIVATION</vt:lpstr>
      <vt:lpstr>FACTORS AFFECTINGCULTIVATION</vt:lpstr>
      <vt:lpstr>CULTIVATION DETAILS</vt:lpstr>
      <vt:lpstr>ALTITUDE</vt:lpstr>
      <vt:lpstr>TEMPERATURE</vt:lpstr>
      <vt:lpstr>RAIN FALL OR IRRIGATION</vt:lpstr>
      <vt:lpstr>METHODS OF IRRIGATION</vt:lpstr>
      <vt:lpstr>HAND WATERING   </vt:lpstr>
      <vt:lpstr>HAND WATERING</vt:lpstr>
      <vt:lpstr>PowerPoint Presentation</vt:lpstr>
      <vt:lpstr>PowerPoint Presentation</vt:lpstr>
      <vt:lpstr>PowerPoint Presentation</vt:lpstr>
      <vt:lpstr>PowerPoint Presentation</vt:lpstr>
      <vt:lpstr>SOIL</vt:lpstr>
      <vt:lpstr>DEPENDING UPON THE</vt:lpstr>
      <vt:lpstr>SOIL FERTILITY</vt:lpstr>
      <vt:lpstr>FERTILIZERS</vt:lpstr>
      <vt:lpstr>MANNURES</vt:lpstr>
      <vt:lpstr>BIO FERTILIZERS</vt:lpstr>
      <vt:lpstr>PEST AND PEST CONTROL</vt:lpstr>
      <vt:lpstr>METHODS OF PEST CONTROL</vt:lpstr>
      <vt:lpstr>MECHANICAL METHOD</vt:lpstr>
      <vt:lpstr>PowerPoint Presentation</vt:lpstr>
      <vt:lpstr>AGRICULTURAL METHOD</vt:lpstr>
      <vt:lpstr>PowerPoint Presentation</vt:lpstr>
      <vt:lpstr>BIOLLOGICAL METHOD</vt:lpstr>
      <vt:lpstr>BIOLLOGICAL METHOD</vt:lpstr>
      <vt:lpstr>COLLECTION  OF MEDICINAL   </vt:lpstr>
      <vt:lpstr>PowerPoint Presentation</vt:lpstr>
      <vt:lpstr>HARVESTING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DRYING</vt:lpstr>
      <vt:lpstr>NATURAL DRYING</vt:lpstr>
      <vt:lpstr>TRAY DRYERS</vt:lpstr>
      <vt:lpstr>A. TRAY DRYERS</vt:lpstr>
      <vt:lpstr>VACCUM DRYERS</vt:lpstr>
      <vt:lpstr>B.VACCUM DRYERS</vt:lpstr>
      <vt:lpstr>SPRAY DRYERS</vt:lpstr>
      <vt:lpstr>SPRAY DRYERS</vt:lpstr>
      <vt:lpstr>GARBLING(DRESSING)</vt:lpstr>
      <vt:lpstr>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Storage &amp; preservation o f 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alikkumar.ladi@cutm.ac.in</dc:creator>
  <cp:lastModifiedBy>alikkumar.ladi@cutm.ac.in</cp:lastModifiedBy>
  <cp:revision>2</cp:revision>
  <dcterms:created xsi:type="dcterms:W3CDTF">2021-03-03T09:43:44Z</dcterms:created>
  <dcterms:modified xsi:type="dcterms:W3CDTF">2021-03-03T09:49:44Z</dcterms:modified>
</cp:coreProperties>
</file>