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20620" y="412750"/>
            <a:ext cx="5302758" cy="528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6304" y="6391655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8833104" y="0"/>
                </a:moveTo>
                <a:lnTo>
                  <a:pt x="0" y="0"/>
                </a:lnTo>
                <a:lnTo>
                  <a:pt x="0" y="309372"/>
                </a:lnTo>
                <a:lnTo>
                  <a:pt x="8833104" y="309372"/>
                </a:lnTo>
                <a:lnTo>
                  <a:pt x="8833104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399" y="158495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143">
            <a:solidFill>
              <a:srgbClr val="87A3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2400" y="1392936"/>
            <a:ext cx="8839200" cy="4996180"/>
          </a:xfrm>
          <a:custGeom>
            <a:avLst/>
            <a:gdLst/>
            <a:ahLst/>
            <a:cxnLst/>
            <a:rect l="l" t="t" r="r" b="b"/>
            <a:pathLst>
              <a:path w="8839200" h="4996180">
                <a:moveTo>
                  <a:pt x="0" y="4995672"/>
                </a:moveTo>
                <a:lnTo>
                  <a:pt x="8839200" y="4995672"/>
                </a:lnTo>
                <a:lnTo>
                  <a:pt x="8839200" y="0"/>
                </a:lnTo>
                <a:lnTo>
                  <a:pt x="0" y="0"/>
                </a:lnTo>
                <a:lnTo>
                  <a:pt x="0" y="4995672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6697980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200" y="7619"/>
                </a:lnTo>
                <a:lnTo>
                  <a:pt x="883920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705599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152400" y="0"/>
                </a:lnTo>
                <a:lnTo>
                  <a:pt x="0" y="0"/>
                </a:lnTo>
                <a:lnTo>
                  <a:pt x="0" y="1392936"/>
                </a:lnTo>
                <a:lnTo>
                  <a:pt x="0" y="6858000"/>
                </a:lnTo>
                <a:lnTo>
                  <a:pt x="152400" y="6858000"/>
                </a:lnTo>
                <a:lnTo>
                  <a:pt x="152400" y="1392936"/>
                </a:lnTo>
                <a:lnTo>
                  <a:pt x="8991600" y="1392936"/>
                </a:lnTo>
                <a:lnTo>
                  <a:pt x="8991600" y="6858000"/>
                </a:lnTo>
                <a:lnTo>
                  <a:pt x="9144000" y="6858000"/>
                </a:lnTo>
                <a:lnTo>
                  <a:pt x="9144000" y="1392936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49352" y="6388608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8833104" y="0"/>
                </a:moveTo>
                <a:lnTo>
                  <a:pt x="0" y="0"/>
                </a:lnTo>
                <a:lnTo>
                  <a:pt x="0" y="309371"/>
                </a:lnTo>
                <a:lnTo>
                  <a:pt x="8833104" y="309371"/>
                </a:lnTo>
                <a:lnTo>
                  <a:pt x="8833104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143">
            <a:solidFill>
              <a:srgbClr val="87A3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52400" y="1277111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9144">
            <a:solidFill>
              <a:srgbClr val="87A34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267200" y="955547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84"/>
                </a:lnTo>
                <a:lnTo>
                  <a:pt x="594042" y="208483"/>
                </a:lnTo>
                <a:lnTo>
                  <a:pt x="575564" y="164757"/>
                </a:lnTo>
                <a:lnTo>
                  <a:pt x="550760" y="124815"/>
                </a:lnTo>
                <a:lnTo>
                  <a:pt x="520293" y="89306"/>
                </a:lnTo>
                <a:lnTo>
                  <a:pt x="484771" y="58826"/>
                </a:lnTo>
                <a:lnTo>
                  <a:pt x="444842" y="34036"/>
                </a:lnTo>
                <a:lnTo>
                  <a:pt x="401116" y="15544"/>
                </a:lnTo>
                <a:lnTo>
                  <a:pt x="354215" y="4000"/>
                </a:lnTo>
                <a:lnTo>
                  <a:pt x="304800" y="0"/>
                </a:lnTo>
                <a:lnTo>
                  <a:pt x="255371" y="4000"/>
                </a:lnTo>
                <a:lnTo>
                  <a:pt x="208470" y="15557"/>
                </a:lnTo>
                <a:lnTo>
                  <a:pt x="164744" y="34036"/>
                </a:lnTo>
                <a:lnTo>
                  <a:pt x="124815" y="58839"/>
                </a:lnTo>
                <a:lnTo>
                  <a:pt x="89293" y="89306"/>
                </a:lnTo>
                <a:lnTo>
                  <a:pt x="58826" y="124828"/>
                </a:lnTo>
                <a:lnTo>
                  <a:pt x="34023" y="164757"/>
                </a:lnTo>
                <a:lnTo>
                  <a:pt x="15544" y="208483"/>
                </a:lnTo>
                <a:lnTo>
                  <a:pt x="3987" y="255384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97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16" y="594055"/>
                </a:lnTo>
                <a:lnTo>
                  <a:pt x="444842" y="575576"/>
                </a:lnTo>
                <a:lnTo>
                  <a:pt x="484784" y="550773"/>
                </a:lnTo>
                <a:lnTo>
                  <a:pt x="520293" y="520306"/>
                </a:lnTo>
                <a:lnTo>
                  <a:pt x="550773" y="484784"/>
                </a:lnTo>
                <a:lnTo>
                  <a:pt x="575564" y="444855"/>
                </a:lnTo>
                <a:lnTo>
                  <a:pt x="594055" y="401116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337303" y="1026667"/>
            <a:ext cx="471170" cy="469900"/>
          </a:xfrm>
          <a:custGeom>
            <a:avLst/>
            <a:gdLst/>
            <a:ahLst/>
            <a:cxnLst/>
            <a:rect l="l" t="t" r="r" b="b"/>
            <a:pathLst>
              <a:path w="471170" h="469900">
                <a:moveTo>
                  <a:pt x="258191" y="0"/>
                </a:moveTo>
                <a:lnTo>
                  <a:pt x="234187" y="0"/>
                </a:lnTo>
                <a:lnTo>
                  <a:pt x="210058" y="1270"/>
                </a:lnTo>
                <a:lnTo>
                  <a:pt x="164211" y="10160"/>
                </a:lnTo>
                <a:lnTo>
                  <a:pt x="122300" y="29210"/>
                </a:lnTo>
                <a:lnTo>
                  <a:pt x="84836" y="54610"/>
                </a:lnTo>
                <a:lnTo>
                  <a:pt x="52959" y="86360"/>
                </a:lnTo>
                <a:lnTo>
                  <a:pt x="27940" y="124460"/>
                </a:lnTo>
                <a:lnTo>
                  <a:pt x="10160" y="166370"/>
                </a:lnTo>
                <a:lnTo>
                  <a:pt x="1016" y="212089"/>
                </a:lnTo>
                <a:lnTo>
                  <a:pt x="0" y="236220"/>
                </a:lnTo>
                <a:lnTo>
                  <a:pt x="1397" y="260350"/>
                </a:lnTo>
                <a:lnTo>
                  <a:pt x="11049" y="306070"/>
                </a:lnTo>
                <a:lnTo>
                  <a:pt x="29083" y="347979"/>
                </a:lnTo>
                <a:lnTo>
                  <a:pt x="54610" y="386079"/>
                </a:lnTo>
                <a:lnTo>
                  <a:pt x="86613" y="417829"/>
                </a:lnTo>
                <a:lnTo>
                  <a:pt x="124333" y="443229"/>
                </a:lnTo>
                <a:lnTo>
                  <a:pt x="166750" y="461010"/>
                </a:lnTo>
                <a:lnTo>
                  <a:pt x="212725" y="469900"/>
                </a:lnTo>
                <a:lnTo>
                  <a:pt x="236728" y="469900"/>
                </a:lnTo>
                <a:lnTo>
                  <a:pt x="260858" y="468629"/>
                </a:lnTo>
                <a:lnTo>
                  <a:pt x="284099" y="466089"/>
                </a:lnTo>
                <a:lnTo>
                  <a:pt x="306705" y="459739"/>
                </a:lnTo>
                <a:lnTo>
                  <a:pt x="324696" y="453389"/>
                </a:lnTo>
                <a:lnTo>
                  <a:pt x="213487" y="453389"/>
                </a:lnTo>
                <a:lnTo>
                  <a:pt x="191770" y="449579"/>
                </a:lnTo>
                <a:lnTo>
                  <a:pt x="150749" y="436879"/>
                </a:lnTo>
                <a:lnTo>
                  <a:pt x="113537" y="416560"/>
                </a:lnTo>
                <a:lnTo>
                  <a:pt x="81153" y="389889"/>
                </a:lnTo>
                <a:lnTo>
                  <a:pt x="54356" y="358139"/>
                </a:lnTo>
                <a:lnTo>
                  <a:pt x="34162" y="321310"/>
                </a:lnTo>
                <a:lnTo>
                  <a:pt x="21336" y="279400"/>
                </a:lnTo>
                <a:lnTo>
                  <a:pt x="16827" y="236220"/>
                </a:lnTo>
                <a:lnTo>
                  <a:pt x="16823" y="233679"/>
                </a:lnTo>
                <a:lnTo>
                  <a:pt x="17780" y="213360"/>
                </a:lnTo>
                <a:lnTo>
                  <a:pt x="26416" y="170179"/>
                </a:lnTo>
                <a:lnTo>
                  <a:pt x="43053" y="130810"/>
                </a:lnTo>
                <a:lnTo>
                  <a:pt x="66421" y="96520"/>
                </a:lnTo>
                <a:lnTo>
                  <a:pt x="96138" y="66039"/>
                </a:lnTo>
                <a:lnTo>
                  <a:pt x="130937" y="43179"/>
                </a:lnTo>
                <a:lnTo>
                  <a:pt x="170053" y="26670"/>
                </a:lnTo>
                <a:lnTo>
                  <a:pt x="212598" y="17779"/>
                </a:lnTo>
                <a:lnTo>
                  <a:pt x="235076" y="16510"/>
                </a:lnTo>
                <a:lnTo>
                  <a:pt x="322495" y="16510"/>
                </a:lnTo>
                <a:lnTo>
                  <a:pt x="304292" y="10160"/>
                </a:lnTo>
                <a:lnTo>
                  <a:pt x="281686" y="3810"/>
                </a:lnTo>
                <a:lnTo>
                  <a:pt x="258191" y="0"/>
                </a:lnTo>
                <a:close/>
              </a:path>
              <a:path w="471170" h="469900">
                <a:moveTo>
                  <a:pt x="322495" y="16510"/>
                </a:moveTo>
                <a:lnTo>
                  <a:pt x="235076" y="16510"/>
                </a:lnTo>
                <a:lnTo>
                  <a:pt x="257429" y="17779"/>
                </a:lnTo>
                <a:lnTo>
                  <a:pt x="279146" y="20320"/>
                </a:lnTo>
                <a:lnTo>
                  <a:pt x="320294" y="33020"/>
                </a:lnTo>
                <a:lnTo>
                  <a:pt x="357378" y="53339"/>
                </a:lnTo>
                <a:lnTo>
                  <a:pt x="389890" y="80010"/>
                </a:lnTo>
                <a:lnTo>
                  <a:pt x="416560" y="113029"/>
                </a:lnTo>
                <a:lnTo>
                  <a:pt x="436880" y="149860"/>
                </a:lnTo>
                <a:lnTo>
                  <a:pt x="449580" y="190500"/>
                </a:lnTo>
                <a:lnTo>
                  <a:pt x="454088" y="233679"/>
                </a:lnTo>
                <a:lnTo>
                  <a:pt x="454092" y="236220"/>
                </a:lnTo>
                <a:lnTo>
                  <a:pt x="453136" y="256539"/>
                </a:lnTo>
                <a:lnTo>
                  <a:pt x="444500" y="299720"/>
                </a:lnTo>
                <a:lnTo>
                  <a:pt x="427990" y="339089"/>
                </a:lnTo>
                <a:lnTo>
                  <a:pt x="404495" y="373379"/>
                </a:lnTo>
                <a:lnTo>
                  <a:pt x="374904" y="403860"/>
                </a:lnTo>
                <a:lnTo>
                  <a:pt x="340106" y="426720"/>
                </a:lnTo>
                <a:lnTo>
                  <a:pt x="300863" y="444500"/>
                </a:lnTo>
                <a:lnTo>
                  <a:pt x="258318" y="452120"/>
                </a:lnTo>
                <a:lnTo>
                  <a:pt x="235838" y="453389"/>
                </a:lnTo>
                <a:lnTo>
                  <a:pt x="324696" y="453389"/>
                </a:lnTo>
                <a:lnTo>
                  <a:pt x="368173" y="429260"/>
                </a:lnTo>
                <a:lnTo>
                  <a:pt x="402844" y="400050"/>
                </a:lnTo>
                <a:lnTo>
                  <a:pt x="431292" y="365760"/>
                </a:lnTo>
                <a:lnTo>
                  <a:pt x="452882" y="325120"/>
                </a:lnTo>
                <a:lnTo>
                  <a:pt x="466344" y="281939"/>
                </a:lnTo>
                <a:lnTo>
                  <a:pt x="470916" y="233679"/>
                </a:lnTo>
                <a:lnTo>
                  <a:pt x="469519" y="209550"/>
                </a:lnTo>
                <a:lnTo>
                  <a:pt x="459994" y="163829"/>
                </a:lnTo>
                <a:lnTo>
                  <a:pt x="441960" y="121920"/>
                </a:lnTo>
                <a:lnTo>
                  <a:pt x="416433" y="85089"/>
                </a:lnTo>
                <a:lnTo>
                  <a:pt x="384301" y="52070"/>
                </a:lnTo>
                <a:lnTo>
                  <a:pt x="346710" y="27939"/>
                </a:lnTo>
                <a:lnTo>
                  <a:pt x="326136" y="17779"/>
                </a:lnTo>
                <a:lnTo>
                  <a:pt x="322495" y="16510"/>
                </a:lnTo>
                <a:close/>
              </a:path>
              <a:path w="471170" h="469900">
                <a:moveTo>
                  <a:pt x="235838" y="33020"/>
                </a:moveTo>
                <a:lnTo>
                  <a:pt x="195199" y="36829"/>
                </a:lnTo>
                <a:lnTo>
                  <a:pt x="157225" y="49529"/>
                </a:lnTo>
                <a:lnTo>
                  <a:pt x="122936" y="67310"/>
                </a:lnTo>
                <a:lnTo>
                  <a:pt x="92963" y="92710"/>
                </a:lnTo>
                <a:lnTo>
                  <a:pt x="68199" y="121920"/>
                </a:lnTo>
                <a:lnTo>
                  <a:pt x="49530" y="156210"/>
                </a:lnTo>
                <a:lnTo>
                  <a:pt x="37719" y="194310"/>
                </a:lnTo>
                <a:lnTo>
                  <a:pt x="33591" y="233679"/>
                </a:lnTo>
                <a:lnTo>
                  <a:pt x="33583" y="236220"/>
                </a:lnTo>
                <a:lnTo>
                  <a:pt x="34417" y="255270"/>
                </a:lnTo>
                <a:lnTo>
                  <a:pt x="42418" y="294639"/>
                </a:lnTo>
                <a:lnTo>
                  <a:pt x="57785" y="331470"/>
                </a:lnTo>
                <a:lnTo>
                  <a:pt x="79375" y="363220"/>
                </a:lnTo>
                <a:lnTo>
                  <a:pt x="106680" y="391160"/>
                </a:lnTo>
                <a:lnTo>
                  <a:pt x="138937" y="412750"/>
                </a:lnTo>
                <a:lnTo>
                  <a:pt x="175006" y="427989"/>
                </a:lnTo>
                <a:lnTo>
                  <a:pt x="214375" y="435610"/>
                </a:lnTo>
                <a:lnTo>
                  <a:pt x="235076" y="436879"/>
                </a:lnTo>
                <a:lnTo>
                  <a:pt x="255650" y="435610"/>
                </a:lnTo>
                <a:lnTo>
                  <a:pt x="275717" y="433070"/>
                </a:lnTo>
                <a:lnTo>
                  <a:pt x="295148" y="427989"/>
                </a:lnTo>
                <a:lnTo>
                  <a:pt x="313690" y="421639"/>
                </a:lnTo>
                <a:lnTo>
                  <a:pt x="316211" y="420370"/>
                </a:lnTo>
                <a:lnTo>
                  <a:pt x="234187" y="420370"/>
                </a:lnTo>
                <a:lnTo>
                  <a:pt x="215137" y="419100"/>
                </a:lnTo>
                <a:lnTo>
                  <a:pt x="162306" y="405129"/>
                </a:lnTo>
                <a:lnTo>
                  <a:pt x="116712" y="377189"/>
                </a:lnTo>
                <a:lnTo>
                  <a:pt x="81153" y="337820"/>
                </a:lnTo>
                <a:lnTo>
                  <a:pt x="58166" y="289560"/>
                </a:lnTo>
                <a:lnTo>
                  <a:pt x="50292" y="233679"/>
                </a:lnTo>
                <a:lnTo>
                  <a:pt x="51308" y="214629"/>
                </a:lnTo>
                <a:lnTo>
                  <a:pt x="65278" y="162560"/>
                </a:lnTo>
                <a:lnTo>
                  <a:pt x="93345" y="116839"/>
                </a:lnTo>
                <a:lnTo>
                  <a:pt x="132969" y="81279"/>
                </a:lnTo>
                <a:lnTo>
                  <a:pt x="181737" y="57150"/>
                </a:lnTo>
                <a:lnTo>
                  <a:pt x="236728" y="49529"/>
                </a:lnTo>
                <a:lnTo>
                  <a:pt x="314451" y="49529"/>
                </a:lnTo>
                <a:lnTo>
                  <a:pt x="295910" y="41910"/>
                </a:lnTo>
                <a:lnTo>
                  <a:pt x="276606" y="36829"/>
                </a:lnTo>
                <a:lnTo>
                  <a:pt x="256540" y="34289"/>
                </a:lnTo>
                <a:lnTo>
                  <a:pt x="235838" y="33020"/>
                </a:lnTo>
                <a:close/>
              </a:path>
              <a:path w="471170" h="469900">
                <a:moveTo>
                  <a:pt x="314451" y="49529"/>
                </a:moveTo>
                <a:lnTo>
                  <a:pt x="236728" y="49529"/>
                </a:lnTo>
                <a:lnTo>
                  <a:pt x="255778" y="50800"/>
                </a:lnTo>
                <a:lnTo>
                  <a:pt x="273938" y="53339"/>
                </a:lnTo>
                <a:lnTo>
                  <a:pt x="324866" y="72389"/>
                </a:lnTo>
                <a:lnTo>
                  <a:pt x="367284" y="105410"/>
                </a:lnTo>
                <a:lnTo>
                  <a:pt x="398907" y="148589"/>
                </a:lnTo>
                <a:lnTo>
                  <a:pt x="417068" y="199389"/>
                </a:lnTo>
                <a:lnTo>
                  <a:pt x="420624" y="236220"/>
                </a:lnTo>
                <a:lnTo>
                  <a:pt x="419608" y="255270"/>
                </a:lnTo>
                <a:lnTo>
                  <a:pt x="405638" y="308610"/>
                </a:lnTo>
                <a:lnTo>
                  <a:pt x="377571" y="354329"/>
                </a:lnTo>
                <a:lnTo>
                  <a:pt x="338074" y="389889"/>
                </a:lnTo>
                <a:lnTo>
                  <a:pt x="289433" y="412750"/>
                </a:lnTo>
                <a:lnTo>
                  <a:pt x="234187" y="420370"/>
                </a:lnTo>
                <a:lnTo>
                  <a:pt x="316211" y="420370"/>
                </a:lnTo>
                <a:lnTo>
                  <a:pt x="363600" y="391160"/>
                </a:lnTo>
                <a:lnTo>
                  <a:pt x="391033" y="364489"/>
                </a:lnTo>
                <a:lnTo>
                  <a:pt x="412876" y="331470"/>
                </a:lnTo>
                <a:lnTo>
                  <a:pt x="428244" y="295910"/>
                </a:lnTo>
                <a:lnTo>
                  <a:pt x="436372" y="256539"/>
                </a:lnTo>
                <a:lnTo>
                  <a:pt x="437332" y="233679"/>
                </a:lnTo>
                <a:lnTo>
                  <a:pt x="436499" y="214629"/>
                </a:lnTo>
                <a:lnTo>
                  <a:pt x="428498" y="175260"/>
                </a:lnTo>
                <a:lnTo>
                  <a:pt x="413258" y="139700"/>
                </a:lnTo>
                <a:lnTo>
                  <a:pt x="391541" y="106679"/>
                </a:lnTo>
                <a:lnTo>
                  <a:pt x="364236" y="80010"/>
                </a:lnTo>
                <a:lnTo>
                  <a:pt x="332105" y="57150"/>
                </a:lnTo>
                <a:lnTo>
                  <a:pt x="314451" y="49529"/>
                </a:lnTo>
                <a:close/>
              </a:path>
            </a:pathLst>
          </a:custGeom>
          <a:solidFill>
            <a:srgbClr val="87A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491" y="1549349"/>
            <a:ext cx="8383016" cy="1261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491" y="1549349"/>
            <a:ext cx="8383016" cy="3154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880" y="2106295"/>
            <a:ext cx="51041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30" dirty="0">
                <a:solidFill>
                  <a:srgbClr val="FF00FF"/>
                </a:solidFill>
                <a:latin typeface="Arial"/>
                <a:cs typeface="Arial"/>
              </a:rPr>
              <a:t>Plant </a:t>
            </a:r>
            <a:r>
              <a:rPr sz="3200" b="1" spc="-685" dirty="0">
                <a:solidFill>
                  <a:srgbClr val="FF00FF"/>
                </a:solidFill>
                <a:latin typeface="Arial"/>
                <a:cs typeface="Arial"/>
              </a:rPr>
              <a:t>Tissue </a:t>
            </a:r>
            <a:r>
              <a:rPr sz="3200" b="1" spc="-540" dirty="0">
                <a:solidFill>
                  <a:srgbClr val="FF00FF"/>
                </a:solidFill>
                <a:latin typeface="Arial"/>
                <a:cs typeface="Arial"/>
              </a:rPr>
              <a:t>Culture </a:t>
            </a:r>
            <a:r>
              <a:rPr sz="3200" b="1" spc="-615" dirty="0">
                <a:solidFill>
                  <a:srgbClr val="FF00FF"/>
                </a:solidFill>
                <a:latin typeface="Arial"/>
                <a:cs typeface="Arial"/>
              </a:rPr>
              <a:t>and </a:t>
            </a:r>
            <a:r>
              <a:rPr sz="3200" b="1" spc="-470" dirty="0">
                <a:solidFill>
                  <a:srgbClr val="FF00FF"/>
                </a:solidFill>
                <a:latin typeface="Arial"/>
                <a:cs typeface="Arial"/>
              </a:rPr>
              <a:t>their</a:t>
            </a:r>
            <a:r>
              <a:rPr sz="3200" b="1" spc="-140" dirty="0">
                <a:solidFill>
                  <a:srgbClr val="FF00FF"/>
                </a:solidFill>
                <a:latin typeface="Arial"/>
                <a:cs typeface="Arial"/>
              </a:rPr>
              <a:t> </a:t>
            </a:r>
            <a:r>
              <a:rPr sz="3200" b="1" spc="-655" dirty="0">
                <a:solidFill>
                  <a:srgbClr val="FF00FF"/>
                </a:solidFill>
                <a:latin typeface="Arial"/>
                <a:cs typeface="Arial"/>
              </a:rPr>
              <a:t>techniques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8404" y="3026664"/>
            <a:ext cx="6031992" cy="3177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89454" y="3220923"/>
            <a:ext cx="4466590" cy="13458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ts val="3354"/>
              </a:lnSpc>
              <a:spcBef>
                <a:spcPts val="95"/>
              </a:spcBef>
            </a:pPr>
            <a:r>
              <a:rPr sz="2800" b="1" spc="-10" dirty="0">
                <a:solidFill>
                  <a:srgbClr val="C00000"/>
                </a:solidFill>
                <a:latin typeface="Arial"/>
                <a:cs typeface="Arial"/>
              </a:rPr>
              <a:t>PREPARED </a:t>
            </a: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BY</a:t>
            </a:r>
            <a:r>
              <a:rPr sz="28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5" dirty="0" smtClean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endParaRPr lang="en-IN" sz="2800" b="1" spc="-5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635" algn="ctr">
              <a:lnSpc>
                <a:spcPts val="3354"/>
              </a:lnSpc>
              <a:spcBef>
                <a:spcPts val="95"/>
              </a:spcBef>
            </a:pPr>
            <a:r>
              <a:rPr lang="en-IN" sz="2800" b="1" spc="-5" dirty="0" smtClean="0">
                <a:solidFill>
                  <a:srgbClr val="C00000"/>
                </a:solidFill>
                <a:latin typeface="Arial"/>
                <a:cs typeface="Arial"/>
              </a:rPr>
              <a:t>LADI ALIK KUMAR</a:t>
            </a:r>
          </a:p>
          <a:p>
            <a:pPr marL="635" algn="ctr">
              <a:lnSpc>
                <a:spcPts val="3354"/>
              </a:lnSpc>
              <a:spcBef>
                <a:spcPts val="95"/>
              </a:spcBef>
            </a:pPr>
            <a:r>
              <a:rPr lang="en-IN" sz="2800" b="1" spc="-5" dirty="0" smtClean="0">
                <a:solidFill>
                  <a:srgbClr val="C00000"/>
                </a:solidFill>
                <a:latin typeface="Arial"/>
                <a:cs typeface="Arial"/>
              </a:rPr>
              <a:t>ASST PROFESSOR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5233" y="412750"/>
            <a:ext cx="310705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b="1" spc="-5" dirty="0">
                <a:solidFill>
                  <a:srgbClr val="87A34D"/>
                </a:solidFill>
                <a:latin typeface="Georgia"/>
                <a:cs typeface="Georgia"/>
              </a:rPr>
              <a:t>Culture</a:t>
            </a:r>
            <a:r>
              <a:rPr sz="3300" b="1" spc="-70" dirty="0">
                <a:solidFill>
                  <a:srgbClr val="87A34D"/>
                </a:solidFill>
                <a:latin typeface="Georgia"/>
                <a:cs typeface="Georgia"/>
              </a:rPr>
              <a:t> </a:t>
            </a:r>
            <a:r>
              <a:rPr sz="3300" b="1" spc="-5" dirty="0">
                <a:solidFill>
                  <a:srgbClr val="87A34D"/>
                </a:solidFill>
                <a:latin typeface="Georgia"/>
                <a:cs typeface="Georgia"/>
              </a:rPr>
              <a:t>media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8268970" cy="3482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202565" indent="-27432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Explants are then </a:t>
            </a:r>
            <a:r>
              <a:rPr sz="2700" spc="-10" dirty="0">
                <a:latin typeface="Georgia"/>
                <a:cs typeface="Georgia"/>
              </a:rPr>
              <a:t>usually </a:t>
            </a:r>
            <a:r>
              <a:rPr sz="2700" spc="-5" dirty="0">
                <a:latin typeface="Georgia"/>
                <a:cs typeface="Georgia"/>
              </a:rPr>
              <a:t>placed on the surface of </a:t>
            </a:r>
            <a:r>
              <a:rPr sz="2700" dirty="0">
                <a:latin typeface="Georgia"/>
                <a:cs typeface="Georgia"/>
              </a:rPr>
              <a:t>a  </a:t>
            </a:r>
            <a:r>
              <a:rPr sz="2700" spc="-5" dirty="0">
                <a:latin typeface="Georgia"/>
                <a:cs typeface="Georgia"/>
              </a:rPr>
              <a:t>solid </a:t>
            </a:r>
            <a:r>
              <a:rPr sz="2700" spc="-10" dirty="0">
                <a:latin typeface="Georgia"/>
                <a:cs typeface="Georgia"/>
              </a:rPr>
              <a:t>culture </a:t>
            </a:r>
            <a:r>
              <a:rPr sz="2700" dirty="0">
                <a:latin typeface="Georgia"/>
                <a:cs typeface="Georgia"/>
              </a:rPr>
              <a:t>medium, </a:t>
            </a:r>
            <a:r>
              <a:rPr sz="2700" spc="-5" dirty="0">
                <a:latin typeface="Georgia"/>
                <a:cs typeface="Georgia"/>
              </a:rPr>
              <a:t>but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sometimes placed  directly </a:t>
            </a:r>
            <a:r>
              <a:rPr sz="2700" dirty="0">
                <a:latin typeface="Georgia"/>
                <a:cs typeface="Georgia"/>
              </a:rPr>
              <a:t>into a </a:t>
            </a:r>
            <a:r>
              <a:rPr sz="2700" spc="-5" dirty="0">
                <a:latin typeface="Georgia"/>
                <a:cs typeface="Georgia"/>
              </a:rPr>
              <a:t>liquid </a:t>
            </a:r>
            <a:r>
              <a:rPr sz="2700" spc="-10" dirty="0">
                <a:latin typeface="Georgia"/>
                <a:cs typeface="Georgia"/>
              </a:rPr>
              <a:t>medium, </a:t>
            </a:r>
            <a:r>
              <a:rPr sz="2700" spc="-5" dirty="0">
                <a:latin typeface="Georgia"/>
                <a:cs typeface="Georgia"/>
              </a:rPr>
              <a:t>when cell suspension  </a:t>
            </a:r>
            <a:r>
              <a:rPr sz="2700" spc="-10" dirty="0">
                <a:latin typeface="Georgia"/>
                <a:cs typeface="Georgia"/>
              </a:rPr>
              <a:t>cultures </a:t>
            </a:r>
            <a:r>
              <a:rPr sz="2700" spc="-5" dirty="0">
                <a:latin typeface="Georgia"/>
                <a:cs typeface="Georgia"/>
              </a:rPr>
              <a:t>are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desired.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4F81BC"/>
              </a:buClr>
              <a:buFont typeface="Arial"/>
              <a:buChar char=""/>
            </a:pPr>
            <a:endParaRPr sz="395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buClr>
                <a:srgbClr val="4F81BC"/>
              </a:buClr>
              <a:buSzPct val="85185"/>
              <a:buFont typeface="Arial"/>
              <a:buChar char=""/>
              <a:tabLst>
                <a:tab pos="368935" algn="l"/>
                <a:tab pos="369570" algn="l"/>
              </a:tabLst>
            </a:pPr>
            <a:r>
              <a:rPr dirty="0"/>
              <a:t>	</a:t>
            </a:r>
            <a:r>
              <a:rPr sz="2700" b="1" spc="-5" dirty="0">
                <a:latin typeface="Georgia"/>
                <a:cs typeface="Georgia"/>
              </a:rPr>
              <a:t>Culture </a:t>
            </a:r>
            <a:r>
              <a:rPr sz="2700" b="1" dirty="0">
                <a:latin typeface="Georgia"/>
                <a:cs typeface="Georgia"/>
              </a:rPr>
              <a:t>media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generally composed of  </a:t>
            </a:r>
            <a:r>
              <a:rPr sz="2700" dirty="0">
                <a:latin typeface="Georgia"/>
                <a:cs typeface="Georgia"/>
              </a:rPr>
              <a:t>inorganic </a:t>
            </a:r>
            <a:r>
              <a:rPr sz="2700" spc="-10" dirty="0">
                <a:latin typeface="Georgia"/>
                <a:cs typeface="Georgia"/>
              </a:rPr>
              <a:t>salts </a:t>
            </a:r>
            <a:r>
              <a:rPr sz="2700" spc="-5" dirty="0">
                <a:latin typeface="Georgia"/>
                <a:cs typeface="Georgia"/>
              </a:rPr>
              <a:t>plus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few organic </a:t>
            </a:r>
            <a:r>
              <a:rPr sz="2700" dirty="0">
                <a:latin typeface="Georgia"/>
                <a:cs typeface="Georgia"/>
              </a:rPr>
              <a:t>nutrients, vitamins  and </a:t>
            </a:r>
            <a:r>
              <a:rPr sz="2700" spc="-5" dirty="0">
                <a:latin typeface="Georgia"/>
                <a:cs typeface="Georgia"/>
              </a:rPr>
              <a:t>plant</a:t>
            </a:r>
            <a:r>
              <a:rPr sz="2700" spc="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hormones.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392936"/>
            <a:ext cx="8839200" cy="4996180"/>
          </a:xfrm>
          <a:custGeom>
            <a:avLst/>
            <a:gdLst/>
            <a:ahLst/>
            <a:cxnLst/>
            <a:rect l="l" t="t" r="r" b="b"/>
            <a:pathLst>
              <a:path w="8839200" h="4996180">
                <a:moveTo>
                  <a:pt x="0" y="4995672"/>
                </a:moveTo>
                <a:lnTo>
                  <a:pt x="8839200" y="4995672"/>
                </a:lnTo>
                <a:lnTo>
                  <a:pt x="8839200" y="0"/>
                </a:lnTo>
                <a:lnTo>
                  <a:pt x="0" y="0"/>
                </a:lnTo>
                <a:lnTo>
                  <a:pt x="0" y="4995672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6697980"/>
            <a:ext cx="8839200" cy="7620"/>
          </a:xfrm>
          <a:custGeom>
            <a:avLst/>
            <a:gdLst/>
            <a:ahLst/>
            <a:cxnLst/>
            <a:rect l="l" t="t" r="r" b="b"/>
            <a:pathLst>
              <a:path w="8839200" h="7620">
                <a:moveTo>
                  <a:pt x="0" y="7619"/>
                </a:moveTo>
                <a:lnTo>
                  <a:pt x="8839200" y="7619"/>
                </a:lnTo>
                <a:lnTo>
                  <a:pt x="883920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705599"/>
            <a:ext cx="9144000" cy="152400"/>
          </a:xfrm>
          <a:custGeom>
            <a:avLst/>
            <a:gdLst/>
            <a:ahLst/>
            <a:cxnLst/>
            <a:rect l="l" t="t" r="r" b="b"/>
            <a:pathLst>
              <a:path w="9144000" h="152400">
                <a:moveTo>
                  <a:pt x="9144000" y="0"/>
                </a:moveTo>
                <a:lnTo>
                  <a:pt x="0" y="0"/>
                </a:lnTo>
                <a:lnTo>
                  <a:pt x="0" y="152400"/>
                </a:lnTo>
                <a:lnTo>
                  <a:pt x="9144000" y="152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8991600" y="0"/>
                  </a:lnTo>
                  <a:lnTo>
                    <a:pt x="152400" y="0"/>
                  </a:lnTo>
                  <a:lnTo>
                    <a:pt x="0" y="0"/>
                  </a:lnTo>
                  <a:lnTo>
                    <a:pt x="0" y="1392936"/>
                  </a:lnTo>
                  <a:lnTo>
                    <a:pt x="0" y="6858000"/>
                  </a:lnTo>
                  <a:lnTo>
                    <a:pt x="152400" y="6858000"/>
                  </a:lnTo>
                  <a:lnTo>
                    <a:pt x="152400" y="1392936"/>
                  </a:lnTo>
                  <a:lnTo>
                    <a:pt x="8991600" y="1392936"/>
                  </a:lnTo>
                  <a:lnTo>
                    <a:pt x="8991600" y="6858000"/>
                  </a:lnTo>
                  <a:lnTo>
                    <a:pt x="9144000" y="6858000"/>
                  </a:lnTo>
                  <a:lnTo>
                    <a:pt x="9144000" y="139293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9352" y="6388608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371"/>
                  </a:lnTo>
                  <a:lnTo>
                    <a:pt x="8833104" y="309371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2400" y="155447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87A3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400" y="1277111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9144">
              <a:solidFill>
                <a:srgbClr val="87A34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67200" y="955547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97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37303" y="1026667"/>
              <a:ext cx="471170" cy="469900"/>
            </a:xfrm>
            <a:custGeom>
              <a:avLst/>
              <a:gdLst/>
              <a:ahLst/>
              <a:cxnLst/>
              <a:rect l="l" t="t" r="r" b="b"/>
              <a:pathLst>
                <a:path w="471170" h="469900">
                  <a:moveTo>
                    <a:pt x="258191" y="0"/>
                  </a:moveTo>
                  <a:lnTo>
                    <a:pt x="234187" y="0"/>
                  </a:lnTo>
                  <a:lnTo>
                    <a:pt x="210058" y="1270"/>
                  </a:lnTo>
                  <a:lnTo>
                    <a:pt x="164211" y="10160"/>
                  </a:lnTo>
                  <a:lnTo>
                    <a:pt x="122300" y="29210"/>
                  </a:lnTo>
                  <a:lnTo>
                    <a:pt x="84836" y="54610"/>
                  </a:lnTo>
                  <a:lnTo>
                    <a:pt x="52959" y="86360"/>
                  </a:lnTo>
                  <a:lnTo>
                    <a:pt x="27940" y="124460"/>
                  </a:lnTo>
                  <a:lnTo>
                    <a:pt x="10160" y="166370"/>
                  </a:lnTo>
                  <a:lnTo>
                    <a:pt x="1016" y="212089"/>
                  </a:lnTo>
                  <a:lnTo>
                    <a:pt x="0" y="236220"/>
                  </a:lnTo>
                  <a:lnTo>
                    <a:pt x="1397" y="260350"/>
                  </a:lnTo>
                  <a:lnTo>
                    <a:pt x="11049" y="306070"/>
                  </a:lnTo>
                  <a:lnTo>
                    <a:pt x="29083" y="347979"/>
                  </a:lnTo>
                  <a:lnTo>
                    <a:pt x="54610" y="386079"/>
                  </a:lnTo>
                  <a:lnTo>
                    <a:pt x="86613" y="417829"/>
                  </a:lnTo>
                  <a:lnTo>
                    <a:pt x="124333" y="443229"/>
                  </a:lnTo>
                  <a:lnTo>
                    <a:pt x="166750" y="461010"/>
                  </a:lnTo>
                  <a:lnTo>
                    <a:pt x="212725" y="469900"/>
                  </a:lnTo>
                  <a:lnTo>
                    <a:pt x="236728" y="469900"/>
                  </a:lnTo>
                  <a:lnTo>
                    <a:pt x="260858" y="468629"/>
                  </a:lnTo>
                  <a:lnTo>
                    <a:pt x="284099" y="466089"/>
                  </a:lnTo>
                  <a:lnTo>
                    <a:pt x="306705" y="459739"/>
                  </a:lnTo>
                  <a:lnTo>
                    <a:pt x="324696" y="453389"/>
                  </a:lnTo>
                  <a:lnTo>
                    <a:pt x="213487" y="453389"/>
                  </a:lnTo>
                  <a:lnTo>
                    <a:pt x="191770" y="449579"/>
                  </a:lnTo>
                  <a:lnTo>
                    <a:pt x="150749" y="436879"/>
                  </a:lnTo>
                  <a:lnTo>
                    <a:pt x="113537" y="416560"/>
                  </a:lnTo>
                  <a:lnTo>
                    <a:pt x="81153" y="389889"/>
                  </a:lnTo>
                  <a:lnTo>
                    <a:pt x="54356" y="358139"/>
                  </a:lnTo>
                  <a:lnTo>
                    <a:pt x="34162" y="321310"/>
                  </a:lnTo>
                  <a:lnTo>
                    <a:pt x="21336" y="279400"/>
                  </a:lnTo>
                  <a:lnTo>
                    <a:pt x="16827" y="236220"/>
                  </a:lnTo>
                  <a:lnTo>
                    <a:pt x="16823" y="233679"/>
                  </a:lnTo>
                  <a:lnTo>
                    <a:pt x="17780" y="213360"/>
                  </a:lnTo>
                  <a:lnTo>
                    <a:pt x="26416" y="170179"/>
                  </a:lnTo>
                  <a:lnTo>
                    <a:pt x="43053" y="130810"/>
                  </a:lnTo>
                  <a:lnTo>
                    <a:pt x="66421" y="96520"/>
                  </a:lnTo>
                  <a:lnTo>
                    <a:pt x="96138" y="66039"/>
                  </a:lnTo>
                  <a:lnTo>
                    <a:pt x="130937" y="43179"/>
                  </a:lnTo>
                  <a:lnTo>
                    <a:pt x="170053" y="26670"/>
                  </a:lnTo>
                  <a:lnTo>
                    <a:pt x="212598" y="17779"/>
                  </a:lnTo>
                  <a:lnTo>
                    <a:pt x="235076" y="16510"/>
                  </a:lnTo>
                  <a:lnTo>
                    <a:pt x="322495" y="16510"/>
                  </a:lnTo>
                  <a:lnTo>
                    <a:pt x="304292" y="10160"/>
                  </a:lnTo>
                  <a:lnTo>
                    <a:pt x="281686" y="3810"/>
                  </a:lnTo>
                  <a:lnTo>
                    <a:pt x="258191" y="0"/>
                  </a:lnTo>
                  <a:close/>
                </a:path>
                <a:path w="471170" h="469900">
                  <a:moveTo>
                    <a:pt x="322495" y="16510"/>
                  </a:moveTo>
                  <a:lnTo>
                    <a:pt x="235076" y="16510"/>
                  </a:lnTo>
                  <a:lnTo>
                    <a:pt x="257429" y="17779"/>
                  </a:lnTo>
                  <a:lnTo>
                    <a:pt x="279146" y="20320"/>
                  </a:lnTo>
                  <a:lnTo>
                    <a:pt x="320294" y="33020"/>
                  </a:lnTo>
                  <a:lnTo>
                    <a:pt x="357378" y="53339"/>
                  </a:lnTo>
                  <a:lnTo>
                    <a:pt x="389890" y="80010"/>
                  </a:lnTo>
                  <a:lnTo>
                    <a:pt x="416560" y="113029"/>
                  </a:lnTo>
                  <a:lnTo>
                    <a:pt x="436880" y="149860"/>
                  </a:lnTo>
                  <a:lnTo>
                    <a:pt x="449580" y="190500"/>
                  </a:lnTo>
                  <a:lnTo>
                    <a:pt x="454088" y="233679"/>
                  </a:lnTo>
                  <a:lnTo>
                    <a:pt x="454092" y="236220"/>
                  </a:lnTo>
                  <a:lnTo>
                    <a:pt x="453136" y="256539"/>
                  </a:lnTo>
                  <a:lnTo>
                    <a:pt x="444500" y="299720"/>
                  </a:lnTo>
                  <a:lnTo>
                    <a:pt x="427990" y="339089"/>
                  </a:lnTo>
                  <a:lnTo>
                    <a:pt x="404495" y="373379"/>
                  </a:lnTo>
                  <a:lnTo>
                    <a:pt x="374904" y="403860"/>
                  </a:lnTo>
                  <a:lnTo>
                    <a:pt x="340106" y="426720"/>
                  </a:lnTo>
                  <a:lnTo>
                    <a:pt x="300863" y="444500"/>
                  </a:lnTo>
                  <a:lnTo>
                    <a:pt x="258318" y="452120"/>
                  </a:lnTo>
                  <a:lnTo>
                    <a:pt x="235838" y="453389"/>
                  </a:lnTo>
                  <a:lnTo>
                    <a:pt x="324696" y="453389"/>
                  </a:lnTo>
                  <a:lnTo>
                    <a:pt x="368173" y="429260"/>
                  </a:lnTo>
                  <a:lnTo>
                    <a:pt x="402844" y="400050"/>
                  </a:lnTo>
                  <a:lnTo>
                    <a:pt x="431292" y="365760"/>
                  </a:lnTo>
                  <a:lnTo>
                    <a:pt x="452882" y="325120"/>
                  </a:lnTo>
                  <a:lnTo>
                    <a:pt x="466344" y="281939"/>
                  </a:lnTo>
                  <a:lnTo>
                    <a:pt x="470916" y="233679"/>
                  </a:lnTo>
                  <a:lnTo>
                    <a:pt x="469519" y="209550"/>
                  </a:lnTo>
                  <a:lnTo>
                    <a:pt x="459994" y="163829"/>
                  </a:lnTo>
                  <a:lnTo>
                    <a:pt x="441960" y="121920"/>
                  </a:lnTo>
                  <a:lnTo>
                    <a:pt x="416433" y="85089"/>
                  </a:lnTo>
                  <a:lnTo>
                    <a:pt x="384301" y="52070"/>
                  </a:lnTo>
                  <a:lnTo>
                    <a:pt x="346710" y="27939"/>
                  </a:lnTo>
                  <a:lnTo>
                    <a:pt x="326136" y="17779"/>
                  </a:lnTo>
                  <a:lnTo>
                    <a:pt x="322495" y="16510"/>
                  </a:lnTo>
                  <a:close/>
                </a:path>
                <a:path w="471170" h="469900">
                  <a:moveTo>
                    <a:pt x="235838" y="33020"/>
                  </a:moveTo>
                  <a:lnTo>
                    <a:pt x="195199" y="36829"/>
                  </a:lnTo>
                  <a:lnTo>
                    <a:pt x="157225" y="49529"/>
                  </a:lnTo>
                  <a:lnTo>
                    <a:pt x="122936" y="67310"/>
                  </a:lnTo>
                  <a:lnTo>
                    <a:pt x="92963" y="92710"/>
                  </a:lnTo>
                  <a:lnTo>
                    <a:pt x="68199" y="121920"/>
                  </a:lnTo>
                  <a:lnTo>
                    <a:pt x="49530" y="156210"/>
                  </a:lnTo>
                  <a:lnTo>
                    <a:pt x="37719" y="194310"/>
                  </a:lnTo>
                  <a:lnTo>
                    <a:pt x="33591" y="233679"/>
                  </a:lnTo>
                  <a:lnTo>
                    <a:pt x="33583" y="236220"/>
                  </a:lnTo>
                  <a:lnTo>
                    <a:pt x="34417" y="255270"/>
                  </a:lnTo>
                  <a:lnTo>
                    <a:pt x="42418" y="294639"/>
                  </a:lnTo>
                  <a:lnTo>
                    <a:pt x="57785" y="331470"/>
                  </a:lnTo>
                  <a:lnTo>
                    <a:pt x="79375" y="363220"/>
                  </a:lnTo>
                  <a:lnTo>
                    <a:pt x="106680" y="391160"/>
                  </a:lnTo>
                  <a:lnTo>
                    <a:pt x="138937" y="412750"/>
                  </a:lnTo>
                  <a:lnTo>
                    <a:pt x="175006" y="427989"/>
                  </a:lnTo>
                  <a:lnTo>
                    <a:pt x="214375" y="435610"/>
                  </a:lnTo>
                  <a:lnTo>
                    <a:pt x="235076" y="436879"/>
                  </a:lnTo>
                  <a:lnTo>
                    <a:pt x="255650" y="435610"/>
                  </a:lnTo>
                  <a:lnTo>
                    <a:pt x="275717" y="433070"/>
                  </a:lnTo>
                  <a:lnTo>
                    <a:pt x="295148" y="427989"/>
                  </a:lnTo>
                  <a:lnTo>
                    <a:pt x="313690" y="421639"/>
                  </a:lnTo>
                  <a:lnTo>
                    <a:pt x="316211" y="420370"/>
                  </a:lnTo>
                  <a:lnTo>
                    <a:pt x="234187" y="420370"/>
                  </a:lnTo>
                  <a:lnTo>
                    <a:pt x="215137" y="419100"/>
                  </a:lnTo>
                  <a:lnTo>
                    <a:pt x="162306" y="405129"/>
                  </a:lnTo>
                  <a:lnTo>
                    <a:pt x="116712" y="377189"/>
                  </a:lnTo>
                  <a:lnTo>
                    <a:pt x="81153" y="337820"/>
                  </a:lnTo>
                  <a:lnTo>
                    <a:pt x="58166" y="289560"/>
                  </a:lnTo>
                  <a:lnTo>
                    <a:pt x="50292" y="233679"/>
                  </a:lnTo>
                  <a:lnTo>
                    <a:pt x="51308" y="214629"/>
                  </a:lnTo>
                  <a:lnTo>
                    <a:pt x="65278" y="162560"/>
                  </a:lnTo>
                  <a:lnTo>
                    <a:pt x="93345" y="116839"/>
                  </a:lnTo>
                  <a:lnTo>
                    <a:pt x="132969" y="81279"/>
                  </a:lnTo>
                  <a:lnTo>
                    <a:pt x="181737" y="57150"/>
                  </a:lnTo>
                  <a:lnTo>
                    <a:pt x="236728" y="49529"/>
                  </a:lnTo>
                  <a:lnTo>
                    <a:pt x="314451" y="49529"/>
                  </a:lnTo>
                  <a:lnTo>
                    <a:pt x="295910" y="41910"/>
                  </a:lnTo>
                  <a:lnTo>
                    <a:pt x="276606" y="36829"/>
                  </a:lnTo>
                  <a:lnTo>
                    <a:pt x="256540" y="34289"/>
                  </a:lnTo>
                  <a:lnTo>
                    <a:pt x="235838" y="33020"/>
                  </a:lnTo>
                  <a:close/>
                </a:path>
                <a:path w="471170" h="469900">
                  <a:moveTo>
                    <a:pt x="314451" y="49529"/>
                  </a:moveTo>
                  <a:lnTo>
                    <a:pt x="236728" y="49529"/>
                  </a:lnTo>
                  <a:lnTo>
                    <a:pt x="255778" y="50800"/>
                  </a:lnTo>
                  <a:lnTo>
                    <a:pt x="273938" y="53339"/>
                  </a:lnTo>
                  <a:lnTo>
                    <a:pt x="324866" y="72389"/>
                  </a:lnTo>
                  <a:lnTo>
                    <a:pt x="367284" y="105410"/>
                  </a:lnTo>
                  <a:lnTo>
                    <a:pt x="398907" y="148589"/>
                  </a:lnTo>
                  <a:lnTo>
                    <a:pt x="417068" y="199389"/>
                  </a:lnTo>
                  <a:lnTo>
                    <a:pt x="420624" y="236220"/>
                  </a:lnTo>
                  <a:lnTo>
                    <a:pt x="419608" y="255270"/>
                  </a:lnTo>
                  <a:lnTo>
                    <a:pt x="405638" y="308610"/>
                  </a:lnTo>
                  <a:lnTo>
                    <a:pt x="377571" y="354329"/>
                  </a:lnTo>
                  <a:lnTo>
                    <a:pt x="338074" y="389889"/>
                  </a:lnTo>
                  <a:lnTo>
                    <a:pt x="289433" y="412750"/>
                  </a:lnTo>
                  <a:lnTo>
                    <a:pt x="234187" y="420370"/>
                  </a:lnTo>
                  <a:lnTo>
                    <a:pt x="316211" y="420370"/>
                  </a:lnTo>
                  <a:lnTo>
                    <a:pt x="363600" y="391160"/>
                  </a:lnTo>
                  <a:lnTo>
                    <a:pt x="391033" y="364489"/>
                  </a:lnTo>
                  <a:lnTo>
                    <a:pt x="412876" y="331470"/>
                  </a:lnTo>
                  <a:lnTo>
                    <a:pt x="428244" y="295910"/>
                  </a:lnTo>
                  <a:lnTo>
                    <a:pt x="436372" y="256539"/>
                  </a:lnTo>
                  <a:lnTo>
                    <a:pt x="437332" y="233679"/>
                  </a:lnTo>
                  <a:lnTo>
                    <a:pt x="436499" y="214629"/>
                  </a:lnTo>
                  <a:lnTo>
                    <a:pt x="428498" y="175260"/>
                  </a:lnTo>
                  <a:lnTo>
                    <a:pt x="413258" y="139700"/>
                  </a:lnTo>
                  <a:lnTo>
                    <a:pt x="391541" y="106679"/>
                  </a:lnTo>
                  <a:lnTo>
                    <a:pt x="364236" y="80010"/>
                  </a:lnTo>
                  <a:lnTo>
                    <a:pt x="332105" y="57150"/>
                  </a:lnTo>
                  <a:lnTo>
                    <a:pt x="314451" y="49529"/>
                  </a:lnTo>
                  <a:close/>
                </a:path>
              </a:pathLst>
            </a:custGeom>
            <a:solidFill>
              <a:srgbClr val="87A3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</a:pPr>
            <a:r>
              <a:rPr sz="2300" spc="-610" dirty="0">
                <a:solidFill>
                  <a:srgbClr val="4F81BC"/>
                </a:solidFill>
                <a:latin typeface="Arial"/>
                <a:cs typeface="Arial"/>
              </a:rPr>
              <a:t> </a:t>
            </a:r>
            <a:r>
              <a:rPr dirty="0"/>
              <a:t>As </a:t>
            </a:r>
            <a:r>
              <a:rPr spc="-10" dirty="0"/>
              <a:t>cultures </a:t>
            </a:r>
            <a:r>
              <a:rPr spc="-5" dirty="0"/>
              <a:t>grow, pieces are typically sliced </a:t>
            </a:r>
            <a:r>
              <a:rPr spc="-10" dirty="0"/>
              <a:t>off </a:t>
            </a:r>
            <a:r>
              <a:rPr spc="-5" dirty="0"/>
              <a:t>and  transferred to </a:t>
            </a:r>
            <a:r>
              <a:rPr dirty="0"/>
              <a:t>new media </a:t>
            </a:r>
            <a:r>
              <a:rPr spc="-5" dirty="0"/>
              <a:t>(subcultured) </a:t>
            </a:r>
            <a:r>
              <a:rPr dirty="0"/>
              <a:t>to </a:t>
            </a:r>
            <a:r>
              <a:rPr spc="-5" dirty="0"/>
              <a:t>allow for  growth or to alter the morphology of the</a:t>
            </a:r>
            <a:r>
              <a:rPr spc="-50" dirty="0"/>
              <a:t> </a:t>
            </a:r>
            <a:r>
              <a:rPr spc="-10" dirty="0"/>
              <a:t>culture.</a:t>
            </a:r>
            <a:endParaRPr sz="23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38400" y="2945892"/>
            <a:ext cx="4762500" cy="3648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4357" y="412750"/>
            <a:ext cx="49466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87A34D"/>
                </a:solidFill>
                <a:latin typeface="Times New Roman"/>
                <a:cs typeface="Times New Roman"/>
              </a:rPr>
              <a:t>MAJOR </a:t>
            </a:r>
            <a:r>
              <a:rPr sz="3300" spc="-5" dirty="0">
                <a:solidFill>
                  <a:srgbClr val="87A34D"/>
                </a:solidFill>
                <a:latin typeface="Times New Roman"/>
                <a:cs typeface="Times New Roman"/>
              </a:rPr>
              <a:t>TYPES OF</a:t>
            </a:r>
            <a:r>
              <a:rPr sz="3300" spc="-110" dirty="0">
                <a:solidFill>
                  <a:srgbClr val="87A34D"/>
                </a:solidFill>
                <a:latin typeface="Times New Roman"/>
                <a:cs typeface="Times New Roman"/>
              </a:rPr>
              <a:t> </a:t>
            </a:r>
            <a:r>
              <a:rPr sz="3300" dirty="0">
                <a:solidFill>
                  <a:srgbClr val="87A34D"/>
                </a:solidFill>
                <a:latin typeface="Times New Roman"/>
                <a:cs typeface="Times New Roman"/>
              </a:rPr>
              <a:t>MEDIA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08505"/>
            <a:ext cx="7840345" cy="45116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87020" marR="370840" indent="-274320">
              <a:lnSpc>
                <a:spcPts val="2920"/>
              </a:lnSpc>
              <a:spcBef>
                <a:spcPts val="459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373380" algn="l"/>
                <a:tab pos="374015" algn="l"/>
              </a:tabLst>
            </a:pPr>
            <a:r>
              <a:rPr dirty="0"/>
              <a:t>	</a:t>
            </a:r>
            <a:r>
              <a:rPr sz="2700" b="1" spc="-5" dirty="0">
                <a:latin typeface="Georgia"/>
                <a:cs typeface="Georgia"/>
              </a:rPr>
              <a:t>White’s medium </a:t>
            </a:r>
            <a:r>
              <a:rPr sz="2700" dirty="0">
                <a:latin typeface="Georgia"/>
                <a:cs typeface="Georgia"/>
              </a:rPr>
              <a:t>- is </a:t>
            </a:r>
            <a:r>
              <a:rPr sz="2700" spc="-5" dirty="0">
                <a:latin typeface="Georgia"/>
                <a:cs typeface="Georgia"/>
              </a:rPr>
              <a:t>one of the earliest plant  tissue </a:t>
            </a:r>
            <a:r>
              <a:rPr sz="2700" spc="-10" dirty="0">
                <a:latin typeface="Georgia"/>
                <a:cs typeface="Georgia"/>
              </a:rPr>
              <a:t>culture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media</a:t>
            </a:r>
            <a:endParaRPr sz="2700">
              <a:latin typeface="Georgia"/>
              <a:cs typeface="Georgia"/>
            </a:endParaRPr>
          </a:p>
          <a:p>
            <a:pPr marL="504825" lvl="1" indent="-218440">
              <a:lnSpc>
                <a:spcPts val="2710"/>
              </a:lnSpc>
              <a:buChar char="-"/>
              <a:tabLst>
                <a:tab pos="505459" algn="l"/>
              </a:tabLst>
            </a:pPr>
            <a:r>
              <a:rPr sz="2700" b="1" spc="-5" dirty="0">
                <a:latin typeface="Georgia"/>
                <a:cs typeface="Georgia"/>
              </a:rPr>
              <a:t>MS </a:t>
            </a:r>
            <a:r>
              <a:rPr sz="2700" b="1" dirty="0">
                <a:latin typeface="Georgia"/>
                <a:cs typeface="Georgia"/>
              </a:rPr>
              <a:t>medium </a:t>
            </a:r>
            <a:r>
              <a:rPr sz="2700" dirty="0">
                <a:latin typeface="Georgia"/>
                <a:cs typeface="Georgia"/>
              </a:rPr>
              <a:t>- </a:t>
            </a:r>
            <a:r>
              <a:rPr sz="2700" spc="-5" dirty="0">
                <a:latin typeface="Georgia"/>
                <a:cs typeface="Georgia"/>
              </a:rPr>
              <a:t>formulated by </a:t>
            </a:r>
            <a:r>
              <a:rPr sz="2700" spc="-10" dirty="0">
                <a:latin typeface="Georgia"/>
                <a:cs typeface="Georgia"/>
              </a:rPr>
              <a:t>Murashige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</a:t>
            </a:r>
            <a:endParaRPr sz="2700">
              <a:latin typeface="Georgia"/>
              <a:cs typeface="Georgia"/>
            </a:endParaRPr>
          </a:p>
          <a:p>
            <a:pPr marL="287020" marR="57785">
              <a:lnSpc>
                <a:spcPts val="2920"/>
              </a:lnSpc>
              <a:spcBef>
                <a:spcPts val="204"/>
              </a:spcBef>
            </a:pPr>
            <a:r>
              <a:rPr sz="2700" spc="-5" dirty="0">
                <a:latin typeface="Georgia"/>
                <a:cs typeface="Georgia"/>
              </a:rPr>
              <a:t>Skoog </a:t>
            </a:r>
            <a:r>
              <a:rPr sz="2700" dirty="0">
                <a:latin typeface="Georgia"/>
                <a:cs typeface="Georgia"/>
              </a:rPr>
              <a:t>(MS) is </a:t>
            </a:r>
            <a:r>
              <a:rPr sz="2700" spc="-5" dirty="0">
                <a:latin typeface="Georgia"/>
                <a:cs typeface="Georgia"/>
              </a:rPr>
              <a:t>most widely used for </a:t>
            </a:r>
            <a:r>
              <a:rPr sz="2700" dirty="0">
                <a:latin typeface="Georgia"/>
                <a:cs typeface="Georgia"/>
              </a:rPr>
              <a:t>many types</a:t>
            </a:r>
            <a:r>
              <a:rPr sz="2700" spc="-16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of  </a:t>
            </a:r>
            <a:r>
              <a:rPr sz="2700" spc="-10" dirty="0">
                <a:latin typeface="Georgia"/>
                <a:cs typeface="Georgia"/>
              </a:rPr>
              <a:t>culture </a:t>
            </a:r>
            <a:r>
              <a:rPr sz="2700" spc="-5" dirty="0">
                <a:latin typeface="Georgia"/>
                <a:cs typeface="Georgia"/>
              </a:rPr>
              <a:t>systems</a:t>
            </a:r>
            <a:endParaRPr sz="2700">
              <a:latin typeface="Georgia"/>
              <a:cs typeface="Georgia"/>
            </a:endParaRPr>
          </a:p>
          <a:p>
            <a:pPr marL="504825" lvl="1" indent="-218440">
              <a:lnSpc>
                <a:spcPts val="2705"/>
              </a:lnSpc>
              <a:buChar char="-"/>
              <a:tabLst>
                <a:tab pos="505459" algn="l"/>
              </a:tabLst>
            </a:pPr>
            <a:r>
              <a:rPr sz="2700" b="1" spc="-5" dirty="0">
                <a:latin typeface="Georgia"/>
                <a:cs typeface="Georgia"/>
              </a:rPr>
              <a:t>B5 </a:t>
            </a:r>
            <a:r>
              <a:rPr sz="2700" b="1" dirty="0">
                <a:latin typeface="Georgia"/>
                <a:cs typeface="Georgia"/>
              </a:rPr>
              <a:t>medium </a:t>
            </a:r>
            <a:r>
              <a:rPr sz="2700" dirty="0">
                <a:latin typeface="Georgia"/>
                <a:cs typeface="Georgia"/>
              </a:rPr>
              <a:t>- </a:t>
            </a:r>
            <a:r>
              <a:rPr sz="2700" spc="-5" dirty="0">
                <a:latin typeface="Georgia"/>
                <a:cs typeface="Georgia"/>
              </a:rPr>
              <a:t>developed by Gamborg for</a:t>
            </a:r>
            <a:r>
              <a:rPr sz="2700" spc="-1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cell</a:t>
            </a:r>
            <a:endParaRPr sz="2700">
              <a:latin typeface="Georgia"/>
              <a:cs typeface="Georgia"/>
            </a:endParaRPr>
          </a:p>
          <a:p>
            <a:pPr marL="287020" marR="170180">
              <a:lnSpc>
                <a:spcPts val="2920"/>
              </a:lnSpc>
              <a:spcBef>
                <a:spcPts val="200"/>
              </a:spcBef>
            </a:pPr>
            <a:r>
              <a:rPr sz="2700" spc="-5" dirty="0">
                <a:latin typeface="Georgia"/>
                <a:cs typeface="Georgia"/>
              </a:rPr>
              <a:t>suspension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10" dirty="0">
                <a:latin typeface="Georgia"/>
                <a:cs typeface="Georgia"/>
              </a:rPr>
              <a:t>callus cultures </a:t>
            </a:r>
            <a:r>
              <a:rPr sz="2700" spc="-5" dirty="0">
                <a:latin typeface="Georgia"/>
                <a:cs typeface="Georgia"/>
              </a:rPr>
              <a:t>and </a:t>
            </a:r>
            <a:r>
              <a:rPr sz="2700" dirty="0">
                <a:latin typeface="Georgia"/>
                <a:cs typeface="Georgia"/>
              </a:rPr>
              <a:t>at </a:t>
            </a:r>
            <a:r>
              <a:rPr sz="2700" spc="-5" dirty="0">
                <a:latin typeface="Georgia"/>
                <a:cs typeface="Georgia"/>
              </a:rPr>
              <a:t>present </a:t>
            </a:r>
            <a:r>
              <a:rPr sz="2700" dirty="0">
                <a:latin typeface="Georgia"/>
                <a:cs typeface="Georgia"/>
              </a:rPr>
              <a:t>it’s  </a:t>
            </a:r>
            <a:r>
              <a:rPr sz="2700" spc="-5" dirty="0">
                <a:latin typeface="Georgia"/>
                <a:cs typeface="Georgia"/>
              </a:rPr>
              <a:t>modified form used for protoplast</a:t>
            </a:r>
            <a:r>
              <a:rPr sz="2700" spc="-7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culture</a:t>
            </a:r>
            <a:endParaRPr sz="2700">
              <a:latin typeface="Georgia"/>
              <a:cs typeface="Georgia"/>
            </a:endParaRPr>
          </a:p>
          <a:p>
            <a:pPr marL="504825" lvl="1" indent="-218440">
              <a:lnSpc>
                <a:spcPts val="2705"/>
              </a:lnSpc>
              <a:buChar char="-"/>
              <a:tabLst>
                <a:tab pos="505459" algn="l"/>
              </a:tabLst>
            </a:pPr>
            <a:r>
              <a:rPr sz="2700" b="1" spc="-5" dirty="0">
                <a:latin typeface="Georgia"/>
                <a:cs typeface="Georgia"/>
              </a:rPr>
              <a:t>N6 medium </a:t>
            </a:r>
            <a:r>
              <a:rPr sz="2700" dirty="0">
                <a:latin typeface="Georgia"/>
                <a:cs typeface="Georgia"/>
              </a:rPr>
              <a:t>- </a:t>
            </a:r>
            <a:r>
              <a:rPr sz="2700" spc="-5" dirty="0">
                <a:latin typeface="Georgia"/>
                <a:cs typeface="Georgia"/>
              </a:rPr>
              <a:t>formulated by Chu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used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for</a:t>
            </a:r>
            <a:endParaRPr sz="2700">
              <a:latin typeface="Georgia"/>
              <a:cs typeface="Georgia"/>
            </a:endParaRPr>
          </a:p>
          <a:p>
            <a:pPr marL="287020">
              <a:lnSpc>
                <a:spcPts val="2915"/>
              </a:lnSpc>
            </a:pPr>
            <a:r>
              <a:rPr sz="2700" spc="-5" dirty="0">
                <a:latin typeface="Georgia"/>
                <a:cs typeface="Georgia"/>
              </a:rPr>
              <a:t>cereal anther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culture</a:t>
            </a:r>
            <a:endParaRPr sz="2700">
              <a:latin typeface="Georgia"/>
              <a:cs typeface="Georgia"/>
            </a:endParaRPr>
          </a:p>
          <a:p>
            <a:pPr marL="287020" marR="5080">
              <a:lnSpc>
                <a:spcPts val="2920"/>
              </a:lnSpc>
              <a:spcBef>
                <a:spcPts val="204"/>
              </a:spcBef>
            </a:pPr>
            <a:r>
              <a:rPr sz="2700" spc="-5" dirty="0">
                <a:latin typeface="Georgia"/>
                <a:cs typeface="Georgia"/>
              </a:rPr>
              <a:t>-Nitsch’s </a:t>
            </a:r>
            <a:r>
              <a:rPr sz="2700" dirty="0">
                <a:latin typeface="Georgia"/>
                <a:cs typeface="Georgia"/>
              </a:rPr>
              <a:t>medium </a:t>
            </a:r>
            <a:r>
              <a:rPr sz="2700" spc="-5" dirty="0">
                <a:latin typeface="Georgia"/>
                <a:cs typeface="Georgia"/>
              </a:rPr>
              <a:t>developed by Nitsch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Nitsch 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used for anther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culture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34856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3417" y="412750"/>
            <a:ext cx="7890509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87A34D"/>
                </a:solidFill>
              </a:rPr>
              <a:t>Factors Affecting </a:t>
            </a:r>
            <a:r>
              <a:rPr sz="3300" dirty="0">
                <a:solidFill>
                  <a:srgbClr val="87A34D"/>
                </a:solidFill>
              </a:rPr>
              <a:t>Tissue </a:t>
            </a:r>
            <a:r>
              <a:rPr sz="3300" spc="-5" dirty="0">
                <a:solidFill>
                  <a:srgbClr val="87A34D"/>
                </a:solidFill>
              </a:rPr>
              <a:t>Culture</a:t>
            </a:r>
            <a:r>
              <a:rPr sz="3300" spc="-45" dirty="0">
                <a:solidFill>
                  <a:srgbClr val="87A34D"/>
                </a:solidFill>
              </a:rPr>
              <a:t> </a:t>
            </a:r>
            <a:r>
              <a:rPr sz="3300" spc="-5" dirty="0">
                <a:solidFill>
                  <a:srgbClr val="87A34D"/>
                </a:solidFill>
              </a:rPr>
              <a:t>Efficiency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778446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latin typeface="Georgia"/>
                <a:cs typeface="Georgia"/>
              </a:rPr>
              <a:t>Plant </a:t>
            </a:r>
            <a:r>
              <a:rPr sz="2700" dirty="0">
                <a:latin typeface="Georgia"/>
                <a:cs typeface="Georgia"/>
              </a:rPr>
              <a:t>regeneration </a:t>
            </a:r>
            <a:r>
              <a:rPr sz="2700" spc="-5" dirty="0">
                <a:latin typeface="Georgia"/>
                <a:cs typeface="Georgia"/>
              </a:rPr>
              <a:t>from tissue </a:t>
            </a:r>
            <a:r>
              <a:rPr sz="2700" spc="-10" dirty="0">
                <a:latin typeface="Georgia"/>
                <a:cs typeface="Georgia"/>
              </a:rPr>
              <a:t>culture </a:t>
            </a:r>
            <a:r>
              <a:rPr sz="2700" spc="-5" dirty="0">
                <a:latin typeface="Georgia"/>
                <a:cs typeface="Georgia"/>
              </a:rPr>
              <a:t>varies with  the </a:t>
            </a:r>
            <a:r>
              <a:rPr sz="2700" spc="-10" dirty="0">
                <a:latin typeface="Georgia"/>
                <a:cs typeface="Georgia"/>
              </a:rPr>
              <a:t>following</a:t>
            </a:r>
            <a:r>
              <a:rPr sz="2700" spc="-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parameters:</a:t>
            </a:r>
            <a:endParaRPr sz="2700">
              <a:latin typeface="Georgia"/>
              <a:cs typeface="Georgia"/>
            </a:endParaRPr>
          </a:p>
          <a:p>
            <a:pPr marL="368935" indent="-35687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368935" algn="l"/>
                <a:tab pos="369570" algn="l"/>
              </a:tabLst>
            </a:pPr>
            <a:r>
              <a:rPr sz="2700" spc="-5" dirty="0">
                <a:latin typeface="Georgia"/>
                <a:cs typeface="Georgia"/>
              </a:rPr>
              <a:t>plant</a:t>
            </a:r>
            <a:r>
              <a:rPr sz="2700" spc="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species,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genotype </a:t>
            </a:r>
            <a:r>
              <a:rPr sz="2700" spc="-5" dirty="0">
                <a:latin typeface="Georgia"/>
                <a:cs typeface="Georgia"/>
              </a:rPr>
              <a:t>within the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species,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source of the cultured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tissue,</a:t>
            </a:r>
            <a:endParaRPr sz="2700">
              <a:latin typeface="Georgia"/>
              <a:cs typeface="Georgia"/>
            </a:endParaRPr>
          </a:p>
          <a:p>
            <a:pPr marL="368935" indent="-35687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368935" algn="l"/>
                <a:tab pos="369570" algn="l"/>
              </a:tabLst>
            </a:pPr>
            <a:r>
              <a:rPr sz="2700" dirty="0">
                <a:latin typeface="Georgia"/>
                <a:cs typeface="Georgia"/>
              </a:rPr>
              <a:t>age and </a:t>
            </a:r>
            <a:r>
              <a:rPr sz="2700" spc="-5" dirty="0">
                <a:latin typeface="Georgia"/>
                <a:cs typeface="Georgia"/>
              </a:rPr>
              <a:t>health of the donor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plant,</a:t>
            </a:r>
            <a:endParaRPr sz="2700">
              <a:latin typeface="Georgia"/>
              <a:cs typeface="Georgia"/>
            </a:endParaRPr>
          </a:p>
          <a:p>
            <a:pPr marL="368935" indent="-356870">
              <a:lnSpc>
                <a:spcPct val="100000"/>
              </a:lnSpc>
              <a:spcBef>
                <a:spcPts val="645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368935" algn="l"/>
                <a:tab pos="369570" algn="l"/>
              </a:tabLst>
            </a:pPr>
            <a:r>
              <a:rPr sz="2700" dirty="0">
                <a:latin typeface="Georgia"/>
                <a:cs typeface="Georgia"/>
              </a:rPr>
              <a:t>nutrient medium, </a:t>
            </a:r>
            <a:r>
              <a:rPr sz="2700" spc="-5" dirty="0">
                <a:latin typeface="Georgia"/>
                <a:cs typeface="Georgia"/>
              </a:rPr>
              <a:t>other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factor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372" y="412750"/>
            <a:ext cx="621601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87A34D"/>
                </a:solidFill>
              </a:rPr>
              <a:t>Plant </a:t>
            </a:r>
            <a:r>
              <a:rPr sz="3300" spc="-5" dirty="0">
                <a:solidFill>
                  <a:srgbClr val="87A34D"/>
                </a:solidFill>
              </a:rPr>
              <a:t>Tissue Culture</a:t>
            </a:r>
            <a:r>
              <a:rPr sz="3300" spc="-20" dirty="0">
                <a:solidFill>
                  <a:srgbClr val="87A34D"/>
                </a:solidFill>
              </a:rPr>
              <a:t> </a:t>
            </a:r>
            <a:r>
              <a:rPr sz="3300" spc="-5" dirty="0">
                <a:solidFill>
                  <a:srgbClr val="87A34D"/>
                </a:solidFill>
              </a:rPr>
              <a:t>Applications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474978"/>
            <a:ext cx="8328025" cy="42170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marR="576580" indent="-274320">
              <a:lnSpc>
                <a:spcPts val="2400"/>
              </a:lnSpc>
              <a:spcBef>
                <a:spcPts val="675"/>
              </a:spcBef>
              <a:buClr>
                <a:srgbClr val="4F81BC"/>
              </a:buClr>
              <a:buSzPct val="84000"/>
              <a:buFont typeface="Arial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The commercial </a:t>
            </a:r>
            <a:r>
              <a:rPr sz="2500" spc="-10" dirty="0">
                <a:latin typeface="Georgia"/>
                <a:cs typeface="Georgia"/>
              </a:rPr>
              <a:t>production </a:t>
            </a:r>
            <a:r>
              <a:rPr sz="2500" spc="-5" dirty="0">
                <a:latin typeface="Georgia"/>
                <a:cs typeface="Georgia"/>
              </a:rPr>
              <a:t>of plants used as </a:t>
            </a:r>
            <a:r>
              <a:rPr sz="2500" spc="-50" dirty="0">
                <a:latin typeface="Georgia"/>
                <a:cs typeface="Georgia"/>
              </a:rPr>
              <a:t>potting,  </a:t>
            </a:r>
            <a:r>
              <a:rPr sz="2500" spc="-10" dirty="0">
                <a:latin typeface="Georgia"/>
                <a:cs typeface="Georgia"/>
              </a:rPr>
              <a:t>landscape, </a:t>
            </a:r>
            <a:r>
              <a:rPr sz="2500" spc="-5" dirty="0">
                <a:latin typeface="Georgia"/>
                <a:cs typeface="Georgia"/>
              </a:rPr>
              <a:t>and florist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subjects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F81BC"/>
              </a:buClr>
              <a:buFont typeface="Arial"/>
              <a:buChar char=""/>
            </a:pPr>
            <a:endParaRPr sz="265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buClr>
                <a:srgbClr val="4F81BC"/>
              </a:buClr>
              <a:buSzPct val="84000"/>
              <a:buFont typeface="Arial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To </a:t>
            </a:r>
            <a:r>
              <a:rPr sz="2500" spc="-10" dirty="0">
                <a:latin typeface="Georgia"/>
                <a:cs typeface="Georgia"/>
              </a:rPr>
              <a:t>conserve </a:t>
            </a:r>
            <a:r>
              <a:rPr sz="2500" spc="-5" dirty="0">
                <a:latin typeface="Georgia"/>
                <a:cs typeface="Georgia"/>
              </a:rPr>
              <a:t>rare or endangered plant</a:t>
            </a:r>
            <a:r>
              <a:rPr sz="2500" spc="7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species.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Clr>
                <a:srgbClr val="4F81BC"/>
              </a:buClr>
              <a:buFont typeface="Arial"/>
              <a:buChar char=""/>
            </a:pPr>
            <a:endParaRPr sz="3150">
              <a:latin typeface="Georgia"/>
              <a:cs typeface="Georgia"/>
            </a:endParaRPr>
          </a:p>
          <a:p>
            <a:pPr marL="287020" marR="908685" indent="-274320">
              <a:lnSpc>
                <a:spcPts val="2400"/>
              </a:lnSpc>
              <a:buClr>
                <a:srgbClr val="4F81BC"/>
              </a:buClr>
              <a:buSzPct val="84000"/>
              <a:buFont typeface="Arial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To screen cells rather than plants for </a:t>
            </a:r>
            <a:r>
              <a:rPr sz="2500" spc="-35" dirty="0">
                <a:latin typeface="Georgia"/>
                <a:cs typeface="Georgia"/>
              </a:rPr>
              <a:t>advantageous  </a:t>
            </a:r>
            <a:r>
              <a:rPr sz="2500" spc="-10" dirty="0">
                <a:latin typeface="Georgia"/>
                <a:cs typeface="Georgia"/>
              </a:rPr>
              <a:t>characters, e.g. herbicide</a:t>
            </a:r>
            <a:r>
              <a:rPr sz="2500" spc="114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resistance/tolerance.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F81BC"/>
              </a:buClr>
              <a:buFont typeface="Arial"/>
              <a:buChar char=""/>
            </a:pPr>
            <a:endParaRPr sz="2650">
              <a:latin typeface="Georgia"/>
              <a:cs typeface="Georgia"/>
            </a:endParaRPr>
          </a:p>
          <a:p>
            <a:pPr marL="287020" indent="-274320">
              <a:lnSpc>
                <a:spcPts val="2700"/>
              </a:lnSpc>
              <a:spcBef>
                <a:spcPts val="5"/>
              </a:spcBef>
              <a:buClr>
                <a:srgbClr val="4F81BC"/>
              </a:buClr>
              <a:buSzPct val="84000"/>
              <a:buFont typeface="Arial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Large-scale </a:t>
            </a:r>
            <a:r>
              <a:rPr sz="2500" spc="-10" dirty="0">
                <a:latin typeface="Georgia"/>
                <a:cs typeface="Georgia"/>
              </a:rPr>
              <a:t>growth </a:t>
            </a:r>
            <a:r>
              <a:rPr sz="2500" spc="-5" dirty="0">
                <a:latin typeface="Georgia"/>
                <a:cs typeface="Georgia"/>
              </a:rPr>
              <a:t>of plant cells in </a:t>
            </a:r>
            <a:r>
              <a:rPr sz="2500" spc="-10" dirty="0">
                <a:latin typeface="Georgia"/>
                <a:cs typeface="Georgia"/>
              </a:rPr>
              <a:t>liquid</a:t>
            </a:r>
            <a:r>
              <a:rPr sz="2500" spc="4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culture</a:t>
            </a:r>
            <a:endParaRPr sz="2500">
              <a:latin typeface="Georgia"/>
              <a:cs typeface="Georgia"/>
            </a:endParaRPr>
          </a:p>
          <a:p>
            <a:pPr marL="287020" marR="5080">
              <a:lnSpc>
                <a:spcPct val="80000"/>
              </a:lnSpc>
              <a:spcBef>
                <a:spcPts val="300"/>
              </a:spcBef>
            </a:pPr>
            <a:r>
              <a:rPr sz="2500" spc="-5" dirty="0">
                <a:latin typeface="Georgia"/>
                <a:cs typeface="Georgia"/>
              </a:rPr>
              <a:t>in </a:t>
            </a:r>
            <a:r>
              <a:rPr sz="2500" spc="-10" dirty="0">
                <a:latin typeface="Georgia"/>
                <a:cs typeface="Georgia"/>
              </a:rPr>
              <a:t>bioreactors </a:t>
            </a:r>
            <a:r>
              <a:rPr sz="2500" spc="-5" dirty="0">
                <a:latin typeface="Georgia"/>
                <a:cs typeface="Georgia"/>
              </a:rPr>
              <a:t>for </a:t>
            </a:r>
            <a:r>
              <a:rPr sz="2500" spc="-10" dirty="0">
                <a:latin typeface="Georgia"/>
                <a:cs typeface="Georgia"/>
              </a:rPr>
              <a:t>production </a:t>
            </a:r>
            <a:r>
              <a:rPr sz="2500" spc="-5" dirty="0">
                <a:latin typeface="Georgia"/>
                <a:cs typeface="Georgia"/>
              </a:rPr>
              <a:t>of valuable compounds, </a:t>
            </a:r>
            <a:r>
              <a:rPr sz="2500" spc="-10" dirty="0">
                <a:latin typeface="Georgia"/>
                <a:cs typeface="Georgia"/>
              </a:rPr>
              <a:t>like  </a:t>
            </a:r>
            <a:r>
              <a:rPr sz="2500" spc="-5" dirty="0">
                <a:latin typeface="Georgia"/>
                <a:cs typeface="Georgia"/>
              </a:rPr>
              <a:t>plant-derived </a:t>
            </a:r>
            <a:r>
              <a:rPr sz="2500" spc="-10" dirty="0">
                <a:latin typeface="Georgia"/>
                <a:cs typeface="Georgia"/>
              </a:rPr>
              <a:t>secondary </a:t>
            </a:r>
            <a:r>
              <a:rPr sz="2500" spc="-5" dirty="0">
                <a:latin typeface="Georgia"/>
                <a:cs typeface="Georgia"/>
              </a:rPr>
              <a:t>metabolites and recombinant  proteins used as</a:t>
            </a:r>
            <a:r>
              <a:rPr sz="2500" spc="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biopharmaceuticals.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372" y="412750"/>
            <a:ext cx="621601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87A34D"/>
                </a:solidFill>
              </a:rPr>
              <a:t>Plant </a:t>
            </a:r>
            <a:r>
              <a:rPr sz="3300" spc="-5" dirty="0">
                <a:solidFill>
                  <a:srgbClr val="87A34D"/>
                </a:solidFill>
              </a:rPr>
              <a:t>Tissue Culture</a:t>
            </a:r>
            <a:r>
              <a:rPr sz="3300" spc="-20" dirty="0">
                <a:solidFill>
                  <a:srgbClr val="87A34D"/>
                </a:solidFill>
              </a:rPr>
              <a:t> </a:t>
            </a:r>
            <a:r>
              <a:rPr sz="3300" spc="-5" dirty="0">
                <a:solidFill>
                  <a:srgbClr val="87A34D"/>
                </a:solidFill>
              </a:rPr>
              <a:t>Applications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8108315" cy="3647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768985" indent="-27432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To </a:t>
            </a:r>
            <a:r>
              <a:rPr sz="2700" spc="-5" dirty="0">
                <a:latin typeface="Georgia"/>
                <a:cs typeface="Georgia"/>
              </a:rPr>
              <a:t>cross distantly related species by </a:t>
            </a:r>
            <a:r>
              <a:rPr sz="2700" spc="-40" dirty="0">
                <a:latin typeface="Georgia"/>
                <a:cs typeface="Georgia"/>
              </a:rPr>
              <a:t>protoplast  </a:t>
            </a:r>
            <a:r>
              <a:rPr sz="2700" spc="-5" dirty="0">
                <a:latin typeface="Georgia"/>
                <a:cs typeface="Georgia"/>
              </a:rPr>
              <a:t>fusion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regeneration of the </a:t>
            </a:r>
            <a:r>
              <a:rPr sz="2700" dirty="0">
                <a:latin typeface="Georgia"/>
                <a:cs typeface="Georgia"/>
              </a:rPr>
              <a:t>novel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hybrid.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4F81BC"/>
              </a:buClr>
              <a:buFont typeface="Arial"/>
              <a:buChar char=""/>
            </a:pPr>
            <a:endParaRPr sz="3950">
              <a:latin typeface="Georgia"/>
              <a:cs typeface="Georgia"/>
            </a:endParaRPr>
          </a:p>
          <a:p>
            <a:pPr marL="287020" marR="5080" indent="-274320">
              <a:lnSpc>
                <a:spcPct val="100000"/>
              </a:lnSpc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To produce clean plant </a:t>
            </a:r>
            <a:r>
              <a:rPr sz="2700" dirty="0">
                <a:latin typeface="Georgia"/>
                <a:cs typeface="Georgia"/>
              </a:rPr>
              <a:t>material </a:t>
            </a:r>
            <a:r>
              <a:rPr sz="2700" spc="-5" dirty="0">
                <a:latin typeface="Georgia"/>
                <a:cs typeface="Georgia"/>
              </a:rPr>
              <a:t>from stock </a:t>
            </a:r>
            <a:r>
              <a:rPr sz="2700" spc="-45" dirty="0">
                <a:latin typeface="Georgia"/>
                <a:cs typeface="Georgia"/>
              </a:rPr>
              <a:t>infected  </a:t>
            </a:r>
            <a:r>
              <a:rPr sz="2700" spc="-5" dirty="0">
                <a:latin typeface="Georgia"/>
                <a:cs typeface="Georgia"/>
              </a:rPr>
              <a:t>by viruses or other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pathogens.</a:t>
            </a:r>
            <a:endParaRPr sz="27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4F81BC"/>
              </a:buClr>
              <a:buFont typeface="Arial"/>
              <a:buChar char=""/>
            </a:pPr>
            <a:endParaRPr sz="3950">
              <a:latin typeface="Georgia"/>
              <a:cs typeface="Georgia"/>
            </a:endParaRPr>
          </a:p>
          <a:p>
            <a:pPr marL="287020" marR="41910" indent="-274320">
              <a:lnSpc>
                <a:spcPct val="100000"/>
              </a:lnSpc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Production of identical sterile hybrid species can </a:t>
            </a:r>
            <a:r>
              <a:rPr sz="2700" spc="-160" dirty="0">
                <a:latin typeface="Georgia"/>
                <a:cs typeface="Georgia"/>
              </a:rPr>
              <a:t>be  </a:t>
            </a:r>
            <a:r>
              <a:rPr sz="2700" spc="-5" dirty="0">
                <a:latin typeface="Georgia"/>
                <a:cs typeface="Georgia"/>
              </a:rPr>
              <a:t>obtained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9308" y="412750"/>
            <a:ext cx="647763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87A34D"/>
                </a:solidFill>
              </a:rPr>
              <a:t>Difference </a:t>
            </a:r>
            <a:r>
              <a:rPr sz="3300" dirty="0">
                <a:solidFill>
                  <a:srgbClr val="87A34D"/>
                </a:solidFill>
              </a:rPr>
              <a:t>in PTC&amp; Animal</a:t>
            </a:r>
            <a:r>
              <a:rPr sz="3300" spc="-60" dirty="0">
                <a:solidFill>
                  <a:srgbClr val="87A34D"/>
                </a:solidFill>
              </a:rPr>
              <a:t> </a:t>
            </a:r>
            <a:r>
              <a:rPr sz="3300" spc="-5" dirty="0">
                <a:solidFill>
                  <a:srgbClr val="87A34D"/>
                </a:solidFill>
              </a:rPr>
              <a:t>culture</a:t>
            </a:r>
            <a:endParaRPr sz="33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81660" indent="-27432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368935" algn="l"/>
                <a:tab pos="369570" algn="l"/>
              </a:tabLst>
            </a:pPr>
            <a:r>
              <a:rPr dirty="0"/>
              <a:t>	It </a:t>
            </a:r>
            <a:r>
              <a:rPr spc="-5" dirty="0"/>
              <a:t>grow on </a:t>
            </a:r>
            <a:r>
              <a:rPr spc="-10" dirty="0"/>
              <a:t>at </a:t>
            </a:r>
            <a:r>
              <a:rPr spc="-5" dirty="0"/>
              <a:t>specific temperature </a:t>
            </a:r>
            <a:r>
              <a:rPr dirty="0"/>
              <a:t>i.e. </a:t>
            </a:r>
            <a:r>
              <a:rPr spc="-5" dirty="0"/>
              <a:t>normal  temperature for </a:t>
            </a:r>
            <a:r>
              <a:rPr spc="-10" dirty="0"/>
              <a:t>human </a:t>
            </a:r>
            <a:r>
              <a:rPr dirty="0"/>
              <a:t>is</a:t>
            </a:r>
            <a:r>
              <a:rPr spc="-40" dirty="0"/>
              <a:t> </a:t>
            </a:r>
            <a:r>
              <a:rPr spc="-5" dirty="0"/>
              <a:t>37°c.</a:t>
            </a: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pc="-5" dirty="0"/>
              <a:t>Carbon dioxide </a:t>
            </a:r>
            <a:r>
              <a:rPr dirty="0"/>
              <a:t>is </a:t>
            </a:r>
            <a:r>
              <a:rPr spc="-5" dirty="0"/>
              <a:t>also</a:t>
            </a:r>
            <a:r>
              <a:rPr spc="-25" dirty="0"/>
              <a:t> </a:t>
            </a:r>
            <a:r>
              <a:rPr dirty="0"/>
              <a:t>require.</a:t>
            </a:r>
          </a:p>
          <a:p>
            <a:pPr marL="287020" marR="508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368935" algn="l"/>
                <a:tab pos="369570" algn="l"/>
              </a:tabLst>
            </a:pPr>
            <a:r>
              <a:rPr dirty="0"/>
              <a:t>	It </a:t>
            </a:r>
            <a:r>
              <a:rPr spc="-5" dirty="0"/>
              <a:t>needed </a:t>
            </a:r>
            <a:r>
              <a:rPr dirty="0"/>
              <a:t>proper </a:t>
            </a:r>
            <a:r>
              <a:rPr spc="-5" dirty="0"/>
              <a:t>change </a:t>
            </a:r>
            <a:r>
              <a:rPr dirty="0"/>
              <a:t>in media </a:t>
            </a:r>
            <a:r>
              <a:rPr spc="-5" dirty="0"/>
              <a:t>otherwise cells  will </a:t>
            </a:r>
            <a:r>
              <a:rPr dirty="0"/>
              <a:t>not </a:t>
            </a:r>
            <a:r>
              <a:rPr spc="-5" dirty="0"/>
              <a:t>grow</a:t>
            </a:r>
            <a:r>
              <a:rPr spc="-25" dirty="0"/>
              <a:t> </a:t>
            </a:r>
            <a:r>
              <a:rPr spc="-5" dirty="0"/>
              <a:t>properly.</a:t>
            </a:r>
          </a:p>
          <a:p>
            <a:pPr marL="287020" marR="39751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368935" algn="l"/>
                <a:tab pos="369570" algn="l"/>
              </a:tabLst>
            </a:pPr>
            <a:r>
              <a:rPr dirty="0"/>
              <a:t>	Animal </a:t>
            </a:r>
            <a:r>
              <a:rPr spc="-5" dirty="0"/>
              <a:t>cells needed </a:t>
            </a:r>
            <a:r>
              <a:rPr dirty="0"/>
              <a:t>protein and </a:t>
            </a:r>
            <a:r>
              <a:rPr spc="-5" dirty="0"/>
              <a:t>hormones for  proper</a:t>
            </a:r>
            <a:r>
              <a:rPr spc="-45" dirty="0"/>
              <a:t> </a:t>
            </a:r>
            <a:r>
              <a:rPr spc="-5" dirty="0"/>
              <a:t>development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41731"/>
            <a:ext cx="8833485" cy="2139950"/>
          </a:xfrm>
          <a:custGeom>
            <a:avLst/>
            <a:gdLst/>
            <a:ahLst/>
            <a:cxnLst/>
            <a:rect l="l" t="t" r="r" b="b"/>
            <a:pathLst>
              <a:path w="8833485" h="2139950">
                <a:moveTo>
                  <a:pt x="8833104" y="0"/>
                </a:moveTo>
                <a:lnTo>
                  <a:pt x="0" y="0"/>
                </a:lnTo>
                <a:lnTo>
                  <a:pt x="0" y="2139696"/>
                </a:lnTo>
                <a:lnTo>
                  <a:pt x="8833104" y="2139696"/>
                </a:lnTo>
                <a:lnTo>
                  <a:pt x="8833104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46050" y="147637"/>
            <a:ext cx="8846185" cy="6557009"/>
            <a:chOff x="146050" y="147637"/>
            <a:chExt cx="8846185" cy="6557009"/>
          </a:xfrm>
        </p:grpSpPr>
        <p:sp>
          <p:nvSpPr>
            <p:cNvPr id="4" name="object 4"/>
            <p:cNvSpPr/>
            <p:nvPr/>
          </p:nvSpPr>
          <p:spPr>
            <a:xfrm>
              <a:off x="146303" y="6391655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8833104" y="30937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152400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87A3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" y="2438400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192">
              <a:solidFill>
                <a:srgbClr val="87A34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67200" y="2115311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84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37303" y="2186432"/>
              <a:ext cx="471170" cy="469900"/>
            </a:xfrm>
            <a:custGeom>
              <a:avLst/>
              <a:gdLst/>
              <a:ahLst/>
              <a:cxnLst/>
              <a:rect l="l" t="t" r="r" b="b"/>
              <a:pathLst>
                <a:path w="471170" h="469900">
                  <a:moveTo>
                    <a:pt x="258191" y="0"/>
                  </a:moveTo>
                  <a:lnTo>
                    <a:pt x="234187" y="0"/>
                  </a:lnTo>
                  <a:lnTo>
                    <a:pt x="210058" y="1270"/>
                  </a:lnTo>
                  <a:lnTo>
                    <a:pt x="164211" y="10160"/>
                  </a:lnTo>
                  <a:lnTo>
                    <a:pt x="122300" y="29210"/>
                  </a:lnTo>
                  <a:lnTo>
                    <a:pt x="84836" y="54610"/>
                  </a:lnTo>
                  <a:lnTo>
                    <a:pt x="52959" y="86360"/>
                  </a:lnTo>
                  <a:lnTo>
                    <a:pt x="27940" y="124460"/>
                  </a:lnTo>
                  <a:lnTo>
                    <a:pt x="10160" y="166370"/>
                  </a:lnTo>
                  <a:lnTo>
                    <a:pt x="1016" y="212089"/>
                  </a:lnTo>
                  <a:lnTo>
                    <a:pt x="0" y="236220"/>
                  </a:lnTo>
                  <a:lnTo>
                    <a:pt x="1397" y="260350"/>
                  </a:lnTo>
                  <a:lnTo>
                    <a:pt x="11049" y="306070"/>
                  </a:lnTo>
                  <a:lnTo>
                    <a:pt x="29083" y="347979"/>
                  </a:lnTo>
                  <a:lnTo>
                    <a:pt x="54610" y="386079"/>
                  </a:lnTo>
                  <a:lnTo>
                    <a:pt x="86613" y="417829"/>
                  </a:lnTo>
                  <a:lnTo>
                    <a:pt x="124333" y="443229"/>
                  </a:lnTo>
                  <a:lnTo>
                    <a:pt x="166750" y="459739"/>
                  </a:lnTo>
                  <a:lnTo>
                    <a:pt x="212725" y="469900"/>
                  </a:lnTo>
                  <a:lnTo>
                    <a:pt x="236728" y="469900"/>
                  </a:lnTo>
                  <a:lnTo>
                    <a:pt x="260858" y="468629"/>
                  </a:lnTo>
                  <a:lnTo>
                    <a:pt x="284099" y="464820"/>
                  </a:lnTo>
                  <a:lnTo>
                    <a:pt x="306705" y="459739"/>
                  </a:lnTo>
                  <a:lnTo>
                    <a:pt x="324696" y="453389"/>
                  </a:lnTo>
                  <a:lnTo>
                    <a:pt x="235838" y="453389"/>
                  </a:lnTo>
                  <a:lnTo>
                    <a:pt x="213487" y="452120"/>
                  </a:lnTo>
                  <a:lnTo>
                    <a:pt x="170942" y="444500"/>
                  </a:lnTo>
                  <a:lnTo>
                    <a:pt x="131572" y="427989"/>
                  </a:lnTo>
                  <a:lnTo>
                    <a:pt x="96647" y="403860"/>
                  </a:lnTo>
                  <a:lnTo>
                    <a:pt x="66929" y="374650"/>
                  </a:lnTo>
                  <a:lnTo>
                    <a:pt x="43434" y="339089"/>
                  </a:lnTo>
                  <a:lnTo>
                    <a:pt x="26670" y="300989"/>
                  </a:lnTo>
                  <a:lnTo>
                    <a:pt x="17907" y="257810"/>
                  </a:lnTo>
                  <a:lnTo>
                    <a:pt x="16823" y="233679"/>
                  </a:lnTo>
                  <a:lnTo>
                    <a:pt x="17780" y="213360"/>
                  </a:lnTo>
                  <a:lnTo>
                    <a:pt x="26416" y="170179"/>
                  </a:lnTo>
                  <a:lnTo>
                    <a:pt x="43053" y="130810"/>
                  </a:lnTo>
                  <a:lnTo>
                    <a:pt x="66421" y="96520"/>
                  </a:lnTo>
                  <a:lnTo>
                    <a:pt x="96138" y="66039"/>
                  </a:lnTo>
                  <a:lnTo>
                    <a:pt x="130937" y="43179"/>
                  </a:lnTo>
                  <a:lnTo>
                    <a:pt x="170053" y="26670"/>
                  </a:lnTo>
                  <a:lnTo>
                    <a:pt x="212598" y="17779"/>
                  </a:lnTo>
                  <a:lnTo>
                    <a:pt x="235076" y="16510"/>
                  </a:lnTo>
                  <a:lnTo>
                    <a:pt x="322495" y="16510"/>
                  </a:lnTo>
                  <a:lnTo>
                    <a:pt x="304292" y="10160"/>
                  </a:lnTo>
                  <a:lnTo>
                    <a:pt x="281686" y="3810"/>
                  </a:lnTo>
                  <a:lnTo>
                    <a:pt x="258191" y="0"/>
                  </a:lnTo>
                  <a:close/>
                </a:path>
                <a:path w="471170" h="469900">
                  <a:moveTo>
                    <a:pt x="322495" y="16510"/>
                  </a:moveTo>
                  <a:lnTo>
                    <a:pt x="235076" y="16510"/>
                  </a:lnTo>
                  <a:lnTo>
                    <a:pt x="257429" y="17779"/>
                  </a:lnTo>
                  <a:lnTo>
                    <a:pt x="279146" y="20320"/>
                  </a:lnTo>
                  <a:lnTo>
                    <a:pt x="320294" y="33020"/>
                  </a:lnTo>
                  <a:lnTo>
                    <a:pt x="357378" y="53339"/>
                  </a:lnTo>
                  <a:lnTo>
                    <a:pt x="389890" y="80010"/>
                  </a:lnTo>
                  <a:lnTo>
                    <a:pt x="416560" y="113029"/>
                  </a:lnTo>
                  <a:lnTo>
                    <a:pt x="436880" y="149860"/>
                  </a:lnTo>
                  <a:lnTo>
                    <a:pt x="449580" y="190500"/>
                  </a:lnTo>
                  <a:lnTo>
                    <a:pt x="454088" y="233679"/>
                  </a:lnTo>
                  <a:lnTo>
                    <a:pt x="454092" y="236220"/>
                  </a:lnTo>
                  <a:lnTo>
                    <a:pt x="453136" y="256539"/>
                  </a:lnTo>
                  <a:lnTo>
                    <a:pt x="444500" y="299720"/>
                  </a:lnTo>
                  <a:lnTo>
                    <a:pt x="427990" y="339089"/>
                  </a:lnTo>
                  <a:lnTo>
                    <a:pt x="404495" y="373379"/>
                  </a:lnTo>
                  <a:lnTo>
                    <a:pt x="374904" y="403860"/>
                  </a:lnTo>
                  <a:lnTo>
                    <a:pt x="340106" y="426720"/>
                  </a:lnTo>
                  <a:lnTo>
                    <a:pt x="300863" y="443229"/>
                  </a:lnTo>
                  <a:lnTo>
                    <a:pt x="258318" y="452120"/>
                  </a:lnTo>
                  <a:lnTo>
                    <a:pt x="235838" y="453389"/>
                  </a:lnTo>
                  <a:lnTo>
                    <a:pt x="324696" y="453389"/>
                  </a:lnTo>
                  <a:lnTo>
                    <a:pt x="368173" y="429260"/>
                  </a:lnTo>
                  <a:lnTo>
                    <a:pt x="402844" y="400050"/>
                  </a:lnTo>
                  <a:lnTo>
                    <a:pt x="431292" y="365760"/>
                  </a:lnTo>
                  <a:lnTo>
                    <a:pt x="452882" y="325120"/>
                  </a:lnTo>
                  <a:lnTo>
                    <a:pt x="466344" y="280670"/>
                  </a:lnTo>
                  <a:lnTo>
                    <a:pt x="470916" y="233679"/>
                  </a:lnTo>
                  <a:lnTo>
                    <a:pt x="469519" y="209550"/>
                  </a:lnTo>
                  <a:lnTo>
                    <a:pt x="459994" y="163829"/>
                  </a:lnTo>
                  <a:lnTo>
                    <a:pt x="441960" y="121920"/>
                  </a:lnTo>
                  <a:lnTo>
                    <a:pt x="416433" y="83820"/>
                  </a:lnTo>
                  <a:lnTo>
                    <a:pt x="384301" y="52070"/>
                  </a:lnTo>
                  <a:lnTo>
                    <a:pt x="346710" y="27939"/>
                  </a:lnTo>
                  <a:lnTo>
                    <a:pt x="326136" y="17779"/>
                  </a:lnTo>
                  <a:lnTo>
                    <a:pt x="322495" y="16510"/>
                  </a:lnTo>
                  <a:close/>
                </a:path>
                <a:path w="471170" h="469900">
                  <a:moveTo>
                    <a:pt x="235838" y="33020"/>
                  </a:moveTo>
                  <a:lnTo>
                    <a:pt x="195199" y="36829"/>
                  </a:lnTo>
                  <a:lnTo>
                    <a:pt x="157225" y="48260"/>
                  </a:lnTo>
                  <a:lnTo>
                    <a:pt x="122936" y="67310"/>
                  </a:lnTo>
                  <a:lnTo>
                    <a:pt x="92963" y="91439"/>
                  </a:lnTo>
                  <a:lnTo>
                    <a:pt x="68199" y="121920"/>
                  </a:lnTo>
                  <a:lnTo>
                    <a:pt x="49530" y="156210"/>
                  </a:lnTo>
                  <a:lnTo>
                    <a:pt x="37719" y="194310"/>
                  </a:lnTo>
                  <a:lnTo>
                    <a:pt x="33587" y="233679"/>
                  </a:lnTo>
                  <a:lnTo>
                    <a:pt x="33583" y="236220"/>
                  </a:lnTo>
                  <a:lnTo>
                    <a:pt x="34417" y="255270"/>
                  </a:lnTo>
                  <a:lnTo>
                    <a:pt x="42418" y="294639"/>
                  </a:lnTo>
                  <a:lnTo>
                    <a:pt x="57785" y="331470"/>
                  </a:lnTo>
                  <a:lnTo>
                    <a:pt x="79375" y="363220"/>
                  </a:lnTo>
                  <a:lnTo>
                    <a:pt x="106680" y="391160"/>
                  </a:lnTo>
                  <a:lnTo>
                    <a:pt x="138937" y="412750"/>
                  </a:lnTo>
                  <a:lnTo>
                    <a:pt x="175006" y="427989"/>
                  </a:lnTo>
                  <a:lnTo>
                    <a:pt x="214375" y="435610"/>
                  </a:lnTo>
                  <a:lnTo>
                    <a:pt x="235076" y="436879"/>
                  </a:lnTo>
                  <a:lnTo>
                    <a:pt x="255650" y="435610"/>
                  </a:lnTo>
                  <a:lnTo>
                    <a:pt x="275717" y="433070"/>
                  </a:lnTo>
                  <a:lnTo>
                    <a:pt x="295148" y="427989"/>
                  </a:lnTo>
                  <a:lnTo>
                    <a:pt x="313690" y="421639"/>
                  </a:lnTo>
                  <a:lnTo>
                    <a:pt x="316211" y="420370"/>
                  </a:lnTo>
                  <a:lnTo>
                    <a:pt x="234187" y="420370"/>
                  </a:lnTo>
                  <a:lnTo>
                    <a:pt x="215137" y="419100"/>
                  </a:lnTo>
                  <a:lnTo>
                    <a:pt x="162306" y="405129"/>
                  </a:lnTo>
                  <a:lnTo>
                    <a:pt x="116712" y="377189"/>
                  </a:lnTo>
                  <a:lnTo>
                    <a:pt x="81153" y="337820"/>
                  </a:lnTo>
                  <a:lnTo>
                    <a:pt x="58166" y="288289"/>
                  </a:lnTo>
                  <a:lnTo>
                    <a:pt x="50292" y="233679"/>
                  </a:lnTo>
                  <a:lnTo>
                    <a:pt x="51308" y="214629"/>
                  </a:lnTo>
                  <a:lnTo>
                    <a:pt x="65278" y="161289"/>
                  </a:lnTo>
                  <a:lnTo>
                    <a:pt x="93345" y="116839"/>
                  </a:lnTo>
                  <a:lnTo>
                    <a:pt x="132969" y="81279"/>
                  </a:lnTo>
                  <a:lnTo>
                    <a:pt x="181737" y="57150"/>
                  </a:lnTo>
                  <a:lnTo>
                    <a:pt x="236728" y="49529"/>
                  </a:lnTo>
                  <a:lnTo>
                    <a:pt x="314451" y="49529"/>
                  </a:lnTo>
                  <a:lnTo>
                    <a:pt x="295910" y="41910"/>
                  </a:lnTo>
                  <a:lnTo>
                    <a:pt x="276606" y="36829"/>
                  </a:lnTo>
                  <a:lnTo>
                    <a:pt x="256540" y="34289"/>
                  </a:lnTo>
                  <a:lnTo>
                    <a:pt x="235838" y="33020"/>
                  </a:lnTo>
                  <a:close/>
                </a:path>
                <a:path w="471170" h="469900">
                  <a:moveTo>
                    <a:pt x="314451" y="49529"/>
                  </a:moveTo>
                  <a:lnTo>
                    <a:pt x="236728" y="49529"/>
                  </a:lnTo>
                  <a:lnTo>
                    <a:pt x="255778" y="50800"/>
                  </a:lnTo>
                  <a:lnTo>
                    <a:pt x="273938" y="53339"/>
                  </a:lnTo>
                  <a:lnTo>
                    <a:pt x="324866" y="72389"/>
                  </a:lnTo>
                  <a:lnTo>
                    <a:pt x="367284" y="105410"/>
                  </a:lnTo>
                  <a:lnTo>
                    <a:pt x="398907" y="147320"/>
                  </a:lnTo>
                  <a:lnTo>
                    <a:pt x="417068" y="199389"/>
                  </a:lnTo>
                  <a:lnTo>
                    <a:pt x="420624" y="236220"/>
                  </a:lnTo>
                  <a:lnTo>
                    <a:pt x="419608" y="255270"/>
                  </a:lnTo>
                  <a:lnTo>
                    <a:pt x="405638" y="308610"/>
                  </a:lnTo>
                  <a:lnTo>
                    <a:pt x="377571" y="354329"/>
                  </a:lnTo>
                  <a:lnTo>
                    <a:pt x="338074" y="389889"/>
                  </a:lnTo>
                  <a:lnTo>
                    <a:pt x="289433" y="412750"/>
                  </a:lnTo>
                  <a:lnTo>
                    <a:pt x="234187" y="420370"/>
                  </a:lnTo>
                  <a:lnTo>
                    <a:pt x="316211" y="420370"/>
                  </a:lnTo>
                  <a:lnTo>
                    <a:pt x="363600" y="391160"/>
                  </a:lnTo>
                  <a:lnTo>
                    <a:pt x="391033" y="363220"/>
                  </a:lnTo>
                  <a:lnTo>
                    <a:pt x="412876" y="331470"/>
                  </a:lnTo>
                  <a:lnTo>
                    <a:pt x="428244" y="295910"/>
                  </a:lnTo>
                  <a:lnTo>
                    <a:pt x="436372" y="256539"/>
                  </a:lnTo>
                  <a:lnTo>
                    <a:pt x="437332" y="233679"/>
                  </a:lnTo>
                  <a:lnTo>
                    <a:pt x="436499" y="214629"/>
                  </a:lnTo>
                  <a:lnTo>
                    <a:pt x="428498" y="175260"/>
                  </a:lnTo>
                  <a:lnTo>
                    <a:pt x="413258" y="139700"/>
                  </a:lnTo>
                  <a:lnTo>
                    <a:pt x="391541" y="106679"/>
                  </a:lnTo>
                  <a:lnTo>
                    <a:pt x="364236" y="80010"/>
                  </a:lnTo>
                  <a:lnTo>
                    <a:pt x="332105" y="57150"/>
                  </a:lnTo>
                  <a:lnTo>
                    <a:pt x="314451" y="49529"/>
                  </a:lnTo>
                  <a:close/>
                </a:path>
              </a:pathLst>
            </a:custGeom>
            <a:solidFill>
              <a:srgbClr val="87A3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99794" y="1346657"/>
            <a:ext cx="681291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45" dirty="0">
                <a:solidFill>
                  <a:srgbClr val="FFFFFF"/>
                </a:solidFill>
                <a:latin typeface="Arial"/>
                <a:cs typeface="Arial"/>
              </a:rPr>
              <a:t>Plant </a:t>
            </a:r>
            <a:r>
              <a:rPr sz="4200" spc="-735" dirty="0">
                <a:solidFill>
                  <a:srgbClr val="FFFFFF"/>
                </a:solidFill>
                <a:latin typeface="Arial"/>
                <a:cs typeface="Arial"/>
              </a:rPr>
              <a:t>Tissue </a:t>
            </a:r>
            <a:r>
              <a:rPr sz="4200" spc="-525" dirty="0">
                <a:solidFill>
                  <a:srgbClr val="FFFFFF"/>
                </a:solidFill>
                <a:latin typeface="Arial"/>
                <a:cs typeface="Arial"/>
              </a:rPr>
              <a:t>Culture </a:t>
            </a:r>
            <a:r>
              <a:rPr sz="4200" spc="-64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4200" spc="-42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4200" spc="-6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200" spc="-655" dirty="0">
                <a:solidFill>
                  <a:srgbClr val="FFFFFF"/>
                </a:solidFill>
                <a:latin typeface="Arial"/>
                <a:cs typeface="Arial"/>
              </a:rPr>
              <a:t>techniques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86200" y="2724911"/>
            <a:ext cx="4752975" cy="3599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20" y="0"/>
            <a:ext cx="9136380" cy="6858000"/>
            <a:chOff x="7620" y="0"/>
            <a:chExt cx="9136380" cy="6858000"/>
          </a:xfrm>
        </p:grpSpPr>
        <p:sp>
          <p:nvSpPr>
            <p:cNvPr id="3" name="object 3"/>
            <p:cNvSpPr/>
            <p:nvPr/>
          </p:nvSpPr>
          <p:spPr>
            <a:xfrm>
              <a:off x="7620" y="0"/>
              <a:ext cx="9136380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257799" y="5105400"/>
              <a:ext cx="3886199" cy="17525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620" y="412750"/>
            <a:ext cx="52959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solidFill>
                  <a:srgbClr val="87A34D"/>
                </a:solidFill>
                <a:latin typeface="Georgia"/>
                <a:cs typeface="Georgia"/>
              </a:rPr>
              <a:t>What </a:t>
            </a:r>
            <a:r>
              <a:rPr sz="3300" spc="5" dirty="0">
                <a:solidFill>
                  <a:srgbClr val="87A34D"/>
                </a:solidFill>
                <a:latin typeface="Georgia"/>
                <a:cs typeface="Georgia"/>
              </a:rPr>
              <a:t>is </a:t>
            </a:r>
            <a:r>
              <a:rPr sz="3300" spc="-5" dirty="0">
                <a:solidFill>
                  <a:srgbClr val="87A34D"/>
                </a:solidFill>
                <a:latin typeface="Georgia"/>
                <a:cs typeface="Georgia"/>
              </a:rPr>
              <a:t>plant tissue</a:t>
            </a:r>
            <a:r>
              <a:rPr sz="3300" spc="-45" dirty="0">
                <a:solidFill>
                  <a:srgbClr val="87A34D"/>
                </a:solidFill>
                <a:latin typeface="Georgia"/>
                <a:cs typeface="Georgia"/>
              </a:rPr>
              <a:t> </a:t>
            </a:r>
            <a:r>
              <a:rPr sz="3300" spc="-5" dirty="0">
                <a:solidFill>
                  <a:srgbClr val="87A34D"/>
                </a:solidFill>
                <a:latin typeface="Georgia"/>
                <a:cs typeface="Georgia"/>
              </a:rPr>
              <a:t>culture?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8321675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700" b="1" spc="-5" dirty="0">
                <a:latin typeface="Georgia"/>
                <a:cs typeface="Georgia"/>
              </a:rPr>
              <a:t>Plant tissue culture </a:t>
            </a:r>
            <a:r>
              <a:rPr sz="2700" dirty="0">
                <a:latin typeface="Georgia"/>
                <a:cs typeface="Georgia"/>
              </a:rPr>
              <a:t>is a </a:t>
            </a:r>
            <a:r>
              <a:rPr sz="2800" spc="-10" dirty="0">
                <a:latin typeface="Georgia"/>
                <a:cs typeface="Georgia"/>
              </a:rPr>
              <a:t>technique </a:t>
            </a:r>
            <a:r>
              <a:rPr sz="2800" spc="-5" dirty="0">
                <a:latin typeface="Georgia"/>
                <a:cs typeface="Georgia"/>
              </a:rPr>
              <a:t>of </a:t>
            </a:r>
            <a:r>
              <a:rPr sz="2800" spc="-10" dirty="0">
                <a:latin typeface="Georgia"/>
                <a:cs typeface="Georgia"/>
              </a:rPr>
              <a:t>growing plant  </a:t>
            </a:r>
            <a:r>
              <a:rPr sz="2800" spc="-5" dirty="0">
                <a:latin typeface="Georgia"/>
                <a:cs typeface="Georgia"/>
              </a:rPr>
              <a:t>cells, tissues, </a:t>
            </a:r>
            <a:r>
              <a:rPr sz="2800" spc="-10" dirty="0">
                <a:latin typeface="Georgia"/>
                <a:cs typeface="Georgia"/>
              </a:rPr>
              <a:t>organs, </a:t>
            </a:r>
            <a:r>
              <a:rPr sz="2800" spc="-5" dirty="0">
                <a:latin typeface="Georgia"/>
                <a:cs typeface="Georgia"/>
              </a:rPr>
              <a:t>seeds </a:t>
            </a:r>
            <a:r>
              <a:rPr sz="2800" dirty="0">
                <a:latin typeface="Georgia"/>
                <a:cs typeface="Georgia"/>
              </a:rPr>
              <a:t>or </a:t>
            </a:r>
            <a:r>
              <a:rPr sz="2800" spc="-5" dirty="0">
                <a:latin typeface="Georgia"/>
                <a:cs typeface="Georgia"/>
              </a:rPr>
              <a:t>other </a:t>
            </a:r>
            <a:r>
              <a:rPr sz="2800" spc="-10" dirty="0">
                <a:latin typeface="Georgia"/>
                <a:cs typeface="Georgia"/>
              </a:rPr>
              <a:t>plant parts </a:t>
            </a:r>
            <a:r>
              <a:rPr sz="2800" spc="-5" dirty="0">
                <a:latin typeface="Georgia"/>
                <a:cs typeface="Georgia"/>
              </a:rPr>
              <a:t>in a  </a:t>
            </a:r>
            <a:r>
              <a:rPr sz="2800" spc="-10" dirty="0">
                <a:latin typeface="Georgia"/>
                <a:cs typeface="Georgia"/>
              </a:rPr>
              <a:t>sterile </a:t>
            </a:r>
            <a:r>
              <a:rPr sz="2800" spc="-5" dirty="0">
                <a:latin typeface="Georgia"/>
                <a:cs typeface="Georgia"/>
              </a:rPr>
              <a:t>environment on a nutrient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medium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09800" y="3276600"/>
            <a:ext cx="5410200" cy="2677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1497" y="367029"/>
            <a:ext cx="49904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87A34D"/>
                </a:solidFill>
              </a:rPr>
              <a:t>Fundamental</a:t>
            </a:r>
            <a:r>
              <a:rPr sz="3600" spc="-65" dirty="0">
                <a:solidFill>
                  <a:srgbClr val="87A34D"/>
                </a:solidFill>
              </a:rPr>
              <a:t> </a:t>
            </a:r>
            <a:r>
              <a:rPr sz="3600" spc="-10" dirty="0">
                <a:solidFill>
                  <a:srgbClr val="87A34D"/>
                </a:solidFill>
              </a:rPr>
              <a:t>principles: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0491" y="1466659"/>
            <a:ext cx="8020050" cy="274256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750"/>
              </a:spcBef>
            </a:pPr>
            <a:r>
              <a:rPr sz="2700" spc="-5" dirty="0">
                <a:latin typeface="Georgia"/>
                <a:cs typeface="Georgia"/>
              </a:rPr>
              <a:t>PTC depends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upon</a:t>
            </a:r>
            <a:endParaRPr sz="2700">
              <a:latin typeface="Georgia"/>
              <a:cs typeface="Georgia"/>
            </a:endParaRPr>
          </a:p>
          <a:p>
            <a:pPr marL="527685" marR="711200" indent="-515620">
              <a:lnSpc>
                <a:spcPct val="100000"/>
              </a:lnSpc>
              <a:spcBef>
                <a:spcPts val="655"/>
              </a:spcBef>
              <a:buClr>
                <a:srgbClr val="4F81BC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Georgia"/>
                <a:cs typeface="Georgia"/>
              </a:rPr>
              <a:t>Totipotency </a:t>
            </a:r>
            <a:r>
              <a:rPr sz="2700" spc="-5" dirty="0">
                <a:latin typeface="Georgia"/>
                <a:cs typeface="Georgia"/>
              </a:rPr>
              <a:t>:- </a:t>
            </a:r>
            <a:r>
              <a:rPr sz="2700" dirty="0">
                <a:latin typeface="Georgia"/>
                <a:cs typeface="Georgia"/>
              </a:rPr>
              <a:t>It is </a:t>
            </a:r>
            <a:r>
              <a:rPr sz="2700" spc="-5" dirty="0">
                <a:latin typeface="Georgia"/>
                <a:cs typeface="Georgia"/>
              </a:rPr>
              <a:t>the ability of plant cells to  regenerate </a:t>
            </a:r>
            <a:r>
              <a:rPr sz="2700" dirty="0">
                <a:latin typeface="Georgia"/>
                <a:cs typeface="Georgia"/>
              </a:rPr>
              <a:t>into a </a:t>
            </a:r>
            <a:r>
              <a:rPr sz="2700" spc="-5" dirty="0">
                <a:latin typeface="Georgia"/>
                <a:cs typeface="Georgia"/>
              </a:rPr>
              <a:t>whole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plant</a:t>
            </a:r>
            <a:endParaRPr sz="2700">
              <a:latin typeface="Georgia"/>
              <a:cs typeface="Georgia"/>
            </a:endParaRPr>
          </a:p>
          <a:p>
            <a:pPr marL="527685" marR="5080" indent="-515620">
              <a:lnSpc>
                <a:spcPct val="100000"/>
              </a:lnSpc>
              <a:spcBef>
                <a:spcPts val="645"/>
              </a:spcBef>
              <a:buClr>
                <a:srgbClr val="4F81BC"/>
              </a:buClr>
              <a:buSzPct val="85185"/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Georgia"/>
                <a:cs typeface="Georgia"/>
              </a:rPr>
              <a:t>Plasticity </a:t>
            </a:r>
            <a:r>
              <a:rPr sz="2700" spc="-15" dirty="0">
                <a:latin typeface="Georgia"/>
                <a:cs typeface="Georgia"/>
              </a:rPr>
              <a:t>:- </a:t>
            </a:r>
            <a:r>
              <a:rPr sz="2700" dirty="0">
                <a:latin typeface="Georgia"/>
                <a:cs typeface="Georgia"/>
              </a:rPr>
              <a:t>It is </a:t>
            </a:r>
            <a:r>
              <a:rPr sz="2700" spc="-5" dirty="0">
                <a:latin typeface="Georgia"/>
                <a:cs typeface="Georgia"/>
              </a:rPr>
              <a:t>the ability of plants to alter their  </a:t>
            </a:r>
            <a:r>
              <a:rPr sz="2700" dirty="0">
                <a:latin typeface="Georgia"/>
                <a:cs typeface="Georgia"/>
              </a:rPr>
              <a:t>metabolism, </a:t>
            </a:r>
            <a:r>
              <a:rPr sz="2700" spc="-5" dirty="0">
                <a:latin typeface="Georgia"/>
                <a:cs typeface="Georgia"/>
              </a:rPr>
              <a:t>growth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development to best </a:t>
            </a:r>
            <a:r>
              <a:rPr sz="2700" spc="-10" dirty="0">
                <a:latin typeface="Georgia"/>
                <a:cs typeface="Georgia"/>
              </a:rPr>
              <a:t>suit  </a:t>
            </a:r>
            <a:r>
              <a:rPr sz="2700" dirty="0">
                <a:latin typeface="Georgia"/>
                <a:cs typeface="Georgia"/>
              </a:rPr>
              <a:t>their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environment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2097" y="412750"/>
            <a:ext cx="14744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87A34D"/>
                </a:solidFill>
              </a:rPr>
              <a:t>Explant</a:t>
            </a:r>
            <a:endParaRPr sz="33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Plant tissue </a:t>
            </a:r>
            <a:r>
              <a:rPr spc="-10" dirty="0"/>
              <a:t>cultures </a:t>
            </a:r>
            <a:r>
              <a:rPr dirty="0"/>
              <a:t>are </a:t>
            </a:r>
            <a:r>
              <a:rPr spc="-5" dirty="0"/>
              <a:t>generally </a:t>
            </a:r>
            <a:r>
              <a:rPr dirty="0"/>
              <a:t>initiated </a:t>
            </a:r>
            <a:r>
              <a:rPr spc="-10" dirty="0"/>
              <a:t>from  </a:t>
            </a:r>
            <a:r>
              <a:rPr spc="-5" dirty="0"/>
              <a:t>multicellular tissue fragments, </a:t>
            </a:r>
            <a:r>
              <a:rPr spc="-10" dirty="0"/>
              <a:t>called </a:t>
            </a:r>
            <a:r>
              <a:rPr spc="-5" dirty="0"/>
              <a:t>explants,  obtained </a:t>
            </a:r>
            <a:r>
              <a:rPr spc="-10" dirty="0"/>
              <a:t>from </a:t>
            </a:r>
            <a:r>
              <a:rPr spc="-5" dirty="0"/>
              <a:t>living plants. Explants </a:t>
            </a:r>
            <a:r>
              <a:rPr dirty="0"/>
              <a:t>may </a:t>
            </a:r>
            <a:r>
              <a:rPr spc="-5" dirty="0"/>
              <a:t>originate  from </a:t>
            </a:r>
            <a:r>
              <a:rPr dirty="0"/>
              <a:t>a </a:t>
            </a:r>
            <a:r>
              <a:rPr spc="-5" dirty="0"/>
              <a:t>wide </a:t>
            </a:r>
            <a:r>
              <a:rPr dirty="0"/>
              <a:t>range </a:t>
            </a:r>
            <a:r>
              <a:rPr spc="-5" dirty="0"/>
              <a:t>of plant tissues, such</a:t>
            </a:r>
            <a:r>
              <a:rPr spc="-75" dirty="0"/>
              <a:t> </a:t>
            </a:r>
            <a:r>
              <a:rPr dirty="0"/>
              <a:t>as…</a:t>
            </a:r>
          </a:p>
          <a:p>
            <a:pPr marL="287020" marR="928369">
              <a:lnSpc>
                <a:spcPct val="100000"/>
              </a:lnSpc>
              <a:spcBef>
                <a:spcPts val="650"/>
              </a:spcBef>
            </a:pPr>
            <a:r>
              <a:rPr spc="-5" dirty="0"/>
              <a:t>leaf, stem, root, petiole, hypocotyl, cotyledon,  embryo, or</a:t>
            </a:r>
            <a:r>
              <a:rPr spc="-35" dirty="0"/>
              <a:t> </a:t>
            </a:r>
            <a:r>
              <a:rPr dirty="0"/>
              <a:t>meristem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62855" y="1575816"/>
            <a:ext cx="9525" cy="4819015"/>
          </a:xfrm>
          <a:custGeom>
            <a:avLst/>
            <a:gdLst/>
            <a:ahLst/>
            <a:cxnLst/>
            <a:rect l="l" t="t" r="r" b="b"/>
            <a:pathLst>
              <a:path w="9525" h="4819015">
                <a:moveTo>
                  <a:pt x="0" y="4818888"/>
                </a:moveTo>
                <a:lnTo>
                  <a:pt x="9144" y="0"/>
                </a:lnTo>
              </a:path>
            </a:pathLst>
          </a:custGeom>
          <a:ln w="9144">
            <a:solidFill>
              <a:srgbClr val="1F487C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39008" y="412750"/>
            <a:ext cx="366077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87A34D"/>
                </a:solidFill>
              </a:rPr>
              <a:t>Selection of</a:t>
            </a:r>
            <a:r>
              <a:rPr sz="3300" spc="-40" dirty="0">
                <a:solidFill>
                  <a:srgbClr val="87A34D"/>
                </a:solidFill>
              </a:rPr>
              <a:t> </a:t>
            </a:r>
            <a:r>
              <a:rPr sz="3300" spc="-5" dirty="0">
                <a:solidFill>
                  <a:srgbClr val="87A34D"/>
                </a:solidFill>
              </a:rPr>
              <a:t>explant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380491" y="1395729"/>
            <a:ext cx="4017010" cy="3607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84000"/>
              <a:buFont typeface="Arial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The explant is selected it  is either haploid or </a:t>
            </a:r>
            <a:r>
              <a:rPr sz="2500" spc="-10" dirty="0">
                <a:latin typeface="Georgia"/>
                <a:cs typeface="Georgia"/>
              </a:rPr>
              <a:t>diploid  </a:t>
            </a:r>
            <a:r>
              <a:rPr sz="2500" spc="-5" dirty="0">
                <a:latin typeface="Georgia"/>
                <a:cs typeface="Georgia"/>
              </a:rPr>
              <a:t>explant</a:t>
            </a:r>
            <a:endParaRPr sz="2500">
              <a:latin typeface="Georgia"/>
              <a:cs typeface="Georgia"/>
            </a:endParaRPr>
          </a:p>
          <a:p>
            <a:pPr marL="287020" marR="341630" indent="-274320">
              <a:lnSpc>
                <a:spcPct val="100000"/>
              </a:lnSpc>
              <a:spcBef>
                <a:spcPts val="605"/>
              </a:spcBef>
              <a:buClr>
                <a:srgbClr val="4F81BC"/>
              </a:buClr>
              <a:buSzPct val="84000"/>
              <a:buFont typeface="Arial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The plant </a:t>
            </a:r>
            <a:r>
              <a:rPr sz="2500" spc="-10" dirty="0">
                <a:latin typeface="Georgia"/>
                <a:cs typeface="Georgia"/>
              </a:rPr>
              <a:t>growth can </a:t>
            </a:r>
            <a:r>
              <a:rPr sz="2500" spc="-195" dirty="0">
                <a:latin typeface="Georgia"/>
                <a:cs typeface="Georgia"/>
              </a:rPr>
              <a:t>be  </a:t>
            </a:r>
            <a:r>
              <a:rPr sz="2500" spc="-5" dirty="0">
                <a:latin typeface="Georgia"/>
                <a:cs typeface="Georgia"/>
              </a:rPr>
              <a:t>achieved in </a:t>
            </a:r>
            <a:r>
              <a:rPr sz="2500" spc="-10" dirty="0">
                <a:latin typeface="Georgia"/>
                <a:cs typeface="Georgia"/>
              </a:rPr>
              <a:t>two ways:  1.shoots </a:t>
            </a:r>
            <a:r>
              <a:rPr sz="2500" spc="-5" dirty="0">
                <a:latin typeface="Georgia"/>
                <a:cs typeface="Georgia"/>
              </a:rPr>
              <a:t>directly </a:t>
            </a:r>
            <a:r>
              <a:rPr sz="2500" spc="-10" dirty="0">
                <a:latin typeface="Georgia"/>
                <a:cs typeface="Georgia"/>
              </a:rPr>
              <a:t>by  </a:t>
            </a:r>
            <a:r>
              <a:rPr sz="2500" spc="-5" dirty="0">
                <a:latin typeface="Georgia"/>
                <a:cs typeface="Georgia"/>
              </a:rPr>
              <a:t>appropriate</a:t>
            </a:r>
            <a:r>
              <a:rPr sz="2500" spc="10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media</a:t>
            </a:r>
            <a:endParaRPr sz="2500">
              <a:latin typeface="Georgia"/>
              <a:cs typeface="Georgia"/>
            </a:endParaRPr>
          </a:p>
          <a:p>
            <a:pPr marL="287020" marR="1633855" indent="-45720">
              <a:lnSpc>
                <a:spcPct val="100000"/>
              </a:lnSpc>
              <a:spcBef>
                <a:spcPts val="600"/>
              </a:spcBef>
            </a:pPr>
            <a:r>
              <a:rPr sz="2500" spc="-5" dirty="0">
                <a:latin typeface="Georgia"/>
                <a:cs typeface="Georgia"/>
              </a:rPr>
              <a:t>2.By </a:t>
            </a:r>
            <a:r>
              <a:rPr sz="2500" spc="-10" dirty="0">
                <a:latin typeface="Georgia"/>
                <a:cs typeface="Georgia"/>
              </a:rPr>
              <a:t>somatic  embr</a:t>
            </a:r>
            <a:r>
              <a:rPr sz="2500" spc="-20" dirty="0">
                <a:latin typeface="Georgia"/>
                <a:cs typeface="Georgia"/>
              </a:rPr>
              <a:t>y</a:t>
            </a:r>
            <a:r>
              <a:rPr sz="2500" spc="-10" dirty="0">
                <a:latin typeface="Georgia"/>
                <a:cs typeface="Georgia"/>
              </a:rPr>
              <a:t>oge</a:t>
            </a:r>
            <a:r>
              <a:rPr sz="2500" spc="-5" dirty="0">
                <a:latin typeface="Georgia"/>
                <a:cs typeface="Georgia"/>
              </a:rPr>
              <a:t>n</a:t>
            </a:r>
            <a:r>
              <a:rPr sz="2500" spc="-10" dirty="0">
                <a:latin typeface="Georgia"/>
                <a:cs typeface="Georgia"/>
              </a:rPr>
              <a:t>e</a:t>
            </a:r>
            <a:r>
              <a:rPr sz="2500" spc="-5" dirty="0">
                <a:latin typeface="Georgia"/>
                <a:cs typeface="Georgia"/>
              </a:rPr>
              <a:t>sis</a:t>
            </a:r>
            <a:endParaRPr sz="25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24400" y="1600200"/>
            <a:ext cx="419100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6714" y="412750"/>
            <a:ext cx="228536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solidFill>
                  <a:srgbClr val="87A34D"/>
                </a:solidFill>
              </a:rPr>
              <a:t>Sterilization</a:t>
            </a:r>
            <a:endParaRPr sz="33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</a:pPr>
            <a:r>
              <a:rPr sz="2300" spc="-610" dirty="0">
                <a:solidFill>
                  <a:srgbClr val="4F81BC"/>
                </a:solidFill>
                <a:latin typeface="Arial"/>
                <a:cs typeface="Arial"/>
              </a:rPr>
              <a:t> </a:t>
            </a:r>
            <a:r>
              <a:rPr spc="-5" dirty="0"/>
              <a:t>Sterilization Methods Used </a:t>
            </a:r>
            <a:r>
              <a:rPr dirty="0"/>
              <a:t>in </a:t>
            </a:r>
            <a:r>
              <a:rPr spc="-5" dirty="0"/>
              <a:t>Tissue  CultureLaboratory </a:t>
            </a:r>
            <a:r>
              <a:rPr dirty="0"/>
              <a:t>- All </a:t>
            </a:r>
            <a:r>
              <a:rPr spc="-5" dirty="0"/>
              <a:t>thematerials, e.g., </a:t>
            </a:r>
            <a:r>
              <a:rPr dirty="0"/>
              <a:t>vessels,  instruments, medium, </a:t>
            </a:r>
            <a:r>
              <a:rPr spc="-5" dirty="0"/>
              <a:t>plantmaterial, etc., used </a:t>
            </a:r>
            <a:r>
              <a:rPr dirty="0"/>
              <a:t>in  </a:t>
            </a:r>
            <a:r>
              <a:rPr spc="-10" dirty="0"/>
              <a:t>culture </a:t>
            </a:r>
            <a:r>
              <a:rPr spc="-5" dirty="0"/>
              <a:t>work must be freedfrom</a:t>
            </a:r>
            <a:r>
              <a:rPr spc="-35" dirty="0"/>
              <a:t> </a:t>
            </a:r>
            <a:r>
              <a:rPr spc="-5" dirty="0"/>
              <a:t>microbes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7616" y="412750"/>
            <a:ext cx="61214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10" dirty="0">
                <a:solidFill>
                  <a:srgbClr val="87A34D"/>
                </a:solidFill>
              </a:rPr>
              <a:t>STERILIZATION</a:t>
            </a:r>
            <a:r>
              <a:rPr sz="3300" spc="-40" dirty="0">
                <a:solidFill>
                  <a:srgbClr val="87A34D"/>
                </a:solidFill>
              </a:rPr>
              <a:t> </a:t>
            </a:r>
            <a:r>
              <a:rPr sz="3300" dirty="0">
                <a:solidFill>
                  <a:srgbClr val="87A34D"/>
                </a:solidFill>
              </a:rPr>
              <a:t>TECHNIQUES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380491" y="1549349"/>
            <a:ext cx="7348855" cy="3812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sterilization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achieved by one of the </a:t>
            </a:r>
            <a:r>
              <a:rPr sz="2700" spc="-45" dirty="0">
                <a:latin typeface="Georgia"/>
                <a:cs typeface="Georgia"/>
              </a:rPr>
              <a:t>following  </a:t>
            </a:r>
            <a:r>
              <a:rPr sz="2700" dirty="0">
                <a:latin typeface="Georgia"/>
                <a:cs typeface="Georgia"/>
              </a:rPr>
              <a:t>approaches: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(i) dry heat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treatment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(ii) </a:t>
            </a:r>
            <a:r>
              <a:rPr sz="2700" spc="-5" dirty="0">
                <a:latin typeface="Georgia"/>
                <a:cs typeface="Georgia"/>
              </a:rPr>
              <a:t>flame</a:t>
            </a:r>
            <a:r>
              <a:rPr sz="2700" spc="-1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sterilization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(iii)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autoclaving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(iv) </a:t>
            </a:r>
            <a:r>
              <a:rPr sz="2700" spc="-5" dirty="0">
                <a:latin typeface="Georgia"/>
                <a:cs typeface="Georgia"/>
              </a:rPr>
              <a:t>filter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sterilization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45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(v) </a:t>
            </a:r>
            <a:r>
              <a:rPr sz="2700" spc="-5" dirty="0">
                <a:latin typeface="Georgia"/>
                <a:cs typeface="Georgia"/>
              </a:rPr>
              <a:t>wiping with 70%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ethanol</a:t>
            </a:r>
            <a:endParaRPr sz="270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50"/>
              </a:spcBef>
              <a:buClr>
                <a:srgbClr val="4F81BC"/>
              </a:buClr>
              <a:buSzPct val="85185"/>
              <a:buFont typeface="Arial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(vi) </a:t>
            </a:r>
            <a:r>
              <a:rPr sz="2700" spc="-5" dirty="0">
                <a:latin typeface="Georgia"/>
                <a:cs typeface="Georgia"/>
              </a:rPr>
              <a:t>surface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sterilization.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483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Plant Tissue Culture and their techniques</vt:lpstr>
      <vt:lpstr>Plant Tissue Culture and their techniques</vt:lpstr>
      <vt:lpstr>PowerPoint Presentation</vt:lpstr>
      <vt:lpstr>PowerPoint Presentation</vt:lpstr>
      <vt:lpstr>Fundamental principles:</vt:lpstr>
      <vt:lpstr>Explant</vt:lpstr>
      <vt:lpstr>Selection of explant</vt:lpstr>
      <vt:lpstr>Sterilization</vt:lpstr>
      <vt:lpstr>STERILIZATION TECHNIQUES</vt:lpstr>
      <vt:lpstr>Culture media</vt:lpstr>
      <vt:lpstr> As cultures grow, pieces are typically sliced off and  transferred to new media (subcultured) to allow for  growth or to alter the morphology of the culture.</vt:lpstr>
      <vt:lpstr>MAJOR TYPES OF MEDIA</vt:lpstr>
      <vt:lpstr>PowerPoint Presentation</vt:lpstr>
      <vt:lpstr>PowerPoint Presentation</vt:lpstr>
      <vt:lpstr>PowerPoint Presentation</vt:lpstr>
      <vt:lpstr>Factors Affecting Tissue Culture Efficiency</vt:lpstr>
      <vt:lpstr>Plant Tissue Culture Applications</vt:lpstr>
      <vt:lpstr>Plant Tissue Culture Applications</vt:lpstr>
      <vt:lpstr>Difference in PTC&amp; Animal culture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Tissue Culture and their techniques</dc:title>
  <dc:creator>Ladi Alik Kumar</dc:creator>
  <cp:lastModifiedBy>alikkumar.ladi@cutm.ac.in</cp:lastModifiedBy>
  <cp:revision>1</cp:revision>
  <dcterms:created xsi:type="dcterms:W3CDTF">2021-03-03T10:43:00Z</dcterms:created>
  <dcterms:modified xsi:type="dcterms:W3CDTF">2021-03-03T10:50:11Z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2021-03-03T00:00:00Z</vt:filetime>
  </property>
</Properties>
</file>