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32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10200" y="3893820"/>
            <a:ext cx="3733800" cy="3810"/>
          </a:xfrm>
          <a:custGeom>
            <a:avLst/>
            <a:gdLst/>
            <a:ahLst/>
            <a:cxnLst/>
            <a:rect l="l" t="t" r="r" b="b"/>
            <a:pathLst>
              <a:path w="3733800" h="3810">
                <a:moveTo>
                  <a:pt x="0" y="3809"/>
                </a:moveTo>
                <a:lnTo>
                  <a:pt x="3733800" y="3809"/>
                </a:lnTo>
                <a:lnTo>
                  <a:pt x="3733800" y="0"/>
                </a:lnTo>
                <a:lnTo>
                  <a:pt x="0" y="0"/>
                </a:lnTo>
                <a:lnTo>
                  <a:pt x="0" y="3809"/>
                </a:lnTo>
                <a:close/>
              </a:path>
            </a:pathLst>
          </a:custGeom>
          <a:solidFill>
            <a:srgbClr val="F2A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410200" y="3897629"/>
            <a:ext cx="3733800" cy="191770"/>
          </a:xfrm>
          <a:custGeom>
            <a:avLst/>
            <a:gdLst/>
            <a:ahLst/>
            <a:cxnLst/>
            <a:rect l="l" t="t" r="r" b="b"/>
            <a:pathLst>
              <a:path w="3733800" h="191770">
                <a:moveTo>
                  <a:pt x="3733800" y="0"/>
                </a:moveTo>
                <a:lnTo>
                  <a:pt x="0" y="0"/>
                </a:lnTo>
                <a:lnTo>
                  <a:pt x="0" y="191770"/>
                </a:lnTo>
                <a:lnTo>
                  <a:pt x="3733800" y="191770"/>
                </a:lnTo>
                <a:close/>
              </a:path>
            </a:pathLst>
          </a:custGeom>
          <a:solidFill>
            <a:srgbClr val="F2A346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410200" y="4114800"/>
            <a:ext cx="3733800" cy="8890"/>
          </a:xfrm>
          <a:custGeom>
            <a:avLst/>
            <a:gdLst/>
            <a:ahLst/>
            <a:cxnLst/>
            <a:rect l="l" t="t" r="r" b="b"/>
            <a:pathLst>
              <a:path w="3733800" h="8889">
                <a:moveTo>
                  <a:pt x="3733800" y="0"/>
                </a:moveTo>
                <a:lnTo>
                  <a:pt x="0" y="0"/>
                </a:lnTo>
                <a:lnTo>
                  <a:pt x="0" y="8889"/>
                </a:lnTo>
                <a:lnTo>
                  <a:pt x="3733800" y="8889"/>
                </a:lnTo>
                <a:close/>
              </a:path>
            </a:pathLst>
          </a:custGeom>
          <a:solidFill>
            <a:srgbClr val="F2A346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10200" y="4164329"/>
            <a:ext cx="1965960" cy="19050"/>
          </a:xfrm>
          <a:custGeom>
            <a:avLst/>
            <a:gdLst/>
            <a:ahLst/>
            <a:cxnLst/>
            <a:rect l="l" t="t" r="r" b="b"/>
            <a:pathLst>
              <a:path w="1965959" h="19050">
                <a:moveTo>
                  <a:pt x="1965959" y="0"/>
                </a:moveTo>
                <a:lnTo>
                  <a:pt x="0" y="0"/>
                </a:lnTo>
                <a:lnTo>
                  <a:pt x="0" y="19050"/>
                </a:lnTo>
                <a:lnTo>
                  <a:pt x="1965959" y="19050"/>
                </a:lnTo>
                <a:close/>
              </a:path>
            </a:pathLst>
          </a:custGeom>
          <a:solidFill>
            <a:srgbClr val="F2A346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10200" y="4198620"/>
            <a:ext cx="1965960" cy="10160"/>
          </a:xfrm>
          <a:custGeom>
            <a:avLst/>
            <a:gdLst/>
            <a:ahLst/>
            <a:cxnLst/>
            <a:rect l="l" t="t" r="r" b="b"/>
            <a:pathLst>
              <a:path w="1965959" h="10160">
                <a:moveTo>
                  <a:pt x="1965959" y="0"/>
                </a:moveTo>
                <a:lnTo>
                  <a:pt x="0" y="0"/>
                </a:lnTo>
                <a:lnTo>
                  <a:pt x="0" y="10159"/>
                </a:lnTo>
                <a:lnTo>
                  <a:pt x="1965959" y="10159"/>
                </a:lnTo>
                <a:close/>
              </a:path>
            </a:pathLst>
          </a:custGeom>
          <a:solidFill>
            <a:srgbClr val="F2A346">
              <a:alpha val="6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3816350"/>
            <a:ext cx="9144000" cy="77470"/>
          </a:xfrm>
          <a:custGeom>
            <a:avLst/>
            <a:gdLst/>
            <a:ahLst/>
            <a:cxnLst/>
            <a:rect l="l" t="t" r="r" b="b"/>
            <a:pathLst>
              <a:path w="9144000" h="77470">
                <a:moveTo>
                  <a:pt x="9144000" y="0"/>
                </a:moveTo>
                <a:lnTo>
                  <a:pt x="0" y="0"/>
                </a:lnTo>
                <a:lnTo>
                  <a:pt x="0" y="74930"/>
                </a:lnTo>
                <a:lnTo>
                  <a:pt x="0" y="77470"/>
                </a:lnTo>
                <a:lnTo>
                  <a:pt x="9144000" y="77470"/>
                </a:lnTo>
                <a:lnTo>
                  <a:pt x="9144000" y="74930"/>
                </a:lnTo>
                <a:lnTo>
                  <a:pt x="9144000" y="0"/>
                </a:lnTo>
                <a:close/>
              </a:path>
            </a:pathLst>
          </a:custGeom>
          <a:solidFill>
            <a:srgbClr val="F2A346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3702050"/>
            <a:ext cx="9144000" cy="189230"/>
          </a:xfrm>
          <a:custGeom>
            <a:avLst/>
            <a:gdLst/>
            <a:ahLst/>
            <a:cxnLst/>
            <a:rect l="l" t="t" r="r" b="b"/>
            <a:pathLst>
              <a:path w="9144000" h="189229">
                <a:moveTo>
                  <a:pt x="9144000" y="0"/>
                </a:moveTo>
                <a:lnTo>
                  <a:pt x="6413500" y="0"/>
                </a:lnTo>
                <a:lnTo>
                  <a:pt x="0" y="0"/>
                </a:lnTo>
                <a:lnTo>
                  <a:pt x="0" y="114300"/>
                </a:lnTo>
                <a:lnTo>
                  <a:pt x="6413500" y="114300"/>
                </a:lnTo>
                <a:lnTo>
                  <a:pt x="6413500" y="189230"/>
                </a:lnTo>
                <a:lnTo>
                  <a:pt x="9144000" y="189230"/>
                </a:lnTo>
                <a:lnTo>
                  <a:pt x="9144000" y="1143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2A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9144000" y="0"/>
                </a:moveTo>
                <a:lnTo>
                  <a:pt x="0" y="0"/>
                </a:lnTo>
                <a:lnTo>
                  <a:pt x="0" y="3702050"/>
                </a:lnTo>
                <a:lnTo>
                  <a:pt x="9144000" y="3702050"/>
                </a:lnTo>
                <a:close/>
              </a:path>
            </a:pathLst>
          </a:custGeom>
          <a:solidFill>
            <a:srgbClr val="434C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2852420"/>
            <a:ext cx="807211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400050"/>
            <a:ext cx="5410200" cy="50800"/>
          </a:xfrm>
          <a:custGeom>
            <a:avLst/>
            <a:gdLst/>
            <a:ahLst/>
            <a:cxnLst/>
            <a:rect l="l" t="t" r="r" b="b"/>
            <a:pathLst>
              <a:path w="5410200" h="50800">
                <a:moveTo>
                  <a:pt x="0" y="50800"/>
                </a:moveTo>
                <a:lnTo>
                  <a:pt x="5410200" y="50800"/>
                </a:lnTo>
                <a:lnTo>
                  <a:pt x="5410200" y="0"/>
                </a:lnTo>
                <a:lnTo>
                  <a:pt x="0" y="0"/>
                </a:lnTo>
                <a:lnTo>
                  <a:pt x="0" y="50800"/>
                </a:lnTo>
                <a:close/>
              </a:path>
            </a:pathLst>
          </a:custGeom>
          <a:solidFill>
            <a:srgbClr val="F2A346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085580" cy="307975"/>
          </a:xfrm>
          <a:custGeom>
            <a:avLst/>
            <a:gdLst/>
            <a:ahLst/>
            <a:cxnLst/>
            <a:rect l="l" t="t" r="r" b="b"/>
            <a:pathLst>
              <a:path w="9085580" h="307975">
                <a:moveTo>
                  <a:pt x="9043670" y="0"/>
                </a:moveTo>
                <a:lnTo>
                  <a:pt x="0" y="0"/>
                </a:lnTo>
                <a:lnTo>
                  <a:pt x="0" y="307352"/>
                </a:lnTo>
                <a:lnTo>
                  <a:pt x="9043670" y="307352"/>
                </a:lnTo>
                <a:lnTo>
                  <a:pt x="9043670" y="0"/>
                </a:lnTo>
                <a:close/>
              </a:path>
              <a:path w="9085580" h="307975">
                <a:moveTo>
                  <a:pt x="9085580" y="0"/>
                </a:moveTo>
                <a:lnTo>
                  <a:pt x="9072880" y="0"/>
                </a:lnTo>
                <a:lnTo>
                  <a:pt x="9072880" y="307352"/>
                </a:lnTo>
                <a:lnTo>
                  <a:pt x="9085580" y="307352"/>
                </a:lnTo>
                <a:lnTo>
                  <a:pt x="9085580" y="0"/>
                </a:lnTo>
                <a:close/>
              </a:path>
            </a:pathLst>
          </a:custGeom>
          <a:solidFill>
            <a:srgbClr val="434C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42730" y="0"/>
            <a:ext cx="1270" cy="307340"/>
          </a:xfrm>
          <a:custGeom>
            <a:avLst/>
            <a:gdLst/>
            <a:ahLst/>
            <a:cxnLst/>
            <a:rect l="l" t="t" r="r" b="b"/>
            <a:pathLst>
              <a:path w="1270" h="307340">
                <a:moveTo>
                  <a:pt x="0" y="307340"/>
                </a:moveTo>
                <a:lnTo>
                  <a:pt x="1270" y="307340"/>
                </a:lnTo>
                <a:lnTo>
                  <a:pt x="1270" y="0"/>
                </a:lnTo>
                <a:lnTo>
                  <a:pt x="0" y="0"/>
                </a:lnTo>
                <a:lnTo>
                  <a:pt x="0" y="307340"/>
                </a:lnTo>
                <a:close/>
              </a:path>
            </a:pathLst>
          </a:custGeom>
          <a:solidFill>
            <a:srgbClr val="434C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07352"/>
            <a:ext cx="9085580" cy="92710"/>
          </a:xfrm>
          <a:custGeom>
            <a:avLst/>
            <a:gdLst/>
            <a:ahLst/>
            <a:cxnLst/>
            <a:rect l="l" t="t" r="r" b="b"/>
            <a:pathLst>
              <a:path w="9085580" h="92710">
                <a:moveTo>
                  <a:pt x="9043670" y="0"/>
                </a:moveTo>
                <a:lnTo>
                  <a:pt x="0" y="0"/>
                </a:lnTo>
                <a:lnTo>
                  <a:pt x="0" y="92697"/>
                </a:lnTo>
                <a:lnTo>
                  <a:pt x="9043670" y="92697"/>
                </a:lnTo>
                <a:lnTo>
                  <a:pt x="9043670" y="0"/>
                </a:lnTo>
                <a:close/>
              </a:path>
              <a:path w="9085580" h="92710">
                <a:moveTo>
                  <a:pt x="9085580" y="0"/>
                </a:moveTo>
                <a:lnTo>
                  <a:pt x="9072880" y="0"/>
                </a:lnTo>
                <a:lnTo>
                  <a:pt x="9072880" y="92697"/>
                </a:lnTo>
                <a:lnTo>
                  <a:pt x="9085580" y="92697"/>
                </a:lnTo>
                <a:lnTo>
                  <a:pt x="9085580" y="0"/>
                </a:lnTo>
                <a:close/>
              </a:path>
            </a:pathLst>
          </a:custGeom>
          <a:solidFill>
            <a:srgbClr val="F2A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42730" y="307340"/>
            <a:ext cx="1270" cy="92710"/>
          </a:xfrm>
          <a:custGeom>
            <a:avLst/>
            <a:gdLst/>
            <a:ahLst/>
            <a:cxnLst/>
            <a:rect l="l" t="t" r="r" b="b"/>
            <a:pathLst>
              <a:path w="1270" h="92710">
                <a:moveTo>
                  <a:pt x="0" y="92709"/>
                </a:moveTo>
                <a:lnTo>
                  <a:pt x="1270" y="92709"/>
                </a:lnTo>
                <a:lnTo>
                  <a:pt x="1270" y="0"/>
                </a:lnTo>
                <a:lnTo>
                  <a:pt x="0" y="0"/>
                </a:lnTo>
                <a:lnTo>
                  <a:pt x="0" y="92709"/>
                </a:lnTo>
                <a:close/>
              </a:path>
            </a:pathLst>
          </a:custGeom>
          <a:solidFill>
            <a:srgbClr val="F2A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10200" y="359409"/>
            <a:ext cx="3675379" cy="80010"/>
          </a:xfrm>
          <a:custGeom>
            <a:avLst/>
            <a:gdLst/>
            <a:ahLst/>
            <a:cxnLst/>
            <a:rect l="l" t="t" r="r" b="b"/>
            <a:pathLst>
              <a:path w="3675379" h="80009">
                <a:moveTo>
                  <a:pt x="3633470" y="0"/>
                </a:moveTo>
                <a:lnTo>
                  <a:pt x="0" y="0"/>
                </a:lnTo>
                <a:lnTo>
                  <a:pt x="0" y="80010"/>
                </a:lnTo>
                <a:lnTo>
                  <a:pt x="3633470" y="80010"/>
                </a:lnTo>
                <a:lnTo>
                  <a:pt x="3633470" y="0"/>
                </a:lnTo>
                <a:close/>
              </a:path>
              <a:path w="3675379" h="80009">
                <a:moveTo>
                  <a:pt x="3675380" y="0"/>
                </a:moveTo>
                <a:lnTo>
                  <a:pt x="3662680" y="0"/>
                </a:lnTo>
                <a:lnTo>
                  <a:pt x="3662680" y="80010"/>
                </a:lnTo>
                <a:lnTo>
                  <a:pt x="3675380" y="80010"/>
                </a:lnTo>
                <a:lnTo>
                  <a:pt x="3675380" y="0"/>
                </a:lnTo>
                <a:close/>
              </a:path>
            </a:pathLst>
          </a:custGeom>
          <a:solidFill>
            <a:srgbClr val="F2A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142730" y="359409"/>
            <a:ext cx="1270" cy="80010"/>
          </a:xfrm>
          <a:custGeom>
            <a:avLst/>
            <a:gdLst/>
            <a:ahLst/>
            <a:cxnLst/>
            <a:rect l="l" t="t" r="r" b="b"/>
            <a:pathLst>
              <a:path w="1270" h="80009">
                <a:moveTo>
                  <a:pt x="0" y="80010"/>
                </a:moveTo>
                <a:lnTo>
                  <a:pt x="1270" y="80010"/>
                </a:lnTo>
                <a:lnTo>
                  <a:pt x="1270" y="0"/>
                </a:lnTo>
                <a:lnTo>
                  <a:pt x="0" y="0"/>
                </a:lnTo>
                <a:lnTo>
                  <a:pt x="0" y="80010"/>
                </a:lnTo>
                <a:close/>
              </a:path>
            </a:pathLst>
          </a:custGeom>
          <a:solidFill>
            <a:srgbClr val="F2A3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10200" y="439419"/>
            <a:ext cx="3675379" cy="180340"/>
          </a:xfrm>
          <a:custGeom>
            <a:avLst/>
            <a:gdLst/>
            <a:ahLst/>
            <a:cxnLst/>
            <a:rect l="l" t="t" r="r" b="b"/>
            <a:pathLst>
              <a:path w="3675379" h="180340">
                <a:moveTo>
                  <a:pt x="3633470" y="0"/>
                </a:moveTo>
                <a:lnTo>
                  <a:pt x="0" y="0"/>
                </a:lnTo>
                <a:lnTo>
                  <a:pt x="0" y="180340"/>
                </a:lnTo>
                <a:lnTo>
                  <a:pt x="3633470" y="180340"/>
                </a:lnTo>
                <a:lnTo>
                  <a:pt x="3633470" y="0"/>
                </a:lnTo>
                <a:close/>
              </a:path>
              <a:path w="3675379" h="180340">
                <a:moveTo>
                  <a:pt x="3675380" y="0"/>
                </a:moveTo>
                <a:lnTo>
                  <a:pt x="3662680" y="0"/>
                </a:lnTo>
                <a:lnTo>
                  <a:pt x="3662680" y="180340"/>
                </a:lnTo>
                <a:lnTo>
                  <a:pt x="3675380" y="180340"/>
                </a:lnTo>
                <a:lnTo>
                  <a:pt x="3675380" y="0"/>
                </a:lnTo>
                <a:close/>
              </a:path>
            </a:pathLst>
          </a:custGeom>
          <a:solidFill>
            <a:srgbClr val="F2A346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142730" y="439419"/>
            <a:ext cx="1270" cy="180340"/>
          </a:xfrm>
          <a:custGeom>
            <a:avLst/>
            <a:gdLst/>
            <a:ahLst/>
            <a:cxnLst/>
            <a:rect l="l" t="t" r="r" b="b"/>
            <a:pathLst>
              <a:path w="1270" h="180340">
                <a:moveTo>
                  <a:pt x="0" y="180339"/>
                </a:moveTo>
                <a:lnTo>
                  <a:pt x="1270" y="180339"/>
                </a:lnTo>
                <a:lnTo>
                  <a:pt x="1270" y="0"/>
                </a:lnTo>
                <a:lnTo>
                  <a:pt x="0" y="0"/>
                </a:lnTo>
                <a:lnTo>
                  <a:pt x="0" y="180339"/>
                </a:lnTo>
                <a:close/>
              </a:path>
            </a:pathLst>
          </a:custGeom>
          <a:solidFill>
            <a:srgbClr val="F2A346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024620" y="0"/>
            <a:ext cx="10160" cy="621030"/>
          </a:xfrm>
          <a:custGeom>
            <a:avLst/>
            <a:gdLst/>
            <a:ahLst/>
            <a:cxnLst/>
            <a:rect l="l" t="t" r="r" b="b"/>
            <a:pathLst>
              <a:path w="10159" h="621030">
                <a:moveTo>
                  <a:pt x="10159" y="0"/>
                </a:moveTo>
                <a:lnTo>
                  <a:pt x="0" y="0"/>
                </a:lnTo>
                <a:lnTo>
                  <a:pt x="0" y="621030"/>
                </a:lnTo>
                <a:lnTo>
                  <a:pt x="10159" y="62103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975090" y="0"/>
            <a:ext cx="27940" cy="621030"/>
          </a:xfrm>
          <a:custGeom>
            <a:avLst/>
            <a:gdLst/>
            <a:ahLst/>
            <a:cxnLst/>
            <a:rect l="l" t="t" r="r" b="b"/>
            <a:pathLst>
              <a:path w="27940" h="621030">
                <a:moveTo>
                  <a:pt x="27939" y="0"/>
                </a:moveTo>
                <a:lnTo>
                  <a:pt x="0" y="0"/>
                </a:lnTo>
                <a:lnTo>
                  <a:pt x="0" y="621030"/>
                </a:lnTo>
                <a:lnTo>
                  <a:pt x="27939" y="62103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915400" y="0"/>
            <a:ext cx="55880" cy="585470"/>
          </a:xfrm>
          <a:custGeom>
            <a:avLst/>
            <a:gdLst/>
            <a:ahLst/>
            <a:cxnLst/>
            <a:rect l="l" t="t" r="r" b="b"/>
            <a:pathLst>
              <a:path w="55879" h="585470">
                <a:moveTo>
                  <a:pt x="55879" y="0"/>
                </a:moveTo>
                <a:lnTo>
                  <a:pt x="0" y="0"/>
                </a:lnTo>
                <a:lnTo>
                  <a:pt x="0" y="585470"/>
                </a:lnTo>
                <a:lnTo>
                  <a:pt x="55879" y="58547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873490" y="0"/>
            <a:ext cx="8890" cy="585470"/>
          </a:xfrm>
          <a:custGeom>
            <a:avLst/>
            <a:gdLst/>
            <a:ahLst/>
            <a:cxnLst/>
            <a:rect l="l" t="t" r="r" b="b"/>
            <a:pathLst>
              <a:path w="8890" h="585470">
                <a:moveTo>
                  <a:pt x="8889" y="0"/>
                </a:moveTo>
                <a:lnTo>
                  <a:pt x="0" y="0"/>
                </a:lnTo>
                <a:lnTo>
                  <a:pt x="0" y="585470"/>
                </a:lnTo>
                <a:lnTo>
                  <a:pt x="8889" y="58547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0875" y="916940"/>
            <a:ext cx="784225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5159" y="1671320"/>
            <a:ext cx="7853680" cy="3703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52420"/>
            <a:ext cx="28162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85" dirty="0">
                <a:solidFill>
                  <a:srgbClr val="91CF4F"/>
                </a:solidFill>
                <a:latin typeface="Arial"/>
                <a:cs typeface="Arial"/>
              </a:rPr>
              <a:t>AYURVEDA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038859"/>
            <a:ext cx="359664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214755" algn="l"/>
                <a:tab pos="3237230" algn="l"/>
              </a:tabLst>
            </a:pPr>
            <a:r>
              <a:rPr sz="3200" spc="-195" dirty="0">
                <a:solidFill>
                  <a:srgbClr val="BF0000"/>
                </a:solidFill>
                <a:latin typeface="Arial"/>
                <a:cs typeface="Arial"/>
              </a:rPr>
              <a:t>F</a:t>
            </a:r>
            <a:r>
              <a:rPr sz="3200" spc="-70" dirty="0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sz="3200" spc="-95" dirty="0">
                <a:solidFill>
                  <a:srgbClr val="BF0000"/>
                </a:solidFill>
                <a:latin typeface="Arial"/>
                <a:cs typeface="Arial"/>
              </a:rPr>
              <a:t>r</a:t>
            </a:r>
            <a:r>
              <a:rPr sz="3200" spc="-150" dirty="0">
                <a:solidFill>
                  <a:srgbClr val="BF00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	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4641" y="1038859"/>
            <a:ext cx="4072254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9610" algn="l"/>
                <a:tab pos="2495550" algn="l"/>
              </a:tabLst>
            </a:pPr>
            <a:r>
              <a:rPr sz="3200" spc="-30" dirty="0">
                <a:solidFill>
                  <a:srgbClr val="6F6601"/>
                </a:solidFill>
                <a:latin typeface="Arial"/>
                <a:cs typeface="Arial"/>
              </a:rPr>
              <a:t>radiation,	</a:t>
            </a:r>
            <a:r>
              <a:rPr sz="3200" spc="95" dirty="0">
                <a:solidFill>
                  <a:srgbClr val="6F6601"/>
                </a:solidFill>
                <a:latin typeface="Arial"/>
                <a:cs typeface="Arial"/>
              </a:rPr>
              <a:t>it	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manifests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159" y="1527809"/>
            <a:ext cx="7954009" cy="3717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10160" algn="just">
              <a:lnSpc>
                <a:spcPct val="149700"/>
              </a:lnSpc>
              <a:spcBef>
                <a:spcPts val="100"/>
              </a:spcBef>
            </a:pPr>
            <a:r>
              <a:rPr sz="3200" spc="-130" dirty="0">
                <a:solidFill>
                  <a:srgbClr val="B45374"/>
                </a:solidFill>
                <a:latin typeface="Arial"/>
                <a:cs typeface="Arial"/>
              </a:rPr>
              <a:t>digestion, </a:t>
            </a:r>
            <a:r>
              <a:rPr sz="3200" spc="-95" dirty="0">
                <a:solidFill>
                  <a:srgbClr val="B45374"/>
                </a:solidFill>
                <a:latin typeface="Arial"/>
                <a:cs typeface="Arial"/>
              </a:rPr>
              <a:t>metabolism, </a:t>
            </a:r>
            <a:r>
              <a:rPr sz="3200" spc="-45" dirty="0">
                <a:solidFill>
                  <a:srgbClr val="B45374"/>
                </a:solidFill>
                <a:latin typeface="Arial"/>
                <a:cs typeface="Arial"/>
              </a:rPr>
              <a:t>temperature, </a:t>
            </a:r>
            <a:r>
              <a:rPr sz="3200" spc="-150" dirty="0">
                <a:solidFill>
                  <a:srgbClr val="B45374"/>
                </a:solidFill>
                <a:latin typeface="Arial"/>
                <a:cs typeface="Arial"/>
              </a:rPr>
              <a:t>vision  </a:t>
            </a:r>
            <a:r>
              <a:rPr sz="3200" spc="-40" dirty="0">
                <a:solidFill>
                  <a:srgbClr val="B45374"/>
                </a:solidFill>
                <a:latin typeface="Arial"/>
                <a:cs typeface="Arial"/>
              </a:rPr>
              <a:t>and</a:t>
            </a:r>
            <a:r>
              <a:rPr sz="3200" spc="-90" dirty="0">
                <a:solidFill>
                  <a:srgbClr val="B45374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B45374"/>
                </a:solidFill>
                <a:latin typeface="Arial"/>
                <a:cs typeface="Arial"/>
              </a:rPr>
              <a:t>intelligence.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40" dirty="0">
                <a:solidFill>
                  <a:srgbClr val="BF0000"/>
                </a:solidFill>
                <a:latin typeface="Arial"/>
                <a:cs typeface="Arial"/>
              </a:rPr>
              <a:t>Water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related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force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215" dirty="0">
                <a:solidFill>
                  <a:srgbClr val="6F6601"/>
                </a:solidFill>
                <a:latin typeface="Arial"/>
                <a:cs typeface="Arial"/>
              </a:rPr>
              <a:t>cohesion. 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Located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cytoplasm,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blood,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salivary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glands,  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gastric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juice.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2489"/>
            <a:ext cx="7880350" cy="52171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5" dirty="0">
                <a:solidFill>
                  <a:srgbClr val="BF0000"/>
                </a:solidFill>
                <a:latin typeface="Arial"/>
                <a:cs typeface="Arial"/>
              </a:rPr>
              <a:t>Earth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165" dirty="0">
                <a:solidFill>
                  <a:srgbClr val="6F6601"/>
                </a:solidFill>
                <a:latin typeface="Arial"/>
                <a:cs typeface="Arial"/>
              </a:rPr>
              <a:t>concerned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resistance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and 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solidarity.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They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manifests </a:t>
            </a:r>
            <a:r>
              <a:rPr sz="3200" spc="-165" dirty="0">
                <a:solidFill>
                  <a:srgbClr val="6F6601"/>
                </a:solidFill>
                <a:latin typeface="Arial"/>
                <a:cs typeface="Arial"/>
              </a:rPr>
              <a:t>skin, nails,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hairs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 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bones.</a:t>
            </a:r>
            <a:endParaRPr sz="3200">
              <a:latin typeface="Arial"/>
              <a:cs typeface="Arial"/>
            </a:endParaRPr>
          </a:p>
          <a:p>
            <a:pPr marL="267970" marR="62865" indent="-255270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These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elements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manifest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functioning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our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345" dirty="0">
                <a:solidFill>
                  <a:srgbClr val="6F6601"/>
                </a:solidFill>
                <a:latin typeface="Arial"/>
                <a:cs typeface="Arial"/>
              </a:rPr>
              <a:t>scenes.</a:t>
            </a:r>
            <a:endParaRPr sz="3200">
              <a:latin typeface="Arial"/>
              <a:cs typeface="Arial"/>
            </a:endParaRPr>
          </a:p>
          <a:p>
            <a:pPr marL="267970" marR="187325" indent="-255270">
              <a:lnSpc>
                <a:spcPct val="149700"/>
              </a:lnSpc>
              <a:spcBef>
                <a:spcPts val="31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85" dirty="0">
                <a:solidFill>
                  <a:srgbClr val="6F6601"/>
                </a:solidFill>
                <a:latin typeface="Arial"/>
                <a:cs typeface="Arial"/>
              </a:rPr>
              <a:t>They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are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also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closely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related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our </a:t>
            </a:r>
            <a:r>
              <a:rPr sz="3200" spc="10" dirty="0">
                <a:solidFill>
                  <a:srgbClr val="6F6601"/>
                </a:solidFill>
                <a:latin typeface="Arial"/>
                <a:cs typeface="Arial"/>
              </a:rPr>
              <a:t>ability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 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perceive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interact 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with</a:t>
            </a:r>
            <a:r>
              <a:rPr sz="3200" spc="-16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environment.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359" y="810259"/>
            <a:ext cx="8571865" cy="5850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100"/>
              </a:spcBef>
            </a:pPr>
            <a:r>
              <a:rPr sz="3200" spc="-280" dirty="0">
                <a:solidFill>
                  <a:srgbClr val="006FBF"/>
                </a:solidFill>
                <a:latin typeface="Arial"/>
                <a:cs typeface="Arial"/>
              </a:rPr>
              <a:t>TRIDOSHAS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76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3414395" algn="l"/>
              </a:tabLst>
            </a:pPr>
            <a:r>
              <a:rPr sz="3200" spc="-225" dirty="0">
                <a:latin typeface="Arial"/>
                <a:cs typeface="Arial"/>
              </a:rPr>
              <a:t>The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five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elements	</a:t>
            </a:r>
            <a:r>
              <a:rPr sz="3200" spc="-120" dirty="0">
                <a:latin typeface="Arial"/>
                <a:cs typeface="Arial"/>
              </a:rPr>
              <a:t>combine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20" dirty="0">
                <a:latin typeface="Arial"/>
                <a:cs typeface="Arial"/>
              </a:rPr>
              <a:t>form </a:t>
            </a:r>
            <a:r>
              <a:rPr sz="3200" spc="145" dirty="0">
                <a:latin typeface="Arial"/>
                <a:cs typeface="Arial"/>
              </a:rPr>
              <a:t>“ </a:t>
            </a:r>
            <a:r>
              <a:rPr sz="3200" spc="-110" dirty="0">
                <a:solidFill>
                  <a:srgbClr val="00AF4F"/>
                </a:solidFill>
                <a:latin typeface="Arial"/>
                <a:cs typeface="Arial"/>
              </a:rPr>
              <a:t>Tri</a:t>
            </a:r>
            <a:r>
              <a:rPr sz="3200" spc="-22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3200" spc="-220" dirty="0">
                <a:solidFill>
                  <a:srgbClr val="00AF4F"/>
                </a:solidFill>
                <a:latin typeface="Arial"/>
                <a:cs typeface="Arial"/>
              </a:rPr>
              <a:t>Doshas</a:t>
            </a:r>
            <a:r>
              <a:rPr sz="3200" spc="-220" dirty="0"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  <a:p>
            <a:pPr marL="267335" marR="5080">
              <a:lnSpc>
                <a:spcPts val="5760"/>
              </a:lnSpc>
              <a:spcBef>
                <a:spcPts val="500"/>
              </a:spcBef>
            </a:pPr>
            <a:r>
              <a:rPr sz="3200" spc="-150" dirty="0">
                <a:latin typeface="Arial"/>
                <a:cs typeface="Arial"/>
              </a:rPr>
              <a:t>i.e </a:t>
            </a:r>
            <a:r>
              <a:rPr sz="3200" spc="-40" dirty="0">
                <a:latin typeface="Arial"/>
                <a:cs typeface="Arial"/>
              </a:rPr>
              <a:t>Vata, </a:t>
            </a:r>
            <a:r>
              <a:rPr sz="3200" spc="5" dirty="0">
                <a:latin typeface="Arial"/>
                <a:cs typeface="Arial"/>
              </a:rPr>
              <a:t>Pitta,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75" dirty="0">
                <a:latin typeface="Arial"/>
                <a:cs typeface="Arial"/>
              </a:rPr>
              <a:t>Kappha. </a:t>
            </a:r>
            <a:r>
              <a:rPr sz="3200" spc="-190" dirty="0">
                <a:latin typeface="Arial"/>
                <a:cs typeface="Arial"/>
              </a:rPr>
              <a:t>They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145" dirty="0">
                <a:solidFill>
                  <a:srgbClr val="BF0000"/>
                </a:solidFill>
                <a:latin typeface="Arial"/>
                <a:cs typeface="Arial"/>
              </a:rPr>
              <a:t>“ </a:t>
            </a:r>
            <a:r>
              <a:rPr sz="3200" spc="-235" dirty="0">
                <a:solidFill>
                  <a:srgbClr val="BF0000"/>
                </a:solidFill>
                <a:latin typeface="Arial"/>
                <a:cs typeface="Arial"/>
              </a:rPr>
              <a:t>Basic  </a:t>
            </a:r>
            <a:r>
              <a:rPr sz="3200" spc="-270" dirty="0">
                <a:solidFill>
                  <a:srgbClr val="BF0000"/>
                </a:solidFill>
                <a:latin typeface="Arial"/>
                <a:cs typeface="Arial"/>
              </a:rPr>
              <a:t>Forces </a:t>
            </a:r>
            <a:r>
              <a:rPr sz="3200" spc="-50" dirty="0">
                <a:solidFill>
                  <a:srgbClr val="BF0000"/>
                </a:solidFill>
                <a:latin typeface="Arial"/>
                <a:cs typeface="Arial"/>
              </a:rPr>
              <a:t>’’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also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known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as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145" dirty="0">
                <a:solidFill>
                  <a:srgbClr val="6F6601"/>
                </a:solidFill>
                <a:latin typeface="Arial"/>
                <a:cs typeface="Arial"/>
              </a:rPr>
              <a:t>“ </a:t>
            </a:r>
            <a:r>
              <a:rPr sz="3200" spc="-114" dirty="0">
                <a:solidFill>
                  <a:srgbClr val="006FBF"/>
                </a:solidFill>
                <a:latin typeface="Arial"/>
                <a:cs typeface="Arial"/>
              </a:rPr>
              <a:t>Pillars </a:t>
            </a:r>
            <a:r>
              <a:rPr sz="3200" spc="-50" dirty="0">
                <a:solidFill>
                  <a:srgbClr val="006FBF"/>
                </a:solidFill>
                <a:latin typeface="Arial"/>
                <a:cs typeface="Arial"/>
              </a:rPr>
              <a:t>of</a:t>
            </a:r>
            <a:r>
              <a:rPr sz="3200" spc="-430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Life”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17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Vata (Air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principle) </a:t>
            </a:r>
            <a:r>
              <a:rPr sz="3200" spc="-50" dirty="0">
                <a:solidFill>
                  <a:srgbClr val="006FBF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006FBF"/>
                </a:solidFill>
                <a:latin typeface="Arial"/>
                <a:cs typeface="Arial"/>
              </a:rPr>
              <a:t>elements </a:t>
            </a:r>
            <a:r>
              <a:rPr sz="3200" spc="-80" dirty="0">
                <a:solidFill>
                  <a:srgbClr val="006FBF"/>
                </a:solidFill>
                <a:latin typeface="Arial"/>
                <a:cs typeface="Arial"/>
              </a:rPr>
              <a:t>ether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</a:t>
            </a:r>
            <a:r>
              <a:rPr sz="3200" spc="-240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6FBF"/>
                </a:solidFill>
                <a:latin typeface="Arial"/>
                <a:cs typeface="Arial"/>
              </a:rPr>
              <a:t>air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Pitta 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(Fire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principle) </a:t>
            </a:r>
            <a:r>
              <a:rPr sz="3200" spc="-55" dirty="0">
                <a:solidFill>
                  <a:srgbClr val="006FBF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006FBF"/>
                </a:solidFill>
                <a:latin typeface="Arial"/>
                <a:cs typeface="Arial"/>
              </a:rPr>
              <a:t>elements </a:t>
            </a:r>
            <a:r>
              <a:rPr sz="3200" spc="-55" dirty="0">
                <a:solidFill>
                  <a:srgbClr val="006FBF"/>
                </a:solidFill>
                <a:latin typeface="Arial"/>
                <a:cs typeface="Arial"/>
              </a:rPr>
              <a:t>fire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</a:t>
            </a:r>
            <a:r>
              <a:rPr sz="3200" spc="-195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6FBF"/>
                </a:solidFill>
                <a:latin typeface="Arial"/>
                <a:cs typeface="Arial"/>
              </a:rPr>
              <a:t>water</a:t>
            </a:r>
            <a:endParaRPr sz="3200">
              <a:latin typeface="Arial"/>
              <a:cs typeface="Arial"/>
            </a:endParaRPr>
          </a:p>
          <a:p>
            <a:pPr marL="267335" marR="10160" indent="-255270">
              <a:lnSpc>
                <a:spcPct val="149700"/>
              </a:lnSpc>
              <a:spcBef>
                <a:spcPts val="3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Kapha </a:t>
            </a:r>
            <a:r>
              <a:rPr sz="3200" spc="55" dirty="0">
                <a:solidFill>
                  <a:srgbClr val="6F6601"/>
                </a:solidFill>
                <a:latin typeface="Arial"/>
                <a:cs typeface="Arial"/>
              </a:rPr>
              <a:t>(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Water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principle) </a:t>
            </a:r>
            <a:r>
              <a:rPr sz="3200" spc="-55" dirty="0">
                <a:solidFill>
                  <a:srgbClr val="006FBF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006FBF"/>
                </a:solidFill>
                <a:latin typeface="Arial"/>
                <a:cs typeface="Arial"/>
              </a:rPr>
              <a:t>elements </a:t>
            </a:r>
            <a:r>
              <a:rPr sz="3200" spc="-35" dirty="0">
                <a:solidFill>
                  <a:srgbClr val="006FBF"/>
                </a:solidFill>
                <a:latin typeface="Arial"/>
                <a:cs typeface="Arial"/>
              </a:rPr>
              <a:t>earth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  </a:t>
            </a:r>
            <a:r>
              <a:rPr sz="3200" spc="-5" dirty="0">
                <a:solidFill>
                  <a:srgbClr val="006FBF"/>
                </a:solidFill>
                <a:latin typeface="Arial"/>
                <a:cs typeface="Arial"/>
              </a:rPr>
              <a:t>water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2489"/>
            <a:ext cx="7950834" cy="3717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14" dirty="0">
                <a:latin typeface="Arial"/>
                <a:cs typeface="Arial"/>
              </a:rPr>
              <a:t>According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45" dirty="0">
                <a:latin typeface="Arial"/>
                <a:cs typeface="Arial"/>
              </a:rPr>
              <a:t>Ayurveda </a:t>
            </a:r>
            <a:r>
              <a:rPr sz="3200" spc="-204" dirty="0">
                <a:latin typeface="Arial"/>
                <a:cs typeface="Arial"/>
              </a:rPr>
              <a:t>, </a:t>
            </a:r>
            <a:r>
              <a:rPr sz="3200" spc="-310" dirty="0">
                <a:latin typeface="Arial"/>
                <a:cs typeface="Arial"/>
              </a:rPr>
              <a:t>sickness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90" dirty="0">
                <a:latin typeface="Arial"/>
                <a:cs typeface="Arial"/>
              </a:rPr>
              <a:t>due </a:t>
            </a:r>
            <a:r>
              <a:rPr sz="3200" spc="25" dirty="0">
                <a:latin typeface="Arial"/>
                <a:cs typeface="Arial"/>
              </a:rPr>
              <a:t>to  </a:t>
            </a:r>
            <a:r>
              <a:rPr sz="3200" spc="-50" dirty="0">
                <a:latin typeface="Arial"/>
                <a:cs typeface="Arial"/>
              </a:rPr>
              <a:t>the </a:t>
            </a:r>
            <a:r>
              <a:rPr sz="3200" spc="-80" dirty="0">
                <a:latin typeface="Arial"/>
                <a:cs typeface="Arial"/>
              </a:rPr>
              <a:t>imbalance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65" dirty="0">
                <a:latin typeface="Arial"/>
                <a:cs typeface="Arial"/>
              </a:rPr>
              <a:t>any </a:t>
            </a:r>
            <a:r>
              <a:rPr sz="3200" spc="-165" dirty="0">
                <a:latin typeface="Arial"/>
                <a:cs typeface="Arial"/>
              </a:rPr>
              <a:t>one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-95" dirty="0">
                <a:latin typeface="Arial"/>
                <a:cs typeface="Arial"/>
              </a:rPr>
              <a:t>more </a:t>
            </a:r>
            <a:r>
              <a:rPr sz="3200" spc="-50" dirty="0">
                <a:latin typeface="Arial"/>
                <a:cs typeface="Arial"/>
              </a:rPr>
              <a:t>of the  </a:t>
            </a:r>
            <a:r>
              <a:rPr sz="3200" spc="-80" dirty="0">
                <a:latin typeface="Arial"/>
                <a:cs typeface="Arial"/>
              </a:rPr>
              <a:t>three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250" dirty="0">
                <a:latin typeface="Arial"/>
                <a:cs typeface="Arial"/>
              </a:rPr>
              <a:t>doshas.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65" dirty="0">
                <a:latin typeface="Arial"/>
                <a:cs typeface="Arial"/>
              </a:rPr>
              <a:t>Eg </a:t>
            </a:r>
            <a:r>
              <a:rPr sz="3200" spc="-30" dirty="0">
                <a:latin typeface="Arial"/>
                <a:cs typeface="Arial"/>
              </a:rPr>
              <a:t>Aggravation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50" dirty="0">
                <a:latin typeface="Arial"/>
                <a:cs typeface="Arial"/>
              </a:rPr>
              <a:t>Pitta </a:t>
            </a:r>
            <a:r>
              <a:rPr sz="3200" spc="-180" dirty="0">
                <a:latin typeface="Arial"/>
                <a:cs typeface="Arial"/>
              </a:rPr>
              <a:t>leads </a:t>
            </a:r>
            <a:r>
              <a:rPr sz="3200" spc="30" dirty="0">
                <a:latin typeface="Arial"/>
                <a:cs typeface="Arial"/>
              </a:rPr>
              <a:t>to </a:t>
            </a:r>
            <a:r>
              <a:rPr sz="3200" spc="-114" dirty="0">
                <a:latin typeface="Arial"/>
                <a:cs typeface="Arial"/>
              </a:rPr>
              <a:t>indigestion,  </a:t>
            </a:r>
            <a:r>
              <a:rPr sz="3200" spc="-155" dirty="0">
                <a:latin typeface="Arial"/>
                <a:cs typeface="Arial"/>
              </a:rPr>
              <a:t>skin </a:t>
            </a:r>
            <a:r>
              <a:rPr sz="3200" spc="-305" dirty="0">
                <a:latin typeface="Arial"/>
                <a:cs typeface="Arial"/>
              </a:rPr>
              <a:t>diseases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50" dirty="0">
                <a:latin typeface="Arial"/>
                <a:cs typeface="Arial"/>
              </a:rPr>
              <a:t>liver</a:t>
            </a:r>
            <a:r>
              <a:rPr sz="3200" spc="-44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problems.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963929"/>
            <a:ext cx="7950834" cy="3619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spc="-170" dirty="0">
                <a:solidFill>
                  <a:srgbClr val="BF0000"/>
                </a:solidFill>
                <a:latin typeface="Arial"/>
                <a:cs typeface="Arial"/>
              </a:rPr>
              <a:t>Factors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143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70" dirty="0">
                <a:latin typeface="Arial"/>
                <a:cs typeface="Arial"/>
              </a:rPr>
              <a:t>Factors </a:t>
            </a:r>
            <a:r>
              <a:rPr sz="3200" spc="-185" dirty="0">
                <a:latin typeface="Arial"/>
                <a:cs typeface="Arial"/>
              </a:rPr>
              <a:t>responsible </a:t>
            </a:r>
            <a:r>
              <a:rPr sz="3200" spc="-35" dirty="0">
                <a:latin typeface="Arial"/>
                <a:cs typeface="Arial"/>
              </a:rPr>
              <a:t>for </a:t>
            </a:r>
            <a:r>
              <a:rPr sz="3200" spc="-80" dirty="0">
                <a:latin typeface="Arial"/>
                <a:cs typeface="Arial"/>
              </a:rPr>
              <a:t>imbalance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260" dirty="0">
                <a:latin typeface="Arial"/>
                <a:cs typeface="Arial"/>
              </a:rPr>
              <a:t>doshas 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-150" dirty="0">
                <a:latin typeface="Arial"/>
                <a:cs typeface="Arial"/>
              </a:rPr>
              <a:t>physical, </a:t>
            </a:r>
            <a:r>
              <a:rPr sz="3200" spc="-50" dirty="0">
                <a:latin typeface="Arial"/>
                <a:cs typeface="Arial"/>
              </a:rPr>
              <a:t>mental, </a:t>
            </a:r>
            <a:r>
              <a:rPr sz="3200" spc="-55" dirty="0">
                <a:latin typeface="Arial"/>
                <a:cs typeface="Arial"/>
              </a:rPr>
              <a:t>spiritual </a:t>
            </a:r>
            <a:r>
              <a:rPr sz="3200" spc="-40" dirty="0">
                <a:latin typeface="Arial"/>
                <a:cs typeface="Arial"/>
              </a:rPr>
              <a:t>and  </a:t>
            </a:r>
            <a:r>
              <a:rPr sz="3200" spc="-60" dirty="0">
                <a:latin typeface="Arial"/>
                <a:cs typeface="Arial"/>
              </a:rPr>
              <a:t>environmental </a:t>
            </a:r>
            <a:r>
              <a:rPr sz="3200" spc="-30" dirty="0">
                <a:latin typeface="Arial"/>
                <a:cs typeface="Arial"/>
              </a:rPr>
              <a:t>may </a:t>
            </a:r>
            <a:r>
              <a:rPr sz="3200" spc="-45" dirty="0">
                <a:latin typeface="Arial"/>
                <a:cs typeface="Arial"/>
              </a:rPr>
              <a:t>contribute </a:t>
            </a:r>
            <a:r>
              <a:rPr sz="3200" spc="-35" dirty="0">
                <a:latin typeface="Arial"/>
                <a:cs typeface="Arial"/>
              </a:rPr>
              <a:t>for </a:t>
            </a:r>
            <a:r>
              <a:rPr sz="3200" spc="-50" dirty="0">
                <a:latin typeface="Arial"/>
                <a:cs typeface="Arial"/>
              </a:rPr>
              <a:t>the  </a:t>
            </a:r>
            <a:r>
              <a:rPr sz="3200" spc="-80" dirty="0">
                <a:latin typeface="Arial"/>
                <a:cs typeface="Arial"/>
              </a:rPr>
              <a:t>imbalance </a:t>
            </a:r>
            <a:r>
              <a:rPr sz="3200" spc="-45" dirty="0">
                <a:latin typeface="Arial"/>
                <a:cs typeface="Arial"/>
              </a:rPr>
              <a:t>of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260" dirty="0">
                <a:latin typeface="Arial"/>
                <a:cs typeface="Arial"/>
              </a:rPr>
              <a:t>doshas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000759"/>
            <a:ext cx="7949565" cy="515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solidFill>
                  <a:srgbClr val="BF0000"/>
                </a:solidFill>
                <a:latin typeface="Arial"/>
                <a:cs typeface="Arial"/>
              </a:rPr>
              <a:t>Diagnosis</a:t>
            </a:r>
            <a:endParaRPr sz="3200">
              <a:latin typeface="Arial"/>
              <a:cs typeface="Arial"/>
            </a:endParaRPr>
          </a:p>
          <a:p>
            <a:pPr marL="267970" marR="5715" indent="-255270" algn="just">
              <a:lnSpc>
                <a:spcPct val="150000"/>
              </a:lnSpc>
              <a:spcBef>
                <a:spcPts val="1739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0" dirty="0">
                <a:latin typeface="Arial"/>
                <a:cs typeface="Arial"/>
              </a:rPr>
              <a:t>In </a:t>
            </a:r>
            <a:r>
              <a:rPr sz="3200" spc="-45" dirty="0">
                <a:latin typeface="Arial"/>
                <a:cs typeface="Arial"/>
              </a:rPr>
              <a:t>Ayurveda </a:t>
            </a:r>
            <a:r>
              <a:rPr sz="3200" spc="-190" dirty="0">
                <a:latin typeface="Arial"/>
                <a:cs typeface="Arial"/>
              </a:rPr>
              <a:t>diagnosis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120" dirty="0">
                <a:latin typeface="Arial"/>
                <a:cs typeface="Arial"/>
              </a:rPr>
              <a:t>always </a:t>
            </a:r>
            <a:r>
              <a:rPr sz="3200" spc="-125" dirty="0">
                <a:latin typeface="Arial"/>
                <a:cs typeface="Arial"/>
              </a:rPr>
              <a:t>done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 </a:t>
            </a:r>
            <a:r>
              <a:rPr sz="3200" spc="10" dirty="0">
                <a:latin typeface="Arial"/>
                <a:cs typeface="Arial"/>
              </a:rPr>
              <a:t>patient </a:t>
            </a:r>
            <a:r>
              <a:rPr sz="3200" spc="-330" dirty="0">
                <a:latin typeface="Arial"/>
                <a:cs typeface="Arial"/>
              </a:rPr>
              <a:t>as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whole.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04" dirty="0">
                <a:latin typeface="Arial"/>
                <a:cs typeface="Arial"/>
              </a:rPr>
              <a:t>Diagnosis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85" dirty="0">
                <a:latin typeface="Arial"/>
                <a:cs typeface="Arial"/>
              </a:rPr>
              <a:t>carried </a:t>
            </a:r>
            <a:r>
              <a:rPr sz="3200" spc="15" dirty="0">
                <a:latin typeface="Arial"/>
                <a:cs typeface="Arial"/>
              </a:rPr>
              <a:t>out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20" dirty="0">
                <a:latin typeface="Arial"/>
                <a:cs typeface="Arial"/>
              </a:rPr>
              <a:t>find </a:t>
            </a:r>
            <a:r>
              <a:rPr sz="3200" spc="15" dirty="0">
                <a:latin typeface="Arial"/>
                <a:cs typeface="Arial"/>
              </a:rPr>
              <a:t>out </a:t>
            </a:r>
            <a:r>
              <a:rPr sz="3200" spc="-110" dirty="0">
                <a:latin typeface="Arial"/>
                <a:cs typeface="Arial"/>
              </a:rPr>
              <a:t>which  </a:t>
            </a:r>
            <a:r>
              <a:rPr sz="3200" spc="-180" dirty="0">
                <a:latin typeface="Arial"/>
                <a:cs typeface="Arial"/>
              </a:rPr>
              <a:t>dosha </a:t>
            </a:r>
            <a:r>
              <a:rPr sz="3200" spc="-330" dirty="0">
                <a:latin typeface="Arial"/>
                <a:cs typeface="Arial"/>
              </a:rPr>
              <a:t>is </a:t>
            </a:r>
            <a:r>
              <a:rPr sz="3200" spc="-45" dirty="0">
                <a:latin typeface="Arial"/>
                <a:cs typeface="Arial"/>
              </a:rPr>
              <a:t>aggravated. </a:t>
            </a:r>
            <a:r>
              <a:rPr sz="3200" spc="-135" dirty="0">
                <a:latin typeface="Arial"/>
                <a:cs typeface="Arial"/>
              </a:rPr>
              <a:t>For </a:t>
            </a:r>
            <a:r>
              <a:rPr sz="3200" spc="-260" dirty="0">
                <a:latin typeface="Arial"/>
                <a:cs typeface="Arial"/>
              </a:rPr>
              <a:t>his </a:t>
            </a:r>
            <a:r>
              <a:rPr sz="3200" spc="-145" dirty="0">
                <a:latin typeface="Arial"/>
                <a:cs typeface="Arial"/>
              </a:rPr>
              <a:t>purpose </a:t>
            </a:r>
            <a:r>
              <a:rPr sz="3200" spc="-204" dirty="0">
                <a:latin typeface="Arial"/>
                <a:cs typeface="Arial"/>
              </a:rPr>
              <a:t>, </a:t>
            </a:r>
            <a:r>
              <a:rPr sz="3200" spc="-35" dirty="0">
                <a:latin typeface="Arial"/>
                <a:cs typeface="Arial"/>
              </a:rPr>
              <a:t>nadi  </a:t>
            </a:r>
            <a:r>
              <a:rPr sz="3200" spc="-114" dirty="0">
                <a:latin typeface="Arial"/>
                <a:cs typeface="Arial"/>
              </a:rPr>
              <a:t>(Pulse),tongue </a:t>
            </a:r>
            <a:r>
              <a:rPr sz="3200" spc="-204" dirty="0">
                <a:latin typeface="Arial"/>
                <a:cs typeface="Arial"/>
              </a:rPr>
              <a:t>, </a:t>
            </a:r>
            <a:r>
              <a:rPr sz="3200" spc="-165" dirty="0">
                <a:latin typeface="Arial"/>
                <a:cs typeface="Arial"/>
              </a:rPr>
              <a:t>skin, </a:t>
            </a:r>
            <a:r>
              <a:rPr sz="3200" spc="-145" dirty="0">
                <a:latin typeface="Arial"/>
                <a:cs typeface="Arial"/>
              </a:rPr>
              <a:t>physical </a:t>
            </a:r>
            <a:r>
              <a:rPr sz="3200" spc="-125" dirty="0">
                <a:latin typeface="Arial"/>
                <a:cs typeface="Arial"/>
              </a:rPr>
              <a:t>features, </a:t>
            </a:r>
            <a:r>
              <a:rPr sz="3200" spc="-155" dirty="0">
                <a:latin typeface="Arial"/>
                <a:cs typeface="Arial"/>
              </a:rPr>
              <a:t>stool,  </a:t>
            </a:r>
            <a:r>
              <a:rPr sz="3200" spc="-75" dirty="0">
                <a:latin typeface="Arial"/>
                <a:cs typeface="Arial"/>
              </a:rPr>
              <a:t>urine </a:t>
            </a:r>
            <a:r>
              <a:rPr sz="3200" spc="-120" dirty="0">
                <a:latin typeface="Arial"/>
                <a:cs typeface="Arial"/>
              </a:rPr>
              <a:t>etc </a:t>
            </a:r>
            <a:r>
              <a:rPr sz="3200" spc="-85" dirty="0">
                <a:latin typeface="Arial"/>
                <a:cs typeface="Arial"/>
              </a:rPr>
              <a:t>are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examined.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86459"/>
            <a:ext cx="7953375" cy="515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100"/>
              </a:spcBef>
            </a:pP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Treatment</a:t>
            </a:r>
            <a:endParaRPr sz="3200">
              <a:latin typeface="Arial"/>
              <a:cs typeface="Arial"/>
            </a:endParaRPr>
          </a:p>
          <a:p>
            <a:pPr marL="267970" marR="6350" indent="-255270" algn="just">
              <a:lnSpc>
                <a:spcPct val="149900"/>
              </a:lnSpc>
              <a:spcBef>
                <a:spcPts val="14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60" dirty="0">
                <a:latin typeface="Arial"/>
                <a:cs typeface="Arial"/>
              </a:rPr>
              <a:t>importance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treatment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30" dirty="0">
                <a:latin typeface="Arial"/>
                <a:cs typeface="Arial"/>
              </a:rPr>
              <a:t>to </a:t>
            </a:r>
            <a:r>
              <a:rPr sz="3200" spc="-155" dirty="0">
                <a:latin typeface="Arial"/>
                <a:cs typeface="Arial"/>
              </a:rPr>
              <a:t>restore </a:t>
            </a:r>
            <a:r>
              <a:rPr sz="3200" spc="-55" dirty="0">
                <a:latin typeface="Arial"/>
                <a:cs typeface="Arial"/>
              </a:rPr>
              <a:t>the  </a:t>
            </a:r>
            <a:r>
              <a:rPr sz="3200" spc="-100" dirty="0">
                <a:latin typeface="Arial"/>
                <a:cs typeface="Arial"/>
              </a:rPr>
              <a:t>balance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65" dirty="0">
                <a:latin typeface="Arial"/>
                <a:cs typeface="Arial"/>
              </a:rPr>
              <a:t>harmony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260" dirty="0">
                <a:latin typeface="Arial"/>
                <a:cs typeface="Arial"/>
              </a:rPr>
              <a:t>doshas </a:t>
            </a:r>
            <a:r>
              <a:rPr sz="3200" spc="20" dirty="0">
                <a:latin typeface="Arial"/>
                <a:cs typeface="Arial"/>
              </a:rPr>
              <a:t>with </a:t>
            </a:r>
            <a:r>
              <a:rPr sz="3200" spc="-55" dirty="0">
                <a:latin typeface="Arial"/>
                <a:cs typeface="Arial"/>
              </a:rPr>
              <a:t>proper  </a:t>
            </a:r>
            <a:r>
              <a:rPr sz="3200" spc="-10" dirty="0">
                <a:latin typeface="Arial"/>
                <a:cs typeface="Arial"/>
              </a:rPr>
              <a:t>diet </a:t>
            </a:r>
            <a:r>
              <a:rPr sz="3200" spc="-40" dirty="0">
                <a:latin typeface="Arial"/>
                <a:cs typeface="Arial"/>
              </a:rPr>
              <a:t>and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drugs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Selection </a:t>
            </a: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FF0000"/>
                </a:solidFill>
                <a:latin typeface="Arial"/>
                <a:cs typeface="Arial"/>
              </a:rPr>
              <a:t>drugs</a:t>
            </a:r>
            <a:r>
              <a:rPr sz="3200" spc="-6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25" dirty="0">
                <a:latin typeface="Arial"/>
                <a:cs typeface="Arial"/>
              </a:rPr>
              <a:t>–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15" dirty="0">
                <a:latin typeface="Arial"/>
                <a:cs typeface="Arial"/>
              </a:rPr>
              <a:t>Based </a:t>
            </a:r>
            <a:r>
              <a:rPr sz="3200" spc="-60" dirty="0">
                <a:latin typeface="Arial"/>
                <a:cs typeface="Arial"/>
              </a:rPr>
              <a:t>upon </a:t>
            </a:r>
            <a:r>
              <a:rPr sz="3200" spc="-545" dirty="0">
                <a:latin typeface="Arial"/>
                <a:cs typeface="Arial"/>
              </a:rPr>
              <a:t>1. </a:t>
            </a:r>
            <a:r>
              <a:rPr sz="3200" spc="-270" dirty="0">
                <a:latin typeface="Arial"/>
                <a:cs typeface="Arial"/>
              </a:rPr>
              <a:t>Rasa </a:t>
            </a:r>
            <a:r>
              <a:rPr sz="3200" spc="-140" dirty="0">
                <a:latin typeface="Arial"/>
                <a:cs typeface="Arial"/>
              </a:rPr>
              <a:t>(Taste), </a:t>
            </a:r>
            <a:r>
              <a:rPr sz="3200" spc="-220" dirty="0">
                <a:latin typeface="Arial"/>
                <a:cs typeface="Arial"/>
              </a:rPr>
              <a:t>2. </a:t>
            </a:r>
            <a:r>
              <a:rPr sz="3200" spc="-50" dirty="0">
                <a:latin typeface="Arial"/>
                <a:cs typeface="Arial"/>
              </a:rPr>
              <a:t>Virya  </a:t>
            </a:r>
            <a:r>
              <a:rPr sz="3200" spc="-80" dirty="0">
                <a:latin typeface="Arial"/>
                <a:cs typeface="Arial"/>
              </a:rPr>
              <a:t>(Potency)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Vipaka </a:t>
            </a:r>
            <a:r>
              <a:rPr sz="3200" spc="-160" dirty="0">
                <a:latin typeface="Arial"/>
                <a:cs typeface="Arial"/>
              </a:rPr>
              <a:t>(Taste </a:t>
            </a:r>
            <a:r>
              <a:rPr sz="3200" spc="-5" dirty="0">
                <a:latin typeface="Arial"/>
                <a:cs typeface="Arial"/>
              </a:rPr>
              <a:t>after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digestion)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9940" y="657859"/>
            <a:ext cx="9937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05" dirty="0"/>
              <a:t>R</a:t>
            </a:r>
            <a:r>
              <a:rPr sz="3200" spc="-340" dirty="0"/>
              <a:t>A</a:t>
            </a:r>
            <a:r>
              <a:rPr sz="3200" spc="-330" dirty="0"/>
              <a:t>S</a:t>
            </a:r>
            <a:r>
              <a:rPr sz="3200" spc="-25" dirty="0"/>
              <a:t>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16559" y="1177290"/>
            <a:ext cx="8259445" cy="554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7970" marR="5080" indent="-255270" algn="just">
              <a:lnSpc>
                <a:spcPct val="149800"/>
              </a:lnSpc>
              <a:spcBef>
                <a:spcPts val="9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000" spc="-250" dirty="0">
                <a:latin typeface="Arial"/>
                <a:cs typeface="Arial"/>
              </a:rPr>
              <a:t>Rasa </a:t>
            </a:r>
            <a:r>
              <a:rPr sz="3000" spc="-125" dirty="0">
                <a:latin typeface="Arial"/>
                <a:cs typeface="Arial"/>
              </a:rPr>
              <a:t>indicates </a:t>
            </a:r>
            <a:r>
              <a:rPr sz="3000" spc="-55" dirty="0">
                <a:latin typeface="Arial"/>
                <a:cs typeface="Arial"/>
              </a:rPr>
              <a:t>the </a:t>
            </a:r>
            <a:r>
              <a:rPr sz="3000" spc="-120" dirty="0">
                <a:latin typeface="Arial"/>
                <a:cs typeface="Arial"/>
              </a:rPr>
              <a:t>composition, </a:t>
            </a:r>
            <a:r>
              <a:rPr sz="3000" spc="-105" dirty="0">
                <a:latin typeface="Arial"/>
                <a:cs typeface="Arial"/>
              </a:rPr>
              <a:t>properties </a:t>
            </a:r>
            <a:r>
              <a:rPr sz="3000" spc="-45" dirty="0">
                <a:latin typeface="Arial"/>
                <a:cs typeface="Arial"/>
              </a:rPr>
              <a:t>and  </a:t>
            </a:r>
            <a:r>
              <a:rPr sz="3000" spc="-40" dirty="0">
                <a:latin typeface="Arial"/>
                <a:cs typeface="Arial"/>
              </a:rPr>
              <a:t>and </a:t>
            </a:r>
            <a:r>
              <a:rPr sz="3000" spc="-45" dirty="0">
                <a:latin typeface="Arial"/>
                <a:cs typeface="Arial"/>
              </a:rPr>
              <a:t>probable </a:t>
            </a:r>
            <a:r>
              <a:rPr sz="3000" spc="-65" dirty="0">
                <a:latin typeface="Arial"/>
                <a:cs typeface="Arial"/>
              </a:rPr>
              <a:t>action </a:t>
            </a:r>
            <a:r>
              <a:rPr sz="3000" spc="-50" dirty="0">
                <a:latin typeface="Arial"/>
                <a:cs typeface="Arial"/>
              </a:rPr>
              <a:t>of </a:t>
            </a:r>
            <a:r>
              <a:rPr sz="3000" spc="-55" dirty="0">
                <a:latin typeface="Arial"/>
                <a:cs typeface="Arial"/>
              </a:rPr>
              <a:t>the </a:t>
            </a:r>
            <a:r>
              <a:rPr sz="3000" spc="-150" dirty="0">
                <a:latin typeface="Arial"/>
                <a:cs typeface="Arial"/>
              </a:rPr>
              <a:t>drugs </a:t>
            </a:r>
            <a:r>
              <a:rPr sz="3000" spc="-190" dirty="0">
                <a:latin typeface="Arial"/>
                <a:cs typeface="Arial"/>
              </a:rPr>
              <a:t>. </a:t>
            </a:r>
            <a:r>
              <a:rPr sz="3000" spc="-175" dirty="0">
                <a:latin typeface="Arial"/>
                <a:cs typeface="Arial"/>
              </a:rPr>
              <a:t>There </a:t>
            </a:r>
            <a:r>
              <a:rPr sz="3000" spc="-80" dirty="0">
                <a:latin typeface="Arial"/>
                <a:cs typeface="Arial"/>
              </a:rPr>
              <a:t>are </a:t>
            </a:r>
            <a:r>
              <a:rPr sz="3000" spc="-275" dirty="0">
                <a:latin typeface="Arial"/>
                <a:cs typeface="Arial"/>
              </a:rPr>
              <a:t>six  </a:t>
            </a:r>
            <a:r>
              <a:rPr sz="3000" spc="-185" dirty="0">
                <a:latin typeface="Arial"/>
                <a:cs typeface="Arial"/>
              </a:rPr>
              <a:t>tastes. </a:t>
            </a:r>
            <a:r>
              <a:rPr sz="3000" spc="-204" dirty="0">
                <a:latin typeface="Arial"/>
                <a:cs typeface="Arial"/>
              </a:rPr>
              <a:t>Each </a:t>
            </a:r>
            <a:r>
              <a:rPr sz="3000" spc="-95" dirty="0">
                <a:latin typeface="Arial"/>
                <a:cs typeface="Arial"/>
              </a:rPr>
              <a:t>taste </a:t>
            </a:r>
            <a:r>
              <a:rPr sz="3000" spc="-240" dirty="0">
                <a:latin typeface="Arial"/>
                <a:cs typeface="Arial"/>
              </a:rPr>
              <a:t>has </a:t>
            </a:r>
            <a:r>
              <a:rPr sz="3000" spc="-155" dirty="0">
                <a:latin typeface="Arial"/>
                <a:cs typeface="Arial"/>
              </a:rPr>
              <a:t>one </a:t>
            </a:r>
            <a:r>
              <a:rPr sz="3000" spc="-70" dirty="0">
                <a:latin typeface="Arial"/>
                <a:cs typeface="Arial"/>
              </a:rPr>
              <a:t>or </a:t>
            </a:r>
            <a:r>
              <a:rPr sz="3000" spc="-90" dirty="0">
                <a:latin typeface="Arial"/>
                <a:cs typeface="Arial"/>
              </a:rPr>
              <a:t>more </a:t>
            </a:r>
            <a:r>
              <a:rPr sz="3000" spc="-70" dirty="0">
                <a:latin typeface="Arial"/>
                <a:cs typeface="Arial"/>
              </a:rPr>
              <a:t>mahabuthas  </a:t>
            </a:r>
            <a:r>
              <a:rPr sz="3000" spc="-114" dirty="0">
                <a:latin typeface="Arial"/>
                <a:cs typeface="Arial"/>
              </a:rPr>
              <a:t>(elements) </a:t>
            </a:r>
            <a:r>
              <a:rPr sz="3000" spc="-40" dirty="0">
                <a:latin typeface="Arial"/>
                <a:cs typeface="Arial"/>
              </a:rPr>
              <a:t>and </a:t>
            </a:r>
            <a:r>
              <a:rPr sz="3000" spc="-165" dirty="0">
                <a:latin typeface="Arial"/>
                <a:cs typeface="Arial"/>
              </a:rPr>
              <a:t>each </a:t>
            </a:r>
            <a:r>
              <a:rPr sz="3000" spc="-95" dirty="0">
                <a:latin typeface="Arial"/>
                <a:cs typeface="Arial"/>
              </a:rPr>
              <a:t>taste </a:t>
            </a:r>
            <a:r>
              <a:rPr sz="3000" spc="-240" dirty="0">
                <a:latin typeface="Arial"/>
                <a:cs typeface="Arial"/>
              </a:rPr>
              <a:t>has </a:t>
            </a:r>
            <a:r>
              <a:rPr sz="3000" spc="-145" dirty="0">
                <a:latin typeface="Arial"/>
                <a:cs typeface="Arial"/>
              </a:rPr>
              <a:t>its </a:t>
            </a:r>
            <a:r>
              <a:rPr sz="3000" spc="-75" dirty="0">
                <a:latin typeface="Arial"/>
                <a:cs typeface="Arial"/>
              </a:rPr>
              <a:t>own </a:t>
            </a:r>
            <a:r>
              <a:rPr sz="3000" spc="-110" dirty="0">
                <a:latin typeface="Arial"/>
                <a:cs typeface="Arial"/>
              </a:rPr>
              <a:t>influence </a:t>
            </a:r>
            <a:r>
              <a:rPr sz="3000" spc="-120" dirty="0">
                <a:latin typeface="Arial"/>
                <a:cs typeface="Arial"/>
              </a:rPr>
              <a:t>on  </a:t>
            </a:r>
            <a:r>
              <a:rPr sz="3000" spc="-240" dirty="0">
                <a:latin typeface="Arial"/>
                <a:cs typeface="Arial"/>
              </a:rPr>
              <a:t>doshas.</a:t>
            </a:r>
            <a:endParaRPr sz="30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000" spc="-250" dirty="0">
                <a:latin typeface="Arial"/>
                <a:cs typeface="Arial"/>
              </a:rPr>
              <a:t>Eg </a:t>
            </a:r>
            <a:r>
              <a:rPr sz="3000" spc="-175" dirty="0">
                <a:latin typeface="Arial"/>
                <a:cs typeface="Arial"/>
              </a:rPr>
              <a:t>Sweet </a:t>
            </a:r>
            <a:r>
              <a:rPr sz="3000" spc="50" dirty="0">
                <a:latin typeface="Arial"/>
                <a:cs typeface="Arial"/>
              </a:rPr>
              <a:t>( </a:t>
            </a:r>
            <a:r>
              <a:rPr sz="3000" spc="-35" dirty="0">
                <a:latin typeface="Arial"/>
                <a:cs typeface="Arial"/>
              </a:rPr>
              <a:t>earth </a:t>
            </a:r>
            <a:r>
              <a:rPr sz="3000" spc="-40" dirty="0">
                <a:latin typeface="Arial"/>
                <a:cs typeface="Arial"/>
              </a:rPr>
              <a:t>and </a:t>
            </a:r>
            <a:r>
              <a:rPr sz="3000" dirty="0">
                <a:latin typeface="Arial"/>
                <a:cs typeface="Arial"/>
              </a:rPr>
              <a:t>water) </a:t>
            </a:r>
            <a:r>
              <a:rPr sz="3000" spc="-190" dirty="0">
                <a:latin typeface="Arial"/>
                <a:cs typeface="Arial"/>
              </a:rPr>
              <a:t>, </a:t>
            </a:r>
            <a:r>
              <a:rPr sz="3000" spc="-160" dirty="0">
                <a:latin typeface="Arial"/>
                <a:cs typeface="Arial"/>
              </a:rPr>
              <a:t>influences </a:t>
            </a:r>
            <a:r>
              <a:rPr sz="3000" spc="-120" dirty="0">
                <a:latin typeface="Arial"/>
                <a:cs typeface="Arial"/>
              </a:rPr>
              <a:t>on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250" dirty="0">
                <a:latin typeface="Arial"/>
                <a:cs typeface="Arial"/>
              </a:rPr>
              <a:t>doshas</a:t>
            </a:r>
            <a:endParaRPr sz="3000">
              <a:latin typeface="Arial"/>
              <a:cs typeface="Arial"/>
            </a:endParaRPr>
          </a:p>
          <a:p>
            <a:pPr marL="267970" marR="349885" algn="just">
              <a:lnSpc>
                <a:spcPct val="149700"/>
              </a:lnSpc>
            </a:pPr>
            <a:r>
              <a:rPr sz="3000" spc="25" dirty="0">
                <a:latin typeface="Arial"/>
                <a:cs typeface="Arial"/>
              </a:rPr>
              <a:t>– </a:t>
            </a:r>
            <a:r>
              <a:rPr sz="3000" spc="-65" dirty="0">
                <a:latin typeface="Arial"/>
                <a:cs typeface="Arial"/>
              </a:rPr>
              <a:t>Kapha </a:t>
            </a:r>
            <a:r>
              <a:rPr sz="3000" spc="-229" dirty="0">
                <a:latin typeface="Arial"/>
                <a:cs typeface="Arial"/>
              </a:rPr>
              <a:t>increases, </a:t>
            </a:r>
            <a:r>
              <a:rPr sz="3000" spc="45" dirty="0">
                <a:latin typeface="Arial"/>
                <a:cs typeface="Arial"/>
              </a:rPr>
              <a:t>vata </a:t>
            </a:r>
            <a:r>
              <a:rPr sz="3000" spc="-40" dirty="0">
                <a:latin typeface="Arial"/>
                <a:cs typeface="Arial"/>
              </a:rPr>
              <a:t>and </a:t>
            </a:r>
            <a:r>
              <a:rPr sz="3000" spc="70" dirty="0">
                <a:latin typeface="Arial"/>
                <a:cs typeface="Arial"/>
              </a:rPr>
              <a:t>pitta </a:t>
            </a:r>
            <a:r>
              <a:rPr sz="3000" spc="-280" dirty="0">
                <a:latin typeface="Arial"/>
                <a:cs typeface="Arial"/>
              </a:rPr>
              <a:t>deceases </a:t>
            </a:r>
            <a:r>
              <a:rPr sz="3000" spc="-45" dirty="0">
                <a:latin typeface="Arial"/>
                <a:cs typeface="Arial"/>
              </a:rPr>
              <a:t>and  promote </a:t>
            </a:r>
            <a:r>
              <a:rPr sz="3000" spc="-25" dirty="0">
                <a:latin typeface="Arial"/>
                <a:cs typeface="Arial"/>
              </a:rPr>
              <a:t>antibiotic</a:t>
            </a:r>
            <a:r>
              <a:rPr sz="3000" spc="-135" dirty="0">
                <a:latin typeface="Arial"/>
                <a:cs typeface="Arial"/>
              </a:rPr>
              <a:t> </a:t>
            </a:r>
            <a:r>
              <a:rPr sz="3000" spc="-80" dirty="0">
                <a:latin typeface="Arial"/>
                <a:cs typeface="Arial"/>
              </a:rPr>
              <a:t>activities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95019"/>
            <a:ext cx="795147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>
              <a:lnSpc>
                <a:spcPct val="15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958975" algn="l"/>
              </a:tabLst>
            </a:pPr>
            <a:r>
              <a:rPr sz="3200" spc="-200" dirty="0">
                <a:solidFill>
                  <a:srgbClr val="FF0000"/>
                </a:solidFill>
                <a:latin typeface="Arial"/>
                <a:cs typeface="Arial"/>
              </a:rPr>
              <a:t>Sour</a:t>
            </a:r>
            <a:r>
              <a:rPr sz="32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170" dirty="0">
                <a:solidFill>
                  <a:srgbClr val="FF0000"/>
                </a:solidFill>
                <a:latin typeface="Arial"/>
                <a:cs typeface="Arial"/>
              </a:rPr>
              <a:t>-	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(Water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6F6601"/>
                </a:solidFill>
                <a:latin typeface="Arial"/>
                <a:cs typeface="Arial"/>
              </a:rPr>
              <a:t>fire)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– </a:t>
            </a: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Pitta </a:t>
            </a:r>
            <a:r>
              <a:rPr sz="3200" spc="-245" dirty="0">
                <a:solidFill>
                  <a:srgbClr val="6F6601"/>
                </a:solidFill>
                <a:latin typeface="Arial"/>
                <a:cs typeface="Arial"/>
              </a:rPr>
              <a:t>increases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– 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stimulates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enzymes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159" y="2256789"/>
            <a:ext cx="1487170" cy="1564640"/>
          </a:xfrm>
          <a:prstGeom prst="rect">
            <a:avLst/>
          </a:prstGeom>
        </p:spPr>
        <p:txBody>
          <a:bodyPr vert="horz" wrap="square" lIns="0" tIns="29464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23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Saline-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Bitter</a:t>
            </a:r>
            <a:r>
              <a:rPr sz="3200" spc="-1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170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3045" y="2256789"/>
            <a:ext cx="5392420" cy="1564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4" marR="5080" indent="-43180">
              <a:lnSpc>
                <a:spcPct val="157800"/>
              </a:lnSpc>
              <a:spcBef>
                <a:spcPts val="100"/>
              </a:spcBef>
            </a:pP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(Fire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earth)- </a:t>
            </a:r>
            <a:r>
              <a:rPr sz="3200" spc="45" dirty="0">
                <a:solidFill>
                  <a:srgbClr val="6F6601"/>
                </a:solidFill>
                <a:latin typeface="Arial"/>
                <a:cs typeface="Arial"/>
              </a:rPr>
              <a:t>Pitta</a:t>
            </a:r>
            <a:r>
              <a:rPr sz="3200" spc="-26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45" dirty="0">
                <a:solidFill>
                  <a:srgbClr val="6F6601"/>
                </a:solidFill>
                <a:latin typeface="Arial"/>
                <a:cs typeface="Arial"/>
              </a:rPr>
              <a:t>increases  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(Air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6F6601"/>
                </a:solidFill>
                <a:latin typeface="Arial"/>
                <a:cs typeface="Arial"/>
              </a:rPr>
              <a:t>fire)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– </a:t>
            </a:r>
            <a:r>
              <a:rPr sz="3200" spc="45" dirty="0">
                <a:solidFill>
                  <a:srgbClr val="6F6601"/>
                </a:solidFill>
                <a:latin typeface="Arial"/>
                <a:cs typeface="Arial"/>
              </a:rPr>
              <a:t>Pitta</a:t>
            </a:r>
            <a:r>
              <a:rPr sz="3200" spc="-44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45" dirty="0">
                <a:solidFill>
                  <a:srgbClr val="6F6601"/>
                </a:solidFill>
                <a:latin typeface="Arial"/>
                <a:cs typeface="Arial"/>
              </a:rPr>
              <a:t>increases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59" y="3832859"/>
            <a:ext cx="7954009" cy="2988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>
              <a:lnSpc>
                <a:spcPct val="15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Pungent- 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(Air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ether)-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Kapha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80" dirty="0">
                <a:solidFill>
                  <a:srgbClr val="6F6601"/>
                </a:solidFill>
                <a:latin typeface="Arial"/>
                <a:cs typeface="Arial"/>
              </a:rPr>
              <a:t>pitta  </a:t>
            </a:r>
            <a:r>
              <a:rPr sz="3200" spc="-260" dirty="0">
                <a:solidFill>
                  <a:srgbClr val="6F6601"/>
                </a:solidFill>
                <a:latin typeface="Arial"/>
                <a:cs typeface="Arial"/>
              </a:rPr>
              <a:t>decreases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2324735" algn="l"/>
                <a:tab pos="3129915" algn="l"/>
                <a:tab pos="3965575" algn="l"/>
                <a:tab pos="5342255" algn="l"/>
                <a:tab pos="6358255" algn="l"/>
              </a:tabLst>
            </a:pPr>
            <a:r>
              <a:rPr sz="320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3200" spc="-64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3200" spc="65" dirty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sz="3200" spc="5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spc="-114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3200" spc="-24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spc="-1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spc="16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3200" spc="200" dirty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(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r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d	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rth</a:t>
            </a:r>
            <a:r>
              <a:rPr sz="3200" spc="55" dirty="0">
                <a:solidFill>
                  <a:srgbClr val="6F6601"/>
                </a:solidFill>
                <a:latin typeface="Arial"/>
                <a:cs typeface="Arial"/>
              </a:rPr>
              <a:t>)</a:t>
            </a:r>
            <a:r>
              <a:rPr sz="3200" spc="170" dirty="0">
                <a:solidFill>
                  <a:srgbClr val="6F6601"/>
                </a:solidFill>
                <a:latin typeface="Arial"/>
                <a:cs typeface="Arial"/>
              </a:rPr>
              <a:t>-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95" dirty="0">
                <a:solidFill>
                  <a:srgbClr val="6F6601"/>
                </a:solidFill>
                <a:latin typeface="Arial"/>
                <a:cs typeface="Arial"/>
              </a:rPr>
              <a:t>tt</a:t>
            </a:r>
            <a:r>
              <a:rPr sz="3200" spc="20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65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455" dirty="0">
                <a:solidFill>
                  <a:srgbClr val="6F6601"/>
                </a:solidFill>
                <a:latin typeface="Arial"/>
                <a:cs typeface="Arial"/>
              </a:rPr>
              <a:t>s 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80" dirty="0">
                <a:solidFill>
                  <a:srgbClr val="6F6601"/>
                </a:solidFill>
                <a:latin typeface="Arial"/>
                <a:cs typeface="Arial"/>
              </a:rPr>
              <a:t>vatta</a:t>
            </a:r>
            <a:r>
              <a:rPr sz="3200" spc="-14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50" dirty="0">
                <a:solidFill>
                  <a:srgbClr val="6F6601"/>
                </a:solidFill>
                <a:latin typeface="Arial"/>
                <a:cs typeface="Arial"/>
              </a:rPr>
              <a:t>increases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657859"/>
            <a:ext cx="7707630" cy="515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100"/>
              </a:spcBef>
            </a:pPr>
            <a:r>
              <a:rPr sz="3200" spc="-195" dirty="0">
                <a:solidFill>
                  <a:srgbClr val="FF0000"/>
                </a:solidFill>
                <a:latin typeface="Arial"/>
                <a:cs typeface="Arial"/>
              </a:rPr>
              <a:t>VIRYA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49700"/>
              </a:lnSpc>
              <a:spcBef>
                <a:spcPts val="145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On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265" dirty="0">
                <a:solidFill>
                  <a:srgbClr val="6F6601"/>
                </a:solidFill>
                <a:latin typeface="Arial"/>
                <a:cs typeface="Arial"/>
              </a:rPr>
              <a:t>basis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Virya,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drugs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are </a:t>
            </a:r>
            <a:r>
              <a:rPr sz="3200" spc="-185" dirty="0">
                <a:solidFill>
                  <a:srgbClr val="6F6601"/>
                </a:solidFill>
                <a:latin typeface="Arial"/>
                <a:cs typeface="Arial"/>
              </a:rPr>
              <a:t>classified  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into hot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cold</a:t>
            </a:r>
            <a:r>
              <a:rPr sz="3200" spc="-2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drugs</a:t>
            </a:r>
            <a:endParaRPr sz="3200">
              <a:latin typeface="Arial"/>
              <a:cs typeface="Arial"/>
            </a:endParaRPr>
          </a:p>
          <a:p>
            <a:pPr marL="267970" marR="282575" indent="-255270">
              <a:lnSpc>
                <a:spcPct val="149700"/>
              </a:lnSpc>
              <a:spcBef>
                <a:spcPts val="3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15" dirty="0">
                <a:solidFill>
                  <a:srgbClr val="BF0000"/>
                </a:solidFill>
                <a:latin typeface="Arial"/>
                <a:cs typeface="Arial"/>
              </a:rPr>
              <a:t>Hot </a:t>
            </a:r>
            <a:r>
              <a:rPr sz="3200" spc="-140" dirty="0">
                <a:solidFill>
                  <a:srgbClr val="6F6601"/>
                </a:solidFill>
                <a:latin typeface="Arial"/>
                <a:cs typeface="Arial"/>
              </a:rPr>
              <a:t>(Ushna)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drugs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–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Aggravates </a:t>
            </a:r>
            <a:r>
              <a:rPr sz="3200" spc="80" dirty="0">
                <a:solidFill>
                  <a:srgbClr val="6F6601"/>
                </a:solidFill>
                <a:latin typeface="Arial"/>
                <a:cs typeface="Arial"/>
              </a:rPr>
              <a:t>pitta</a:t>
            </a:r>
            <a:r>
              <a:rPr sz="3200" spc="-23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 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pacifies </a:t>
            </a: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vata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6F6601"/>
                </a:solidFill>
                <a:latin typeface="Arial"/>
                <a:cs typeface="Arial"/>
              </a:rPr>
              <a:t>kapha,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garlic,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drumstick</a:t>
            </a:r>
            <a:endParaRPr sz="3200">
              <a:latin typeface="Arial"/>
              <a:cs typeface="Arial"/>
            </a:endParaRPr>
          </a:p>
          <a:p>
            <a:pPr marL="267970" marR="255904" indent="-255270">
              <a:lnSpc>
                <a:spcPct val="15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40" dirty="0">
                <a:solidFill>
                  <a:srgbClr val="BF0000"/>
                </a:solidFill>
                <a:latin typeface="Arial"/>
                <a:cs typeface="Arial"/>
              </a:rPr>
              <a:t>Cold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(Sita)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drugs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–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Aggravates 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kapha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 </a:t>
            </a:r>
            <a:r>
              <a:rPr sz="3200" spc="80" dirty="0">
                <a:solidFill>
                  <a:srgbClr val="6F6601"/>
                </a:solidFill>
                <a:latin typeface="Arial"/>
                <a:cs typeface="Arial"/>
              </a:rPr>
              <a:t>vatta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pacifies </a:t>
            </a:r>
            <a:r>
              <a:rPr sz="3200" spc="80" dirty="0">
                <a:solidFill>
                  <a:srgbClr val="6F6601"/>
                </a:solidFill>
                <a:latin typeface="Arial"/>
                <a:cs typeface="Arial"/>
              </a:rPr>
              <a:t>pitta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, 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Jeera,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amla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772159"/>
            <a:ext cx="8338184" cy="5040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3535">
              <a:lnSpc>
                <a:spcPct val="100000"/>
              </a:lnSpc>
              <a:spcBef>
                <a:spcPts val="100"/>
              </a:spcBef>
            </a:pPr>
            <a:r>
              <a:rPr sz="3200" spc="-204" dirty="0">
                <a:solidFill>
                  <a:srgbClr val="434C25"/>
                </a:solidFill>
                <a:latin typeface="Arial"/>
                <a:cs typeface="Arial"/>
              </a:rPr>
              <a:t>AYURVEDA</a:t>
            </a:r>
            <a:endParaRPr sz="3200">
              <a:latin typeface="Arial"/>
              <a:cs typeface="Arial"/>
            </a:endParaRPr>
          </a:p>
          <a:p>
            <a:pPr marL="311150" marR="30480" indent="-273050" algn="just">
              <a:lnSpc>
                <a:spcPct val="149900"/>
              </a:lnSpc>
              <a:spcBef>
                <a:spcPts val="540"/>
              </a:spcBef>
            </a:pPr>
            <a:r>
              <a:rPr sz="4800" spc="862" baseline="6076" dirty="0">
                <a:solidFill>
                  <a:srgbClr val="9ABA58"/>
                </a:solidFill>
                <a:latin typeface="OpenSymbol"/>
                <a:cs typeface="OpenSymbol"/>
              </a:rPr>
              <a:t></a:t>
            </a:r>
            <a:r>
              <a:rPr sz="3200" spc="575" dirty="0">
                <a:solidFill>
                  <a:srgbClr val="6F6601"/>
                </a:solidFill>
                <a:latin typeface="Arial"/>
                <a:cs typeface="Arial"/>
              </a:rPr>
              <a:t>Ayurveda </a:t>
            </a:r>
            <a:r>
              <a:rPr sz="3200" spc="-330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dominant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herbal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tradition 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India. </a:t>
            </a:r>
            <a:r>
              <a:rPr sz="3200" spc="35" dirty="0">
                <a:solidFill>
                  <a:srgbClr val="6F6601"/>
                </a:solidFill>
                <a:latin typeface="Arial"/>
                <a:cs typeface="Arial"/>
              </a:rPr>
              <a:t>It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still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enjoys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faith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large 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number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people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our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country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though </a:t>
            </a:r>
            <a:r>
              <a:rPr sz="3200" spc="95" dirty="0">
                <a:solidFill>
                  <a:srgbClr val="6F6601"/>
                </a:solidFill>
                <a:latin typeface="Arial"/>
                <a:cs typeface="Arial"/>
              </a:rPr>
              <a:t>it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is  </a:t>
            </a:r>
            <a:r>
              <a:rPr sz="3200" spc="-140" dirty="0">
                <a:solidFill>
                  <a:srgbClr val="6F6601"/>
                </a:solidFill>
                <a:latin typeface="Arial"/>
                <a:cs typeface="Arial"/>
              </a:rPr>
              <a:t>perhaps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,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40" dirty="0">
                <a:solidFill>
                  <a:srgbClr val="6F6601"/>
                </a:solidFill>
                <a:latin typeface="Arial"/>
                <a:cs typeface="Arial"/>
              </a:rPr>
              <a:t>oldest </a:t>
            </a:r>
            <a:r>
              <a:rPr sz="3200" spc="-235" dirty="0">
                <a:solidFill>
                  <a:srgbClr val="6F6601"/>
                </a:solidFill>
                <a:latin typeface="Arial"/>
                <a:cs typeface="Arial"/>
              </a:rPr>
              <a:t>system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healing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 world.</a:t>
            </a:r>
            <a:endParaRPr sz="3200">
              <a:latin typeface="Arial"/>
              <a:cs typeface="Arial"/>
            </a:endParaRPr>
          </a:p>
          <a:p>
            <a:pPr marL="311150" marR="31750" indent="-273050" algn="just">
              <a:lnSpc>
                <a:spcPct val="149700"/>
              </a:lnSpc>
              <a:spcBef>
                <a:spcPts val="585"/>
              </a:spcBef>
            </a:pPr>
            <a:r>
              <a:rPr sz="4800" spc="2812" baseline="6076" dirty="0">
                <a:solidFill>
                  <a:srgbClr val="9ABA58"/>
                </a:solidFill>
                <a:latin typeface="OpenSymbol"/>
                <a:cs typeface="OpenSymbol"/>
              </a:rPr>
              <a:t></a:t>
            </a:r>
            <a:r>
              <a:rPr sz="3200" spc="1875" dirty="0">
                <a:solidFill>
                  <a:srgbClr val="6F6601"/>
                </a:solidFill>
                <a:latin typeface="Arial"/>
                <a:cs typeface="Arial"/>
              </a:rPr>
              <a:t>It </a:t>
            </a:r>
            <a:r>
              <a:rPr sz="3200" spc="-330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encouraged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many 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countries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like  </a:t>
            </a:r>
            <a:r>
              <a:rPr sz="3200" spc="-1065" dirty="0">
                <a:solidFill>
                  <a:srgbClr val="6F6601"/>
                </a:solidFill>
                <a:latin typeface="Arial"/>
                <a:cs typeface="Arial"/>
              </a:rPr>
              <a:t>Japan,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 Germany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etc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72159"/>
            <a:ext cx="7950834" cy="4236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Vipaka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5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Food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medicine </a:t>
            </a:r>
            <a:r>
              <a:rPr sz="3200" spc="-170" dirty="0">
                <a:solidFill>
                  <a:srgbClr val="6F6601"/>
                </a:solidFill>
                <a:latin typeface="Arial"/>
                <a:cs typeface="Arial"/>
              </a:rPr>
              <a:t>undergoes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various  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changes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during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digestion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(metabolism). 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The  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taste 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after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digestion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known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as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vipaka. 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The 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three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tastes </a:t>
            </a:r>
            <a:r>
              <a:rPr sz="3200" spc="-165" dirty="0">
                <a:solidFill>
                  <a:srgbClr val="6F6601"/>
                </a:solidFill>
                <a:latin typeface="Arial"/>
                <a:cs typeface="Arial"/>
              </a:rPr>
              <a:t>described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under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vipaka, </a:t>
            </a:r>
            <a:r>
              <a:rPr sz="3200" spc="-185" dirty="0">
                <a:solidFill>
                  <a:srgbClr val="6F6601"/>
                </a:solidFill>
                <a:latin typeface="Arial"/>
                <a:cs typeface="Arial"/>
              </a:rPr>
              <a:t>sweet, 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sour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pungent.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1219"/>
            <a:ext cx="7952105" cy="448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6350" indent="-255270">
              <a:lnSpc>
                <a:spcPct val="15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513205" algn="l"/>
                <a:tab pos="1966595" algn="l"/>
                <a:tab pos="4129404" algn="l"/>
                <a:tab pos="5467985" algn="l"/>
                <a:tab pos="6356985" algn="l"/>
              </a:tabLst>
            </a:pPr>
            <a:r>
              <a:rPr sz="3200" spc="-645" dirty="0">
                <a:solidFill>
                  <a:srgbClr val="BF0000"/>
                </a:solidFill>
                <a:latin typeface="Arial"/>
                <a:cs typeface="Arial"/>
              </a:rPr>
              <a:t>S</a:t>
            </a:r>
            <a:r>
              <a:rPr sz="3200" spc="30" dirty="0">
                <a:solidFill>
                  <a:srgbClr val="BF0000"/>
                </a:solidFill>
                <a:latin typeface="Arial"/>
                <a:cs typeface="Arial"/>
              </a:rPr>
              <a:t>w</a:t>
            </a:r>
            <a:r>
              <a:rPr sz="3200" spc="-245" dirty="0">
                <a:solidFill>
                  <a:srgbClr val="BF0000"/>
                </a:solidFill>
                <a:latin typeface="Arial"/>
                <a:cs typeface="Arial"/>
              </a:rPr>
              <a:t>e</a:t>
            </a:r>
            <a:r>
              <a:rPr sz="3200" spc="-240" dirty="0">
                <a:solidFill>
                  <a:srgbClr val="BF0000"/>
                </a:solidFill>
                <a:latin typeface="Arial"/>
                <a:cs typeface="Arial"/>
              </a:rPr>
              <a:t>e</a:t>
            </a:r>
            <a:r>
              <a:rPr sz="3200" spc="200" dirty="0">
                <a:solidFill>
                  <a:srgbClr val="BF0000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	</a:t>
            </a:r>
            <a:r>
              <a:rPr sz="3200" spc="25" dirty="0">
                <a:latin typeface="Arial"/>
                <a:cs typeface="Arial"/>
              </a:rPr>
              <a:t>–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85" dirty="0">
                <a:latin typeface="Arial"/>
                <a:cs typeface="Arial"/>
              </a:rPr>
              <a:t>A</a:t>
            </a:r>
            <a:r>
              <a:rPr sz="3200" spc="-65" dirty="0">
                <a:latin typeface="Arial"/>
                <a:cs typeface="Arial"/>
              </a:rPr>
              <a:t>g</a:t>
            </a:r>
            <a:r>
              <a:rPr sz="3200" spc="-120" dirty="0">
                <a:latin typeface="Arial"/>
                <a:cs typeface="Arial"/>
              </a:rPr>
              <a:t>g</a:t>
            </a:r>
            <a:r>
              <a:rPr sz="3200" spc="-5" dirty="0">
                <a:latin typeface="Arial"/>
                <a:cs typeface="Arial"/>
              </a:rPr>
              <a:t>r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v</a:t>
            </a:r>
            <a:r>
              <a:rPr sz="3200" spc="5" dirty="0">
                <a:latin typeface="Arial"/>
                <a:cs typeface="Arial"/>
              </a:rPr>
              <a:t>a</a:t>
            </a:r>
            <a:r>
              <a:rPr sz="3200" spc="-20" dirty="0">
                <a:latin typeface="Arial"/>
                <a:cs typeface="Arial"/>
              </a:rPr>
              <a:t>t</a:t>
            </a:r>
            <a:r>
              <a:rPr sz="3200" spc="-25" dirty="0">
                <a:latin typeface="Arial"/>
                <a:cs typeface="Arial"/>
              </a:rPr>
              <a:t>e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60" dirty="0">
                <a:latin typeface="Arial"/>
                <a:cs typeface="Arial"/>
              </a:rPr>
              <a:t>k</a:t>
            </a:r>
            <a:r>
              <a:rPr sz="3200" spc="75" dirty="0">
                <a:latin typeface="Arial"/>
                <a:cs typeface="Arial"/>
              </a:rPr>
              <a:t>a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10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ll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vi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20" dirty="0">
                <a:latin typeface="Arial"/>
                <a:cs typeface="Arial"/>
              </a:rPr>
              <a:t>t</a:t>
            </a:r>
            <a:r>
              <a:rPr sz="3200" spc="-25" dirty="0">
                <a:latin typeface="Arial"/>
                <a:cs typeface="Arial"/>
              </a:rPr>
              <a:t>e</a:t>
            </a:r>
            <a:r>
              <a:rPr sz="3200" spc="-455" dirty="0">
                <a:latin typeface="Arial"/>
                <a:cs typeface="Arial"/>
              </a:rPr>
              <a:t>s  </a:t>
            </a:r>
            <a:r>
              <a:rPr sz="3200" spc="80" dirty="0">
                <a:latin typeface="Arial"/>
                <a:cs typeface="Arial"/>
              </a:rPr>
              <a:t>pitta </a:t>
            </a:r>
            <a:r>
              <a:rPr sz="3200" spc="-40" dirty="0">
                <a:latin typeface="Arial"/>
                <a:cs typeface="Arial"/>
              </a:rPr>
              <a:t>and</a:t>
            </a:r>
            <a:r>
              <a:rPr sz="3200" spc="-254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vatha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348105" algn="l"/>
                <a:tab pos="1898650" algn="l"/>
                <a:tab pos="4158615" algn="l"/>
                <a:tab pos="5374005" algn="l"/>
                <a:tab pos="6360160" algn="l"/>
              </a:tabLst>
            </a:pPr>
            <a:r>
              <a:rPr sz="3200" spc="-645" dirty="0">
                <a:solidFill>
                  <a:srgbClr val="BF0000"/>
                </a:solidFill>
                <a:latin typeface="Arial"/>
                <a:cs typeface="Arial"/>
              </a:rPr>
              <a:t>S</a:t>
            </a:r>
            <a:r>
              <a:rPr sz="3200" spc="-135" dirty="0">
                <a:solidFill>
                  <a:srgbClr val="BF0000"/>
                </a:solidFill>
                <a:latin typeface="Arial"/>
                <a:cs typeface="Arial"/>
              </a:rPr>
              <a:t>o</a:t>
            </a:r>
            <a:r>
              <a:rPr sz="3200" spc="-25" dirty="0">
                <a:solidFill>
                  <a:srgbClr val="BF0000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BF0000"/>
                </a:solidFill>
                <a:latin typeface="Arial"/>
                <a:cs typeface="Arial"/>
              </a:rPr>
              <a:t>r	</a:t>
            </a:r>
            <a:r>
              <a:rPr sz="3200" spc="25" dirty="0">
                <a:latin typeface="Arial"/>
                <a:cs typeface="Arial"/>
              </a:rPr>
              <a:t>–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0" dirty="0">
                <a:latin typeface="Arial"/>
                <a:cs typeface="Arial"/>
              </a:rPr>
              <a:t>A</a:t>
            </a:r>
            <a:r>
              <a:rPr sz="3200" spc="-125" dirty="0">
                <a:latin typeface="Arial"/>
                <a:cs typeface="Arial"/>
              </a:rPr>
              <a:t>g</a:t>
            </a:r>
            <a:r>
              <a:rPr sz="3200" spc="-120" dirty="0">
                <a:latin typeface="Arial"/>
                <a:cs typeface="Arial"/>
              </a:rPr>
              <a:t>g</a:t>
            </a:r>
            <a:r>
              <a:rPr sz="3200" spc="-5" dirty="0">
                <a:latin typeface="Arial"/>
                <a:cs typeface="Arial"/>
              </a:rPr>
              <a:t>ra</a:t>
            </a:r>
            <a:r>
              <a:rPr sz="3200" spc="5" dirty="0">
                <a:latin typeface="Arial"/>
                <a:cs typeface="Arial"/>
              </a:rPr>
              <a:t>v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20" dirty="0">
                <a:latin typeface="Arial"/>
                <a:cs typeface="Arial"/>
              </a:rPr>
              <a:t>t</a:t>
            </a:r>
            <a:r>
              <a:rPr sz="3200" spc="-25" dirty="0">
                <a:latin typeface="Arial"/>
                <a:cs typeface="Arial"/>
              </a:rPr>
              <a:t>e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ll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vi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200" dirty="0">
                <a:latin typeface="Arial"/>
                <a:cs typeface="Arial"/>
              </a:rPr>
              <a:t>t</a:t>
            </a:r>
            <a:r>
              <a:rPr sz="3200" spc="-345" dirty="0">
                <a:latin typeface="Arial"/>
                <a:cs typeface="Arial"/>
              </a:rPr>
              <a:t>es  </a:t>
            </a:r>
            <a:r>
              <a:rPr sz="3200" spc="5" dirty="0">
                <a:latin typeface="Arial"/>
                <a:cs typeface="Arial"/>
              </a:rPr>
              <a:t>kapha </a:t>
            </a:r>
            <a:r>
              <a:rPr sz="3200" spc="-40" dirty="0">
                <a:latin typeface="Arial"/>
                <a:cs typeface="Arial"/>
              </a:rPr>
              <a:t>and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vatha</a:t>
            </a:r>
            <a:endParaRPr sz="3200">
              <a:latin typeface="Arial"/>
              <a:cs typeface="Arial"/>
            </a:endParaRPr>
          </a:p>
          <a:p>
            <a:pPr marL="267970" marR="5715" indent="-255270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75" dirty="0">
                <a:solidFill>
                  <a:srgbClr val="BF0000"/>
                </a:solidFill>
                <a:latin typeface="Arial"/>
                <a:cs typeface="Arial"/>
              </a:rPr>
              <a:t>Pungent </a:t>
            </a:r>
            <a:r>
              <a:rPr sz="3200" spc="25" dirty="0">
                <a:latin typeface="Arial"/>
                <a:cs typeface="Arial"/>
              </a:rPr>
              <a:t>– </a:t>
            </a:r>
            <a:r>
              <a:rPr sz="3200" spc="-95" dirty="0">
                <a:latin typeface="Arial"/>
                <a:cs typeface="Arial"/>
              </a:rPr>
              <a:t>Aggravates </a:t>
            </a:r>
            <a:r>
              <a:rPr sz="3200" spc="15" dirty="0">
                <a:latin typeface="Arial"/>
                <a:cs typeface="Arial"/>
              </a:rPr>
              <a:t>vatha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95" dirty="0">
                <a:latin typeface="Arial"/>
                <a:cs typeface="Arial"/>
              </a:rPr>
              <a:t>alleviates  </a:t>
            </a:r>
            <a:r>
              <a:rPr sz="3200" spc="5" dirty="0">
                <a:latin typeface="Arial"/>
                <a:cs typeface="Arial"/>
              </a:rPr>
              <a:t>kapha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250" y="1212850"/>
            <a:ext cx="8016240" cy="4121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3250" y="1212850"/>
            <a:ext cx="8016240" cy="4121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0845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10259"/>
            <a:ext cx="7952740" cy="4352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b="1" spc="55" dirty="0">
                <a:solidFill>
                  <a:srgbClr val="434C25"/>
                </a:solidFill>
                <a:latin typeface="Trebuchet MS"/>
                <a:cs typeface="Trebuchet MS"/>
              </a:rPr>
              <a:t>INTRODUCTION</a:t>
            </a:r>
            <a:endParaRPr sz="3200">
              <a:latin typeface="Trebuchet MS"/>
              <a:cs typeface="Trebuchet MS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14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85" dirty="0">
                <a:solidFill>
                  <a:srgbClr val="7B344C"/>
                </a:solidFill>
                <a:latin typeface="Arial"/>
                <a:cs typeface="Arial"/>
              </a:rPr>
              <a:t>There </a:t>
            </a:r>
            <a:r>
              <a:rPr sz="3200" spc="-85" dirty="0">
                <a:solidFill>
                  <a:srgbClr val="7B344C"/>
                </a:solidFill>
                <a:latin typeface="Arial"/>
                <a:cs typeface="Arial"/>
              </a:rPr>
              <a:t>are </a:t>
            </a:r>
            <a:r>
              <a:rPr sz="3200" spc="-395" dirty="0">
                <a:solidFill>
                  <a:srgbClr val="7B344C"/>
                </a:solidFill>
                <a:latin typeface="Arial"/>
                <a:cs typeface="Arial"/>
              </a:rPr>
              <a:t>so </a:t>
            </a:r>
            <a:r>
              <a:rPr sz="3200" spc="-50" dirty="0">
                <a:solidFill>
                  <a:srgbClr val="7B344C"/>
                </a:solidFill>
                <a:latin typeface="Arial"/>
                <a:cs typeface="Arial"/>
              </a:rPr>
              <a:t>many </a:t>
            </a:r>
            <a:r>
              <a:rPr sz="3200" spc="-20" dirty="0">
                <a:solidFill>
                  <a:srgbClr val="7B344C"/>
                </a:solidFill>
                <a:latin typeface="Arial"/>
                <a:cs typeface="Arial"/>
              </a:rPr>
              <a:t>alternative </a:t>
            </a:r>
            <a:r>
              <a:rPr sz="3200" spc="-180" dirty="0">
                <a:solidFill>
                  <a:srgbClr val="7B344C"/>
                </a:solidFill>
                <a:latin typeface="Arial"/>
                <a:cs typeface="Arial"/>
              </a:rPr>
              <a:t>ways </a:t>
            </a:r>
            <a:r>
              <a:rPr sz="3200" spc="-50" dirty="0">
                <a:solidFill>
                  <a:srgbClr val="7B344C"/>
                </a:solidFill>
                <a:latin typeface="Arial"/>
                <a:cs typeface="Arial"/>
              </a:rPr>
              <a:t>of  </a:t>
            </a:r>
            <a:r>
              <a:rPr sz="3200" dirty="0">
                <a:solidFill>
                  <a:srgbClr val="7B344C"/>
                </a:solidFill>
                <a:latin typeface="Arial"/>
                <a:cs typeface="Arial"/>
              </a:rPr>
              <a:t>treatment </a:t>
            </a:r>
            <a:r>
              <a:rPr sz="3200" spc="-60" dirty="0">
                <a:solidFill>
                  <a:srgbClr val="7B344C"/>
                </a:solidFill>
                <a:latin typeface="Arial"/>
                <a:cs typeface="Arial"/>
              </a:rPr>
              <a:t>in </a:t>
            </a:r>
            <a:r>
              <a:rPr sz="3200" spc="-95" dirty="0">
                <a:solidFill>
                  <a:srgbClr val="7B344C"/>
                </a:solidFill>
                <a:latin typeface="Arial"/>
                <a:cs typeface="Arial"/>
              </a:rPr>
              <a:t>whole </a:t>
            </a:r>
            <a:r>
              <a:rPr sz="3200" spc="-25" dirty="0">
                <a:solidFill>
                  <a:srgbClr val="7B344C"/>
                </a:solidFill>
                <a:latin typeface="Arial"/>
                <a:cs typeface="Arial"/>
              </a:rPr>
              <a:t>world </a:t>
            </a:r>
            <a:r>
              <a:rPr sz="3200" spc="-60" dirty="0">
                <a:solidFill>
                  <a:srgbClr val="7B344C"/>
                </a:solidFill>
                <a:latin typeface="Arial"/>
                <a:cs typeface="Arial"/>
              </a:rPr>
              <a:t>other </a:t>
            </a:r>
            <a:r>
              <a:rPr sz="3200" spc="-10" dirty="0">
                <a:solidFill>
                  <a:srgbClr val="7B344C"/>
                </a:solidFill>
                <a:latin typeface="Arial"/>
                <a:cs typeface="Arial"/>
              </a:rPr>
              <a:t>than  </a:t>
            </a:r>
            <a:r>
              <a:rPr sz="3200" spc="-35" dirty="0">
                <a:solidFill>
                  <a:srgbClr val="7B344C"/>
                </a:solidFill>
                <a:latin typeface="Arial"/>
                <a:cs typeface="Arial"/>
              </a:rPr>
              <a:t>allopathy, </a:t>
            </a:r>
            <a:r>
              <a:rPr sz="3200" spc="-110" dirty="0">
                <a:solidFill>
                  <a:srgbClr val="7B344C"/>
                </a:solidFill>
                <a:latin typeface="Arial"/>
                <a:cs typeface="Arial"/>
              </a:rPr>
              <a:t>which </a:t>
            </a:r>
            <a:r>
              <a:rPr sz="3200" spc="-220" dirty="0">
                <a:solidFill>
                  <a:srgbClr val="7B344C"/>
                </a:solidFill>
                <a:latin typeface="Arial"/>
                <a:cs typeface="Arial"/>
              </a:rPr>
              <a:t>serve </a:t>
            </a:r>
            <a:r>
              <a:rPr sz="3200" spc="-20" dirty="0">
                <a:solidFill>
                  <a:srgbClr val="7B344C"/>
                </a:solidFill>
                <a:latin typeface="Arial"/>
                <a:cs typeface="Arial"/>
              </a:rPr>
              <a:t>humanity </a:t>
            </a:r>
            <a:r>
              <a:rPr sz="3200" spc="-35" dirty="0">
                <a:solidFill>
                  <a:srgbClr val="7B344C"/>
                </a:solidFill>
                <a:latin typeface="Arial"/>
                <a:cs typeface="Arial"/>
              </a:rPr>
              <a:t>for </a:t>
            </a:r>
            <a:r>
              <a:rPr sz="3200" spc="-100" dirty="0">
                <a:solidFill>
                  <a:srgbClr val="7B344C"/>
                </a:solidFill>
                <a:latin typeface="Arial"/>
                <a:cs typeface="Arial"/>
              </a:rPr>
              <a:t>curing  </a:t>
            </a:r>
            <a:r>
              <a:rPr sz="3200" spc="-305" dirty="0">
                <a:solidFill>
                  <a:srgbClr val="7B344C"/>
                </a:solidFill>
                <a:latin typeface="Arial"/>
                <a:cs typeface="Arial"/>
              </a:rPr>
              <a:t>diseases </a:t>
            </a:r>
            <a:r>
              <a:rPr sz="3200" spc="65" dirty="0">
                <a:solidFill>
                  <a:srgbClr val="7B344C"/>
                </a:solidFill>
                <a:latin typeface="Arial"/>
                <a:cs typeface="Arial"/>
              </a:rPr>
              <a:t>&amp; </a:t>
            </a:r>
            <a:r>
              <a:rPr sz="3200" spc="-100" dirty="0">
                <a:solidFill>
                  <a:srgbClr val="7B344C"/>
                </a:solidFill>
                <a:latin typeface="Arial"/>
                <a:cs typeface="Arial"/>
              </a:rPr>
              <a:t>ailments </a:t>
            </a:r>
            <a:r>
              <a:rPr sz="3200" spc="70" dirty="0">
                <a:solidFill>
                  <a:srgbClr val="7B344C"/>
                </a:solidFill>
                <a:latin typeface="Arial"/>
                <a:cs typeface="Arial"/>
              </a:rPr>
              <a:t>that </a:t>
            </a:r>
            <a:r>
              <a:rPr sz="3200" spc="-270" dirty="0">
                <a:solidFill>
                  <a:srgbClr val="7B344C"/>
                </a:solidFill>
                <a:latin typeface="Arial"/>
                <a:cs typeface="Arial"/>
              </a:rPr>
              <a:t>comes </a:t>
            </a:r>
            <a:r>
              <a:rPr sz="3200" spc="-75" dirty="0">
                <a:solidFill>
                  <a:srgbClr val="7B344C"/>
                </a:solidFill>
                <a:latin typeface="Arial"/>
                <a:cs typeface="Arial"/>
              </a:rPr>
              <a:t>under </a:t>
            </a:r>
            <a:r>
              <a:rPr sz="3200" spc="-55" dirty="0">
                <a:solidFill>
                  <a:srgbClr val="7B344C"/>
                </a:solidFill>
                <a:latin typeface="Arial"/>
                <a:cs typeface="Arial"/>
              </a:rPr>
              <a:t>the  </a:t>
            </a:r>
            <a:r>
              <a:rPr sz="3200" spc="-20" dirty="0">
                <a:solidFill>
                  <a:srgbClr val="7B344C"/>
                </a:solidFill>
                <a:latin typeface="Arial"/>
                <a:cs typeface="Arial"/>
              </a:rPr>
              <a:t>alternative </a:t>
            </a:r>
            <a:r>
              <a:rPr sz="3200" spc="-235" dirty="0">
                <a:solidFill>
                  <a:srgbClr val="7B344C"/>
                </a:solidFill>
                <a:latin typeface="Arial"/>
                <a:cs typeface="Arial"/>
              </a:rPr>
              <a:t>system </a:t>
            </a:r>
            <a:r>
              <a:rPr sz="3200" spc="-50" dirty="0">
                <a:solidFill>
                  <a:srgbClr val="7B344C"/>
                </a:solidFill>
                <a:latin typeface="Arial"/>
                <a:cs typeface="Arial"/>
              </a:rPr>
              <a:t>of health </a:t>
            </a:r>
            <a:r>
              <a:rPr sz="3200" spc="-145" dirty="0">
                <a:solidFill>
                  <a:srgbClr val="7B344C"/>
                </a:solidFill>
                <a:latin typeface="Arial"/>
                <a:cs typeface="Arial"/>
              </a:rPr>
              <a:t>care</a:t>
            </a:r>
            <a:r>
              <a:rPr sz="3200" spc="-95" dirty="0">
                <a:solidFill>
                  <a:srgbClr val="7B344C"/>
                </a:solidFill>
                <a:latin typeface="Arial"/>
                <a:cs typeface="Arial"/>
              </a:rPr>
              <a:t> </a:t>
            </a:r>
            <a:r>
              <a:rPr sz="3200" spc="-204" dirty="0">
                <a:solidFill>
                  <a:srgbClr val="7B344C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89000"/>
            <a:ext cx="8179434" cy="36182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575">
              <a:lnSpc>
                <a:spcPct val="100000"/>
              </a:lnSpc>
              <a:spcBef>
                <a:spcPts val="100"/>
              </a:spcBef>
            </a:pP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DEFINATION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14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‘‘Those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pathies 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which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are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widely </a:t>
            </a:r>
            <a:r>
              <a:rPr sz="3200" spc="-229" dirty="0">
                <a:solidFill>
                  <a:srgbClr val="6F6601"/>
                </a:solidFill>
                <a:latin typeface="Arial"/>
                <a:cs typeface="Arial"/>
              </a:rPr>
              <a:t>used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for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treatment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305" dirty="0">
                <a:solidFill>
                  <a:srgbClr val="6F6601"/>
                </a:solidFill>
                <a:latin typeface="Arial"/>
                <a:cs typeface="Arial"/>
              </a:rPr>
              <a:t>diseases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very 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natural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way 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other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than 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allopathy </a:t>
            </a:r>
            <a:r>
              <a:rPr sz="3200" spc="-330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known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as 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alternative 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medicine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treatment’’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948689"/>
            <a:ext cx="7951470" cy="51422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280" dirty="0">
                <a:solidFill>
                  <a:srgbClr val="6F6601"/>
                </a:solidFill>
                <a:latin typeface="Arial"/>
                <a:cs typeface="Arial"/>
              </a:rPr>
              <a:t>process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treatment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210" dirty="0">
                <a:solidFill>
                  <a:srgbClr val="6F6601"/>
                </a:solidFill>
                <a:latin typeface="Arial"/>
                <a:cs typeface="Arial"/>
              </a:rPr>
              <a:t>these 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alternative 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medicine </a:t>
            </a:r>
            <a:r>
              <a:rPr sz="3200" spc="-170" dirty="0">
                <a:solidFill>
                  <a:srgbClr val="6F6601"/>
                </a:solidFill>
                <a:latin typeface="Arial"/>
                <a:cs typeface="Arial"/>
              </a:rPr>
              <a:t>includes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ancient </a:t>
            </a:r>
            <a:r>
              <a:rPr sz="3200" spc="-150" dirty="0">
                <a:solidFill>
                  <a:srgbClr val="6F6601"/>
                </a:solidFill>
                <a:latin typeface="Arial"/>
                <a:cs typeface="Arial"/>
              </a:rPr>
              <a:t>types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procedure,  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have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there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unique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features,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unique </a:t>
            </a: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ways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treatment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different </a:t>
            </a:r>
            <a:r>
              <a:rPr sz="3200" spc="-295" dirty="0">
                <a:solidFill>
                  <a:srgbClr val="6F6601"/>
                </a:solidFill>
                <a:latin typeface="Arial"/>
                <a:cs typeface="Arial"/>
              </a:rPr>
              <a:t>diseases,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unique  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principles </a:t>
            </a:r>
            <a:r>
              <a:rPr sz="3200" spc="65" dirty="0">
                <a:solidFill>
                  <a:srgbClr val="6F6601"/>
                </a:solidFill>
                <a:latin typeface="Arial"/>
                <a:cs typeface="Arial"/>
              </a:rPr>
              <a:t>&amp;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laws 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which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they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follow </a:t>
            </a:r>
            <a:r>
              <a:rPr sz="3200" spc="65" dirty="0">
                <a:solidFill>
                  <a:srgbClr val="6F6601"/>
                </a:solidFill>
                <a:latin typeface="Arial"/>
                <a:cs typeface="Arial"/>
              </a:rPr>
              <a:t>&amp;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also 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unique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medicine,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those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totally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different 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from 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allopathic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medicine.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669" y="774700"/>
            <a:ext cx="15443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80" dirty="0"/>
              <a:t>IN</a:t>
            </a:r>
            <a:r>
              <a:rPr sz="3200" spc="-160" dirty="0"/>
              <a:t> </a:t>
            </a:r>
            <a:r>
              <a:rPr sz="3200" spc="-90" dirty="0"/>
              <a:t>INDIA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45159" y="1404620"/>
            <a:ext cx="7350125" cy="5058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>
              <a:lnSpc>
                <a:spcPct val="10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65" dirty="0">
                <a:solidFill>
                  <a:srgbClr val="6F6601"/>
                </a:solidFill>
                <a:latin typeface="Arial"/>
                <a:cs typeface="Arial"/>
              </a:rPr>
              <a:t>There </a:t>
            </a:r>
            <a:r>
              <a:rPr sz="2800" spc="-75" dirty="0">
                <a:solidFill>
                  <a:srgbClr val="6F6601"/>
                </a:solidFill>
                <a:latin typeface="Arial"/>
                <a:cs typeface="Arial"/>
              </a:rPr>
              <a:t>are </a:t>
            </a:r>
            <a:r>
              <a:rPr sz="2800" spc="-225" dirty="0">
                <a:solidFill>
                  <a:srgbClr val="6F6601"/>
                </a:solidFill>
                <a:latin typeface="Arial"/>
                <a:cs typeface="Arial"/>
              </a:rPr>
              <a:t>some </a:t>
            </a:r>
            <a:r>
              <a:rPr sz="2800" spc="-105" dirty="0">
                <a:solidFill>
                  <a:srgbClr val="6F6601"/>
                </a:solidFill>
                <a:latin typeface="Arial"/>
                <a:cs typeface="Arial"/>
              </a:rPr>
              <a:t>pathies </a:t>
            </a:r>
            <a:r>
              <a:rPr sz="28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2800" spc="-20" dirty="0">
                <a:solidFill>
                  <a:srgbClr val="6F6601"/>
                </a:solidFill>
                <a:latin typeface="Arial"/>
                <a:cs typeface="Arial"/>
              </a:rPr>
              <a:t>alternative </a:t>
            </a:r>
            <a:r>
              <a:rPr sz="2800" spc="-105" dirty="0">
                <a:solidFill>
                  <a:srgbClr val="6F6601"/>
                </a:solidFill>
                <a:latin typeface="Arial"/>
                <a:cs typeface="Arial"/>
              </a:rPr>
              <a:t>medicine  </a:t>
            </a:r>
            <a:r>
              <a:rPr sz="2800" spc="-100" dirty="0">
                <a:solidFill>
                  <a:srgbClr val="6F6601"/>
                </a:solidFill>
                <a:latin typeface="Arial"/>
                <a:cs typeface="Arial"/>
              </a:rPr>
              <a:t>which </a:t>
            </a:r>
            <a:r>
              <a:rPr sz="2800" spc="-75" dirty="0">
                <a:solidFill>
                  <a:srgbClr val="6F6601"/>
                </a:solidFill>
                <a:latin typeface="Arial"/>
                <a:cs typeface="Arial"/>
              </a:rPr>
              <a:t>are </a:t>
            </a:r>
            <a:r>
              <a:rPr sz="2800" spc="-50" dirty="0">
                <a:solidFill>
                  <a:srgbClr val="6F6601"/>
                </a:solidFill>
                <a:latin typeface="Arial"/>
                <a:cs typeface="Arial"/>
              </a:rPr>
              <a:t>widely </a:t>
            </a:r>
            <a:r>
              <a:rPr sz="2800" spc="-200" dirty="0">
                <a:solidFill>
                  <a:srgbClr val="6F6601"/>
                </a:solidFill>
                <a:latin typeface="Arial"/>
                <a:cs typeface="Arial"/>
              </a:rPr>
              <a:t>used </a:t>
            </a:r>
            <a:r>
              <a:rPr sz="2800" spc="-35" dirty="0">
                <a:solidFill>
                  <a:srgbClr val="6F6601"/>
                </a:solidFill>
                <a:latin typeface="Arial"/>
                <a:cs typeface="Arial"/>
              </a:rPr>
              <a:t>for </a:t>
            </a:r>
            <a:r>
              <a:rPr sz="2800" dirty="0">
                <a:solidFill>
                  <a:srgbClr val="6F6601"/>
                </a:solidFill>
                <a:latin typeface="Arial"/>
                <a:cs typeface="Arial"/>
              </a:rPr>
              <a:t>treatment </a:t>
            </a:r>
            <a:r>
              <a:rPr sz="2800" spc="-70" dirty="0">
                <a:solidFill>
                  <a:srgbClr val="6F6601"/>
                </a:solidFill>
                <a:latin typeface="Arial"/>
                <a:cs typeface="Arial"/>
              </a:rPr>
              <a:t>now </a:t>
            </a:r>
            <a:r>
              <a:rPr sz="28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2800" spc="-18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165" dirty="0">
                <a:solidFill>
                  <a:srgbClr val="6F6601"/>
                </a:solidFill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80" dirty="0">
                <a:solidFill>
                  <a:srgbClr val="6F6601"/>
                </a:solidFill>
                <a:latin typeface="Arial"/>
                <a:cs typeface="Arial"/>
              </a:rPr>
              <a:t>include:-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480" dirty="0">
                <a:solidFill>
                  <a:srgbClr val="6F6601"/>
                </a:solidFill>
                <a:latin typeface="Arial"/>
                <a:cs typeface="Arial"/>
              </a:rPr>
              <a:t>1.</a:t>
            </a:r>
            <a:r>
              <a:rPr sz="2800" spc="-38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70" dirty="0">
                <a:solidFill>
                  <a:srgbClr val="6F6601"/>
                </a:solidFill>
                <a:latin typeface="Arial"/>
                <a:cs typeface="Arial"/>
              </a:rPr>
              <a:t>Ayurvedic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90" dirty="0">
                <a:solidFill>
                  <a:srgbClr val="6F6601"/>
                </a:solidFill>
                <a:latin typeface="Arial"/>
                <a:cs typeface="Arial"/>
              </a:rPr>
              <a:t>2.</a:t>
            </a:r>
            <a:r>
              <a:rPr sz="2800" spc="-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60" dirty="0">
                <a:solidFill>
                  <a:srgbClr val="6F6601"/>
                </a:solidFill>
                <a:latin typeface="Arial"/>
                <a:cs typeface="Arial"/>
              </a:rPr>
              <a:t>Homoeopathy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204" dirty="0">
                <a:solidFill>
                  <a:srgbClr val="6F6601"/>
                </a:solidFill>
                <a:latin typeface="Arial"/>
                <a:cs typeface="Arial"/>
              </a:rPr>
              <a:t>3.</a:t>
            </a:r>
            <a:r>
              <a:rPr sz="2800" spc="-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6F6601"/>
                </a:solidFill>
                <a:latin typeface="Arial"/>
                <a:cs typeface="Arial"/>
              </a:rPr>
              <a:t>Unani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65" dirty="0">
                <a:solidFill>
                  <a:srgbClr val="6F6601"/>
                </a:solidFill>
                <a:latin typeface="Arial"/>
                <a:cs typeface="Arial"/>
              </a:rPr>
              <a:t>4.</a:t>
            </a:r>
            <a:r>
              <a:rPr sz="2800" spc="-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120" dirty="0">
                <a:solidFill>
                  <a:srgbClr val="6F6601"/>
                </a:solidFill>
                <a:latin typeface="Arial"/>
                <a:cs typeface="Arial"/>
              </a:rPr>
              <a:t>Yoga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200" dirty="0">
                <a:solidFill>
                  <a:srgbClr val="6F6601"/>
                </a:solidFill>
                <a:latin typeface="Arial"/>
                <a:cs typeface="Arial"/>
              </a:rPr>
              <a:t>5.</a:t>
            </a:r>
            <a:r>
              <a:rPr sz="2800" spc="-10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120" dirty="0">
                <a:solidFill>
                  <a:srgbClr val="6F6601"/>
                </a:solidFill>
                <a:latin typeface="Arial"/>
                <a:cs typeface="Arial"/>
              </a:rPr>
              <a:t>Sujok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155" dirty="0">
                <a:solidFill>
                  <a:srgbClr val="6F6601"/>
                </a:solidFill>
                <a:latin typeface="Arial"/>
                <a:cs typeface="Arial"/>
              </a:rPr>
              <a:t>6.</a:t>
            </a:r>
            <a:r>
              <a:rPr sz="2800" spc="-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120" dirty="0">
                <a:solidFill>
                  <a:srgbClr val="6F6601"/>
                </a:solidFill>
                <a:latin typeface="Arial"/>
                <a:cs typeface="Arial"/>
              </a:rPr>
              <a:t>Siddha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250" dirty="0">
                <a:solidFill>
                  <a:srgbClr val="6F6601"/>
                </a:solidFill>
                <a:latin typeface="Arial"/>
                <a:cs typeface="Arial"/>
              </a:rPr>
              <a:t>7.</a:t>
            </a:r>
            <a:r>
              <a:rPr sz="2800" spc="-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6F6601"/>
                </a:solidFill>
                <a:latin typeface="Arial"/>
                <a:cs typeface="Arial"/>
              </a:rPr>
              <a:t>Naturopathy</a:t>
            </a:r>
            <a:endParaRPr sz="28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225" dirty="0">
                <a:solidFill>
                  <a:srgbClr val="6F6601"/>
                </a:solidFill>
                <a:latin typeface="Arial"/>
                <a:cs typeface="Arial"/>
              </a:rPr>
              <a:t>8. </a:t>
            </a:r>
            <a:r>
              <a:rPr sz="2800" spc="-170" dirty="0">
                <a:solidFill>
                  <a:srgbClr val="6F6601"/>
                </a:solidFill>
                <a:latin typeface="Arial"/>
                <a:cs typeface="Arial"/>
              </a:rPr>
              <a:t>Acupressure </a:t>
            </a:r>
            <a:r>
              <a:rPr sz="2800" spc="55" dirty="0">
                <a:solidFill>
                  <a:srgbClr val="6F6601"/>
                </a:solidFill>
                <a:latin typeface="Arial"/>
                <a:cs typeface="Arial"/>
              </a:rPr>
              <a:t>&amp;</a:t>
            </a:r>
            <a:r>
              <a:rPr sz="2800" spc="114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2800" spc="-80" dirty="0">
                <a:solidFill>
                  <a:srgbClr val="6F6601"/>
                </a:solidFill>
                <a:latin typeface="Arial"/>
                <a:cs typeface="Arial"/>
              </a:rPr>
              <a:t>Acupuncture.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10259"/>
            <a:ext cx="7961630" cy="4542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spc="-170" dirty="0">
                <a:solidFill>
                  <a:srgbClr val="006FBF"/>
                </a:solidFill>
                <a:latin typeface="Arial"/>
                <a:cs typeface="Arial"/>
              </a:rPr>
              <a:t>HOMEOPATHY </a:t>
            </a:r>
            <a:r>
              <a:rPr sz="3200" spc="-400" dirty="0">
                <a:solidFill>
                  <a:srgbClr val="006FBF"/>
                </a:solidFill>
                <a:latin typeface="Arial"/>
                <a:cs typeface="Arial"/>
              </a:rPr>
              <a:t>SYSTEM </a:t>
            </a:r>
            <a:r>
              <a:rPr sz="3200" spc="-215" dirty="0">
                <a:solidFill>
                  <a:srgbClr val="006FBF"/>
                </a:solidFill>
                <a:latin typeface="Arial"/>
                <a:cs typeface="Arial"/>
              </a:rPr>
              <a:t>OF</a:t>
            </a:r>
            <a:r>
              <a:rPr sz="3200" spc="-195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225" dirty="0">
                <a:solidFill>
                  <a:srgbClr val="006FBF"/>
                </a:solidFill>
                <a:latin typeface="Arial"/>
                <a:cs typeface="Arial"/>
              </a:rPr>
              <a:t>MEDICINE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26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Homeopathy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relatively </a:t>
            </a:r>
            <a:r>
              <a:rPr sz="3200" spc="-10" dirty="0">
                <a:solidFill>
                  <a:srgbClr val="33391C"/>
                </a:solidFill>
                <a:latin typeface="Arial"/>
                <a:cs typeface="Arial"/>
              </a:rPr>
              <a:t>a </a:t>
            </a:r>
            <a:r>
              <a:rPr sz="3200" spc="-120" dirty="0">
                <a:solidFill>
                  <a:srgbClr val="33391C"/>
                </a:solidFill>
                <a:latin typeface="Arial"/>
                <a:cs typeface="Arial"/>
              </a:rPr>
              <a:t>recent </a:t>
            </a:r>
            <a:r>
              <a:rPr sz="3200" spc="-235" dirty="0">
                <a:solidFill>
                  <a:srgbClr val="33391C"/>
                </a:solidFill>
                <a:latin typeface="Arial"/>
                <a:cs typeface="Arial"/>
              </a:rPr>
              <a:t>system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 </a:t>
            </a:r>
            <a:r>
              <a:rPr sz="3200" spc="-125" dirty="0">
                <a:solidFill>
                  <a:srgbClr val="33391C"/>
                </a:solidFill>
                <a:latin typeface="Arial"/>
                <a:cs typeface="Arial"/>
              </a:rPr>
              <a:t>medicine. </a:t>
            </a: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35" dirty="0">
                <a:solidFill>
                  <a:srgbClr val="33391C"/>
                </a:solidFill>
                <a:latin typeface="Arial"/>
                <a:cs typeface="Arial"/>
              </a:rPr>
              <a:t>word </a:t>
            </a:r>
            <a:r>
              <a:rPr sz="3200" spc="145" dirty="0">
                <a:solidFill>
                  <a:srgbClr val="33391C"/>
                </a:solidFill>
                <a:latin typeface="Arial"/>
                <a:cs typeface="Arial"/>
              </a:rPr>
              <a:t>“ </a:t>
            </a:r>
            <a:r>
              <a:rPr sz="3200" spc="-35" dirty="0">
                <a:solidFill>
                  <a:srgbClr val="BF0000"/>
                </a:solidFill>
                <a:latin typeface="Arial"/>
                <a:cs typeface="Arial"/>
              </a:rPr>
              <a:t>Homeopathy</a:t>
            </a:r>
            <a:r>
              <a:rPr sz="3200" spc="-35" dirty="0">
                <a:solidFill>
                  <a:srgbClr val="33391C"/>
                </a:solidFill>
                <a:latin typeface="Arial"/>
                <a:cs typeface="Arial"/>
              </a:rPr>
              <a:t>”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derived </a:t>
            </a:r>
            <a:r>
              <a:rPr sz="3200" spc="-25" dirty="0">
                <a:solidFill>
                  <a:srgbClr val="33391C"/>
                </a:solidFill>
                <a:latin typeface="Arial"/>
                <a:cs typeface="Arial"/>
              </a:rPr>
              <a:t>from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two </a:t>
            </a:r>
            <a:r>
              <a:rPr sz="3200" spc="-135" dirty="0">
                <a:solidFill>
                  <a:srgbClr val="33391C"/>
                </a:solidFill>
                <a:latin typeface="Arial"/>
                <a:cs typeface="Arial"/>
              </a:rPr>
              <a:t>Greek </a:t>
            </a:r>
            <a:r>
              <a:rPr sz="3200" spc="-155" dirty="0">
                <a:solidFill>
                  <a:srgbClr val="33391C"/>
                </a:solidFill>
                <a:latin typeface="Arial"/>
                <a:cs typeface="Arial"/>
              </a:rPr>
              <a:t>words</a:t>
            </a:r>
            <a:r>
              <a:rPr sz="3200" spc="-240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204" dirty="0">
                <a:solidFill>
                  <a:srgbClr val="33391C"/>
                </a:solidFill>
                <a:latin typeface="Arial"/>
                <a:cs typeface="Arial"/>
              </a:rPr>
              <a:t>,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5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60" dirty="0">
                <a:solidFill>
                  <a:srgbClr val="BF0000"/>
                </a:solidFill>
                <a:latin typeface="Arial"/>
                <a:cs typeface="Arial"/>
              </a:rPr>
              <a:t>Homois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meaning </a:t>
            </a:r>
            <a:r>
              <a:rPr sz="3200" spc="-95" dirty="0">
                <a:solidFill>
                  <a:srgbClr val="00AF4F"/>
                </a:solidFill>
                <a:latin typeface="Arial"/>
                <a:cs typeface="Arial"/>
              </a:rPr>
              <a:t>similar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114" dirty="0">
                <a:solidFill>
                  <a:srgbClr val="BF0000"/>
                </a:solidFill>
                <a:latin typeface="Arial"/>
                <a:cs typeface="Arial"/>
              </a:rPr>
              <a:t>pathos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meaning </a:t>
            </a:r>
            <a:r>
              <a:rPr sz="3200" spc="-8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00AF4F"/>
                </a:solidFill>
                <a:latin typeface="Arial"/>
                <a:cs typeface="Arial"/>
              </a:rPr>
              <a:t>suffering.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95019"/>
            <a:ext cx="7962265" cy="51435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67970" marR="5080" indent="-255270" algn="just">
              <a:lnSpc>
                <a:spcPct val="149100"/>
              </a:lnSpc>
              <a:spcBef>
                <a:spcPts val="13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55" dirty="0">
                <a:latin typeface="Arial"/>
                <a:cs typeface="Arial"/>
              </a:rPr>
              <a:t>Homeopathy </a:t>
            </a:r>
            <a:r>
              <a:rPr sz="3200" spc="-114" dirty="0">
                <a:latin typeface="Arial"/>
                <a:cs typeface="Arial"/>
              </a:rPr>
              <a:t>simply </a:t>
            </a:r>
            <a:r>
              <a:rPr sz="3200" spc="-200" dirty="0">
                <a:latin typeface="Arial"/>
                <a:cs typeface="Arial"/>
              </a:rPr>
              <a:t>means </a:t>
            </a:r>
            <a:r>
              <a:rPr sz="3200" spc="-15" dirty="0">
                <a:latin typeface="Arial"/>
                <a:cs typeface="Arial"/>
              </a:rPr>
              <a:t>treating </a:t>
            </a:r>
            <a:r>
              <a:rPr sz="3200" spc="-305" dirty="0">
                <a:latin typeface="Arial"/>
                <a:cs typeface="Arial"/>
              </a:rPr>
              <a:t>diseases  </a:t>
            </a:r>
            <a:r>
              <a:rPr sz="3200" spc="25" dirty="0">
                <a:latin typeface="Arial"/>
                <a:cs typeface="Arial"/>
              </a:rPr>
              <a:t>with </a:t>
            </a:r>
            <a:r>
              <a:rPr sz="3200" spc="-175" dirty="0">
                <a:latin typeface="Arial"/>
                <a:cs typeface="Arial"/>
              </a:rPr>
              <a:t>remedies, </a:t>
            </a:r>
            <a:r>
              <a:rPr sz="3200" spc="-145" dirty="0">
                <a:latin typeface="Arial"/>
                <a:cs typeface="Arial"/>
              </a:rPr>
              <a:t>prescribed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30" dirty="0">
                <a:latin typeface="Arial"/>
                <a:cs typeface="Arial"/>
              </a:rPr>
              <a:t>minute </a:t>
            </a:r>
            <a:r>
              <a:rPr sz="3200" spc="-315" dirty="0">
                <a:latin typeface="Arial"/>
                <a:cs typeface="Arial"/>
              </a:rPr>
              <a:t>doses,  </a:t>
            </a:r>
            <a:r>
              <a:rPr sz="3200" spc="-105" dirty="0">
                <a:latin typeface="Arial"/>
                <a:cs typeface="Arial"/>
              </a:rPr>
              <a:t>which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-80" dirty="0">
                <a:latin typeface="Arial"/>
                <a:cs typeface="Arial"/>
              </a:rPr>
              <a:t>capable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80" dirty="0">
                <a:solidFill>
                  <a:srgbClr val="DC7D0D"/>
                </a:solidFill>
                <a:latin typeface="Arial"/>
                <a:cs typeface="Arial"/>
              </a:rPr>
              <a:t>producing </a:t>
            </a:r>
            <a:r>
              <a:rPr sz="3200" spc="-160" dirty="0">
                <a:solidFill>
                  <a:srgbClr val="DC7D0D"/>
                </a:solidFill>
                <a:latin typeface="Arial"/>
                <a:cs typeface="Arial"/>
              </a:rPr>
              <a:t>symptoms  </a:t>
            </a:r>
            <a:r>
              <a:rPr sz="3200" spc="-95" dirty="0">
                <a:solidFill>
                  <a:srgbClr val="DC7D0D"/>
                </a:solidFill>
                <a:latin typeface="Arial"/>
                <a:cs typeface="Arial"/>
              </a:rPr>
              <a:t>similar </a:t>
            </a:r>
            <a:r>
              <a:rPr sz="3200" spc="25" dirty="0">
                <a:solidFill>
                  <a:srgbClr val="DC7D0D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DC7D0D"/>
                </a:solidFill>
                <a:latin typeface="Arial"/>
                <a:cs typeface="Arial"/>
              </a:rPr>
              <a:t>the </a:t>
            </a:r>
            <a:r>
              <a:rPr sz="3200" spc="-254" dirty="0">
                <a:solidFill>
                  <a:srgbClr val="DC7D0D"/>
                </a:solidFill>
                <a:latin typeface="Arial"/>
                <a:cs typeface="Arial"/>
              </a:rPr>
              <a:t>disease </a:t>
            </a:r>
            <a:r>
              <a:rPr sz="3200" spc="-110" dirty="0">
                <a:solidFill>
                  <a:srgbClr val="DC7D0D"/>
                </a:solidFill>
                <a:latin typeface="Arial"/>
                <a:cs typeface="Arial"/>
              </a:rPr>
              <a:t>when </a:t>
            </a:r>
            <a:r>
              <a:rPr sz="3200" spc="-60" dirty="0">
                <a:solidFill>
                  <a:srgbClr val="DC7D0D"/>
                </a:solidFill>
                <a:latin typeface="Arial"/>
                <a:cs typeface="Arial"/>
              </a:rPr>
              <a:t>they </a:t>
            </a:r>
            <a:r>
              <a:rPr sz="3200" spc="-5" dirty="0">
                <a:solidFill>
                  <a:srgbClr val="DC7D0D"/>
                </a:solidFill>
                <a:latin typeface="Arial"/>
                <a:cs typeface="Arial"/>
              </a:rPr>
              <a:t>taken </a:t>
            </a:r>
            <a:r>
              <a:rPr sz="3200" spc="-45" dirty="0">
                <a:solidFill>
                  <a:srgbClr val="DC7D0D"/>
                </a:solidFill>
                <a:latin typeface="Arial"/>
                <a:cs typeface="Arial"/>
              </a:rPr>
              <a:t>by </a:t>
            </a:r>
            <a:r>
              <a:rPr sz="3200" spc="-50" dirty="0">
                <a:solidFill>
                  <a:srgbClr val="DC7D0D"/>
                </a:solidFill>
                <a:latin typeface="Arial"/>
                <a:cs typeface="Arial"/>
              </a:rPr>
              <a:t>the  healthy </a:t>
            </a:r>
            <a:r>
              <a:rPr sz="3200" spc="-105" dirty="0">
                <a:solidFill>
                  <a:srgbClr val="DC7D0D"/>
                </a:solidFill>
                <a:latin typeface="Arial"/>
                <a:cs typeface="Arial"/>
              </a:rPr>
              <a:t>people</a:t>
            </a:r>
            <a:r>
              <a:rPr sz="3200" spc="-105" dirty="0">
                <a:latin typeface="Arial"/>
                <a:cs typeface="Arial"/>
              </a:rPr>
              <a:t>. </a:t>
            </a:r>
            <a:r>
              <a:rPr sz="3200" spc="35" dirty="0">
                <a:latin typeface="Arial"/>
                <a:cs typeface="Arial"/>
              </a:rPr>
              <a:t>It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180" dirty="0">
                <a:latin typeface="Arial"/>
                <a:cs typeface="Arial"/>
              </a:rPr>
              <a:t>based </a:t>
            </a:r>
            <a:r>
              <a:rPr sz="3200" spc="-120" dirty="0">
                <a:latin typeface="Arial"/>
                <a:cs typeface="Arial"/>
              </a:rPr>
              <a:t>on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5" dirty="0">
                <a:latin typeface="Arial"/>
                <a:cs typeface="Arial"/>
              </a:rPr>
              <a:t>natural </a:t>
            </a:r>
            <a:r>
              <a:rPr sz="3200" dirty="0">
                <a:latin typeface="Arial"/>
                <a:cs typeface="Arial"/>
              </a:rPr>
              <a:t>law 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100" dirty="0">
                <a:latin typeface="Arial"/>
                <a:cs typeface="Arial"/>
              </a:rPr>
              <a:t>healing. “</a:t>
            </a:r>
            <a:r>
              <a:rPr sz="3300" i="1" spc="-100" dirty="0">
                <a:solidFill>
                  <a:srgbClr val="FF0000"/>
                </a:solidFill>
                <a:latin typeface="Arial"/>
                <a:cs typeface="Arial"/>
              </a:rPr>
              <a:t>Similia </a:t>
            </a:r>
            <a:r>
              <a:rPr sz="3300" i="1" spc="-195" dirty="0">
                <a:solidFill>
                  <a:srgbClr val="FF0000"/>
                </a:solidFill>
                <a:latin typeface="Arial"/>
                <a:cs typeface="Arial"/>
              </a:rPr>
              <a:t>Similibus </a:t>
            </a:r>
            <a:r>
              <a:rPr sz="3300" i="1" spc="-100" dirty="0">
                <a:solidFill>
                  <a:srgbClr val="FF0000"/>
                </a:solidFill>
                <a:latin typeface="Arial"/>
                <a:cs typeface="Arial"/>
              </a:rPr>
              <a:t>Curantur </a:t>
            </a:r>
            <a:r>
              <a:rPr sz="3300" i="1" spc="110" dirty="0">
                <a:solidFill>
                  <a:srgbClr val="FF0000"/>
                </a:solidFill>
                <a:latin typeface="Arial"/>
                <a:cs typeface="Arial"/>
              </a:rPr>
              <a:t>” </a:t>
            </a:r>
            <a:r>
              <a:rPr sz="3200" spc="-110" dirty="0">
                <a:solidFill>
                  <a:srgbClr val="3F3F3F"/>
                </a:solidFill>
                <a:latin typeface="Arial"/>
                <a:cs typeface="Arial"/>
              </a:rPr>
              <a:t>which  </a:t>
            </a:r>
            <a:r>
              <a:rPr sz="3200" spc="-200" dirty="0">
                <a:solidFill>
                  <a:srgbClr val="3F3F3F"/>
                </a:solidFill>
                <a:latin typeface="Arial"/>
                <a:cs typeface="Arial"/>
              </a:rPr>
              <a:t>means </a:t>
            </a:r>
            <a:r>
              <a:rPr sz="3200" spc="-120" dirty="0">
                <a:solidFill>
                  <a:srgbClr val="3F3F3F"/>
                </a:solidFill>
                <a:latin typeface="Arial"/>
                <a:cs typeface="Arial"/>
              </a:rPr>
              <a:t>“</a:t>
            </a:r>
            <a:r>
              <a:rPr sz="3200" spc="-120" dirty="0">
                <a:solidFill>
                  <a:srgbClr val="006FBF"/>
                </a:solidFill>
                <a:latin typeface="Arial"/>
                <a:cs typeface="Arial"/>
              </a:rPr>
              <a:t>Likes </a:t>
            </a:r>
            <a:r>
              <a:rPr sz="3200" spc="-85" dirty="0">
                <a:solidFill>
                  <a:srgbClr val="006FBF"/>
                </a:solidFill>
                <a:latin typeface="Arial"/>
                <a:cs typeface="Arial"/>
              </a:rPr>
              <a:t>are </a:t>
            </a:r>
            <a:r>
              <a:rPr sz="3200" spc="-114" dirty="0">
                <a:solidFill>
                  <a:srgbClr val="006FBF"/>
                </a:solidFill>
                <a:latin typeface="Arial"/>
                <a:cs typeface="Arial"/>
              </a:rPr>
              <a:t>cured </a:t>
            </a:r>
            <a:r>
              <a:rPr sz="3200" spc="-45" dirty="0">
                <a:solidFill>
                  <a:srgbClr val="006FBF"/>
                </a:solidFill>
                <a:latin typeface="Arial"/>
                <a:cs typeface="Arial"/>
              </a:rPr>
              <a:t>by</a:t>
            </a:r>
            <a:r>
              <a:rPr sz="3200" spc="75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95" dirty="0">
                <a:solidFill>
                  <a:srgbClr val="006FBF"/>
                </a:solidFill>
                <a:latin typeface="Arial"/>
                <a:cs typeface="Arial"/>
              </a:rPr>
              <a:t>likes</a:t>
            </a:r>
            <a:r>
              <a:rPr sz="3200" spc="-95" dirty="0">
                <a:solidFill>
                  <a:srgbClr val="3F3F3F"/>
                </a:solidFill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535939"/>
            <a:ext cx="8114665" cy="5280660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2260"/>
              </a:spcBef>
            </a:pPr>
            <a:r>
              <a:rPr sz="3200" spc="-50" dirty="0">
                <a:solidFill>
                  <a:srgbClr val="BF0000"/>
                </a:solidFill>
                <a:latin typeface="Arial"/>
                <a:cs typeface="Arial"/>
              </a:rPr>
              <a:t>Definition</a:t>
            </a:r>
            <a:endParaRPr sz="3200">
              <a:latin typeface="Arial"/>
              <a:cs typeface="Arial"/>
            </a:endParaRPr>
          </a:p>
          <a:p>
            <a:pPr marL="267970" marR="18415" indent="-255270">
              <a:lnSpc>
                <a:spcPct val="149700"/>
              </a:lnSpc>
              <a:spcBef>
                <a:spcPts val="25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096010" algn="l"/>
                <a:tab pos="1806575" algn="l"/>
                <a:tab pos="2118360" algn="l"/>
                <a:tab pos="2483485" algn="l"/>
                <a:tab pos="4521835" algn="l"/>
                <a:tab pos="4944110" algn="l"/>
                <a:tab pos="6431915" algn="l"/>
                <a:tab pos="7444740" algn="l"/>
              </a:tabLst>
            </a:pPr>
            <a:r>
              <a:rPr sz="3200" spc="-31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rm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145" dirty="0">
                <a:solidFill>
                  <a:srgbClr val="6F6601"/>
                </a:solidFill>
                <a:latin typeface="Arial"/>
                <a:cs typeface="Arial"/>
              </a:rPr>
              <a:t>“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Ay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u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v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145" dirty="0">
                <a:solidFill>
                  <a:srgbClr val="6F6601"/>
                </a:solidFill>
                <a:latin typeface="Arial"/>
                <a:cs typeface="Arial"/>
              </a:rPr>
              <a:t>”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v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15" dirty="0">
                <a:solidFill>
                  <a:srgbClr val="6F6601"/>
                </a:solidFill>
                <a:latin typeface="Arial"/>
                <a:cs typeface="Arial"/>
              </a:rPr>
              <a:t>fr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15" dirty="0">
                <a:solidFill>
                  <a:srgbClr val="6F6601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55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160" dirty="0">
                <a:solidFill>
                  <a:srgbClr val="6F6601"/>
                </a:solidFill>
                <a:latin typeface="Arial"/>
                <a:cs typeface="Arial"/>
              </a:rPr>
              <a:t>w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o  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Sanskrit	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words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, </a:t>
            </a:r>
            <a:r>
              <a:rPr sz="3200" spc="-35" dirty="0">
                <a:solidFill>
                  <a:srgbClr val="BF0000"/>
                </a:solidFill>
                <a:latin typeface="Arial"/>
                <a:cs typeface="Arial"/>
              </a:rPr>
              <a:t>Ayur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105" dirty="0">
                <a:solidFill>
                  <a:srgbClr val="BF0000"/>
                </a:solidFill>
                <a:latin typeface="Arial"/>
                <a:cs typeface="Arial"/>
              </a:rPr>
              <a:t>Veda</a:t>
            </a:r>
            <a:r>
              <a:rPr sz="3200" spc="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204" dirty="0">
                <a:solidFill>
                  <a:srgbClr val="33391C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267970" marR="10160" indent="-255270">
              <a:lnSpc>
                <a:spcPct val="149700"/>
              </a:lnSpc>
              <a:spcBef>
                <a:spcPts val="3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5" dirty="0">
                <a:solidFill>
                  <a:srgbClr val="BF0000"/>
                </a:solidFill>
                <a:latin typeface="Arial"/>
                <a:cs typeface="Arial"/>
              </a:rPr>
              <a:t>Ayur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means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life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100" dirty="0">
                <a:solidFill>
                  <a:srgbClr val="BF0000"/>
                </a:solidFill>
                <a:latin typeface="Arial"/>
                <a:cs typeface="Arial"/>
              </a:rPr>
              <a:t>Veda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means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knowledge 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or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65" dirty="0">
                <a:solidFill>
                  <a:srgbClr val="6F6601"/>
                </a:solidFill>
                <a:latin typeface="Arial"/>
                <a:cs typeface="Arial"/>
              </a:rPr>
              <a:t>science.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5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2064385" algn="l"/>
                <a:tab pos="3928110" algn="l"/>
                <a:tab pos="5219065" algn="l"/>
                <a:tab pos="6551295" algn="l"/>
                <a:tab pos="7066915" algn="l"/>
                <a:tab pos="7757795" algn="l"/>
              </a:tabLst>
            </a:pPr>
            <a:r>
              <a:rPr sz="3200" spc="-31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40" dirty="0">
                <a:solidFill>
                  <a:srgbClr val="6F6601"/>
                </a:solidFill>
                <a:latin typeface="Arial"/>
                <a:cs typeface="Arial"/>
              </a:rPr>
              <a:t>f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y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u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rve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m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63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3200" spc="-32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200" spc="-24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spc="-229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spc="-2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3200" spc="-24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	l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3200" spc="-12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33391C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r 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way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</a:t>
            </a:r>
            <a:r>
              <a:rPr sz="3200" spc="-17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life.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880" y="810259"/>
            <a:ext cx="513016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0" dirty="0">
                <a:solidFill>
                  <a:srgbClr val="BF0000"/>
                </a:solidFill>
                <a:latin typeface="Arial"/>
                <a:cs typeface="Arial"/>
              </a:rPr>
              <a:t>ORIGIN </a:t>
            </a:r>
            <a:r>
              <a:rPr sz="3200" spc="-60" dirty="0">
                <a:solidFill>
                  <a:srgbClr val="BF0000"/>
                </a:solidFill>
                <a:latin typeface="Arial"/>
                <a:cs typeface="Arial"/>
              </a:rPr>
              <a:t>AND</a:t>
            </a:r>
            <a:r>
              <a:rPr sz="3200" spc="-4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220" dirty="0">
                <a:solidFill>
                  <a:srgbClr val="BF0000"/>
                </a:solidFill>
                <a:latin typeface="Arial"/>
                <a:cs typeface="Arial"/>
              </a:rPr>
              <a:t>DEVELOPMENT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159" y="1482089"/>
            <a:ext cx="7959090" cy="1485900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255270" marR="12700" indent="-255270" algn="r">
              <a:lnSpc>
                <a:spcPct val="100000"/>
              </a:lnSpc>
              <a:spcBef>
                <a:spcPts val="2010"/>
              </a:spcBef>
              <a:buClr>
                <a:srgbClr val="9ABA58"/>
              </a:buClr>
              <a:buFont typeface="Georgia"/>
              <a:buChar char="•"/>
              <a:tabLst>
                <a:tab pos="255270" algn="l"/>
                <a:tab pos="3108960" algn="l"/>
                <a:tab pos="3723640" algn="l"/>
                <a:tab pos="4351655" algn="l"/>
                <a:tab pos="5866130" algn="l"/>
                <a:tab pos="6595109" algn="l"/>
              </a:tabLst>
            </a:pP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m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55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y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15" dirty="0">
                <a:solidFill>
                  <a:srgbClr val="6F6601"/>
                </a:solidFill>
                <a:latin typeface="Arial"/>
                <a:cs typeface="Arial"/>
              </a:rPr>
              <a:t>m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m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l</a:t>
            </a:r>
            <a:endParaRPr sz="3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910"/>
              </a:spcBef>
            </a:pPr>
            <a:r>
              <a:rPr sz="3200" spc="-140" dirty="0">
                <a:solidFill>
                  <a:srgbClr val="BF0000"/>
                </a:solidFill>
                <a:latin typeface="Arial"/>
                <a:cs typeface="Arial"/>
              </a:rPr>
              <a:t>Dr</a:t>
            </a:r>
            <a:r>
              <a:rPr sz="3200" spc="-70" dirty="0">
                <a:solidFill>
                  <a:srgbClr val="BF0000"/>
                </a:solidFill>
                <a:latin typeface="Arial"/>
                <a:cs typeface="Arial"/>
              </a:rPr>
              <a:t>.</a:t>
            </a:r>
            <a:r>
              <a:rPr sz="3200" spc="-425" dirty="0">
                <a:solidFill>
                  <a:srgbClr val="BF0000"/>
                </a:solidFill>
                <a:latin typeface="Arial"/>
                <a:cs typeface="Arial"/>
              </a:rPr>
              <a:t>C</a:t>
            </a:r>
            <a:r>
              <a:rPr sz="3200" spc="-120" dirty="0">
                <a:solidFill>
                  <a:srgbClr val="BF0000"/>
                </a:solidFill>
                <a:latin typeface="Arial"/>
                <a:cs typeface="Arial"/>
              </a:rPr>
              <a:t>h</a:t>
            </a:r>
            <a:r>
              <a:rPr sz="3200" spc="-5" dirty="0">
                <a:solidFill>
                  <a:srgbClr val="BF0000"/>
                </a:solidFill>
                <a:latin typeface="Arial"/>
                <a:cs typeface="Arial"/>
              </a:rPr>
              <a:t>ri</a:t>
            </a:r>
            <a:r>
              <a:rPr sz="3200" spc="-645" dirty="0">
                <a:solidFill>
                  <a:srgbClr val="BF0000"/>
                </a:solidFill>
                <a:latin typeface="Arial"/>
                <a:cs typeface="Arial"/>
              </a:rPr>
              <a:t>s</a:t>
            </a:r>
            <a:r>
              <a:rPr sz="3200" spc="105" dirty="0">
                <a:solidFill>
                  <a:srgbClr val="BF0000"/>
                </a:solidFill>
                <a:latin typeface="Arial"/>
                <a:cs typeface="Arial"/>
              </a:rPr>
              <a:t>t</a:t>
            </a:r>
            <a:r>
              <a:rPr sz="3200" spc="85" dirty="0">
                <a:solidFill>
                  <a:srgbClr val="BF0000"/>
                </a:solidFill>
                <a:latin typeface="Arial"/>
                <a:cs typeface="Arial"/>
              </a:rPr>
              <a:t>i</a:t>
            </a:r>
            <a:r>
              <a:rPr sz="3200" spc="-15" dirty="0">
                <a:solidFill>
                  <a:srgbClr val="BF0000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BF0000"/>
                </a:solidFill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0430" y="2211069"/>
            <a:ext cx="7705090" cy="1488440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20"/>
              </a:spcBef>
              <a:tabLst>
                <a:tab pos="2317115" algn="l"/>
                <a:tab pos="4719955" algn="l"/>
              </a:tabLst>
            </a:pP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treatment	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introduced	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by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1779905" algn="l"/>
                <a:tab pos="3378200" algn="l"/>
                <a:tab pos="5780405" algn="l"/>
                <a:tab pos="6309995" algn="l"/>
              </a:tabLst>
            </a:pPr>
            <a:r>
              <a:rPr sz="3200" spc="-110" dirty="0">
                <a:solidFill>
                  <a:srgbClr val="BF0000"/>
                </a:solidFill>
                <a:latin typeface="Arial"/>
                <a:cs typeface="Arial"/>
              </a:rPr>
              <a:t>Friedrich	</a:t>
            </a:r>
            <a:r>
              <a:rPr sz="3200" spc="-114" dirty="0">
                <a:solidFill>
                  <a:srgbClr val="BF0000"/>
                </a:solidFill>
                <a:latin typeface="Arial"/>
                <a:cs typeface="Arial"/>
              </a:rPr>
              <a:t>Samual	</a:t>
            </a:r>
            <a:r>
              <a:rPr sz="3200" spc="-105" dirty="0">
                <a:solidFill>
                  <a:srgbClr val="BF0000"/>
                </a:solidFill>
                <a:latin typeface="Arial"/>
                <a:cs typeface="Arial"/>
              </a:rPr>
              <a:t>Hahnenann,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	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German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0430" y="3674109"/>
            <a:ext cx="7697470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100"/>
              </a:spcBef>
            </a:pPr>
            <a:r>
              <a:rPr sz="3200" spc="-150" dirty="0">
                <a:solidFill>
                  <a:srgbClr val="6F6601"/>
                </a:solidFill>
                <a:latin typeface="Arial"/>
                <a:cs typeface="Arial"/>
              </a:rPr>
              <a:t>physician. </a:t>
            </a: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he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had 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spread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long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150" dirty="0">
                <a:solidFill>
                  <a:srgbClr val="6F6601"/>
                </a:solidFill>
                <a:latin typeface="Arial"/>
                <a:cs typeface="Arial"/>
              </a:rPr>
              <a:t>useful 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life of 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88 </a:t>
            </a:r>
            <a:r>
              <a:rPr sz="3200" spc="-195" dirty="0">
                <a:solidFill>
                  <a:srgbClr val="6F6601"/>
                </a:solidFill>
                <a:latin typeface="Arial"/>
                <a:cs typeface="Arial"/>
              </a:rPr>
              <a:t>years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during 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which </a:t>
            </a: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he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benefited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suffering 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humanity </a:t>
            </a: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immense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by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introducing  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this 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new </a:t>
            </a:r>
            <a:r>
              <a:rPr sz="3200" spc="-235" dirty="0">
                <a:solidFill>
                  <a:srgbClr val="6F6601"/>
                </a:solidFill>
                <a:latin typeface="Arial"/>
                <a:cs typeface="Arial"/>
              </a:rPr>
              <a:t>system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</a:t>
            </a:r>
            <a:r>
              <a:rPr sz="3200" spc="12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medicine.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86459"/>
            <a:ext cx="7952740" cy="5196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spc="-135" dirty="0">
                <a:solidFill>
                  <a:srgbClr val="FF0000"/>
                </a:solidFill>
                <a:latin typeface="Arial"/>
                <a:cs typeface="Arial"/>
              </a:rPr>
              <a:t>DIFINATION </a:t>
            </a:r>
            <a:r>
              <a:rPr sz="3200" spc="65" dirty="0">
                <a:solidFill>
                  <a:srgbClr val="FF0000"/>
                </a:solidFill>
                <a:latin typeface="Arial"/>
                <a:cs typeface="Arial"/>
              </a:rPr>
              <a:t>&amp;</a:t>
            </a:r>
            <a:r>
              <a:rPr sz="32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35" dirty="0">
                <a:solidFill>
                  <a:srgbClr val="FF0000"/>
                </a:solidFill>
                <a:latin typeface="Arial"/>
                <a:cs typeface="Arial"/>
              </a:rPr>
              <a:t>MEANNING</a:t>
            </a:r>
            <a:endParaRPr sz="3200">
              <a:latin typeface="Arial"/>
              <a:cs typeface="Arial"/>
            </a:endParaRPr>
          </a:p>
          <a:p>
            <a:pPr marL="267970" marR="5715" indent="-255270" algn="just">
              <a:lnSpc>
                <a:spcPct val="149900"/>
              </a:lnSpc>
              <a:spcBef>
                <a:spcPts val="2039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Homoeopathy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 </a:t>
            </a:r>
            <a:r>
              <a:rPr sz="3200" spc="-235" dirty="0">
                <a:solidFill>
                  <a:srgbClr val="6F6601"/>
                </a:solidFill>
                <a:latin typeface="Arial"/>
                <a:cs typeface="Arial"/>
              </a:rPr>
              <a:t>system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treatment 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(branch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medical </a:t>
            </a:r>
            <a:r>
              <a:rPr sz="3200" spc="-229" dirty="0">
                <a:solidFill>
                  <a:srgbClr val="6F6601"/>
                </a:solidFill>
                <a:latin typeface="Arial"/>
                <a:cs typeface="Arial"/>
              </a:rPr>
              <a:t>science)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works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on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principle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‘‘Similia </a:t>
            </a:r>
            <a:r>
              <a:rPr sz="3200" spc="-150" dirty="0">
                <a:solidFill>
                  <a:srgbClr val="6F6601"/>
                </a:solidFill>
                <a:latin typeface="Arial"/>
                <a:cs typeface="Arial"/>
              </a:rPr>
              <a:t>similibus</a:t>
            </a:r>
            <a:r>
              <a:rPr sz="3200" spc="-17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curenter’’.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9" dirty="0">
                <a:solidFill>
                  <a:srgbClr val="6F6601"/>
                </a:solidFill>
                <a:latin typeface="Arial"/>
                <a:cs typeface="Arial"/>
              </a:rPr>
              <a:t>Means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like </a:t>
            </a:r>
            <a:r>
              <a:rPr sz="3200" spc="-250" dirty="0">
                <a:solidFill>
                  <a:srgbClr val="6F6601"/>
                </a:solidFill>
                <a:latin typeface="Arial"/>
                <a:cs typeface="Arial"/>
              </a:rPr>
              <a:t>cures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like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, 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further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explanation </a:t>
            </a:r>
            <a:r>
              <a:rPr sz="3200" spc="-330" dirty="0">
                <a:solidFill>
                  <a:srgbClr val="6F6601"/>
                </a:solidFill>
                <a:latin typeface="Arial"/>
                <a:cs typeface="Arial"/>
              </a:rPr>
              <a:t>is  </a:t>
            </a:r>
            <a:r>
              <a:rPr sz="3200" spc="70" dirty="0">
                <a:solidFill>
                  <a:srgbClr val="6F6601"/>
                </a:solidFill>
                <a:latin typeface="Arial"/>
                <a:cs typeface="Arial"/>
              </a:rPr>
              <a:t>that 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patient </a:t>
            </a:r>
            <a:r>
              <a:rPr sz="3200" spc="65" dirty="0">
                <a:solidFill>
                  <a:srgbClr val="6F6601"/>
                </a:solidFill>
                <a:latin typeface="Arial"/>
                <a:cs typeface="Arial"/>
              </a:rPr>
              <a:t>&amp;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medicine 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symptoms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are  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similar, </a:t>
            </a:r>
            <a:r>
              <a:rPr sz="3200" spc="95" dirty="0">
                <a:solidFill>
                  <a:srgbClr val="6F6601"/>
                </a:solidFill>
                <a:latin typeface="Arial"/>
                <a:cs typeface="Arial"/>
              </a:rPr>
              <a:t>it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also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called 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LAW </a:t>
            </a:r>
            <a:r>
              <a:rPr sz="3200" spc="-215" dirty="0">
                <a:solidFill>
                  <a:srgbClr val="6F6601"/>
                </a:solidFill>
                <a:latin typeface="Arial"/>
                <a:cs typeface="Arial"/>
              </a:rPr>
              <a:t>OF</a:t>
            </a:r>
            <a:r>
              <a:rPr sz="3200" spc="-10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SIMILA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4880" y="909320"/>
            <a:ext cx="7652384" cy="132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80" dirty="0">
                <a:solidFill>
                  <a:srgbClr val="FF0000"/>
                </a:solidFill>
                <a:latin typeface="Arial"/>
                <a:cs typeface="Arial"/>
              </a:rPr>
              <a:t>ABOUT </a:t>
            </a:r>
            <a:r>
              <a:rPr sz="3200" spc="-25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spc="-229" dirty="0">
                <a:solidFill>
                  <a:srgbClr val="FF0000"/>
                </a:solidFill>
                <a:latin typeface="Arial"/>
                <a:cs typeface="Arial"/>
              </a:rPr>
              <a:t>FOUNDER</a:t>
            </a:r>
            <a:r>
              <a:rPr sz="3200" spc="1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DR.HAHNEMANN</a:t>
            </a:r>
            <a:endParaRPr sz="320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2580"/>
              </a:spcBef>
            </a:pP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Founder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homoeopathy </a:t>
            </a:r>
            <a:r>
              <a:rPr sz="3200" spc="-215" dirty="0">
                <a:solidFill>
                  <a:srgbClr val="33391C"/>
                </a:solidFill>
                <a:latin typeface="Arial"/>
                <a:cs typeface="Arial"/>
              </a:rPr>
              <a:t>was </a:t>
            </a:r>
            <a:r>
              <a:rPr sz="3200" spc="-65" dirty="0">
                <a:solidFill>
                  <a:srgbClr val="33391C"/>
                </a:solidFill>
                <a:latin typeface="Arial"/>
                <a:cs typeface="Arial"/>
              </a:rPr>
              <a:t>born</a:t>
            </a:r>
            <a:r>
              <a:rPr sz="3200" spc="30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33391C"/>
                </a:solidFill>
                <a:latin typeface="Arial"/>
                <a:cs typeface="Arial"/>
              </a:rPr>
              <a:t>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5030" y="2332990"/>
            <a:ext cx="54991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800" spc="-517" baseline="-16493" dirty="0">
                <a:solidFill>
                  <a:srgbClr val="33391C"/>
                </a:solidFill>
                <a:latin typeface="Arial"/>
                <a:cs typeface="Arial"/>
              </a:rPr>
              <a:t>10</a:t>
            </a:r>
            <a:r>
              <a:rPr sz="1850" spc="-345" dirty="0">
                <a:solidFill>
                  <a:srgbClr val="33391C"/>
                </a:solidFill>
                <a:latin typeface="Arial"/>
                <a:cs typeface="Arial"/>
              </a:rPr>
              <a:t>th</a:t>
            </a:r>
            <a:endParaRPr sz="1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1132" y="2454909"/>
            <a:ext cx="69068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0630" algn="l"/>
                <a:tab pos="2229485" algn="l"/>
                <a:tab pos="2910840" algn="l"/>
                <a:tab pos="4488815" algn="l"/>
                <a:tab pos="5108575" algn="l"/>
                <a:tab pos="6564630" algn="l"/>
              </a:tabLst>
            </a:pPr>
            <a:r>
              <a:rPr sz="3200" spc="-20" dirty="0">
                <a:solidFill>
                  <a:srgbClr val="33391C"/>
                </a:solidFill>
                <a:latin typeface="Arial"/>
                <a:cs typeface="Arial"/>
              </a:rPr>
              <a:t>A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33391C"/>
                </a:solidFill>
                <a:latin typeface="Arial"/>
                <a:cs typeface="Arial"/>
              </a:rPr>
              <a:t>r</a:t>
            </a:r>
            <a:r>
              <a:rPr sz="3200" spc="-10" dirty="0">
                <a:solidFill>
                  <a:srgbClr val="33391C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l</a:t>
            </a:r>
            <a:r>
              <a:rPr sz="3200" spc="-204" dirty="0">
                <a:solidFill>
                  <a:srgbClr val="33391C"/>
                </a:solidFill>
                <a:latin typeface="Arial"/>
                <a:cs typeface="Arial"/>
              </a:rPr>
              <a:t>,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	</a:t>
            </a:r>
            <a:r>
              <a:rPr sz="3200" spc="-875" dirty="0">
                <a:solidFill>
                  <a:srgbClr val="33391C"/>
                </a:solidFill>
                <a:latin typeface="Arial"/>
                <a:cs typeface="Arial"/>
              </a:rPr>
              <a:t>1</a:t>
            </a:r>
            <a:r>
              <a:rPr sz="3200" spc="-320" dirty="0">
                <a:solidFill>
                  <a:srgbClr val="33391C"/>
                </a:solidFill>
                <a:latin typeface="Arial"/>
                <a:cs typeface="Arial"/>
              </a:rPr>
              <a:t>7</a:t>
            </a:r>
            <a:r>
              <a:rPr sz="3200" spc="-315" dirty="0">
                <a:solidFill>
                  <a:srgbClr val="33391C"/>
                </a:solidFill>
                <a:latin typeface="Arial"/>
                <a:cs typeface="Arial"/>
              </a:rPr>
              <a:t>5</a:t>
            </a:r>
            <a:r>
              <a:rPr sz="3200" spc="-260" dirty="0">
                <a:solidFill>
                  <a:srgbClr val="33391C"/>
                </a:solidFill>
                <a:latin typeface="Arial"/>
                <a:cs typeface="Arial"/>
              </a:rPr>
              <a:t>5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33391C"/>
                </a:solidFill>
                <a:latin typeface="Arial"/>
                <a:cs typeface="Arial"/>
              </a:rPr>
              <a:t>a</a:t>
            </a:r>
            <a:r>
              <a:rPr sz="3200" spc="200" dirty="0">
                <a:solidFill>
                  <a:srgbClr val="33391C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	</a:t>
            </a:r>
            <a:r>
              <a:rPr sz="3200" spc="-229" dirty="0">
                <a:solidFill>
                  <a:srgbClr val="33391C"/>
                </a:solidFill>
                <a:latin typeface="Arial"/>
                <a:cs typeface="Arial"/>
              </a:rPr>
              <a:t>M</a:t>
            </a:r>
            <a:r>
              <a:rPr sz="3200" spc="-150" dirty="0">
                <a:solidFill>
                  <a:srgbClr val="33391C"/>
                </a:solidFill>
                <a:latin typeface="Arial"/>
                <a:cs typeface="Arial"/>
              </a:rPr>
              <a:t>e</a:t>
            </a:r>
            <a:r>
              <a:rPr sz="3200" spc="-10" dirty="0">
                <a:solidFill>
                  <a:srgbClr val="33391C"/>
                </a:solidFill>
                <a:latin typeface="Arial"/>
                <a:cs typeface="Arial"/>
              </a:rPr>
              <a:t>i</a:t>
            </a:r>
            <a:r>
              <a:rPr sz="3200" spc="-645" dirty="0">
                <a:solidFill>
                  <a:srgbClr val="33391C"/>
                </a:solidFill>
                <a:latin typeface="Arial"/>
                <a:cs typeface="Arial"/>
              </a:rPr>
              <a:t>ss</a:t>
            </a:r>
            <a:r>
              <a:rPr sz="3200" spc="-240" dirty="0">
                <a:solidFill>
                  <a:srgbClr val="33391C"/>
                </a:solidFill>
                <a:latin typeface="Arial"/>
                <a:cs typeface="Arial"/>
              </a:rPr>
              <a:t>e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33391C"/>
                </a:solidFill>
                <a:latin typeface="Arial"/>
                <a:cs typeface="Arial"/>
              </a:rPr>
              <a:t>i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	</a:t>
            </a:r>
            <a:r>
              <a:rPr sz="3200" spc="-645" dirty="0">
                <a:solidFill>
                  <a:srgbClr val="33391C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33391C"/>
                </a:solidFill>
                <a:latin typeface="Arial"/>
                <a:cs typeface="Arial"/>
              </a:rPr>
              <a:t>a</a:t>
            </a:r>
            <a:r>
              <a:rPr sz="3200" spc="-175" dirty="0">
                <a:solidFill>
                  <a:srgbClr val="33391C"/>
                </a:solidFill>
                <a:latin typeface="Arial"/>
                <a:cs typeface="Arial"/>
              </a:rPr>
              <a:t>x</a:t>
            </a:r>
            <a:r>
              <a:rPr sz="3200" spc="-190" dirty="0">
                <a:solidFill>
                  <a:srgbClr val="33391C"/>
                </a:solidFill>
                <a:latin typeface="Arial"/>
                <a:cs typeface="Arial"/>
              </a:rPr>
              <a:t>o</a:t>
            </a:r>
            <a:r>
              <a:rPr sz="3200" spc="-100" dirty="0">
                <a:solidFill>
                  <a:srgbClr val="33391C"/>
                </a:solidFill>
                <a:latin typeface="Arial"/>
                <a:cs typeface="Arial"/>
              </a:rPr>
              <a:t>n</a:t>
            </a:r>
            <a:r>
              <a:rPr sz="3200" spc="-80" dirty="0">
                <a:solidFill>
                  <a:srgbClr val="33391C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	</a:t>
            </a:r>
            <a:r>
              <a:rPr sz="3200" spc="-135" dirty="0">
                <a:solidFill>
                  <a:srgbClr val="33391C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33391C"/>
                </a:solidFill>
                <a:latin typeface="Arial"/>
                <a:cs typeface="Arial"/>
              </a:rPr>
              <a:t>f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230" y="2904489"/>
            <a:ext cx="7796530" cy="3064510"/>
          </a:xfrm>
          <a:prstGeom prst="rect">
            <a:avLst/>
          </a:prstGeom>
        </p:spPr>
        <p:txBody>
          <a:bodyPr vert="horz" wrap="square" lIns="0" tIns="29464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2320"/>
              </a:spcBef>
            </a:pPr>
            <a:r>
              <a:rPr sz="3200" spc="-120" dirty="0">
                <a:solidFill>
                  <a:srgbClr val="33391C"/>
                </a:solidFill>
                <a:latin typeface="Arial"/>
                <a:cs typeface="Arial"/>
              </a:rPr>
              <a:t>Germany.</a:t>
            </a:r>
            <a:endParaRPr sz="3200">
              <a:latin typeface="Arial"/>
              <a:cs typeface="Arial"/>
            </a:endParaRPr>
          </a:p>
          <a:p>
            <a:pPr marL="88900" marR="30480" indent="67310">
              <a:lnSpc>
                <a:spcPct val="149700"/>
              </a:lnSpc>
              <a:spcBef>
                <a:spcPts val="310"/>
              </a:spcBef>
            </a:pPr>
            <a:r>
              <a:rPr sz="3200" spc="-130" dirty="0">
                <a:solidFill>
                  <a:srgbClr val="33391C"/>
                </a:solidFill>
                <a:latin typeface="Arial"/>
                <a:cs typeface="Arial"/>
              </a:rPr>
              <a:t>He </a:t>
            </a:r>
            <a:r>
              <a:rPr sz="3200" spc="-215" dirty="0">
                <a:solidFill>
                  <a:srgbClr val="33391C"/>
                </a:solidFill>
                <a:latin typeface="Arial"/>
                <a:cs typeface="Arial"/>
              </a:rPr>
              <a:t>was </a:t>
            </a:r>
            <a:r>
              <a:rPr sz="3200" spc="-120" dirty="0">
                <a:solidFill>
                  <a:srgbClr val="33391C"/>
                </a:solidFill>
                <a:latin typeface="Arial"/>
                <a:cs typeface="Arial"/>
              </a:rPr>
              <a:t>basically </a:t>
            </a:r>
            <a:r>
              <a:rPr sz="3200" spc="-10" dirty="0">
                <a:solidFill>
                  <a:srgbClr val="33391C"/>
                </a:solidFill>
                <a:latin typeface="Arial"/>
                <a:cs typeface="Arial"/>
              </a:rPr>
              <a:t>a </a:t>
            </a:r>
            <a:r>
              <a:rPr sz="3200" spc="-165" dirty="0">
                <a:solidFill>
                  <a:srgbClr val="33391C"/>
                </a:solidFill>
                <a:latin typeface="Arial"/>
                <a:cs typeface="Arial"/>
              </a:rPr>
              <a:t>M.D </a:t>
            </a:r>
            <a:r>
              <a:rPr sz="3200" spc="-135" dirty="0">
                <a:solidFill>
                  <a:srgbClr val="33391C"/>
                </a:solidFill>
                <a:latin typeface="Arial"/>
                <a:cs typeface="Arial"/>
              </a:rPr>
              <a:t>Medicine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allopathic  </a:t>
            </a:r>
            <a:r>
              <a:rPr sz="3200" spc="-65" dirty="0">
                <a:solidFill>
                  <a:srgbClr val="33391C"/>
                </a:solidFill>
                <a:latin typeface="Arial"/>
                <a:cs typeface="Arial"/>
              </a:rPr>
              <a:t>doctor </a:t>
            </a:r>
            <a:r>
              <a:rPr sz="3200" spc="-80" dirty="0">
                <a:solidFill>
                  <a:srgbClr val="33391C"/>
                </a:solidFill>
                <a:latin typeface="Arial"/>
                <a:cs typeface="Arial"/>
              </a:rPr>
              <a:t>who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turned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in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to</a:t>
            </a:r>
            <a:r>
              <a:rPr sz="3200" spc="-204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Homoeopath.</a:t>
            </a:r>
            <a:endParaRPr sz="3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220"/>
              </a:spcBef>
            </a:pPr>
            <a:r>
              <a:rPr sz="3200" spc="-135" dirty="0">
                <a:solidFill>
                  <a:srgbClr val="33391C"/>
                </a:solidFill>
                <a:latin typeface="Arial"/>
                <a:cs typeface="Arial"/>
              </a:rPr>
              <a:t>He </a:t>
            </a:r>
            <a:r>
              <a:rPr sz="3200" spc="-95" dirty="0">
                <a:solidFill>
                  <a:srgbClr val="33391C"/>
                </a:solidFill>
                <a:latin typeface="Arial"/>
                <a:cs typeface="Arial"/>
              </a:rPr>
              <a:t>Died </a:t>
            </a:r>
            <a:r>
              <a:rPr sz="3200" spc="-120" dirty="0">
                <a:solidFill>
                  <a:srgbClr val="33391C"/>
                </a:solidFill>
                <a:latin typeface="Arial"/>
                <a:cs typeface="Arial"/>
              </a:rPr>
              <a:t>on </a:t>
            </a:r>
            <a:r>
              <a:rPr sz="3200" spc="-375" dirty="0">
                <a:solidFill>
                  <a:srgbClr val="33391C"/>
                </a:solidFill>
                <a:latin typeface="Arial"/>
                <a:cs typeface="Arial"/>
              </a:rPr>
              <a:t>2</a:t>
            </a:r>
            <a:r>
              <a:rPr sz="2775" spc="-562" baseline="28528" dirty="0">
                <a:solidFill>
                  <a:srgbClr val="33391C"/>
                </a:solidFill>
                <a:latin typeface="Arial"/>
                <a:cs typeface="Arial"/>
              </a:rPr>
              <a:t>nd </a:t>
            </a:r>
            <a:r>
              <a:rPr sz="3200" spc="-25" dirty="0">
                <a:solidFill>
                  <a:srgbClr val="33391C"/>
                </a:solidFill>
                <a:latin typeface="Arial"/>
                <a:cs typeface="Arial"/>
              </a:rPr>
              <a:t>july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375" dirty="0">
                <a:solidFill>
                  <a:srgbClr val="33391C"/>
                </a:solidFill>
                <a:latin typeface="Arial"/>
                <a:cs typeface="Arial"/>
              </a:rPr>
              <a:t>1843.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86459"/>
            <a:ext cx="7959090" cy="5082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spc="-305" dirty="0">
                <a:solidFill>
                  <a:srgbClr val="FF0000"/>
                </a:solidFill>
                <a:latin typeface="Arial"/>
                <a:cs typeface="Arial"/>
              </a:rPr>
              <a:t>DISCOVERY </a:t>
            </a:r>
            <a:r>
              <a:rPr sz="3200" spc="-215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spc="-459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70" dirty="0">
                <a:solidFill>
                  <a:srgbClr val="FF0000"/>
                </a:solidFill>
                <a:latin typeface="Arial"/>
                <a:cs typeface="Arial"/>
              </a:rPr>
              <a:t>HOMOEOPATHY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14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40" dirty="0">
                <a:solidFill>
                  <a:srgbClr val="434C25"/>
                </a:solidFill>
                <a:latin typeface="Arial"/>
                <a:cs typeface="Arial"/>
              </a:rPr>
              <a:t>Because </a:t>
            </a:r>
            <a:r>
              <a:rPr sz="3200" spc="-254" dirty="0">
                <a:solidFill>
                  <a:srgbClr val="434C25"/>
                </a:solidFill>
                <a:latin typeface="Arial"/>
                <a:cs typeface="Arial"/>
              </a:rPr>
              <a:t>some </a:t>
            </a:r>
            <a:r>
              <a:rPr sz="3200" spc="-140" dirty="0">
                <a:solidFill>
                  <a:srgbClr val="6F2F9F"/>
                </a:solidFill>
                <a:latin typeface="Arial"/>
                <a:cs typeface="Arial"/>
              </a:rPr>
              <a:t>dissatisfaction </a:t>
            </a:r>
            <a:r>
              <a:rPr sz="3200" spc="-125" dirty="0">
                <a:solidFill>
                  <a:srgbClr val="434C25"/>
                </a:solidFill>
                <a:latin typeface="Arial"/>
                <a:cs typeface="Arial"/>
              </a:rPr>
              <a:t>on </a:t>
            </a:r>
            <a:r>
              <a:rPr sz="3200" spc="70" dirty="0">
                <a:solidFill>
                  <a:srgbClr val="434C25"/>
                </a:solidFill>
                <a:latin typeface="Arial"/>
                <a:cs typeface="Arial"/>
              </a:rPr>
              <a:t>that </a:t>
            </a:r>
            <a:r>
              <a:rPr sz="3200" spc="-10" dirty="0">
                <a:solidFill>
                  <a:srgbClr val="434C25"/>
                </a:solidFill>
                <a:latin typeface="Arial"/>
                <a:cs typeface="Arial"/>
              </a:rPr>
              <a:t>time  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about </a:t>
            </a:r>
            <a:r>
              <a:rPr sz="3200" spc="-85" dirty="0">
                <a:solidFill>
                  <a:srgbClr val="434C25"/>
                </a:solidFill>
                <a:latin typeface="Arial"/>
                <a:cs typeface="Arial"/>
              </a:rPr>
              <a:t>there </a:t>
            </a:r>
            <a:r>
              <a:rPr sz="3200" spc="-70" dirty="0">
                <a:solidFill>
                  <a:srgbClr val="434C25"/>
                </a:solidFill>
                <a:latin typeface="Arial"/>
                <a:cs typeface="Arial"/>
              </a:rPr>
              <a:t>practicing </a:t>
            </a:r>
            <a:r>
              <a:rPr sz="3200" spc="-25" dirty="0">
                <a:solidFill>
                  <a:srgbClr val="434C25"/>
                </a:solidFill>
                <a:latin typeface="Arial"/>
                <a:cs typeface="Arial"/>
              </a:rPr>
              <a:t>way 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treatment </a:t>
            </a:r>
            <a:r>
              <a:rPr sz="3200" spc="-165" dirty="0">
                <a:solidFill>
                  <a:srgbClr val="434C25"/>
                </a:solidFill>
                <a:latin typeface="Arial"/>
                <a:cs typeface="Arial"/>
              </a:rPr>
              <a:t>i.e.  </a:t>
            </a:r>
            <a:r>
              <a:rPr sz="3200" spc="-35" dirty="0">
                <a:solidFill>
                  <a:srgbClr val="434C25"/>
                </a:solidFill>
                <a:latin typeface="Arial"/>
                <a:cs typeface="Arial"/>
              </a:rPr>
              <a:t>allopathy, </a:t>
            </a:r>
            <a:r>
              <a:rPr sz="3200" spc="-180" dirty="0">
                <a:solidFill>
                  <a:srgbClr val="434C25"/>
                </a:solidFill>
                <a:latin typeface="Arial"/>
                <a:cs typeface="Arial"/>
              </a:rPr>
              <a:t>he </a:t>
            </a:r>
            <a:r>
              <a:rPr sz="3200" spc="-114" dirty="0">
                <a:solidFill>
                  <a:srgbClr val="434C25"/>
                </a:solidFill>
                <a:latin typeface="Arial"/>
                <a:cs typeface="Arial"/>
              </a:rPr>
              <a:t>relinquished </a:t>
            </a:r>
            <a:r>
              <a:rPr sz="3200" spc="55" dirty="0">
                <a:solidFill>
                  <a:srgbClr val="434C25"/>
                </a:solidFill>
                <a:latin typeface="Arial"/>
                <a:cs typeface="Arial"/>
              </a:rPr>
              <a:t>( </a:t>
            </a:r>
            <a:r>
              <a:rPr sz="3200" spc="25" dirty="0">
                <a:solidFill>
                  <a:srgbClr val="434C25"/>
                </a:solidFill>
                <a:latin typeface="Arial"/>
                <a:cs typeface="Arial"/>
              </a:rPr>
              <a:t>to </a:t>
            </a:r>
            <a:r>
              <a:rPr sz="3200" spc="-90" dirty="0">
                <a:solidFill>
                  <a:srgbClr val="434C25"/>
                </a:solidFill>
                <a:latin typeface="Arial"/>
                <a:cs typeface="Arial"/>
              </a:rPr>
              <a:t>give </a:t>
            </a:r>
            <a:r>
              <a:rPr sz="3200" spc="20" dirty="0">
                <a:solidFill>
                  <a:srgbClr val="434C25"/>
                </a:solidFill>
                <a:latin typeface="Arial"/>
                <a:cs typeface="Arial"/>
              </a:rPr>
              <a:t>up) 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the  </a:t>
            </a:r>
            <a:r>
              <a:rPr sz="3200" spc="-85" dirty="0">
                <a:solidFill>
                  <a:srgbClr val="434C25"/>
                </a:solidFill>
                <a:latin typeface="Arial"/>
                <a:cs typeface="Arial"/>
              </a:rPr>
              <a:t>medical practice </a:t>
            </a:r>
            <a:r>
              <a:rPr sz="3200" spc="-40" dirty="0">
                <a:solidFill>
                  <a:srgbClr val="434C25"/>
                </a:solidFill>
                <a:latin typeface="Arial"/>
                <a:cs typeface="Arial"/>
              </a:rPr>
              <a:t>and </a:t>
            </a:r>
            <a:r>
              <a:rPr sz="3200" spc="-60" dirty="0">
                <a:solidFill>
                  <a:srgbClr val="434C25"/>
                </a:solidFill>
                <a:latin typeface="Arial"/>
                <a:cs typeface="Arial"/>
              </a:rPr>
              <a:t>devoted </a:t>
            </a:r>
            <a:r>
              <a:rPr sz="3200" spc="-140" dirty="0">
                <a:solidFill>
                  <a:srgbClr val="434C25"/>
                </a:solidFill>
                <a:latin typeface="Arial"/>
                <a:cs typeface="Arial"/>
              </a:rPr>
              <a:t>himself  </a:t>
            </a:r>
            <a:r>
              <a:rPr sz="3200" spc="-60" dirty="0">
                <a:solidFill>
                  <a:srgbClr val="434C25"/>
                </a:solidFill>
                <a:latin typeface="Arial"/>
                <a:cs typeface="Arial"/>
              </a:rPr>
              <a:t>in  </a:t>
            </a:r>
            <a:r>
              <a:rPr sz="3200" spc="-55" dirty="0">
                <a:solidFill>
                  <a:srgbClr val="434C25"/>
                </a:solidFill>
                <a:latin typeface="Arial"/>
                <a:cs typeface="Arial"/>
              </a:rPr>
              <a:t>translating the </a:t>
            </a:r>
            <a:r>
              <a:rPr sz="3200" spc="-165" dirty="0">
                <a:solidFill>
                  <a:srgbClr val="434C25"/>
                </a:solidFill>
                <a:latin typeface="Arial"/>
                <a:cs typeface="Arial"/>
              </a:rPr>
              <a:t>books, </a:t>
            </a:r>
            <a:r>
              <a:rPr sz="3200" spc="-215" dirty="0">
                <a:solidFill>
                  <a:srgbClr val="434C25"/>
                </a:solidFill>
                <a:latin typeface="Arial"/>
                <a:cs typeface="Arial"/>
              </a:rPr>
              <a:t>because </a:t>
            </a:r>
            <a:r>
              <a:rPr sz="3200" spc="-80" dirty="0">
                <a:solidFill>
                  <a:srgbClr val="434C25"/>
                </a:solidFill>
                <a:latin typeface="Arial"/>
                <a:cs typeface="Arial"/>
              </a:rPr>
              <a:t>Hahnemann  </a:t>
            </a:r>
            <a:r>
              <a:rPr sz="3200" spc="-45" dirty="0">
                <a:solidFill>
                  <a:srgbClr val="434C25"/>
                </a:solidFill>
                <a:latin typeface="Arial"/>
                <a:cs typeface="Arial"/>
              </a:rPr>
              <a:t>had </a:t>
            </a:r>
            <a:r>
              <a:rPr sz="3200" spc="-75" dirty="0">
                <a:solidFill>
                  <a:srgbClr val="434C25"/>
                </a:solidFill>
                <a:latin typeface="Arial"/>
                <a:cs typeface="Arial"/>
              </a:rPr>
              <a:t>knowledge 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about </a:t>
            </a:r>
            <a:r>
              <a:rPr sz="3200" spc="-55" dirty="0">
                <a:solidFill>
                  <a:srgbClr val="434C25"/>
                </a:solidFill>
                <a:latin typeface="Arial"/>
                <a:cs typeface="Arial"/>
              </a:rPr>
              <a:t>the </a:t>
            </a:r>
            <a:r>
              <a:rPr sz="3200" spc="-120" dirty="0">
                <a:solidFill>
                  <a:srgbClr val="434C25"/>
                </a:solidFill>
                <a:latin typeface="Arial"/>
                <a:cs typeface="Arial"/>
              </a:rPr>
              <a:t>various</a:t>
            </a:r>
            <a:r>
              <a:rPr sz="3200" spc="-254" dirty="0">
                <a:solidFill>
                  <a:srgbClr val="434C25"/>
                </a:solidFill>
                <a:latin typeface="Arial"/>
                <a:cs typeface="Arial"/>
              </a:rPr>
              <a:t> </a:t>
            </a:r>
            <a:r>
              <a:rPr sz="3200" spc="-95" dirty="0">
                <a:solidFill>
                  <a:srgbClr val="434C25"/>
                </a:solidFill>
                <a:latin typeface="Arial"/>
                <a:cs typeface="Arial"/>
              </a:rPr>
              <a:t>language.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95019"/>
            <a:ext cx="7956550" cy="587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0" dirty="0">
                <a:solidFill>
                  <a:srgbClr val="0C0C0C"/>
                </a:solidFill>
                <a:latin typeface="Arial"/>
                <a:cs typeface="Arial"/>
              </a:rPr>
              <a:t>In </a:t>
            </a:r>
            <a:r>
              <a:rPr sz="3200" spc="-295" dirty="0">
                <a:solidFill>
                  <a:srgbClr val="0C0C0C"/>
                </a:solidFill>
                <a:latin typeface="Arial"/>
                <a:cs typeface="Arial"/>
              </a:rPr>
              <a:t>1790, </a:t>
            </a:r>
            <a:r>
              <a:rPr sz="3200" spc="-114" dirty="0">
                <a:solidFill>
                  <a:srgbClr val="0C0C0C"/>
                </a:solidFill>
                <a:latin typeface="Arial"/>
                <a:cs typeface="Arial"/>
              </a:rPr>
              <a:t>when </a:t>
            </a:r>
            <a:r>
              <a:rPr sz="3200" spc="-80" dirty="0">
                <a:solidFill>
                  <a:srgbClr val="0C0C0C"/>
                </a:solidFill>
                <a:latin typeface="Arial"/>
                <a:cs typeface="Arial"/>
              </a:rPr>
              <a:t>Hahnemann </a:t>
            </a:r>
            <a:r>
              <a:rPr sz="3200" spc="-210" dirty="0">
                <a:solidFill>
                  <a:srgbClr val="0C0C0C"/>
                </a:solidFill>
                <a:latin typeface="Arial"/>
                <a:cs typeface="Arial"/>
              </a:rPr>
              <a:t>was </a:t>
            </a:r>
            <a:r>
              <a:rPr sz="3200" spc="-120" dirty="0">
                <a:solidFill>
                  <a:srgbClr val="0C0C0C"/>
                </a:solidFill>
                <a:latin typeface="Arial"/>
                <a:cs typeface="Arial"/>
              </a:rPr>
              <a:t>engaged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in 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translating </a:t>
            </a:r>
            <a:r>
              <a:rPr sz="3200" spc="-185" dirty="0">
                <a:solidFill>
                  <a:srgbClr val="0C0C0C"/>
                </a:solidFill>
                <a:latin typeface="Arial"/>
                <a:cs typeface="Arial"/>
              </a:rPr>
              <a:t>Cullen’s </a:t>
            </a:r>
            <a:r>
              <a:rPr sz="3200" spc="-10" dirty="0">
                <a:solidFill>
                  <a:srgbClr val="0C0C0C"/>
                </a:solidFill>
                <a:latin typeface="Arial"/>
                <a:cs typeface="Arial"/>
              </a:rPr>
              <a:t>materia </a:t>
            </a:r>
            <a:r>
              <a:rPr sz="3200" spc="-100" dirty="0">
                <a:solidFill>
                  <a:srgbClr val="0C0C0C"/>
                </a:solidFill>
                <a:latin typeface="Arial"/>
                <a:cs typeface="Arial"/>
              </a:rPr>
              <a:t>medica </a:t>
            </a:r>
            <a:r>
              <a:rPr sz="3200" spc="-260" dirty="0">
                <a:solidFill>
                  <a:srgbClr val="0C0C0C"/>
                </a:solidFill>
                <a:latin typeface="Arial"/>
                <a:cs typeface="Arial"/>
              </a:rPr>
              <a:t>his  </a:t>
            </a:r>
            <a:r>
              <a:rPr sz="3200" dirty="0">
                <a:solidFill>
                  <a:srgbClr val="0C0C0C"/>
                </a:solidFill>
                <a:latin typeface="Arial"/>
                <a:cs typeface="Arial"/>
              </a:rPr>
              <a:t>attention </a:t>
            </a:r>
            <a:r>
              <a:rPr sz="3200" spc="-215" dirty="0">
                <a:solidFill>
                  <a:srgbClr val="0C0C0C"/>
                </a:solidFill>
                <a:latin typeface="Arial"/>
                <a:cs typeface="Arial"/>
              </a:rPr>
              <a:t>was</a:t>
            </a:r>
            <a:r>
              <a:rPr sz="3200" spc="45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3200" spc="-120" dirty="0">
                <a:solidFill>
                  <a:srgbClr val="0C0C0C"/>
                </a:solidFill>
                <a:latin typeface="Arial"/>
                <a:cs typeface="Arial"/>
              </a:rPr>
              <a:t>arrested </a:t>
            </a:r>
            <a:r>
              <a:rPr sz="3200" spc="-45" dirty="0">
                <a:solidFill>
                  <a:srgbClr val="0C0C0C"/>
                </a:solidFill>
                <a:latin typeface="Arial"/>
                <a:cs typeface="Arial"/>
              </a:rPr>
              <a:t>by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15" dirty="0">
                <a:solidFill>
                  <a:srgbClr val="0C0C0C"/>
                </a:solidFill>
                <a:latin typeface="Arial"/>
                <a:cs typeface="Arial"/>
              </a:rPr>
              <a:t>remark </a:t>
            </a:r>
            <a:r>
              <a:rPr sz="3200" spc="-45" dirty="0">
                <a:solidFill>
                  <a:srgbClr val="0C0C0C"/>
                </a:solidFill>
                <a:latin typeface="Arial"/>
                <a:cs typeface="Arial"/>
              </a:rPr>
              <a:t>of  </a:t>
            </a:r>
            <a:r>
              <a:rPr sz="3200" spc="-15" dirty="0">
                <a:solidFill>
                  <a:srgbClr val="0C0C0C"/>
                </a:solidFill>
                <a:latin typeface="Arial"/>
                <a:cs typeface="Arial"/>
              </a:rPr>
              <a:t>author </a:t>
            </a:r>
            <a:r>
              <a:rPr sz="3200" spc="65" dirty="0">
                <a:solidFill>
                  <a:srgbClr val="0C0C0C"/>
                </a:solidFill>
                <a:latin typeface="Arial"/>
                <a:cs typeface="Arial"/>
              </a:rPr>
              <a:t>that </a:t>
            </a:r>
            <a:r>
              <a:rPr sz="3200" spc="-145" dirty="0">
                <a:solidFill>
                  <a:srgbClr val="00AF4F"/>
                </a:solidFill>
                <a:latin typeface="Arial"/>
                <a:cs typeface="Arial"/>
              </a:rPr>
              <a:t>cinchona </a:t>
            </a:r>
            <a:r>
              <a:rPr sz="3200" spc="30" dirty="0">
                <a:solidFill>
                  <a:srgbClr val="00AF4F"/>
                </a:solidFill>
                <a:latin typeface="Arial"/>
                <a:cs typeface="Arial"/>
              </a:rPr>
              <a:t>bark </a:t>
            </a:r>
            <a:r>
              <a:rPr sz="3200" spc="-114" dirty="0">
                <a:solidFill>
                  <a:srgbClr val="00AF4F"/>
                </a:solidFill>
                <a:latin typeface="Arial"/>
                <a:cs typeface="Arial"/>
              </a:rPr>
              <a:t>cured </a:t>
            </a:r>
            <a:r>
              <a:rPr sz="3200" spc="-5" dirty="0">
                <a:solidFill>
                  <a:srgbClr val="00AF4F"/>
                </a:solidFill>
                <a:latin typeface="Arial"/>
                <a:cs typeface="Arial"/>
              </a:rPr>
              <a:t>malaria  </a:t>
            </a:r>
            <a:r>
              <a:rPr sz="3200" spc="-215" dirty="0">
                <a:solidFill>
                  <a:srgbClr val="00AF4F"/>
                </a:solidFill>
                <a:latin typeface="Arial"/>
                <a:cs typeface="Arial"/>
              </a:rPr>
              <a:t>because </a:t>
            </a:r>
            <a:r>
              <a:rPr sz="3200" spc="-45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3200" spc="-155" dirty="0">
                <a:solidFill>
                  <a:srgbClr val="00AF4F"/>
                </a:solidFill>
                <a:latin typeface="Arial"/>
                <a:cs typeface="Arial"/>
              </a:rPr>
              <a:t>its </a:t>
            </a:r>
            <a:r>
              <a:rPr sz="3200" spc="-150" dirty="0">
                <a:solidFill>
                  <a:srgbClr val="00AF4F"/>
                </a:solidFill>
                <a:latin typeface="Arial"/>
                <a:cs typeface="Arial"/>
              </a:rPr>
              <a:t>bitterness </a:t>
            </a:r>
            <a:r>
              <a:rPr sz="3200" spc="-4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3200" spc="-75" dirty="0">
                <a:solidFill>
                  <a:srgbClr val="00AF4F"/>
                </a:solidFill>
                <a:latin typeface="Arial"/>
                <a:cs typeface="Arial"/>
              </a:rPr>
              <a:t>tonic </a:t>
            </a:r>
            <a:r>
              <a:rPr sz="3200" spc="-165" dirty="0">
                <a:solidFill>
                  <a:srgbClr val="00AF4F"/>
                </a:solidFill>
                <a:latin typeface="Arial"/>
                <a:cs typeface="Arial"/>
              </a:rPr>
              <a:t>effects </a:t>
            </a:r>
            <a:r>
              <a:rPr sz="3200" spc="-45" dirty="0">
                <a:solidFill>
                  <a:srgbClr val="00AF4F"/>
                </a:solidFill>
                <a:latin typeface="Arial"/>
                <a:cs typeface="Arial"/>
              </a:rPr>
              <a:t>of  </a:t>
            </a:r>
            <a:r>
              <a:rPr sz="3200" spc="-155" dirty="0">
                <a:solidFill>
                  <a:srgbClr val="00AF4F"/>
                </a:solidFill>
                <a:latin typeface="Arial"/>
                <a:cs typeface="Arial"/>
              </a:rPr>
              <a:t>stomach. </a:t>
            </a:r>
            <a:r>
              <a:rPr sz="3200" spc="-270" dirty="0">
                <a:solidFill>
                  <a:srgbClr val="0C0C0C"/>
                </a:solidFill>
                <a:latin typeface="Arial"/>
                <a:cs typeface="Arial"/>
              </a:rPr>
              <a:t>This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explanation appeared  </a:t>
            </a:r>
            <a:r>
              <a:rPr sz="3200" spc="-110" dirty="0">
                <a:solidFill>
                  <a:srgbClr val="0C0C0C"/>
                </a:solidFill>
                <a:latin typeface="Arial"/>
                <a:cs typeface="Arial"/>
              </a:rPr>
              <a:t>unsatisfactory </a:t>
            </a:r>
            <a:r>
              <a:rPr sz="3200" spc="25" dirty="0">
                <a:solidFill>
                  <a:srgbClr val="0C0C0C"/>
                </a:solidFill>
                <a:latin typeface="Arial"/>
                <a:cs typeface="Arial"/>
              </a:rPr>
              <a:t>to </a:t>
            </a:r>
            <a:r>
              <a:rPr sz="3200" spc="-80" dirty="0">
                <a:solidFill>
                  <a:srgbClr val="0C0C0C"/>
                </a:solidFill>
                <a:latin typeface="Arial"/>
                <a:cs typeface="Arial"/>
              </a:rPr>
              <a:t>him. Hahnemann </a:t>
            </a:r>
            <a:r>
              <a:rPr sz="3200" spc="-135" dirty="0">
                <a:solidFill>
                  <a:srgbClr val="0C0C0C"/>
                </a:solidFill>
                <a:latin typeface="Arial"/>
                <a:cs typeface="Arial"/>
              </a:rPr>
              <a:t>himself  </a:t>
            </a:r>
            <a:r>
              <a:rPr sz="3200" spc="-145" dirty="0">
                <a:solidFill>
                  <a:srgbClr val="0C0C0C"/>
                </a:solidFill>
                <a:latin typeface="Arial"/>
                <a:cs typeface="Arial"/>
              </a:rPr>
              <a:t>ingested </a:t>
            </a:r>
            <a:r>
              <a:rPr sz="3200" spc="-140" dirty="0">
                <a:solidFill>
                  <a:srgbClr val="0C0C0C"/>
                </a:solidFill>
                <a:latin typeface="Arial"/>
                <a:cs typeface="Arial"/>
              </a:rPr>
              <a:t>cinchona</a:t>
            </a:r>
            <a:r>
              <a:rPr sz="3200" spc="-3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3200" spc="-135" dirty="0">
                <a:solidFill>
                  <a:srgbClr val="0C0C0C"/>
                </a:solidFill>
                <a:latin typeface="Arial"/>
                <a:cs typeface="Arial"/>
              </a:rPr>
              <a:t>juice,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95019"/>
            <a:ext cx="7955280" cy="5143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30" dirty="0">
                <a:latin typeface="Arial"/>
                <a:cs typeface="Arial"/>
              </a:rPr>
              <a:t>He </a:t>
            </a:r>
            <a:r>
              <a:rPr sz="3200" spc="-215" dirty="0">
                <a:latin typeface="Arial"/>
                <a:cs typeface="Arial"/>
              </a:rPr>
              <a:t>was </a:t>
            </a:r>
            <a:r>
              <a:rPr sz="3200" spc="-5" dirty="0">
                <a:latin typeface="Arial"/>
                <a:cs typeface="Arial"/>
              </a:rPr>
              <a:t>attacked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160" dirty="0">
                <a:latin typeface="Arial"/>
                <a:cs typeface="Arial"/>
              </a:rPr>
              <a:t>symptoms </a:t>
            </a:r>
            <a:r>
              <a:rPr sz="3200" spc="-80" dirty="0">
                <a:latin typeface="Arial"/>
                <a:cs typeface="Arial"/>
              </a:rPr>
              <a:t>very </a:t>
            </a:r>
            <a:r>
              <a:rPr sz="3200" spc="-95" dirty="0">
                <a:latin typeface="Arial"/>
                <a:cs typeface="Arial"/>
              </a:rPr>
              <a:t>similar </a:t>
            </a:r>
            <a:r>
              <a:rPr sz="3200" spc="30" dirty="0">
                <a:latin typeface="Arial"/>
                <a:cs typeface="Arial"/>
              </a:rPr>
              <a:t>to  </a:t>
            </a:r>
            <a:r>
              <a:rPr sz="3200" spc="-5" dirty="0">
                <a:latin typeface="Arial"/>
                <a:cs typeface="Arial"/>
              </a:rPr>
              <a:t>malarial </a:t>
            </a:r>
            <a:r>
              <a:rPr sz="3200" spc="-105" dirty="0">
                <a:latin typeface="Arial"/>
                <a:cs typeface="Arial"/>
              </a:rPr>
              <a:t>fever. </a:t>
            </a:r>
            <a:r>
              <a:rPr sz="3200" spc="-270" dirty="0">
                <a:solidFill>
                  <a:srgbClr val="B45374"/>
                </a:solidFill>
                <a:latin typeface="Arial"/>
                <a:cs typeface="Arial"/>
              </a:rPr>
              <a:t>This </a:t>
            </a:r>
            <a:r>
              <a:rPr sz="3200" spc="-114" dirty="0">
                <a:solidFill>
                  <a:srgbClr val="B45374"/>
                </a:solidFill>
                <a:latin typeface="Arial"/>
                <a:cs typeface="Arial"/>
              </a:rPr>
              <a:t>unexpected </a:t>
            </a:r>
            <a:r>
              <a:rPr sz="3200" spc="-120" dirty="0">
                <a:solidFill>
                  <a:srgbClr val="B45374"/>
                </a:solidFill>
                <a:latin typeface="Arial"/>
                <a:cs typeface="Arial"/>
              </a:rPr>
              <a:t>result </a:t>
            </a:r>
            <a:r>
              <a:rPr sz="3200" spc="-229" dirty="0">
                <a:solidFill>
                  <a:srgbClr val="B45374"/>
                </a:solidFill>
                <a:latin typeface="Arial"/>
                <a:cs typeface="Arial"/>
              </a:rPr>
              <a:t>set </a:t>
            </a:r>
            <a:r>
              <a:rPr sz="3200" dirty="0">
                <a:solidFill>
                  <a:srgbClr val="B45374"/>
                </a:solidFill>
                <a:latin typeface="Arial"/>
                <a:cs typeface="Arial"/>
              </a:rPr>
              <a:t>up  </a:t>
            </a:r>
            <a:r>
              <a:rPr sz="3200" spc="-60" dirty="0">
                <a:solidFill>
                  <a:srgbClr val="B45374"/>
                </a:solidFill>
                <a:latin typeface="Arial"/>
                <a:cs typeface="Arial"/>
              </a:rPr>
              <a:t>in </a:t>
            </a:r>
            <a:r>
              <a:rPr sz="3200" spc="-260" dirty="0">
                <a:solidFill>
                  <a:srgbClr val="B45374"/>
                </a:solidFill>
                <a:latin typeface="Arial"/>
                <a:cs typeface="Arial"/>
              </a:rPr>
              <a:t>his </a:t>
            </a:r>
            <a:r>
              <a:rPr sz="3200" spc="-30" dirty="0">
                <a:solidFill>
                  <a:srgbClr val="B45374"/>
                </a:solidFill>
                <a:latin typeface="Arial"/>
                <a:cs typeface="Arial"/>
              </a:rPr>
              <a:t>mind </a:t>
            </a:r>
            <a:r>
              <a:rPr sz="3200" spc="-10" dirty="0">
                <a:solidFill>
                  <a:srgbClr val="B45374"/>
                </a:solidFill>
                <a:latin typeface="Arial"/>
                <a:cs typeface="Arial"/>
              </a:rPr>
              <a:t>a </a:t>
            </a:r>
            <a:r>
              <a:rPr sz="3200" spc="-110" dirty="0">
                <a:solidFill>
                  <a:srgbClr val="B45374"/>
                </a:solidFill>
                <a:latin typeface="Arial"/>
                <a:cs typeface="Arial"/>
              </a:rPr>
              <a:t>new </a:t>
            </a:r>
            <a:r>
              <a:rPr sz="3200" spc="10" dirty="0">
                <a:solidFill>
                  <a:srgbClr val="B45374"/>
                </a:solidFill>
                <a:latin typeface="Arial"/>
                <a:cs typeface="Arial"/>
              </a:rPr>
              <a:t>train </a:t>
            </a:r>
            <a:r>
              <a:rPr sz="3200" spc="-45" dirty="0">
                <a:solidFill>
                  <a:srgbClr val="B45374"/>
                </a:solidFill>
                <a:latin typeface="Arial"/>
                <a:cs typeface="Arial"/>
              </a:rPr>
              <a:t>of </a:t>
            </a:r>
            <a:r>
              <a:rPr sz="3200" spc="-95" dirty="0">
                <a:solidFill>
                  <a:srgbClr val="B45374"/>
                </a:solidFill>
                <a:latin typeface="Arial"/>
                <a:cs typeface="Arial"/>
              </a:rPr>
              <a:t>thoughts </a:t>
            </a:r>
            <a:r>
              <a:rPr sz="3200" spc="-40" dirty="0">
                <a:solidFill>
                  <a:srgbClr val="B45374"/>
                </a:solidFill>
                <a:latin typeface="Arial"/>
                <a:cs typeface="Arial"/>
              </a:rPr>
              <a:t>and </a:t>
            </a:r>
            <a:r>
              <a:rPr sz="3200" spc="-180" dirty="0">
                <a:solidFill>
                  <a:srgbClr val="B45374"/>
                </a:solidFill>
                <a:latin typeface="Arial"/>
                <a:cs typeface="Arial"/>
              </a:rPr>
              <a:t>he  </a:t>
            </a:r>
            <a:r>
              <a:rPr sz="3200" spc="-105" dirty="0">
                <a:solidFill>
                  <a:srgbClr val="B45374"/>
                </a:solidFill>
                <a:latin typeface="Arial"/>
                <a:cs typeface="Arial"/>
              </a:rPr>
              <a:t>conducted </a:t>
            </a:r>
            <a:r>
              <a:rPr sz="3200" spc="-95" dirty="0">
                <a:solidFill>
                  <a:srgbClr val="B45374"/>
                </a:solidFill>
                <a:latin typeface="Arial"/>
                <a:cs typeface="Arial"/>
              </a:rPr>
              <a:t>similar </a:t>
            </a:r>
            <a:r>
              <a:rPr sz="3200" spc="-135" dirty="0">
                <a:solidFill>
                  <a:srgbClr val="B45374"/>
                </a:solidFill>
                <a:latin typeface="Arial"/>
                <a:cs typeface="Arial"/>
              </a:rPr>
              <a:t>experiments </a:t>
            </a:r>
            <a:r>
              <a:rPr sz="3200" spc="-125" dirty="0">
                <a:solidFill>
                  <a:srgbClr val="B45374"/>
                </a:solidFill>
                <a:latin typeface="Arial"/>
                <a:cs typeface="Arial"/>
              </a:rPr>
              <a:t>on </a:t>
            </a:r>
            <a:r>
              <a:rPr sz="3200" spc="-135" dirty="0">
                <a:solidFill>
                  <a:srgbClr val="B45374"/>
                </a:solidFill>
                <a:latin typeface="Arial"/>
                <a:cs typeface="Arial"/>
              </a:rPr>
              <a:t>himself </a:t>
            </a:r>
            <a:r>
              <a:rPr sz="3200" spc="-45" dirty="0">
                <a:solidFill>
                  <a:srgbClr val="B45374"/>
                </a:solidFill>
                <a:latin typeface="Arial"/>
                <a:cs typeface="Arial"/>
              </a:rPr>
              <a:t>and  </a:t>
            </a:r>
            <a:r>
              <a:rPr sz="3200" spc="-60" dirty="0">
                <a:solidFill>
                  <a:srgbClr val="B45374"/>
                </a:solidFill>
                <a:latin typeface="Arial"/>
                <a:cs typeface="Arial"/>
              </a:rPr>
              <a:t>other </a:t>
            </a:r>
            <a:r>
              <a:rPr sz="3200" spc="-75" dirty="0">
                <a:solidFill>
                  <a:srgbClr val="B45374"/>
                </a:solidFill>
                <a:latin typeface="Arial"/>
                <a:cs typeface="Arial"/>
              </a:rPr>
              <a:t>individuals </a:t>
            </a:r>
            <a:r>
              <a:rPr sz="3200" spc="20" dirty="0">
                <a:solidFill>
                  <a:srgbClr val="B45374"/>
                </a:solidFill>
                <a:latin typeface="Arial"/>
                <a:cs typeface="Arial"/>
              </a:rPr>
              <a:t>with </a:t>
            </a:r>
            <a:r>
              <a:rPr sz="3200" spc="-60" dirty="0">
                <a:solidFill>
                  <a:srgbClr val="B45374"/>
                </a:solidFill>
                <a:latin typeface="Arial"/>
                <a:cs typeface="Arial"/>
              </a:rPr>
              <a:t>other </a:t>
            </a:r>
            <a:r>
              <a:rPr sz="3200" spc="-175" dirty="0">
                <a:solidFill>
                  <a:srgbClr val="B45374"/>
                </a:solidFill>
                <a:latin typeface="Arial"/>
                <a:cs typeface="Arial"/>
              </a:rPr>
              <a:t>medicines </a:t>
            </a:r>
            <a:r>
              <a:rPr sz="3200" spc="-225" dirty="0">
                <a:solidFill>
                  <a:srgbClr val="B45374"/>
                </a:solidFill>
                <a:latin typeface="Arial"/>
                <a:cs typeface="Arial"/>
              </a:rPr>
              <a:t>whose  </a:t>
            </a:r>
            <a:r>
              <a:rPr sz="3200" spc="-50" dirty="0">
                <a:solidFill>
                  <a:srgbClr val="B45374"/>
                </a:solidFill>
                <a:latin typeface="Arial"/>
                <a:cs typeface="Arial"/>
              </a:rPr>
              <a:t>curative </a:t>
            </a:r>
            <a:r>
              <a:rPr sz="3200" spc="-65" dirty="0">
                <a:solidFill>
                  <a:srgbClr val="B45374"/>
                </a:solidFill>
                <a:latin typeface="Arial"/>
                <a:cs typeface="Arial"/>
              </a:rPr>
              <a:t>action </a:t>
            </a:r>
            <a:r>
              <a:rPr sz="3200" spc="-60" dirty="0">
                <a:solidFill>
                  <a:srgbClr val="B45374"/>
                </a:solidFill>
                <a:latin typeface="Arial"/>
                <a:cs typeface="Arial"/>
              </a:rPr>
              <a:t>in </a:t>
            </a:r>
            <a:r>
              <a:rPr sz="3200" spc="-70" dirty="0">
                <a:solidFill>
                  <a:srgbClr val="B45374"/>
                </a:solidFill>
                <a:latin typeface="Arial"/>
                <a:cs typeface="Arial"/>
              </a:rPr>
              <a:t>certain </a:t>
            </a:r>
            <a:r>
              <a:rPr sz="3200" spc="-305" dirty="0">
                <a:solidFill>
                  <a:srgbClr val="B45374"/>
                </a:solidFill>
                <a:latin typeface="Arial"/>
                <a:cs typeface="Arial"/>
              </a:rPr>
              <a:t>diseases </a:t>
            </a:r>
            <a:r>
              <a:rPr sz="3200" spc="-45" dirty="0">
                <a:solidFill>
                  <a:srgbClr val="B45374"/>
                </a:solidFill>
                <a:latin typeface="Arial"/>
                <a:cs typeface="Arial"/>
              </a:rPr>
              <a:t>had </a:t>
            </a:r>
            <a:r>
              <a:rPr sz="3200" spc="-150" dirty="0">
                <a:solidFill>
                  <a:srgbClr val="B45374"/>
                </a:solidFill>
                <a:latin typeface="Arial"/>
                <a:cs typeface="Arial"/>
              </a:rPr>
              <a:t>been  </a:t>
            </a:r>
            <a:r>
              <a:rPr sz="3200" spc="-55" dirty="0">
                <a:solidFill>
                  <a:srgbClr val="B45374"/>
                </a:solidFill>
                <a:latin typeface="Arial"/>
                <a:cs typeface="Arial"/>
              </a:rPr>
              <a:t>well</a:t>
            </a:r>
            <a:r>
              <a:rPr sz="3200" spc="-80" dirty="0">
                <a:solidFill>
                  <a:srgbClr val="B45374"/>
                </a:solidFill>
                <a:latin typeface="Arial"/>
                <a:cs typeface="Arial"/>
              </a:rPr>
              <a:t> </a:t>
            </a:r>
            <a:r>
              <a:rPr sz="3200" spc="-160" dirty="0">
                <a:solidFill>
                  <a:srgbClr val="B45374"/>
                </a:solidFill>
                <a:latin typeface="Arial"/>
                <a:cs typeface="Arial"/>
              </a:rPr>
              <a:t>established.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18819"/>
            <a:ext cx="7962265" cy="518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17145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30" dirty="0">
                <a:solidFill>
                  <a:srgbClr val="4B347A"/>
                </a:solidFill>
                <a:latin typeface="Arial"/>
                <a:cs typeface="Arial"/>
              </a:rPr>
              <a:t>He </a:t>
            </a:r>
            <a:r>
              <a:rPr sz="3200" spc="-50" dirty="0">
                <a:solidFill>
                  <a:srgbClr val="4B347A"/>
                </a:solidFill>
                <a:latin typeface="Arial"/>
                <a:cs typeface="Arial"/>
              </a:rPr>
              <a:t>found </a:t>
            </a:r>
            <a:r>
              <a:rPr sz="3200" spc="70" dirty="0">
                <a:solidFill>
                  <a:srgbClr val="4B347A"/>
                </a:solidFill>
                <a:latin typeface="Arial"/>
                <a:cs typeface="Arial"/>
              </a:rPr>
              <a:t>that </a:t>
            </a:r>
            <a:r>
              <a:rPr sz="3200" spc="-60" dirty="0">
                <a:solidFill>
                  <a:srgbClr val="4B347A"/>
                </a:solidFill>
                <a:latin typeface="Arial"/>
                <a:cs typeface="Arial"/>
              </a:rPr>
              <a:t>in </a:t>
            </a:r>
            <a:r>
              <a:rPr sz="3200" spc="-55" dirty="0">
                <a:solidFill>
                  <a:srgbClr val="4B347A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4B347A"/>
                </a:solidFill>
                <a:latin typeface="Arial"/>
                <a:cs typeface="Arial"/>
              </a:rPr>
              <a:t>healthy </a:t>
            </a:r>
            <a:r>
              <a:rPr sz="3200" spc="-250" dirty="0">
                <a:solidFill>
                  <a:srgbClr val="4B347A"/>
                </a:solidFill>
                <a:latin typeface="Arial"/>
                <a:cs typeface="Arial"/>
              </a:rPr>
              <a:t>persons </a:t>
            </a:r>
            <a:r>
              <a:rPr sz="3200" spc="-50" dirty="0">
                <a:solidFill>
                  <a:srgbClr val="4B347A"/>
                </a:solidFill>
                <a:latin typeface="Arial"/>
                <a:cs typeface="Arial"/>
              </a:rPr>
              <a:t>the  </a:t>
            </a:r>
            <a:r>
              <a:rPr sz="3200" spc="-114" dirty="0">
                <a:solidFill>
                  <a:srgbClr val="4B347A"/>
                </a:solidFill>
                <a:latin typeface="Arial"/>
                <a:cs typeface="Arial"/>
              </a:rPr>
              <a:t>medicine </a:t>
            </a:r>
            <a:r>
              <a:rPr sz="3200" spc="-100" dirty="0">
                <a:solidFill>
                  <a:srgbClr val="4B347A"/>
                </a:solidFill>
                <a:latin typeface="Arial"/>
                <a:cs typeface="Arial"/>
              </a:rPr>
              <a:t>produce </a:t>
            </a:r>
            <a:r>
              <a:rPr sz="3200" spc="-160" dirty="0">
                <a:solidFill>
                  <a:srgbClr val="4B347A"/>
                </a:solidFill>
                <a:latin typeface="Arial"/>
                <a:cs typeface="Arial"/>
              </a:rPr>
              <a:t>symptoms </a:t>
            </a:r>
            <a:r>
              <a:rPr sz="3200" spc="-80" dirty="0">
                <a:solidFill>
                  <a:srgbClr val="4B347A"/>
                </a:solidFill>
                <a:latin typeface="Arial"/>
                <a:cs typeface="Arial"/>
              </a:rPr>
              <a:t>very </a:t>
            </a:r>
            <a:r>
              <a:rPr sz="3200" spc="-95" dirty="0">
                <a:solidFill>
                  <a:srgbClr val="4B347A"/>
                </a:solidFill>
                <a:latin typeface="Arial"/>
                <a:cs typeface="Arial"/>
              </a:rPr>
              <a:t>similar </a:t>
            </a:r>
            <a:r>
              <a:rPr sz="3200" spc="30" dirty="0">
                <a:solidFill>
                  <a:srgbClr val="4B347A"/>
                </a:solidFill>
                <a:latin typeface="Arial"/>
                <a:cs typeface="Arial"/>
              </a:rPr>
              <a:t>to  </a:t>
            </a:r>
            <a:r>
              <a:rPr sz="3200" spc="25" dirty="0">
                <a:solidFill>
                  <a:srgbClr val="4B347A"/>
                </a:solidFill>
                <a:latin typeface="Arial"/>
                <a:cs typeface="Arial"/>
              </a:rPr>
              <a:t>what </a:t>
            </a:r>
            <a:r>
              <a:rPr sz="3200" spc="-60" dirty="0">
                <a:solidFill>
                  <a:srgbClr val="4B347A"/>
                </a:solidFill>
                <a:latin typeface="Arial"/>
                <a:cs typeface="Arial"/>
              </a:rPr>
              <a:t>they </a:t>
            </a:r>
            <a:r>
              <a:rPr sz="3200" spc="-145" dirty="0">
                <a:solidFill>
                  <a:srgbClr val="4B347A"/>
                </a:solidFill>
                <a:latin typeface="Arial"/>
                <a:cs typeface="Arial"/>
              </a:rPr>
              <a:t>cure </a:t>
            </a:r>
            <a:r>
              <a:rPr sz="3200" spc="-60" dirty="0">
                <a:solidFill>
                  <a:srgbClr val="4B347A"/>
                </a:solidFill>
                <a:latin typeface="Arial"/>
                <a:cs typeface="Arial"/>
              </a:rPr>
              <a:t>in </a:t>
            </a:r>
            <a:r>
              <a:rPr sz="3200" spc="-305" dirty="0">
                <a:solidFill>
                  <a:srgbClr val="4B347A"/>
                </a:solidFill>
                <a:latin typeface="Arial"/>
                <a:cs typeface="Arial"/>
              </a:rPr>
              <a:t>diseases</a:t>
            </a:r>
            <a:r>
              <a:rPr sz="3200" spc="-215" dirty="0">
                <a:solidFill>
                  <a:srgbClr val="4B347A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4B347A"/>
                </a:solidFill>
                <a:latin typeface="Arial"/>
                <a:cs typeface="Arial"/>
              </a:rPr>
              <a:t>individuals.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384810" algn="l"/>
              </a:tabLst>
            </a:pPr>
            <a:r>
              <a:rPr dirty="0"/>
              <a:t>	</a:t>
            </a:r>
            <a:r>
              <a:rPr sz="3200" spc="-395" dirty="0">
                <a:solidFill>
                  <a:srgbClr val="4B347A"/>
                </a:solidFill>
                <a:latin typeface="Arial"/>
                <a:cs typeface="Arial"/>
              </a:rPr>
              <a:t>So </a:t>
            </a:r>
            <a:r>
              <a:rPr sz="3200" spc="-180" dirty="0">
                <a:solidFill>
                  <a:srgbClr val="4B347A"/>
                </a:solidFill>
                <a:latin typeface="Arial"/>
                <a:cs typeface="Arial"/>
              </a:rPr>
              <a:t>he </a:t>
            </a:r>
            <a:r>
              <a:rPr sz="3200" spc="-45" dirty="0">
                <a:solidFill>
                  <a:srgbClr val="4B347A"/>
                </a:solidFill>
                <a:latin typeface="Arial"/>
                <a:cs typeface="Arial"/>
              </a:rPr>
              <a:t>had </a:t>
            </a:r>
            <a:r>
              <a:rPr sz="3200" spc="-80" dirty="0">
                <a:solidFill>
                  <a:srgbClr val="4B347A"/>
                </a:solidFill>
                <a:latin typeface="Arial"/>
                <a:cs typeface="Arial"/>
              </a:rPr>
              <a:t>led </a:t>
            </a:r>
            <a:r>
              <a:rPr sz="3200" spc="25" dirty="0">
                <a:solidFill>
                  <a:srgbClr val="4B347A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4B347A"/>
                </a:solidFill>
                <a:latin typeface="Arial"/>
                <a:cs typeface="Arial"/>
              </a:rPr>
              <a:t>the </a:t>
            </a:r>
            <a:r>
              <a:rPr sz="3200" spc="-135" dirty="0">
                <a:solidFill>
                  <a:srgbClr val="BF0000"/>
                </a:solidFill>
                <a:latin typeface="Arial"/>
                <a:cs typeface="Arial"/>
              </a:rPr>
              <a:t>inference </a:t>
            </a:r>
            <a:r>
              <a:rPr sz="3200" spc="70" dirty="0">
                <a:solidFill>
                  <a:srgbClr val="BF0000"/>
                </a:solidFill>
                <a:latin typeface="Arial"/>
                <a:cs typeface="Arial"/>
              </a:rPr>
              <a:t>that </a:t>
            </a:r>
            <a:r>
              <a:rPr sz="3200" spc="-114" dirty="0">
                <a:solidFill>
                  <a:srgbClr val="BF0000"/>
                </a:solidFill>
                <a:latin typeface="Arial"/>
                <a:cs typeface="Arial"/>
              </a:rPr>
              <a:t>medicine  </a:t>
            </a:r>
            <a:r>
              <a:rPr sz="3200" spc="-145" dirty="0">
                <a:solidFill>
                  <a:srgbClr val="BF0000"/>
                </a:solidFill>
                <a:latin typeface="Arial"/>
                <a:cs typeface="Arial"/>
              </a:rPr>
              <a:t>cure </a:t>
            </a:r>
            <a:r>
              <a:rPr sz="3200" spc="-254" dirty="0">
                <a:solidFill>
                  <a:srgbClr val="BF0000"/>
                </a:solidFill>
                <a:latin typeface="Arial"/>
                <a:cs typeface="Arial"/>
              </a:rPr>
              <a:t>disease </a:t>
            </a:r>
            <a:r>
              <a:rPr sz="3200" spc="-85" dirty="0">
                <a:solidFill>
                  <a:srgbClr val="BF0000"/>
                </a:solidFill>
                <a:latin typeface="Arial"/>
                <a:cs typeface="Arial"/>
              </a:rPr>
              <a:t>only </a:t>
            </a:r>
            <a:r>
              <a:rPr sz="3200" spc="-215" dirty="0">
                <a:solidFill>
                  <a:srgbClr val="BF0000"/>
                </a:solidFill>
                <a:latin typeface="Arial"/>
                <a:cs typeface="Arial"/>
              </a:rPr>
              <a:t>because </a:t>
            </a:r>
            <a:r>
              <a:rPr sz="3200" spc="-60" dirty="0">
                <a:solidFill>
                  <a:srgbClr val="BF0000"/>
                </a:solidFill>
                <a:latin typeface="Arial"/>
                <a:cs typeface="Arial"/>
              </a:rPr>
              <a:t>they </a:t>
            </a:r>
            <a:r>
              <a:rPr sz="3200" spc="-145" dirty="0">
                <a:solidFill>
                  <a:srgbClr val="BF0000"/>
                </a:solidFill>
                <a:latin typeface="Arial"/>
                <a:cs typeface="Arial"/>
              </a:rPr>
              <a:t>can </a:t>
            </a:r>
            <a:r>
              <a:rPr sz="3200" spc="-100" dirty="0">
                <a:solidFill>
                  <a:srgbClr val="BF0000"/>
                </a:solidFill>
                <a:latin typeface="Arial"/>
                <a:cs typeface="Arial"/>
              </a:rPr>
              <a:t>produce  </a:t>
            </a:r>
            <a:r>
              <a:rPr sz="3200" spc="-95" dirty="0">
                <a:solidFill>
                  <a:srgbClr val="BF0000"/>
                </a:solidFill>
                <a:latin typeface="Arial"/>
                <a:cs typeface="Arial"/>
              </a:rPr>
              <a:t>similar </a:t>
            </a:r>
            <a:r>
              <a:rPr sz="3200" spc="-160" dirty="0">
                <a:solidFill>
                  <a:srgbClr val="BF0000"/>
                </a:solidFill>
                <a:latin typeface="Arial"/>
                <a:cs typeface="Arial"/>
              </a:rPr>
              <a:t>symptoms </a:t>
            </a:r>
            <a:r>
              <a:rPr sz="3200" spc="-60" dirty="0">
                <a:solidFill>
                  <a:srgbClr val="BF0000"/>
                </a:solidFill>
                <a:latin typeface="Arial"/>
                <a:cs typeface="Arial"/>
              </a:rPr>
              <a:t>in </a:t>
            </a:r>
            <a:r>
              <a:rPr sz="3200" spc="-55" dirty="0">
                <a:solidFill>
                  <a:srgbClr val="BF0000"/>
                </a:solidFill>
                <a:latin typeface="Arial"/>
                <a:cs typeface="Arial"/>
              </a:rPr>
              <a:t>healthy </a:t>
            </a:r>
            <a:r>
              <a:rPr sz="3200" spc="-85" dirty="0">
                <a:solidFill>
                  <a:srgbClr val="BF0000"/>
                </a:solidFill>
                <a:latin typeface="Arial"/>
                <a:cs typeface="Arial"/>
              </a:rPr>
              <a:t>individuals. </a:t>
            </a:r>
            <a:r>
              <a:rPr sz="3200" spc="-225" dirty="0">
                <a:solidFill>
                  <a:srgbClr val="4B347A"/>
                </a:solidFill>
                <a:latin typeface="Arial"/>
                <a:cs typeface="Arial"/>
              </a:rPr>
              <a:t>The  </a:t>
            </a:r>
            <a:r>
              <a:rPr sz="3200" spc="-95" dirty="0">
                <a:solidFill>
                  <a:srgbClr val="4B347A"/>
                </a:solidFill>
                <a:latin typeface="Arial"/>
                <a:cs typeface="Arial"/>
              </a:rPr>
              <a:t>whole </a:t>
            </a:r>
            <a:r>
              <a:rPr sz="3200" spc="-50" dirty="0">
                <a:solidFill>
                  <a:srgbClr val="4B347A"/>
                </a:solidFill>
                <a:latin typeface="Arial"/>
                <a:cs typeface="Arial"/>
              </a:rPr>
              <a:t>of </a:t>
            </a:r>
            <a:r>
              <a:rPr sz="3200" spc="-70" dirty="0">
                <a:solidFill>
                  <a:srgbClr val="4B347A"/>
                </a:solidFill>
                <a:latin typeface="Arial"/>
                <a:cs typeface="Arial"/>
              </a:rPr>
              <a:t>homoeopathy </a:t>
            </a:r>
            <a:r>
              <a:rPr sz="3200" spc="-160" dirty="0">
                <a:solidFill>
                  <a:srgbClr val="4B347A"/>
                </a:solidFill>
                <a:latin typeface="Arial"/>
                <a:cs typeface="Arial"/>
              </a:rPr>
              <a:t>derives </a:t>
            </a:r>
            <a:r>
              <a:rPr sz="3200" spc="-25" dirty="0">
                <a:solidFill>
                  <a:srgbClr val="4B347A"/>
                </a:solidFill>
                <a:latin typeface="Arial"/>
                <a:cs typeface="Arial"/>
              </a:rPr>
              <a:t>from </a:t>
            </a:r>
            <a:r>
              <a:rPr sz="3200" spc="-145" dirty="0">
                <a:solidFill>
                  <a:srgbClr val="4B347A"/>
                </a:solidFill>
                <a:latin typeface="Arial"/>
                <a:cs typeface="Arial"/>
              </a:rPr>
              <a:t>this</a:t>
            </a:r>
            <a:r>
              <a:rPr sz="3200" spc="-155" dirty="0">
                <a:solidFill>
                  <a:srgbClr val="4B347A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4B347A"/>
                </a:solidFill>
                <a:latin typeface="Arial"/>
                <a:cs typeface="Arial"/>
              </a:rPr>
              <a:t>Law.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9725">
              <a:lnSpc>
                <a:spcPct val="100000"/>
              </a:lnSpc>
              <a:spcBef>
                <a:spcPts val="100"/>
              </a:spcBef>
            </a:pPr>
            <a:r>
              <a:rPr spc="-140" dirty="0"/>
              <a:t>FUNDAMENTAL </a:t>
            </a:r>
            <a:r>
              <a:rPr spc="-155" dirty="0"/>
              <a:t>PRINCIPAL </a:t>
            </a:r>
            <a:r>
              <a:rPr spc="-185" dirty="0"/>
              <a:t>OF</a:t>
            </a:r>
            <a:r>
              <a:rPr spc="-15" dirty="0"/>
              <a:t> </a:t>
            </a:r>
            <a:r>
              <a:rPr spc="-155" dirty="0"/>
              <a:t>HOMOEOPATHY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159" y="1671320"/>
            <a:ext cx="5937885" cy="37033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4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672465" algn="l"/>
              </a:tabLst>
            </a:pPr>
            <a:r>
              <a:rPr sz="3200" spc="-540" dirty="0">
                <a:latin typeface="Arial"/>
                <a:cs typeface="Arial"/>
              </a:rPr>
              <a:t>1.	</a:t>
            </a:r>
            <a:r>
              <a:rPr sz="3200" spc="-40" dirty="0">
                <a:latin typeface="Arial"/>
                <a:cs typeface="Arial"/>
              </a:rPr>
              <a:t>Law </a:t>
            </a:r>
            <a:r>
              <a:rPr sz="3200" spc="-45" dirty="0">
                <a:latin typeface="Arial"/>
                <a:cs typeface="Arial"/>
              </a:rPr>
              <a:t>of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Similia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0" dirty="0">
                <a:latin typeface="Arial"/>
                <a:cs typeface="Arial"/>
              </a:rPr>
              <a:t>2. </a:t>
            </a:r>
            <a:r>
              <a:rPr sz="3200" spc="-40" dirty="0">
                <a:latin typeface="Arial"/>
                <a:cs typeface="Arial"/>
              </a:rPr>
              <a:t>Law </a:t>
            </a:r>
            <a:r>
              <a:rPr sz="3200" spc="-50" dirty="0">
                <a:latin typeface="Arial"/>
                <a:cs typeface="Arial"/>
              </a:rPr>
              <a:t>of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Simplex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35" dirty="0">
                <a:latin typeface="Arial"/>
                <a:cs typeface="Arial"/>
              </a:rPr>
              <a:t>3. </a:t>
            </a:r>
            <a:r>
              <a:rPr sz="3200" spc="-40" dirty="0">
                <a:latin typeface="Arial"/>
                <a:cs typeface="Arial"/>
              </a:rPr>
              <a:t>Law </a:t>
            </a:r>
            <a:r>
              <a:rPr sz="3200" spc="-50" dirty="0">
                <a:latin typeface="Arial"/>
                <a:cs typeface="Arial"/>
              </a:rPr>
              <a:t>of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Minimum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90" dirty="0">
                <a:latin typeface="Arial"/>
                <a:cs typeface="Arial"/>
              </a:rPr>
              <a:t>4. </a:t>
            </a:r>
            <a:r>
              <a:rPr sz="3200" spc="-95" dirty="0">
                <a:latin typeface="Arial"/>
                <a:cs typeface="Arial"/>
              </a:rPr>
              <a:t>Doctrine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70" dirty="0">
                <a:latin typeface="Arial"/>
                <a:cs typeface="Arial"/>
              </a:rPr>
              <a:t>Drug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proving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9" dirty="0">
                <a:latin typeface="Arial"/>
                <a:cs typeface="Arial"/>
              </a:rPr>
              <a:t>5. </a:t>
            </a:r>
            <a:r>
              <a:rPr sz="3200" spc="-150" dirty="0">
                <a:latin typeface="Arial"/>
                <a:cs typeface="Arial"/>
              </a:rPr>
              <a:t>Theory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160" dirty="0">
                <a:latin typeface="Arial"/>
                <a:cs typeface="Arial"/>
              </a:rPr>
              <a:t>Chronic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254" dirty="0">
                <a:latin typeface="Arial"/>
                <a:cs typeface="Arial"/>
              </a:rPr>
              <a:t>disease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70" dirty="0">
                <a:latin typeface="Arial"/>
                <a:cs typeface="Arial"/>
              </a:rPr>
              <a:t>6. </a:t>
            </a:r>
            <a:r>
              <a:rPr sz="3200" spc="-150" dirty="0">
                <a:latin typeface="Arial"/>
                <a:cs typeface="Arial"/>
              </a:rPr>
              <a:t>Theory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Vital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force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85" dirty="0">
                <a:latin typeface="Arial"/>
                <a:cs typeface="Arial"/>
              </a:rPr>
              <a:t>7. </a:t>
            </a:r>
            <a:r>
              <a:rPr sz="3200" spc="-95" dirty="0">
                <a:latin typeface="Arial"/>
                <a:cs typeface="Arial"/>
              </a:rPr>
              <a:t>Doctrine </a:t>
            </a:r>
            <a:r>
              <a:rPr sz="3200" spc="-50" dirty="0">
                <a:latin typeface="Arial"/>
                <a:cs typeface="Arial"/>
              </a:rPr>
              <a:t>of</a:t>
            </a:r>
            <a:r>
              <a:rPr sz="3200" spc="7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Drug-dynamization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86459"/>
            <a:ext cx="7952105" cy="581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solidFill>
                  <a:srgbClr val="BF0000"/>
                </a:solidFill>
                <a:latin typeface="Arial"/>
                <a:cs typeface="Arial"/>
              </a:rPr>
              <a:t>Principle</a:t>
            </a:r>
            <a:endParaRPr sz="3200">
              <a:latin typeface="Arial"/>
              <a:cs typeface="Arial"/>
            </a:endParaRPr>
          </a:p>
          <a:p>
            <a:pPr marL="267970" marR="7620" indent="-255270" algn="just">
              <a:lnSpc>
                <a:spcPct val="149900"/>
              </a:lnSpc>
              <a:spcBef>
                <a:spcPts val="8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245" dirty="0">
                <a:solidFill>
                  <a:srgbClr val="33391C"/>
                </a:solidFill>
                <a:latin typeface="Arial"/>
                <a:cs typeface="Arial"/>
              </a:rPr>
              <a:t>cause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254" dirty="0">
                <a:solidFill>
                  <a:srgbClr val="33391C"/>
                </a:solidFill>
                <a:latin typeface="Arial"/>
                <a:cs typeface="Arial"/>
              </a:rPr>
              <a:t>disease 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itself </a:t>
            </a:r>
            <a:r>
              <a:rPr sz="3200" spc="-150" dirty="0">
                <a:solidFill>
                  <a:srgbClr val="33391C"/>
                </a:solidFill>
                <a:latin typeface="Arial"/>
                <a:cs typeface="Arial"/>
              </a:rPr>
              <a:t>can </a:t>
            </a:r>
            <a:r>
              <a:rPr sz="3200" spc="-125" dirty="0">
                <a:solidFill>
                  <a:srgbClr val="33391C"/>
                </a:solidFill>
                <a:latin typeface="Arial"/>
                <a:cs typeface="Arial"/>
              </a:rPr>
              <a:t>be </a:t>
            </a:r>
            <a:r>
              <a:rPr sz="3200" spc="-155" dirty="0">
                <a:solidFill>
                  <a:srgbClr val="33391C"/>
                </a:solidFill>
                <a:latin typeface="Arial"/>
                <a:cs typeface="Arial"/>
              </a:rPr>
              <a:t>its  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treatment </a:t>
            </a:r>
            <a:r>
              <a:rPr sz="3200" spc="-165" dirty="0">
                <a:solidFill>
                  <a:srgbClr val="33391C"/>
                </a:solidFill>
                <a:latin typeface="Arial"/>
                <a:cs typeface="Arial"/>
              </a:rPr>
              <a:t>i.e.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Law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similar. </a:t>
            </a:r>
            <a:r>
              <a:rPr sz="3200" spc="-270" dirty="0">
                <a:solidFill>
                  <a:srgbClr val="33391C"/>
                </a:solidFill>
                <a:latin typeface="Arial"/>
                <a:cs typeface="Arial"/>
              </a:rPr>
              <a:t>This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200" dirty="0">
                <a:solidFill>
                  <a:srgbClr val="33391C"/>
                </a:solidFill>
                <a:latin typeface="Arial"/>
                <a:cs typeface="Arial"/>
              </a:rPr>
              <a:t>basic 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principle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</a:t>
            </a:r>
            <a:r>
              <a:rPr sz="3200" spc="-12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homeopathy.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700"/>
              </a:lnSpc>
              <a:spcBef>
                <a:spcPts val="31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14" dirty="0">
                <a:solidFill>
                  <a:srgbClr val="33391C"/>
                </a:solidFill>
                <a:latin typeface="Arial"/>
                <a:cs typeface="Arial"/>
              </a:rPr>
              <a:t>According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to </a:t>
            </a:r>
            <a:r>
              <a:rPr sz="3200" spc="-95" dirty="0">
                <a:solidFill>
                  <a:srgbClr val="33391C"/>
                </a:solidFill>
                <a:latin typeface="Arial"/>
                <a:cs typeface="Arial"/>
              </a:rPr>
              <a:t>Hahnemann, </a:t>
            </a:r>
            <a:r>
              <a:rPr sz="3200" spc="-305" dirty="0">
                <a:solidFill>
                  <a:srgbClr val="33391C"/>
                </a:solidFill>
                <a:latin typeface="Arial"/>
                <a:cs typeface="Arial"/>
              </a:rPr>
              <a:t>diseases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are 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congenital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210" dirty="0">
                <a:solidFill>
                  <a:srgbClr val="33391C"/>
                </a:solidFill>
                <a:latin typeface="Arial"/>
                <a:cs typeface="Arial"/>
              </a:rPr>
              <a:t>caused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by </a:t>
            </a:r>
            <a:r>
              <a:rPr sz="3200" spc="-180" dirty="0">
                <a:solidFill>
                  <a:srgbClr val="33391C"/>
                </a:solidFill>
                <a:latin typeface="Arial"/>
                <a:cs typeface="Arial"/>
              </a:rPr>
              <a:t>gene</a:t>
            </a:r>
            <a:r>
              <a:rPr sz="3200" spc="-570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mutations.</a:t>
            </a:r>
            <a:endParaRPr sz="3200">
              <a:latin typeface="Arial"/>
              <a:cs typeface="Arial"/>
            </a:endParaRPr>
          </a:p>
          <a:p>
            <a:pPr marL="267970" marR="6350" indent="-255270" algn="just">
              <a:lnSpc>
                <a:spcPct val="15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00" dirty="0">
                <a:solidFill>
                  <a:srgbClr val="33391C"/>
                </a:solidFill>
                <a:latin typeface="Arial"/>
                <a:cs typeface="Arial"/>
              </a:rPr>
              <a:t>Toxic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or </a:t>
            </a:r>
            <a:r>
              <a:rPr sz="3200" spc="-204" dirty="0">
                <a:solidFill>
                  <a:srgbClr val="33391C"/>
                </a:solidFill>
                <a:latin typeface="Arial"/>
                <a:cs typeface="Arial"/>
              </a:rPr>
              <a:t>poisonous </a:t>
            </a:r>
            <a:r>
              <a:rPr sz="3200" spc="-245" dirty="0">
                <a:solidFill>
                  <a:srgbClr val="33391C"/>
                </a:solidFill>
                <a:latin typeface="Arial"/>
                <a:cs typeface="Arial"/>
              </a:rPr>
              <a:t>substances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are </a:t>
            </a:r>
            <a:r>
              <a:rPr sz="3200" spc="-100" dirty="0">
                <a:solidFill>
                  <a:srgbClr val="33391C"/>
                </a:solidFill>
                <a:latin typeface="Arial"/>
                <a:cs typeface="Arial"/>
              </a:rPr>
              <a:t>called </a:t>
            </a:r>
            <a:r>
              <a:rPr sz="3200" spc="-1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240" dirty="0">
                <a:solidFill>
                  <a:srgbClr val="BF0000"/>
                </a:solidFill>
                <a:latin typeface="Arial"/>
                <a:cs typeface="Arial"/>
              </a:rPr>
              <a:t>Miasms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are </a:t>
            </a:r>
            <a:r>
              <a:rPr sz="3200" spc="-185" dirty="0">
                <a:solidFill>
                  <a:srgbClr val="33391C"/>
                </a:solidFill>
                <a:latin typeface="Arial"/>
                <a:cs typeface="Arial"/>
              </a:rPr>
              <a:t>responsible </a:t>
            </a:r>
            <a:r>
              <a:rPr sz="3200" spc="-35" dirty="0">
                <a:solidFill>
                  <a:srgbClr val="33391C"/>
                </a:solidFill>
                <a:latin typeface="Arial"/>
                <a:cs typeface="Arial"/>
              </a:rPr>
              <a:t>for </a:t>
            </a:r>
            <a:r>
              <a:rPr sz="3200" spc="-180" dirty="0">
                <a:solidFill>
                  <a:srgbClr val="33391C"/>
                </a:solidFill>
                <a:latin typeface="Arial"/>
                <a:cs typeface="Arial"/>
              </a:rPr>
              <a:t>gene</a:t>
            </a:r>
            <a:r>
              <a:rPr sz="3200" spc="12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33391C"/>
                </a:solidFill>
                <a:latin typeface="Arial"/>
                <a:cs typeface="Arial"/>
              </a:rPr>
              <a:t>mutation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605789"/>
            <a:ext cx="7949565" cy="6062980"/>
          </a:xfrm>
          <a:prstGeom prst="rect">
            <a:avLst/>
          </a:prstGeom>
        </p:spPr>
        <p:txBody>
          <a:bodyPr vert="horz" wrap="square" lIns="0" tIns="293370" rIns="0" bIns="0" rtlCol="0">
            <a:spAutoFit/>
          </a:bodyPr>
          <a:lstStyle/>
          <a:p>
            <a:pPr marL="267970" indent="-255270" algn="just">
              <a:lnSpc>
                <a:spcPct val="100000"/>
              </a:lnSpc>
              <a:spcBef>
                <a:spcPts val="23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40" dirty="0">
                <a:solidFill>
                  <a:srgbClr val="4B366A"/>
                </a:solidFill>
                <a:latin typeface="Arial"/>
                <a:cs typeface="Arial"/>
              </a:rPr>
              <a:t>Miasms </a:t>
            </a:r>
            <a:r>
              <a:rPr sz="3200" spc="-85" dirty="0">
                <a:solidFill>
                  <a:srgbClr val="4B366A"/>
                </a:solidFill>
                <a:latin typeface="Arial"/>
                <a:cs typeface="Arial"/>
              </a:rPr>
              <a:t>are </a:t>
            </a:r>
            <a:r>
              <a:rPr sz="3200" spc="-50" dirty="0">
                <a:solidFill>
                  <a:srgbClr val="4B366A"/>
                </a:solidFill>
                <a:latin typeface="Arial"/>
                <a:cs typeface="Arial"/>
              </a:rPr>
              <a:t>of </a:t>
            </a:r>
            <a:r>
              <a:rPr sz="3200" spc="-80" dirty="0">
                <a:solidFill>
                  <a:srgbClr val="4B366A"/>
                </a:solidFill>
                <a:latin typeface="Arial"/>
                <a:cs typeface="Arial"/>
              </a:rPr>
              <a:t>three</a:t>
            </a:r>
            <a:r>
              <a:rPr sz="3200" spc="5" dirty="0">
                <a:solidFill>
                  <a:srgbClr val="4B366A"/>
                </a:solidFill>
                <a:latin typeface="Arial"/>
                <a:cs typeface="Arial"/>
              </a:rPr>
              <a:t> </a:t>
            </a:r>
            <a:r>
              <a:rPr sz="3200" spc="-150" dirty="0">
                <a:solidFill>
                  <a:srgbClr val="4B366A"/>
                </a:solidFill>
                <a:latin typeface="Arial"/>
                <a:cs typeface="Arial"/>
              </a:rPr>
              <a:t>types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90" dirty="0">
                <a:solidFill>
                  <a:srgbClr val="4B366A"/>
                </a:solidFill>
                <a:latin typeface="Arial"/>
                <a:cs typeface="Arial"/>
              </a:rPr>
              <a:t>Psora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05" dirty="0">
                <a:solidFill>
                  <a:srgbClr val="4B366A"/>
                </a:solidFill>
                <a:latin typeface="Arial"/>
                <a:cs typeface="Arial"/>
              </a:rPr>
              <a:t>Psychosis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85" dirty="0">
                <a:solidFill>
                  <a:srgbClr val="4B366A"/>
                </a:solidFill>
                <a:latin typeface="Arial"/>
                <a:cs typeface="Arial"/>
              </a:rPr>
              <a:t>Syphilis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15" dirty="0">
                <a:solidFill>
                  <a:srgbClr val="4B366A"/>
                </a:solidFill>
                <a:latin typeface="Arial"/>
                <a:cs typeface="Arial"/>
              </a:rPr>
              <a:t>These </a:t>
            </a:r>
            <a:r>
              <a:rPr sz="3200" spc="-180" dirty="0">
                <a:solidFill>
                  <a:srgbClr val="4B366A"/>
                </a:solidFill>
                <a:latin typeface="Arial"/>
                <a:cs typeface="Arial"/>
              </a:rPr>
              <a:t>exist </a:t>
            </a:r>
            <a:r>
              <a:rPr sz="3200" spc="-60" dirty="0">
                <a:solidFill>
                  <a:srgbClr val="4B366A"/>
                </a:solidFill>
                <a:latin typeface="Arial"/>
                <a:cs typeface="Arial"/>
              </a:rPr>
              <a:t>in </a:t>
            </a:r>
            <a:r>
              <a:rPr sz="3200" spc="-10" dirty="0">
                <a:solidFill>
                  <a:srgbClr val="4B366A"/>
                </a:solidFill>
                <a:latin typeface="Arial"/>
                <a:cs typeface="Arial"/>
              </a:rPr>
              <a:t>a </a:t>
            </a:r>
            <a:r>
              <a:rPr sz="3200" spc="-240" dirty="0">
                <a:solidFill>
                  <a:srgbClr val="4B366A"/>
                </a:solidFill>
                <a:latin typeface="Arial"/>
                <a:cs typeface="Arial"/>
              </a:rPr>
              <a:t>suppressed </a:t>
            </a:r>
            <a:r>
              <a:rPr sz="3200" spc="-70" dirty="0">
                <a:solidFill>
                  <a:srgbClr val="4B366A"/>
                </a:solidFill>
                <a:latin typeface="Arial"/>
                <a:cs typeface="Arial"/>
              </a:rPr>
              <a:t>or </a:t>
            </a:r>
            <a:r>
              <a:rPr sz="3200" spc="-170" dirty="0">
                <a:solidFill>
                  <a:srgbClr val="4B366A"/>
                </a:solidFill>
                <a:latin typeface="Arial"/>
                <a:cs typeface="Arial"/>
              </a:rPr>
              <a:t>sleeping </a:t>
            </a:r>
            <a:r>
              <a:rPr sz="3200" spc="-100" dirty="0">
                <a:solidFill>
                  <a:srgbClr val="4B366A"/>
                </a:solidFill>
                <a:latin typeface="Arial"/>
                <a:cs typeface="Arial"/>
              </a:rPr>
              <a:t>state </a:t>
            </a:r>
            <a:r>
              <a:rPr sz="3200" spc="-60" dirty="0">
                <a:solidFill>
                  <a:srgbClr val="4B366A"/>
                </a:solidFill>
                <a:latin typeface="Arial"/>
                <a:cs typeface="Arial"/>
              </a:rPr>
              <a:t>in  </a:t>
            </a:r>
            <a:r>
              <a:rPr sz="3200" spc="-10" dirty="0">
                <a:solidFill>
                  <a:srgbClr val="4B366A"/>
                </a:solidFill>
                <a:latin typeface="Arial"/>
                <a:cs typeface="Arial"/>
              </a:rPr>
              <a:t>a </a:t>
            </a:r>
            <a:r>
              <a:rPr sz="3200" spc="-190" dirty="0">
                <a:solidFill>
                  <a:srgbClr val="4B366A"/>
                </a:solidFill>
                <a:latin typeface="Arial"/>
                <a:cs typeface="Arial"/>
              </a:rPr>
              <a:t>person. </a:t>
            </a:r>
            <a:r>
              <a:rPr sz="3200" spc="-340" dirty="0">
                <a:solidFill>
                  <a:srgbClr val="4B366A"/>
                </a:solidFill>
                <a:latin typeface="Arial"/>
                <a:cs typeface="Arial"/>
              </a:rPr>
              <a:t>As </a:t>
            </a:r>
            <a:r>
              <a:rPr sz="3200" spc="-95" dirty="0">
                <a:solidFill>
                  <a:srgbClr val="4B366A"/>
                </a:solidFill>
                <a:latin typeface="Arial"/>
                <a:cs typeface="Arial"/>
              </a:rPr>
              <a:t>long </a:t>
            </a:r>
            <a:r>
              <a:rPr sz="3200" spc="-330" dirty="0">
                <a:solidFill>
                  <a:srgbClr val="4B366A"/>
                </a:solidFill>
                <a:latin typeface="Arial"/>
                <a:cs typeface="Arial"/>
              </a:rPr>
              <a:t>as </a:t>
            </a:r>
            <a:r>
              <a:rPr sz="3200" spc="-60" dirty="0">
                <a:solidFill>
                  <a:srgbClr val="4B366A"/>
                </a:solidFill>
                <a:latin typeface="Arial"/>
                <a:cs typeface="Arial"/>
              </a:rPr>
              <a:t>they </a:t>
            </a:r>
            <a:r>
              <a:rPr sz="3200" spc="-85" dirty="0">
                <a:solidFill>
                  <a:srgbClr val="4B366A"/>
                </a:solidFill>
                <a:latin typeface="Arial"/>
                <a:cs typeface="Arial"/>
              </a:rPr>
              <a:t>are </a:t>
            </a:r>
            <a:r>
              <a:rPr sz="3200" spc="-60" dirty="0">
                <a:solidFill>
                  <a:srgbClr val="4B366A"/>
                </a:solidFill>
                <a:latin typeface="Arial"/>
                <a:cs typeface="Arial"/>
              </a:rPr>
              <a:t>in </a:t>
            </a:r>
            <a:r>
              <a:rPr sz="3200" spc="65" dirty="0">
                <a:solidFill>
                  <a:srgbClr val="4B366A"/>
                </a:solidFill>
                <a:latin typeface="Arial"/>
                <a:cs typeface="Arial"/>
              </a:rPr>
              <a:t>that </a:t>
            </a:r>
            <a:r>
              <a:rPr sz="3200" spc="-114" dirty="0">
                <a:solidFill>
                  <a:srgbClr val="4B366A"/>
                </a:solidFill>
                <a:latin typeface="Arial"/>
                <a:cs typeface="Arial"/>
              </a:rPr>
              <a:t>state, </a:t>
            </a:r>
            <a:r>
              <a:rPr sz="3200" spc="-50" dirty="0">
                <a:solidFill>
                  <a:srgbClr val="4B366A"/>
                </a:solidFill>
                <a:latin typeface="Arial"/>
                <a:cs typeface="Arial"/>
              </a:rPr>
              <a:t>the  </a:t>
            </a:r>
            <a:r>
              <a:rPr sz="3200" spc="-185" dirty="0">
                <a:solidFill>
                  <a:srgbClr val="4B366A"/>
                </a:solidFill>
                <a:latin typeface="Arial"/>
                <a:cs typeface="Arial"/>
              </a:rPr>
              <a:t>person </a:t>
            </a:r>
            <a:r>
              <a:rPr sz="3200" spc="-254" dirty="0">
                <a:solidFill>
                  <a:srgbClr val="4B366A"/>
                </a:solidFill>
                <a:latin typeface="Arial"/>
                <a:cs typeface="Arial"/>
              </a:rPr>
              <a:t>does </a:t>
            </a:r>
            <a:r>
              <a:rPr sz="3200" spc="-15" dirty="0">
                <a:solidFill>
                  <a:srgbClr val="4B366A"/>
                </a:solidFill>
                <a:latin typeface="Arial"/>
                <a:cs typeface="Arial"/>
              </a:rPr>
              <a:t>not </a:t>
            </a:r>
            <a:r>
              <a:rPr sz="3200" spc="-140" dirty="0">
                <a:solidFill>
                  <a:srgbClr val="4B366A"/>
                </a:solidFill>
                <a:latin typeface="Arial"/>
                <a:cs typeface="Arial"/>
              </a:rPr>
              <a:t>suffer </a:t>
            </a:r>
            <a:r>
              <a:rPr sz="3200" spc="-25" dirty="0">
                <a:solidFill>
                  <a:srgbClr val="4B366A"/>
                </a:solidFill>
                <a:latin typeface="Arial"/>
                <a:cs typeface="Arial"/>
              </a:rPr>
              <a:t>from </a:t>
            </a:r>
            <a:r>
              <a:rPr sz="3200" spc="-305" dirty="0">
                <a:solidFill>
                  <a:srgbClr val="4B366A"/>
                </a:solidFill>
                <a:latin typeface="Arial"/>
                <a:cs typeface="Arial"/>
              </a:rPr>
              <a:t>diseases </a:t>
            </a:r>
            <a:r>
              <a:rPr sz="3200" spc="-90" dirty="0">
                <a:solidFill>
                  <a:srgbClr val="4B366A"/>
                </a:solidFill>
                <a:latin typeface="Arial"/>
                <a:cs typeface="Arial"/>
              </a:rPr>
              <a:t>due </a:t>
            </a:r>
            <a:r>
              <a:rPr sz="3200" spc="25" dirty="0">
                <a:solidFill>
                  <a:srgbClr val="4B366A"/>
                </a:solidFill>
                <a:latin typeface="Arial"/>
                <a:cs typeface="Arial"/>
              </a:rPr>
              <a:t>to  </a:t>
            </a:r>
            <a:r>
              <a:rPr sz="3200" spc="-204" dirty="0">
                <a:solidFill>
                  <a:srgbClr val="4B366A"/>
                </a:solidFill>
                <a:latin typeface="Arial"/>
                <a:cs typeface="Arial"/>
              </a:rPr>
              <a:t>resistance</a:t>
            </a:r>
            <a:r>
              <a:rPr sz="3200" spc="-95" dirty="0">
                <a:solidFill>
                  <a:srgbClr val="4B366A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4B366A"/>
                </a:solidFill>
                <a:latin typeface="Arial"/>
                <a:cs typeface="Arial"/>
              </a:rPr>
              <a:t>power.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948689"/>
            <a:ext cx="8028305" cy="4448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8255" indent="-255270">
              <a:lnSpc>
                <a:spcPct val="1497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2292350" algn="l"/>
                <a:tab pos="4532630" algn="l"/>
                <a:tab pos="5936615" algn="l"/>
                <a:tab pos="7346950" algn="l"/>
              </a:tabLst>
            </a:pP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y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u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rv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ra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75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30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50" dirty="0">
                <a:solidFill>
                  <a:srgbClr val="6F6601"/>
                </a:solidFill>
                <a:latin typeface="Arial"/>
                <a:cs typeface="Arial"/>
              </a:rPr>
              <a:t>,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l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g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d 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philosophy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it.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2167255" algn="l"/>
                <a:tab pos="4032250" algn="l"/>
                <a:tab pos="5380355" algn="l"/>
                <a:tab pos="7552055" algn="l"/>
              </a:tabLst>
            </a:pP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B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,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l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g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w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55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35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ri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35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l</a:t>
            </a:r>
            <a:r>
              <a:rPr sz="3200" spc="-47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420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40" dirty="0">
                <a:solidFill>
                  <a:srgbClr val="6F6601"/>
                </a:solidFill>
                <a:latin typeface="Arial"/>
                <a:cs typeface="Arial"/>
              </a:rPr>
              <a:t>f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r 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maintenance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health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, </a:t>
            </a:r>
            <a:r>
              <a:rPr sz="3200" spc="95" dirty="0">
                <a:solidFill>
                  <a:srgbClr val="6F6601"/>
                </a:solidFill>
                <a:latin typeface="Arial"/>
                <a:cs typeface="Arial"/>
              </a:rPr>
              <a:t>it </a:t>
            </a:r>
            <a:r>
              <a:rPr sz="3200" spc="-330" dirty="0">
                <a:solidFill>
                  <a:srgbClr val="6F6601"/>
                </a:solidFill>
                <a:latin typeface="Arial"/>
                <a:cs typeface="Arial"/>
              </a:rPr>
              <a:t>as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also 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developed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 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wide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range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therapeutic 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measures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combat  </a:t>
            </a:r>
            <a:r>
              <a:rPr sz="3200" spc="-229" dirty="0">
                <a:solidFill>
                  <a:srgbClr val="6F6601"/>
                </a:solidFill>
                <a:latin typeface="Arial"/>
                <a:cs typeface="Arial"/>
              </a:rPr>
              <a:t>illness.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948689"/>
            <a:ext cx="7950200" cy="2948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40" dirty="0">
                <a:solidFill>
                  <a:srgbClr val="4B366A"/>
                </a:solidFill>
                <a:latin typeface="Arial"/>
                <a:cs typeface="Arial"/>
              </a:rPr>
              <a:t>If </a:t>
            </a:r>
            <a:r>
              <a:rPr sz="3200" spc="-65" dirty="0">
                <a:solidFill>
                  <a:srgbClr val="4B366A"/>
                </a:solidFill>
                <a:latin typeface="Arial"/>
                <a:cs typeface="Arial"/>
              </a:rPr>
              <a:t>any </a:t>
            </a:r>
            <a:r>
              <a:rPr sz="3200" spc="-165" dirty="0">
                <a:solidFill>
                  <a:srgbClr val="4B366A"/>
                </a:solidFill>
                <a:latin typeface="Arial"/>
                <a:cs typeface="Arial"/>
              </a:rPr>
              <a:t>one </a:t>
            </a:r>
            <a:r>
              <a:rPr sz="3200" spc="-45" dirty="0">
                <a:solidFill>
                  <a:srgbClr val="4B366A"/>
                </a:solidFill>
                <a:latin typeface="Arial"/>
                <a:cs typeface="Arial"/>
              </a:rPr>
              <a:t>of </a:t>
            </a:r>
            <a:r>
              <a:rPr sz="3200" spc="-35" dirty="0">
                <a:solidFill>
                  <a:srgbClr val="4B366A"/>
                </a:solidFill>
                <a:latin typeface="Arial"/>
                <a:cs typeface="Arial"/>
              </a:rPr>
              <a:t>them </a:t>
            </a:r>
            <a:r>
              <a:rPr sz="3200" spc="-55" dirty="0">
                <a:solidFill>
                  <a:srgbClr val="4B366A"/>
                </a:solidFill>
                <a:latin typeface="Arial"/>
                <a:cs typeface="Arial"/>
              </a:rPr>
              <a:t>stimulated </a:t>
            </a:r>
            <a:r>
              <a:rPr sz="3200" spc="-204" dirty="0">
                <a:solidFill>
                  <a:srgbClr val="4B366A"/>
                </a:solidFill>
                <a:latin typeface="Arial"/>
                <a:cs typeface="Arial"/>
              </a:rPr>
              <a:t>, </a:t>
            </a:r>
            <a:r>
              <a:rPr sz="3200" spc="-65" dirty="0">
                <a:solidFill>
                  <a:srgbClr val="4B366A"/>
                </a:solidFill>
                <a:latin typeface="Arial"/>
                <a:cs typeface="Arial"/>
              </a:rPr>
              <a:t>then </a:t>
            </a:r>
            <a:r>
              <a:rPr sz="3200" spc="-50" dirty="0">
                <a:solidFill>
                  <a:srgbClr val="4B366A"/>
                </a:solidFill>
                <a:latin typeface="Arial"/>
                <a:cs typeface="Arial"/>
              </a:rPr>
              <a:t>the  </a:t>
            </a:r>
            <a:r>
              <a:rPr sz="3200" spc="-185" dirty="0">
                <a:solidFill>
                  <a:srgbClr val="4B366A"/>
                </a:solidFill>
                <a:latin typeface="Arial"/>
                <a:cs typeface="Arial"/>
              </a:rPr>
              <a:t>person </a:t>
            </a:r>
            <a:r>
              <a:rPr sz="3200" spc="-335" dirty="0">
                <a:solidFill>
                  <a:srgbClr val="4B366A"/>
                </a:solidFill>
                <a:latin typeface="Arial"/>
                <a:cs typeface="Arial"/>
              </a:rPr>
              <a:t>loses </a:t>
            </a:r>
            <a:r>
              <a:rPr sz="3200" spc="-260" dirty="0">
                <a:solidFill>
                  <a:srgbClr val="4B366A"/>
                </a:solidFill>
                <a:latin typeface="Arial"/>
                <a:cs typeface="Arial"/>
              </a:rPr>
              <a:t>his </a:t>
            </a:r>
            <a:r>
              <a:rPr sz="3200" spc="-204" dirty="0">
                <a:solidFill>
                  <a:srgbClr val="4B366A"/>
                </a:solidFill>
                <a:latin typeface="Arial"/>
                <a:cs typeface="Arial"/>
              </a:rPr>
              <a:t>resistance </a:t>
            </a:r>
            <a:r>
              <a:rPr sz="3200" spc="-70" dirty="0">
                <a:solidFill>
                  <a:srgbClr val="4B366A"/>
                </a:solidFill>
                <a:latin typeface="Arial"/>
                <a:cs typeface="Arial"/>
              </a:rPr>
              <a:t>power </a:t>
            </a:r>
            <a:r>
              <a:rPr sz="3200" spc="-40" dirty="0">
                <a:solidFill>
                  <a:srgbClr val="4B366A"/>
                </a:solidFill>
                <a:latin typeface="Arial"/>
                <a:cs typeface="Arial"/>
              </a:rPr>
              <a:t>and </a:t>
            </a:r>
            <a:r>
              <a:rPr sz="3200" spc="-210" dirty="0">
                <a:solidFill>
                  <a:srgbClr val="4B366A"/>
                </a:solidFill>
                <a:latin typeface="Arial"/>
                <a:cs typeface="Arial"/>
              </a:rPr>
              <a:t>suffers  </a:t>
            </a:r>
            <a:r>
              <a:rPr sz="3200" spc="-25" dirty="0">
                <a:solidFill>
                  <a:srgbClr val="4B366A"/>
                </a:solidFill>
                <a:latin typeface="Arial"/>
                <a:cs typeface="Arial"/>
              </a:rPr>
              <a:t>from </a:t>
            </a:r>
            <a:r>
              <a:rPr sz="3200" spc="-305" dirty="0">
                <a:solidFill>
                  <a:srgbClr val="4B366A"/>
                </a:solidFill>
                <a:latin typeface="Arial"/>
                <a:cs typeface="Arial"/>
              </a:rPr>
              <a:t>diseases </a:t>
            </a:r>
            <a:r>
              <a:rPr sz="3200" spc="-45" dirty="0">
                <a:solidFill>
                  <a:srgbClr val="4B366A"/>
                </a:solidFill>
                <a:latin typeface="Arial"/>
                <a:cs typeface="Arial"/>
              </a:rPr>
              <a:t>related </a:t>
            </a:r>
            <a:r>
              <a:rPr sz="3200" spc="25" dirty="0">
                <a:solidFill>
                  <a:srgbClr val="4B366A"/>
                </a:solidFill>
                <a:latin typeface="Arial"/>
                <a:cs typeface="Arial"/>
              </a:rPr>
              <a:t>to </a:t>
            </a:r>
            <a:r>
              <a:rPr sz="3200" spc="-5" dirty="0">
                <a:solidFill>
                  <a:srgbClr val="4B366A"/>
                </a:solidFill>
                <a:latin typeface="Arial"/>
                <a:cs typeface="Arial"/>
              </a:rPr>
              <a:t>it. </a:t>
            </a:r>
            <a:r>
              <a:rPr sz="3200" spc="-140" dirty="0">
                <a:solidFill>
                  <a:srgbClr val="4B366A"/>
                </a:solidFill>
                <a:latin typeface="Arial"/>
                <a:cs typeface="Arial"/>
              </a:rPr>
              <a:t>Therefore  </a:t>
            </a:r>
            <a:r>
              <a:rPr sz="3200" spc="-204" dirty="0">
                <a:solidFill>
                  <a:srgbClr val="4B366A"/>
                </a:solidFill>
                <a:latin typeface="Arial"/>
                <a:cs typeface="Arial"/>
              </a:rPr>
              <a:t>,  </a:t>
            </a:r>
            <a:r>
              <a:rPr sz="3200" spc="-55" dirty="0">
                <a:solidFill>
                  <a:srgbClr val="4B366A"/>
                </a:solidFill>
                <a:latin typeface="Arial"/>
                <a:cs typeface="Arial"/>
              </a:rPr>
              <a:t>Homeopathy </a:t>
            </a:r>
            <a:r>
              <a:rPr sz="3200" spc="-325" dirty="0">
                <a:solidFill>
                  <a:srgbClr val="4B366A"/>
                </a:solidFill>
                <a:latin typeface="Arial"/>
                <a:cs typeface="Arial"/>
              </a:rPr>
              <a:t>is </a:t>
            </a:r>
            <a:r>
              <a:rPr sz="3200" spc="-95" dirty="0">
                <a:solidFill>
                  <a:srgbClr val="4B366A"/>
                </a:solidFill>
                <a:latin typeface="Arial"/>
                <a:cs typeface="Arial"/>
              </a:rPr>
              <a:t>called </a:t>
            </a:r>
            <a:r>
              <a:rPr sz="3200" spc="-10" dirty="0">
                <a:solidFill>
                  <a:srgbClr val="4B366A"/>
                </a:solidFill>
                <a:latin typeface="Arial"/>
                <a:cs typeface="Arial"/>
              </a:rPr>
              <a:t>a </a:t>
            </a:r>
            <a:r>
              <a:rPr sz="3200" spc="-150" dirty="0">
                <a:solidFill>
                  <a:srgbClr val="BF0000"/>
                </a:solidFill>
                <a:latin typeface="Arial"/>
                <a:cs typeface="Arial"/>
              </a:rPr>
              <a:t>Genetic</a:t>
            </a:r>
            <a:r>
              <a:rPr sz="3200" spc="-47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BF0000"/>
                </a:solidFill>
                <a:latin typeface="Arial"/>
                <a:cs typeface="Arial"/>
              </a:rPr>
              <a:t>medicine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10259"/>
            <a:ext cx="7950200" cy="4276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algn="just">
              <a:lnSpc>
                <a:spcPct val="100000"/>
              </a:lnSpc>
              <a:spcBef>
                <a:spcPts val="100"/>
              </a:spcBef>
            </a:pPr>
            <a:r>
              <a:rPr sz="3200" spc="-175" dirty="0">
                <a:solidFill>
                  <a:srgbClr val="BF0000"/>
                </a:solidFill>
                <a:latin typeface="Arial"/>
                <a:cs typeface="Arial"/>
              </a:rPr>
              <a:t>Discovery </a:t>
            </a:r>
            <a:r>
              <a:rPr sz="3200" spc="-50" dirty="0">
                <a:solidFill>
                  <a:srgbClr val="BF0000"/>
                </a:solidFill>
                <a:latin typeface="Arial"/>
                <a:cs typeface="Arial"/>
              </a:rPr>
              <a:t>of</a:t>
            </a:r>
            <a:r>
              <a:rPr sz="3200" spc="-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155" dirty="0">
                <a:solidFill>
                  <a:srgbClr val="BF0000"/>
                </a:solidFill>
                <a:latin typeface="Arial"/>
                <a:cs typeface="Arial"/>
              </a:rPr>
              <a:t>drugs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8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434C25"/>
                </a:solidFill>
                <a:latin typeface="Arial"/>
                <a:cs typeface="Arial"/>
              </a:rPr>
              <a:t>The </a:t>
            </a:r>
            <a:r>
              <a:rPr sz="3200" spc="-155" dirty="0">
                <a:solidFill>
                  <a:srgbClr val="434C25"/>
                </a:solidFill>
                <a:latin typeface="Arial"/>
                <a:cs typeface="Arial"/>
              </a:rPr>
              <a:t>drugs </a:t>
            </a:r>
            <a:r>
              <a:rPr sz="3200" spc="-85" dirty="0">
                <a:solidFill>
                  <a:srgbClr val="434C25"/>
                </a:solidFill>
                <a:latin typeface="Arial"/>
                <a:cs typeface="Arial"/>
              </a:rPr>
              <a:t>are </a:t>
            </a:r>
            <a:r>
              <a:rPr sz="3200" spc="-160" dirty="0">
                <a:solidFill>
                  <a:srgbClr val="434C25"/>
                </a:solidFill>
                <a:latin typeface="Arial"/>
                <a:cs typeface="Arial"/>
              </a:rPr>
              <a:t>discovered </a:t>
            </a:r>
            <a:r>
              <a:rPr sz="3200" spc="-45" dirty="0">
                <a:solidFill>
                  <a:srgbClr val="434C25"/>
                </a:solidFill>
                <a:latin typeface="Arial"/>
                <a:cs typeface="Arial"/>
              </a:rPr>
              <a:t>by </a:t>
            </a:r>
            <a:r>
              <a:rPr sz="3200" spc="-105" dirty="0">
                <a:solidFill>
                  <a:srgbClr val="434C25"/>
                </a:solidFill>
                <a:latin typeface="Arial"/>
                <a:cs typeface="Arial"/>
              </a:rPr>
              <a:t>testing </a:t>
            </a:r>
            <a:r>
              <a:rPr sz="3200" spc="-125" dirty="0">
                <a:solidFill>
                  <a:srgbClr val="434C25"/>
                </a:solidFill>
                <a:latin typeface="Arial"/>
                <a:cs typeface="Arial"/>
              </a:rPr>
              <a:t>on  </a:t>
            </a:r>
            <a:r>
              <a:rPr sz="3200" spc="-150" dirty="0">
                <a:solidFill>
                  <a:srgbClr val="434C25"/>
                </a:solidFill>
                <a:latin typeface="Arial"/>
                <a:cs typeface="Arial"/>
              </a:rPr>
              <a:t>humans </a:t>
            </a:r>
            <a:r>
              <a:rPr sz="3200" spc="55" dirty="0">
                <a:solidFill>
                  <a:srgbClr val="434C25"/>
                </a:solidFill>
                <a:latin typeface="Arial"/>
                <a:cs typeface="Arial"/>
              </a:rPr>
              <a:t>but </a:t>
            </a:r>
            <a:r>
              <a:rPr sz="3200" spc="-20" dirty="0">
                <a:solidFill>
                  <a:srgbClr val="434C25"/>
                </a:solidFill>
                <a:latin typeface="Arial"/>
                <a:cs typeface="Arial"/>
              </a:rPr>
              <a:t>not </a:t>
            </a:r>
            <a:r>
              <a:rPr sz="3200" spc="-125" dirty="0">
                <a:solidFill>
                  <a:srgbClr val="434C25"/>
                </a:solidFill>
                <a:latin typeface="Arial"/>
                <a:cs typeface="Arial"/>
              </a:rPr>
              <a:t>on </a:t>
            </a:r>
            <a:r>
              <a:rPr sz="3200" spc="-110" dirty="0">
                <a:solidFill>
                  <a:srgbClr val="434C25"/>
                </a:solidFill>
                <a:latin typeface="Arial"/>
                <a:cs typeface="Arial"/>
              </a:rPr>
              <a:t>animals </a:t>
            </a:r>
            <a:r>
              <a:rPr sz="3200" spc="-204" dirty="0">
                <a:solidFill>
                  <a:srgbClr val="434C25"/>
                </a:solidFill>
                <a:latin typeface="Arial"/>
                <a:cs typeface="Arial"/>
              </a:rPr>
              <a:t>. </a:t>
            </a:r>
            <a:r>
              <a:rPr sz="3200" spc="-25" dirty="0">
                <a:solidFill>
                  <a:srgbClr val="434C25"/>
                </a:solidFill>
                <a:latin typeface="Arial"/>
                <a:cs typeface="Arial"/>
              </a:rPr>
              <a:t>A </a:t>
            </a:r>
            <a:r>
              <a:rPr sz="3200" spc="-35" dirty="0">
                <a:solidFill>
                  <a:srgbClr val="434C25"/>
                </a:solidFill>
                <a:latin typeface="Arial"/>
                <a:cs typeface="Arial"/>
              </a:rPr>
              <a:t>drug </a:t>
            </a:r>
            <a:r>
              <a:rPr sz="3200" spc="-330" dirty="0">
                <a:solidFill>
                  <a:srgbClr val="434C25"/>
                </a:solidFill>
                <a:latin typeface="Arial"/>
                <a:cs typeface="Arial"/>
              </a:rPr>
              <a:t>is  </a:t>
            </a:r>
            <a:r>
              <a:rPr sz="3200" spc="-90" dirty="0">
                <a:solidFill>
                  <a:srgbClr val="434C25"/>
                </a:solidFill>
                <a:latin typeface="Arial"/>
                <a:cs typeface="Arial"/>
              </a:rPr>
              <a:t>administered </a:t>
            </a:r>
            <a:r>
              <a:rPr sz="3200" spc="-125" dirty="0">
                <a:solidFill>
                  <a:srgbClr val="434C25"/>
                </a:solidFill>
                <a:latin typeface="Arial"/>
                <a:cs typeface="Arial"/>
              </a:rPr>
              <a:t>on 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healthy </a:t>
            </a:r>
            <a:r>
              <a:rPr sz="3200" spc="-185" dirty="0">
                <a:solidFill>
                  <a:srgbClr val="434C25"/>
                </a:solidFill>
                <a:latin typeface="Arial"/>
                <a:cs typeface="Arial"/>
              </a:rPr>
              <a:t>person </a:t>
            </a:r>
            <a:r>
              <a:rPr sz="3200" spc="25" dirty="0">
                <a:solidFill>
                  <a:srgbClr val="434C25"/>
                </a:solidFill>
                <a:latin typeface="Arial"/>
                <a:cs typeface="Arial"/>
              </a:rPr>
              <a:t>to </a:t>
            </a:r>
            <a:r>
              <a:rPr sz="3200" spc="-120" dirty="0">
                <a:solidFill>
                  <a:srgbClr val="434C25"/>
                </a:solidFill>
                <a:latin typeface="Arial"/>
                <a:cs typeface="Arial"/>
              </a:rPr>
              <a:t>induce  </a:t>
            </a:r>
            <a:r>
              <a:rPr sz="3200" spc="-65" dirty="0">
                <a:solidFill>
                  <a:srgbClr val="434C25"/>
                </a:solidFill>
                <a:latin typeface="Arial"/>
                <a:cs typeface="Arial"/>
              </a:rPr>
              <a:t>any </a:t>
            </a:r>
            <a:r>
              <a:rPr sz="3200" spc="-165" dirty="0">
                <a:solidFill>
                  <a:srgbClr val="434C25"/>
                </a:solidFill>
                <a:latin typeface="Arial"/>
                <a:cs typeface="Arial"/>
              </a:rPr>
              <a:t>one 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434C25"/>
                </a:solidFill>
                <a:latin typeface="Arial"/>
                <a:cs typeface="Arial"/>
              </a:rPr>
              <a:t>the </a:t>
            </a:r>
            <a:r>
              <a:rPr sz="3200" spc="-215" dirty="0">
                <a:solidFill>
                  <a:srgbClr val="434C25"/>
                </a:solidFill>
                <a:latin typeface="Arial"/>
                <a:cs typeface="Arial"/>
              </a:rPr>
              <a:t>miasms </a:t>
            </a:r>
            <a:r>
              <a:rPr sz="3200" spc="-40" dirty="0">
                <a:solidFill>
                  <a:srgbClr val="434C25"/>
                </a:solidFill>
                <a:latin typeface="Arial"/>
                <a:cs typeface="Arial"/>
              </a:rPr>
              <a:t>and </a:t>
            </a:r>
            <a:r>
              <a:rPr sz="3200" spc="-55" dirty="0">
                <a:solidFill>
                  <a:srgbClr val="434C25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434C25"/>
                </a:solidFill>
                <a:latin typeface="Arial"/>
                <a:cs typeface="Arial"/>
              </a:rPr>
              <a:t>symptoms 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of  the </a:t>
            </a:r>
            <a:r>
              <a:rPr sz="3200" spc="-160" dirty="0">
                <a:solidFill>
                  <a:srgbClr val="434C25"/>
                </a:solidFill>
                <a:latin typeface="Arial"/>
                <a:cs typeface="Arial"/>
              </a:rPr>
              <a:t>drugs </a:t>
            </a:r>
            <a:r>
              <a:rPr sz="3200" spc="-85" dirty="0">
                <a:solidFill>
                  <a:srgbClr val="434C25"/>
                </a:solidFill>
                <a:latin typeface="Arial"/>
                <a:cs typeface="Arial"/>
              </a:rPr>
              <a:t>are</a:t>
            </a:r>
            <a:r>
              <a:rPr sz="3200" spc="-65" dirty="0">
                <a:solidFill>
                  <a:srgbClr val="434C25"/>
                </a:solidFill>
                <a:latin typeface="Arial"/>
                <a:cs typeface="Arial"/>
              </a:rPr>
              <a:t> </a:t>
            </a:r>
            <a:r>
              <a:rPr sz="3200" spc="-160" dirty="0">
                <a:solidFill>
                  <a:srgbClr val="434C25"/>
                </a:solidFill>
                <a:latin typeface="Arial"/>
                <a:cs typeface="Arial"/>
              </a:rPr>
              <a:t>discovered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34059"/>
            <a:ext cx="7955280" cy="5082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spc="-60" dirty="0">
                <a:solidFill>
                  <a:srgbClr val="BF0000"/>
                </a:solidFill>
                <a:latin typeface="Arial"/>
                <a:cs typeface="Arial"/>
              </a:rPr>
              <a:t>Treatment</a:t>
            </a:r>
            <a:endParaRPr sz="3200">
              <a:latin typeface="Arial"/>
              <a:cs typeface="Arial"/>
            </a:endParaRPr>
          </a:p>
          <a:p>
            <a:pPr marL="267970" marR="8255" indent="-255270" algn="just">
              <a:lnSpc>
                <a:spcPct val="149700"/>
              </a:lnSpc>
              <a:spcBef>
                <a:spcPts val="85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treatment </a:t>
            </a:r>
            <a:r>
              <a:rPr sz="3200" spc="-330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180" dirty="0">
                <a:solidFill>
                  <a:srgbClr val="33391C"/>
                </a:solidFill>
                <a:latin typeface="Arial"/>
                <a:cs typeface="Arial"/>
              </a:rPr>
              <a:t>based </a:t>
            </a:r>
            <a:r>
              <a:rPr sz="3200" spc="-125" dirty="0">
                <a:solidFill>
                  <a:srgbClr val="33391C"/>
                </a:solidFill>
                <a:latin typeface="Arial"/>
                <a:cs typeface="Arial"/>
              </a:rPr>
              <a:t>on </a:t>
            </a:r>
            <a:r>
              <a:rPr sz="3200" spc="-180" dirty="0">
                <a:solidFill>
                  <a:srgbClr val="33391C"/>
                </a:solidFill>
                <a:latin typeface="Arial"/>
                <a:cs typeface="Arial"/>
              </a:rPr>
              <a:t>he </a:t>
            </a:r>
            <a:r>
              <a:rPr sz="3200" spc="-130" dirty="0">
                <a:solidFill>
                  <a:srgbClr val="33391C"/>
                </a:solidFill>
                <a:latin typeface="Arial"/>
                <a:cs typeface="Arial"/>
              </a:rPr>
              <a:t>concept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proving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</a:t>
            </a:r>
            <a:r>
              <a:rPr sz="3200" spc="-12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prover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85" dirty="0">
                <a:solidFill>
                  <a:srgbClr val="BF0000"/>
                </a:solidFill>
                <a:latin typeface="Arial"/>
                <a:cs typeface="Arial"/>
              </a:rPr>
              <a:t>Prover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– </a:t>
            </a: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healthy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185" dirty="0">
                <a:solidFill>
                  <a:srgbClr val="33391C"/>
                </a:solidFill>
                <a:latin typeface="Arial"/>
                <a:cs typeface="Arial"/>
              </a:rPr>
              <a:t>person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75" dirty="0">
                <a:solidFill>
                  <a:srgbClr val="BF0000"/>
                </a:solidFill>
                <a:latin typeface="Arial"/>
                <a:cs typeface="Arial"/>
              </a:rPr>
              <a:t>Proving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– </a:t>
            </a: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33391C"/>
                </a:solidFill>
                <a:latin typeface="Arial"/>
                <a:cs typeface="Arial"/>
              </a:rPr>
              <a:t>symptoms </a:t>
            </a:r>
            <a:r>
              <a:rPr sz="3200" spc="-145" dirty="0">
                <a:solidFill>
                  <a:srgbClr val="33391C"/>
                </a:solidFill>
                <a:latin typeface="Arial"/>
                <a:cs typeface="Arial"/>
              </a:rPr>
              <a:t>(Physical,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mental,  emotional </a:t>
            </a:r>
            <a:r>
              <a:rPr sz="3200" spc="-190" dirty="0">
                <a:solidFill>
                  <a:srgbClr val="33391C"/>
                </a:solidFill>
                <a:latin typeface="Arial"/>
                <a:cs typeface="Arial"/>
              </a:rPr>
              <a:t>changes) </a:t>
            </a:r>
            <a:r>
              <a:rPr sz="3200" spc="70" dirty="0">
                <a:solidFill>
                  <a:srgbClr val="33391C"/>
                </a:solidFill>
                <a:latin typeface="Arial"/>
                <a:cs typeface="Arial"/>
              </a:rPr>
              <a:t>that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are </a:t>
            </a:r>
            <a:r>
              <a:rPr sz="3200" spc="-210" dirty="0">
                <a:solidFill>
                  <a:srgbClr val="33391C"/>
                </a:solidFill>
                <a:latin typeface="Arial"/>
                <a:cs typeface="Arial"/>
              </a:rPr>
              <a:t>caused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by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the  </a:t>
            </a:r>
            <a:r>
              <a:rPr sz="3200" spc="-114" dirty="0">
                <a:solidFill>
                  <a:srgbClr val="33391C"/>
                </a:solidFill>
                <a:latin typeface="Arial"/>
                <a:cs typeface="Arial"/>
              </a:rPr>
              <a:t>various </a:t>
            </a:r>
            <a:r>
              <a:rPr sz="3200" spc="-165" dirty="0">
                <a:solidFill>
                  <a:srgbClr val="33391C"/>
                </a:solidFill>
                <a:latin typeface="Arial"/>
                <a:cs typeface="Arial"/>
              </a:rPr>
              <a:t>potencies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175" dirty="0">
                <a:solidFill>
                  <a:srgbClr val="33391C"/>
                </a:solidFill>
                <a:latin typeface="Arial"/>
                <a:cs typeface="Arial"/>
              </a:rPr>
              <a:t>medicines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in</a:t>
            </a:r>
            <a:r>
              <a:rPr sz="3200" spc="50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33391C"/>
                </a:solidFill>
                <a:latin typeface="Arial"/>
                <a:cs typeface="Arial"/>
              </a:rPr>
              <a:t>prover.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948689"/>
            <a:ext cx="7952105" cy="3680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35" dirty="0">
                <a:solidFill>
                  <a:srgbClr val="2C2800"/>
                </a:solidFill>
                <a:latin typeface="Arial"/>
                <a:cs typeface="Arial"/>
              </a:rPr>
              <a:t>For </a:t>
            </a:r>
            <a:r>
              <a:rPr sz="3200" spc="-55" dirty="0">
                <a:solidFill>
                  <a:srgbClr val="2C2800"/>
                </a:solidFill>
                <a:latin typeface="Arial"/>
                <a:cs typeface="Arial"/>
              </a:rPr>
              <a:t>the </a:t>
            </a:r>
            <a:r>
              <a:rPr sz="3200" dirty="0">
                <a:solidFill>
                  <a:srgbClr val="2C2800"/>
                </a:solidFill>
                <a:latin typeface="Arial"/>
                <a:cs typeface="Arial"/>
              </a:rPr>
              <a:t>treatment </a:t>
            </a:r>
            <a:r>
              <a:rPr sz="3200" spc="-204" dirty="0">
                <a:solidFill>
                  <a:srgbClr val="2C2800"/>
                </a:solidFill>
                <a:latin typeface="Arial"/>
                <a:cs typeface="Arial"/>
              </a:rPr>
              <a:t>, </a:t>
            </a:r>
            <a:r>
              <a:rPr sz="3200" spc="-55" dirty="0">
                <a:solidFill>
                  <a:srgbClr val="2C2800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2C2800"/>
                </a:solidFill>
                <a:latin typeface="Arial"/>
                <a:cs typeface="Arial"/>
              </a:rPr>
              <a:t>symptoms </a:t>
            </a:r>
            <a:r>
              <a:rPr sz="3200" spc="-50" dirty="0">
                <a:solidFill>
                  <a:srgbClr val="2C2800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2C2800"/>
                </a:solidFill>
                <a:latin typeface="Arial"/>
                <a:cs typeface="Arial"/>
              </a:rPr>
              <a:t>the </a:t>
            </a:r>
            <a:r>
              <a:rPr sz="3200" spc="-35" dirty="0">
                <a:solidFill>
                  <a:srgbClr val="2C2800"/>
                </a:solidFill>
                <a:latin typeface="Arial"/>
                <a:cs typeface="Arial"/>
              </a:rPr>
              <a:t>drug  </a:t>
            </a:r>
            <a:r>
              <a:rPr sz="3200" spc="-85" dirty="0">
                <a:solidFill>
                  <a:srgbClr val="2C2800"/>
                </a:solidFill>
                <a:latin typeface="Arial"/>
                <a:cs typeface="Arial"/>
              </a:rPr>
              <a:t>are compared </a:t>
            </a:r>
            <a:r>
              <a:rPr sz="3200" spc="25" dirty="0">
                <a:solidFill>
                  <a:srgbClr val="2C2800"/>
                </a:solidFill>
                <a:latin typeface="Arial"/>
                <a:cs typeface="Arial"/>
              </a:rPr>
              <a:t>with </a:t>
            </a:r>
            <a:r>
              <a:rPr sz="3200" spc="-55" dirty="0">
                <a:solidFill>
                  <a:srgbClr val="2C2800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2C2800"/>
                </a:solidFill>
                <a:latin typeface="Arial"/>
                <a:cs typeface="Arial"/>
              </a:rPr>
              <a:t>symptoms </a:t>
            </a:r>
            <a:r>
              <a:rPr sz="3200" spc="-50" dirty="0">
                <a:solidFill>
                  <a:srgbClr val="2C2800"/>
                </a:solidFill>
                <a:latin typeface="Arial"/>
                <a:cs typeface="Arial"/>
              </a:rPr>
              <a:t>of the  </a:t>
            </a:r>
            <a:r>
              <a:rPr sz="3200" spc="-20" dirty="0">
                <a:solidFill>
                  <a:srgbClr val="2C2800"/>
                </a:solidFill>
                <a:latin typeface="Arial"/>
                <a:cs typeface="Arial"/>
              </a:rPr>
              <a:t>patient. </a:t>
            </a:r>
            <a:r>
              <a:rPr sz="3200" spc="-120" dirty="0">
                <a:solidFill>
                  <a:srgbClr val="2C2800"/>
                </a:solidFill>
                <a:latin typeface="Arial"/>
                <a:cs typeface="Arial"/>
              </a:rPr>
              <a:t>In </a:t>
            </a:r>
            <a:r>
              <a:rPr sz="3200" spc="-60" dirty="0">
                <a:solidFill>
                  <a:srgbClr val="2C2800"/>
                </a:solidFill>
                <a:latin typeface="Arial"/>
                <a:cs typeface="Arial"/>
              </a:rPr>
              <a:t>other </a:t>
            </a:r>
            <a:r>
              <a:rPr sz="3200" spc="-155" dirty="0">
                <a:solidFill>
                  <a:srgbClr val="2C2800"/>
                </a:solidFill>
                <a:latin typeface="Arial"/>
                <a:cs typeface="Arial"/>
              </a:rPr>
              <a:t>words </a:t>
            </a:r>
            <a:r>
              <a:rPr sz="3200" spc="-50" dirty="0">
                <a:solidFill>
                  <a:srgbClr val="2C2800"/>
                </a:solidFill>
                <a:latin typeface="Arial"/>
                <a:cs typeface="Arial"/>
              </a:rPr>
              <a:t>the </a:t>
            </a:r>
            <a:r>
              <a:rPr sz="3200" spc="-170" dirty="0">
                <a:solidFill>
                  <a:srgbClr val="2C2800"/>
                </a:solidFill>
                <a:latin typeface="Arial"/>
                <a:cs typeface="Arial"/>
              </a:rPr>
              <a:t>selection </a:t>
            </a:r>
            <a:r>
              <a:rPr sz="3200" spc="-45" dirty="0">
                <a:solidFill>
                  <a:srgbClr val="2C2800"/>
                </a:solidFill>
                <a:latin typeface="Arial"/>
                <a:cs typeface="Arial"/>
              </a:rPr>
              <a:t>of </a:t>
            </a:r>
            <a:r>
              <a:rPr sz="3200" spc="-50" dirty="0">
                <a:solidFill>
                  <a:srgbClr val="2C2800"/>
                </a:solidFill>
                <a:latin typeface="Arial"/>
                <a:cs typeface="Arial"/>
              </a:rPr>
              <a:t>the  </a:t>
            </a:r>
            <a:r>
              <a:rPr sz="3200" spc="-35" dirty="0">
                <a:solidFill>
                  <a:srgbClr val="2C2800"/>
                </a:solidFill>
                <a:latin typeface="Arial"/>
                <a:cs typeface="Arial"/>
              </a:rPr>
              <a:t>drug </a:t>
            </a:r>
            <a:r>
              <a:rPr sz="3200" spc="-170" dirty="0">
                <a:solidFill>
                  <a:srgbClr val="2C2800"/>
                </a:solidFill>
                <a:latin typeface="Arial"/>
                <a:cs typeface="Arial"/>
              </a:rPr>
              <a:t>depends </a:t>
            </a:r>
            <a:r>
              <a:rPr sz="3200" spc="-60" dirty="0">
                <a:solidFill>
                  <a:srgbClr val="2C2800"/>
                </a:solidFill>
                <a:latin typeface="Arial"/>
                <a:cs typeface="Arial"/>
              </a:rPr>
              <a:t>upon </a:t>
            </a:r>
            <a:r>
              <a:rPr sz="3200" spc="-55" dirty="0">
                <a:solidFill>
                  <a:srgbClr val="2C2800"/>
                </a:solidFill>
                <a:latin typeface="Arial"/>
                <a:cs typeface="Arial"/>
              </a:rPr>
              <a:t>the </a:t>
            </a:r>
            <a:r>
              <a:rPr sz="3200" spc="-160" dirty="0">
                <a:solidFill>
                  <a:srgbClr val="2C2800"/>
                </a:solidFill>
                <a:latin typeface="Arial"/>
                <a:cs typeface="Arial"/>
              </a:rPr>
              <a:t>symptoms </a:t>
            </a:r>
            <a:r>
              <a:rPr sz="3200" spc="-50" dirty="0">
                <a:solidFill>
                  <a:srgbClr val="2C2800"/>
                </a:solidFill>
                <a:latin typeface="Arial"/>
                <a:cs typeface="Arial"/>
              </a:rPr>
              <a:t>of the  </a:t>
            </a:r>
            <a:r>
              <a:rPr sz="3200" spc="-35" dirty="0">
                <a:solidFill>
                  <a:srgbClr val="2C2800"/>
                </a:solidFill>
                <a:latin typeface="Arial"/>
                <a:cs typeface="Arial"/>
              </a:rPr>
              <a:t>drug </a:t>
            </a:r>
            <a:r>
              <a:rPr sz="3200" spc="-40" dirty="0">
                <a:solidFill>
                  <a:srgbClr val="2C2800"/>
                </a:solidFill>
                <a:latin typeface="Arial"/>
                <a:cs typeface="Arial"/>
              </a:rPr>
              <a:t>and </a:t>
            </a:r>
            <a:r>
              <a:rPr sz="3200" spc="5" dirty="0">
                <a:solidFill>
                  <a:srgbClr val="2C2800"/>
                </a:solidFill>
                <a:latin typeface="Arial"/>
                <a:cs typeface="Arial"/>
              </a:rPr>
              <a:t>patient</a:t>
            </a:r>
            <a:r>
              <a:rPr sz="3200" spc="-180" dirty="0">
                <a:solidFill>
                  <a:srgbClr val="2C28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2C2800"/>
                </a:solidFill>
                <a:latin typeface="Arial"/>
                <a:cs typeface="Arial"/>
              </a:rPr>
              <a:t>condition.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2850" y="1902460"/>
            <a:ext cx="6870700" cy="2802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0850" y="572769"/>
            <a:ext cx="8242300" cy="6819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5159" y="1286509"/>
            <a:ext cx="7950834" cy="339090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67970" marR="5715" indent="-255270" algn="just">
              <a:lnSpc>
                <a:spcPts val="3140"/>
              </a:lnSpc>
              <a:spcBef>
                <a:spcPts val="78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90" dirty="0">
                <a:latin typeface="Arial"/>
                <a:cs typeface="Arial"/>
              </a:rPr>
              <a:t>Unani </a:t>
            </a:r>
            <a:r>
              <a:rPr sz="3200" spc="-229" dirty="0">
                <a:latin typeface="Arial"/>
                <a:cs typeface="Arial"/>
              </a:rPr>
              <a:t>System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135" dirty="0">
                <a:latin typeface="Arial"/>
                <a:cs typeface="Arial"/>
              </a:rPr>
              <a:t>Medicine </a:t>
            </a:r>
            <a:r>
              <a:rPr sz="3200" spc="-260" dirty="0">
                <a:latin typeface="Arial"/>
                <a:cs typeface="Arial"/>
              </a:rPr>
              <a:t>has </a:t>
            </a:r>
            <a:r>
              <a:rPr sz="3200" spc="-10" dirty="0">
                <a:latin typeface="Arial"/>
                <a:cs typeface="Arial"/>
              </a:rPr>
              <a:t>a </a:t>
            </a:r>
            <a:r>
              <a:rPr sz="3200" spc="-90" dirty="0">
                <a:latin typeface="Arial"/>
                <a:cs typeface="Arial"/>
              </a:rPr>
              <a:t>long </a:t>
            </a:r>
            <a:r>
              <a:rPr sz="3200" spc="-40" dirty="0">
                <a:latin typeface="Arial"/>
                <a:cs typeface="Arial"/>
              </a:rPr>
              <a:t>and  </a:t>
            </a:r>
            <a:r>
              <a:rPr sz="3200" spc="-175" dirty="0">
                <a:latin typeface="Arial"/>
                <a:cs typeface="Arial"/>
              </a:rPr>
              <a:t>impressive </a:t>
            </a:r>
            <a:r>
              <a:rPr sz="3200" spc="-120" dirty="0">
                <a:latin typeface="Arial"/>
                <a:cs typeface="Arial"/>
              </a:rPr>
              <a:t>record </a:t>
            </a:r>
            <a:r>
              <a:rPr sz="3200" spc="-60" dirty="0">
                <a:latin typeface="Arial"/>
                <a:cs typeface="Arial"/>
              </a:rPr>
              <a:t>in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India.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81900"/>
              </a:lnSpc>
              <a:spcBef>
                <a:spcPts val="3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35" dirty="0">
                <a:latin typeface="Arial"/>
                <a:cs typeface="Arial"/>
              </a:rPr>
              <a:t>It </a:t>
            </a:r>
            <a:r>
              <a:rPr sz="3200" spc="-215" dirty="0">
                <a:latin typeface="Arial"/>
                <a:cs typeface="Arial"/>
              </a:rPr>
              <a:t>was </a:t>
            </a:r>
            <a:r>
              <a:rPr sz="3200" spc="-65" dirty="0">
                <a:latin typeface="Arial"/>
                <a:cs typeface="Arial"/>
              </a:rPr>
              <a:t>introduced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55" dirty="0">
                <a:latin typeface="Arial"/>
                <a:cs typeface="Arial"/>
              </a:rPr>
              <a:t>India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40" dirty="0">
                <a:latin typeface="Arial"/>
                <a:cs typeface="Arial"/>
              </a:rPr>
              <a:t>Arabs </a:t>
            </a:r>
            <a:r>
              <a:rPr sz="3200" spc="-40" dirty="0">
                <a:latin typeface="Arial"/>
                <a:cs typeface="Arial"/>
              </a:rPr>
              <a:t>and  </a:t>
            </a:r>
            <a:r>
              <a:rPr sz="3200" spc="-225" dirty="0">
                <a:latin typeface="Arial"/>
                <a:cs typeface="Arial"/>
              </a:rPr>
              <a:t>Persians </a:t>
            </a:r>
            <a:r>
              <a:rPr sz="3200" spc="-135" dirty="0">
                <a:latin typeface="Arial"/>
                <a:cs typeface="Arial"/>
              </a:rPr>
              <a:t>sometime </a:t>
            </a:r>
            <a:r>
              <a:rPr sz="3200" spc="-50" dirty="0">
                <a:latin typeface="Arial"/>
                <a:cs typeface="Arial"/>
              </a:rPr>
              <a:t>around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90" dirty="0">
                <a:latin typeface="Arial"/>
                <a:cs typeface="Arial"/>
              </a:rPr>
              <a:t>eleventh  </a:t>
            </a:r>
            <a:r>
              <a:rPr sz="3200" spc="-95" dirty="0">
                <a:latin typeface="Arial"/>
                <a:cs typeface="Arial"/>
              </a:rPr>
              <a:t>century.</a:t>
            </a:r>
            <a:endParaRPr sz="3200">
              <a:latin typeface="Arial"/>
              <a:cs typeface="Arial"/>
            </a:endParaRPr>
          </a:p>
          <a:p>
            <a:pPr marL="267970" marR="5715" indent="-255270" algn="just">
              <a:lnSpc>
                <a:spcPct val="81900"/>
              </a:lnSpc>
              <a:spcBef>
                <a:spcPts val="32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5" dirty="0">
                <a:latin typeface="Arial"/>
                <a:cs typeface="Arial"/>
              </a:rPr>
              <a:t>Today, </a:t>
            </a:r>
            <a:r>
              <a:rPr sz="3200" spc="-50" dirty="0">
                <a:latin typeface="Arial"/>
                <a:cs typeface="Arial"/>
              </a:rPr>
              <a:t>India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165" dirty="0">
                <a:latin typeface="Arial"/>
                <a:cs typeface="Arial"/>
              </a:rPr>
              <a:t>one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leading </a:t>
            </a:r>
            <a:r>
              <a:rPr sz="3200" spc="-145" dirty="0">
                <a:latin typeface="Arial"/>
                <a:cs typeface="Arial"/>
              </a:rPr>
              <a:t>countries </a:t>
            </a:r>
            <a:r>
              <a:rPr sz="3200" spc="-60" dirty="0">
                <a:latin typeface="Arial"/>
                <a:cs typeface="Arial"/>
              </a:rPr>
              <a:t>in  </a:t>
            </a:r>
            <a:r>
              <a:rPr sz="3200" spc="-390" dirty="0">
                <a:latin typeface="Arial"/>
                <a:cs typeface="Arial"/>
              </a:rPr>
              <a:t>so </a:t>
            </a:r>
            <a:r>
              <a:rPr sz="3200" spc="-35" dirty="0">
                <a:latin typeface="Arial"/>
                <a:cs typeface="Arial"/>
              </a:rPr>
              <a:t>for </a:t>
            </a:r>
            <a:r>
              <a:rPr sz="3200" spc="-330" dirty="0">
                <a:latin typeface="Arial"/>
                <a:cs typeface="Arial"/>
              </a:rPr>
              <a:t>as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85" dirty="0">
                <a:latin typeface="Arial"/>
                <a:cs typeface="Arial"/>
              </a:rPr>
              <a:t>practice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90" dirty="0">
                <a:latin typeface="Arial"/>
                <a:cs typeface="Arial"/>
              </a:rPr>
              <a:t>Unani </a:t>
            </a:r>
            <a:r>
              <a:rPr sz="3200" spc="-114" dirty="0">
                <a:latin typeface="Arial"/>
                <a:cs typeface="Arial"/>
              </a:rPr>
              <a:t>medicine </a:t>
            </a:r>
            <a:r>
              <a:rPr sz="3200" spc="-325" dirty="0">
                <a:latin typeface="Arial"/>
                <a:cs typeface="Arial"/>
              </a:rPr>
              <a:t>is  </a:t>
            </a:r>
            <a:r>
              <a:rPr sz="3200" spc="-170" dirty="0">
                <a:latin typeface="Arial"/>
                <a:cs typeface="Arial"/>
              </a:rPr>
              <a:t>concerned.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5159" y="4605020"/>
            <a:ext cx="24682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927100" algn="l"/>
                <a:tab pos="1909445" algn="l"/>
              </a:tabLst>
            </a:pPr>
            <a:r>
              <a:rPr sz="3200" spc="-135" dirty="0">
                <a:latin typeface="Arial"/>
                <a:cs typeface="Arial"/>
              </a:rPr>
              <a:t>I</a:t>
            </a:r>
            <a:r>
              <a:rPr sz="3200" spc="200" dirty="0">
                <a:latin typeface="Arial"/>
                <a:cs typeface="Arial"/>
              </a:rPr>
              <a:t>t	</a:t>
            </a:r>
            <a:r>
              <a:rPr sz="3200" spc="-125" dirty="0">
                <a:latin typeface="Arial"/>
                <a:cs typeface="Arial"/>
              </a:rPr>
              <a:t>h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0" dirty="0">
                <a:latin typeface="Arial"/>
                <a:cs typeface="Arial"/>
              </a:rPr>
              <a:t>t</a:t>
            </a:r>
            <a:r>
              <a:rPr sz="3200" spc="55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23531" y="4603750"/>
            <a:ext cx="4018915" cy="9131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 marR="5080" indent="88265">
              <a:lnSpc>
                <a:spcPts val="3150"/>
              </a:lnSpc>
              <a:spcBef>
                <a:spcPts val="780"/>
              </a:spcBef>
              <a:tabLst>
                <a:tab pos="1644014" algn="l"/>
                <a:tab pos="1832610" algn="l"/>
                <a:tab pos="2932430" algn="l"/>
                <a:tab pos="3401060" algn="l"/>
              </a:tabLst>
            </a:pPr>
            <a:r>
              <a:rPr sz="3200" spc="-114" dirty="0">
                <a:latin typeface="Arial"/>
                <a:cs typeface="Arial"/>
              </a:rPr>
              <a:t>largest	</a:t>
            </a:r>
            <a:r>
              <a:rPr sz="3200" spc="-65" dirty="0">
                <a:latin typeface="Arial"/>
                <a:cs typeface="Arial"/>
              </a:rPr>
              <a:t>number	</a:t>
            </a:r>
            <a:r>
              <a:rPr sz="3200" spc="-50" dirty="0">
                <a:latin typeface="Arial"/>
                <a:cs typeface="Arial"/>
              </a:rPr>
              <a:t>of  </a:t>
            </a:r>
            <a:r>
              <a:rPr sz="3200" spc="-295" dirty="0">
                <a:latin typeface="Arial"/>
                <a:cs typeface="Arial"/>
              </a:rPr>
              <a:t>res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30" dirty="0">
                <a:latin typeface="Arial"/>
                <a:cs typeface="Arial"/>
              </a:rPr>
              <a:t>r</a:t>
            </a:r>
            <a:r>
              <a:rPr sz="3200" spc="-195" dirty="0">
                <a:latin typeface="Arial"/>
                <a:cs typeface="Arial"/>
              </a:rPr>
              <a:t>c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35" dirty="0">
                <a:latin typeface="Arial"/>
                <a:cs typeface="Arial"/>
              </a:rPr>
              <a:t>th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62824" y="4603750"/>
            <a:ext cx="1034415" cy="9131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302260" marR="5080" indent="-290195">
              <a:lnSpc>
                <a:spcPts val="3150"/>
              </a:lnSpc>
              <a:spcBef>
                <a:spcPts val="780"/>
              </a:spcBef>
            </a:pPr>
            <a:r>
              <a:rPr sz="3200" spc="-204" dirty="0">
                <a:latin typeface="Arial"/>
                <a:cs typeface="Arial"/>
              </a:rPr>
              <a:t>U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55" dirty="0">
                <a:latin typeface="Arial"/>
                <a:cs typeface="Arial"/>
              </a:rPr>
              <a:t>ni  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-125" dirty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0430" y="5003800"/>
            <a:ext cx="2113280" cy="9144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marR="5080">
              <a:lnSpc>
                <a:spcPts val="3160"/>
              </a:lnSpc>
              <a:spcBef>
                <a:spcPts val="770"/>
              </a:spcBef>
            </a:pP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spc="105" dirty="0">
                <a:latin typeface="Arial"/>
                <a:cs typeface="Arial"/>
              </a:rPr>
              <a:t>t</a:t>
            </a:r>
            <a:r>
              <a:rPr sz="3200" spc="85" dirty="0">
                <a:latin typeface="Arial"/>
                <a:cs typeface="Arial"/>
              </a:rPr>
              <a:t>i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204" dirty="0">
                <a:latin typeface="Arial"/>
                <a:cs typeface="Arial"/>
              </a:rPr>
              <a:t>,  </a:t>
            </a:r>
            <a:r>
              <a:rPr sz="3200" spc="-100" dirty="0">
                <a:latin typeface="Arial"/>
                <a:cs typeface="Arial"/>
              </a:rPr>
              <a:t>institutions.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759" y="307339"/>
            <a:ext cx="8333105" cy="6704330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260350">
              <a:lnSpc>
                <a:spcPct val="100000"/>
              </a:lnSpc>
              <a:spcBef>
                <a:spcPts val="2260"/>
              </a:spcBef>
            </a:pPr>
            <a:r>
              <a:rPr sz="3200" b="1" spc="65" dirty="0">
                <a:solidFill>
                  <a:srgbClr val="BF0000"/>
                </a:solidFill>
                <a:latin typeface="Arial"/>
                <a:cs typeface="Arial"/>
              </a:rPr>
              <a:t>Origin </a:t>
            </a:r>
            <a:r>
              <a:rPr sz="3200" b="1" spc="-80" dirty="0">
                <a:solidFill>
                  <a:srgbClr val="BF0000"/>
                </a:solidFill>
                <a:latin typeface="Arial"/>
                <a:cs typeface="Arial"/>
              </a:rPr>
              <a:t>&amp; </a:t>
            </a:r>
            <a:r>
              <a:rPr sz="3200" b="1" spc="20" dirty="0">
                <a:solidFill>
                  <a:srgbClr val="BF0000"/>
                </a:solidFill>
                <a:latin typeface="Arial"/>
                <a:cs typeface="Arial"/>
              </a:rPr>
              <a:t>Development </a:t>
            </a:r>
            <a:r>
              <a:rPr sz="3200" b="1" spc="-10" dirty="0">
                <a:solidFill>
                  <a:srgbClr val="BF0000"/>
                </a:solidFill>
                <a:latin typeface="Arial"/>
                <a:cs typeface="Arial"/>
              </a:rPr>
              <a:t>of </a:t>
            </a:r>
            <a:r>
              <a:rPr sz="3200" b="1" spc="55" dirty="0">
                <a:solidFill>
                  <a:srgbClr val="BF0000"/>
                </a:solidFill>
                <a:latin typeface="Arial"/>
                <a:cs typeface="Arial"/>
              </a:rPr>
              <a:t>Unani</a:t>
            </a:r>
            <a:r>
              <a:rPr sz="3200" b="1" spc="-4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1" spc="-145" dirty="0">
                <a:solidFill>
                  <a:srgbClr val="BF0000"/>
                </a:solidFill>
                <a:latin typeface="Arial"/>
                <a:cs typeface="Arial"/>
              </a:rPr>
              <a:t>System</a:t>
            </a:r>
            <a:endParaRPr sz="3200">
              <a:latin typeface="Arial"/>
              <a:cs typeface="Arial"/>
            </a:endParaRPr>
          </a:p>
          <a:p>
            <a:pPr marL="269240" indent="-256540" algn="just">
              <a:lnSpc>
                <a:spcPct val="100000"/>
              </a:lnSpc>
              <a:spcBef>
                <a:spcPts val="2160"/>
              </a:spcBef>
              <a:buClr>
                <a:srgbClr val="9ABA58"/>
              </a:buClr>
              <a:buFont typeface="Georgia"/>
              <a:buChar char="•"/>
              <a:tabLst>
                <a:tab pos="269240" algn="l"/>
              </a:tabLst>
            </a:pPr>
            <a:r>
              <a:rPr sz="3200" spc="-90" dirty="0">
                <a:latin typeface="Arial"/>
                <a:cs typeface="Arial"/>
              </a:rPr>
              <a:t>Unani </a:t>
            </a:r>
            <a:r>
              <a:rPr sz="3200" spc="-229" dirty="0">
                <a:latin typeface="Arial"/>
                <a:cs typeface="Arial"/>
              </a:rPr>
              <a:t>system </a:t>
            </a:r>
            <a:r>
              <a:rPr sz="3200" spc="-45" dirty="0">
                <a:latin typeface="Arial"/>
                <a:cs typeface="Arial"/>
              </a:rPr>
              <a:t>originated </a:t>
            </a:r>
            <a:r>
              <a:rPr sz="3200" spc="-60" dirty="0">
                <a:latin typeface="Arial"/>
                <a:cs typeface="Arial"/>
              </a:rPr>
              <a:t>in</a:t>
            </a:r>
            <a:r>
              <a:rPr sz="3200" spc="10" dirty="0">
                <a:latin typeface="Arial"/>
                <a:cs typeface="Arial"/>
              </a:rPr>
              <a:t> </a:t>
            </a:r>
            <a:r>
              <a:rPr sz="3200" spc="-235" dirty="0">
                <a:latin typeface="Arial"/>
                <a:cs typeface="Arial"/>
              </a:rPr>
              <a:t>Greece</a:t>
            </a:r>
            <a:endParaRPr sz="3200">
              <a:latin typeface="Arial"/>
              <a:cs typeface="Arial"/>
            </a:endParaRPr>
          </a:p>
          <a:p>
            <a:pPr marL="269240" marR="5080" indent="-256540" algn="just">
              <a:lnSpc>
                <a:spcPct val="1499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9240" algn="l"/>
              </a:tabLst>
            </a:pPr>
            <a:r>
              <a:rPr sz="3200" spc="20" dirty="0">
                <a:latin typeface="Arial"/>
                <a:cs typeface="Arial"/>
              </a:rPr>
              <a:t>Hakim </a:t>
            </a:r>
            <a:r>
              <a:rPr sz="3200" spc="-10" dirty="0">
                <a:latin typeface="Arial"/>
                <a:cs typeface="Arial"/>
              </a:rPr>
              <a:t>Ajmal </a:t>
            </a:r>
            <a:r>
              <a:rPr sz="3200" spc="-120" dirty="0">
                <a:latin typeface="Arial"/>
                <a:cs typeface="Arial"/>
              </a:rPr>
              <a:t>Khan </a:t>
            </a:r>
            <a:r>
              <a:rPr sz="3200" spc="-395" dirty="0">
                <a:latin typeface="Arial"/>
                <a:cs typeface="Arial"/>
              </a:rPr>
              <a:t>IS </a:t>
            </a:r>
            <a:r>
              <a:rPr sz="3200" spc="-80" dirty="0">
                <a:latin typeface="Arial"/>
                <a:cs typeface="Arial"/>
              </a:rPr>
              <a:t>UNANI </a:t>
            </a:r>
            <a:r>
              <a:rPr sz="3200" spc="-145" dirty="0">
                <a:latin typeface="Arial"/>
                <a:cs typeface="Arial"/>
              </a:rPr>
              <a:t>physician </a:t>
            </a:r>
            <a:r>
              <a:rPr sz="3200" spc="55" dirty="0">
                <a:latin typeface="Arial"/>
                <a:cs typeface="Arial"/>
              </a:rPr>
              <a:t>but  </a:t>
            </a:r>
            <a:r>
              <a:rPr sz="3200" spc="-200" dirty="0">
                <a:latin typeface="Arial"/>
                <a:cs typeface="Arial"/>
              </a:rPr>
              <a:t>also </a:t>
            </a:r>
            <a:r>
              <a:rPr sz="3200" spc="-165" dirty="0">
                <a:latin typeface="Arial"/>
                <a:cs typeface="Arial"/>
              </a:rPr>
              <a:t>one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foremost </a:t>
            </a:r>
            <a:r>
              <a:rPr sz="3200" spc="-80" dirty="0">
                <a:latin typeface="Arial"/>
                <a:cs typeface="Arial"/>
              </a:rPr>
              <a:t>freedom </a:t>
            </a:r>
            <a:r>
              <a:rPr sz="3200" spc="-114" dirty="0">
                <a:latin typeface="Arial"/>
                <a:cs typeface="Arial"/>
              </a:rPr>
              <a:t>fighters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55" dirty="0">
                <a:latin typeface="Arial"/>
                <a:cs typeface="Arial"/>
              </a:rPr>
              <a:t>the  </a:t>
            </a:r>
            <a:r>
              <a:rPr sz="3200" spc="-90" dirty="0">
                <a:latin typeface="Arial"/>
                <a:cs typeface="Arial"/>
              </a:rPr>
              <a:t>country.</a:t>
            </a:r>
            <a:r>
              <a:rPr sz="3200" spc="70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He </a:t>
            </a:r>
            <a:r>
              <a:rPr sz="3200" spc="-160" dirty="0">
                <a:latin typeface="Arial"/>
                <a:cs typeface="Arial"/>
              </a:rPr>
              <a:t>established </a:t>
            </a:r>
            <a:r>
              <a:rPr sz="3200" spc="-60" dirty="0">
                <a:latin typeface="Arial"/>
                <a:cs typeface="Arial"/>
              </a:rPr>
              <a:t>an </a:t>
            </a:r>
            <a:r>
              <a:rPr sz="3200" spc="-75" dirty="0">
                <a:latin typeface="Arial"/>
                <a:cs typeface="Arial"/>
              </a:rPr>
              <a:t>Ayurvedic </a:t>
            </a:r>
            <a:r>
              <a:rPr sz="3200" spc="-40" dirty="0">
                <a:latin typeface="Arial"/>
                <a:cs typeface="Arial"/>
              </a:rPr>
              <a:t>and  </a:t>
            </a:r>
            <a:r>
              <a:rPr sz="3200" spc="-90" dirty="0">
                <a:latin typeface="Arial"/>
                <a:cs typeface="Arial"/>
              </a:rPr>
              <a:t>Unani</a:t>
            </a:r>
            <a:r>
              <a:rPr sz="3200" spc="70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Tibbia </a:t>
            </a:r>
            <a:r>
              <a:rPr sz="3200" spc="-165" dirty="0">
                <a:latin typeface="Arial"/>
                <a:cs typeface="Arial"/>
              </a:rPr>
              <a:t>College 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75" dirty="0">
                <a:latin typeface="Arial"/>
                <a:cs typeface="Arial"/>
              </a:rPr>
              <a:t>Hindustani  </a:t>
            </a:r>
            <a:r>
              <a:rPr sz="3200" spc="-25" dirty="0">
                <a:latin typeface="Arial"/>
                <a:cs typeface="Arial"/>
              </a:rPr>
              <a:t>Dawakhana </a:t>
            </a:r>
            <a:r>
              <a:rPr sz="3200" spc="25" dirty="0">
                <a:latin typeface="Arial"/>
                <a:cs typeface="Arial"/>
              </a:rPr>
              <a:t>– </a:t>
            </a:r>
            <a:r>
              <a:rPr sz="3200" spc="-10" dirty="0">
                <a:latin typeface="Arial"/>
                <a:cs typeface="Arial"/>
              </a:rPr>
              <a:t>a </a:t>
            </a:r>
            <a:r>
              <a:rPr sz="3200" spc="-60" dirty="0">
                <a:latin typeface="Arial"/>
                <a:cs typeface="Arial"/>
              </a:rPr>
              <a:t>pharmaceutical </a:t>
            </a:r>
            <a:r>
              <a:rPr sz="3200" spc="-90" dirty="0">
                <a:latin typeface="Arial"/>
                <a:cs typeface="Arial"/>
              </a:rPr>
              <a:t>company </a:t>
            </a:r>
            <a:r>
              <a:rPr sz="3200" spc="25" dirty="0">
                <a:latin typeface="Arial"/>
                <a:cs typeface="Arial"/>
              </a:rPr>
              <a:t>–  </a:t>
            </a:r>
            <a:r>
              <a:rPr sz="3200" spc="-35" dirty="0">
                <a:latin typeface="Arial"/>
                <a:cs typeface="Arial"/>
              </a:rPr>
              <a:t>for </a:t>
            </a:r>
            <a:r>
              <a:rPr sz="3200" spc="-75" dirty="0">
                <a:latin typeface="Arial"/>
                <a:cs typeface="Arial"/>
              </a:rPr>
              <a:t>Ayurvedic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85" dirty="0">
                <a:latin typeface="Arial"/>
                <a:cs typeface="Arial"/>
              </a:rPr>
              <a:t>Unani </a:t>
            </a:r>
            <a:r>
              <a:rPr sz="3200" spc="-114" dirty="0">
                <a:latin typeface="Arial"/>
                <a:cs typeface="Arial"/>
              </a:rPr>
              <a:t>medicine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100" dirty="0">
                <a:latin typeface="Arial"/>
                <a:cs typeface="Arial"/>
              </a:rPr>
              <a:t>Delhi </a:t>
            </a:r>
            <a:r>
              <a:rPr sz="3200" spc="-60" dirty="0">
                <a:latin typeface="Arial"/>
                <a:cs typeface="Arial"/>
              </a:rPr>
              <a:t>in  </a:t>
            </a:r>
            <a:r>
              <a:rPr sz="3200" spc="-455" dirty="0">
                <a:latin typeface="Arial"/>
                <a:cs typeface="Arial"/>
              </a:rPr>
              <a:t>1916.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2489"/>
            <a:ext cx="7950200" cy="2948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525270" algn="l"/>
                <a:tab pos="2085339" algn="l"/>
                <a:tab pos="2265680" algn="l"/>
                <a:tab pos="2395855" algn="l"/>
                <a:tab pos="3129280" algn="l"/>
                <a:tab pos="3470275" algn="l"/>
                <a:tab pos="3575050" algn="l"/>
                <a:tab pos="4268470" algn="l"/>
                <a:tab pos="4776470" algn="l"/>
                <a:tab pos="5298440" algn="l"/>
                <a:tab pos="5508625" algn="l"/>
                <a:tab pos="5823585" algn="l"/>
                <a:tab pos="6551930" algn="l"/>
                <a:tab pos="6807834" algn="l"/>
                <a:tab pos="7005320" algn="l"/>
                <a:tab pos="7390130" algn="l"/>
              </a:tabLst>
            </a:pPr>
            <a:r>
              <a:rPr sz="3200" spc="-110" dirty="0">
                <a:solidFill>
                  <a:srgbClr val="434C25"/>
                </a:solidFill>
                <a:latin typeface="Arial"/>
                <a:cs typeface="Arial"/>
              </a:rPr>
              <a:t>Today	</a:t>
            </a:r>
            <a:r>
              <a:rPr sz="3200" spc="-55" dirty="0">
                <a:solidFill>
                  <a:srgbClr val="434C25"/>
                </a:solidFill>
                <a:latin typeface="Arial"/>
                <a:cs typeface="Arial"/>
              </a:rPr>
              <a:t>the		</a:t>
            </a:r>
            <a:r>
              <a:rPr sz="3200" spc="-85" dirty="0">
                <a:solidFill>
                  <a:srgbClr val="434C25"/>
                </a:solidFill>
                <a:latin typeface="Arial"/>
                <a:cs typeface="Arial"/>
              </a:rPr>
              <a:t>Unani	</a:t>
            </a:r>
            <a:r>
              <a:rPr sz="3200" spc="-235" dirty="0">
                <a:solidFill>
                  <a:srgbClr val="434C25"/>
                </a:solidFill>
                <a:latin typeface="Arial"/>
                <a:cs typeface="Arial"/>
              </a:rPr>
              <a:t>system	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of	</a:t>
            </a:r>
            <a:r>
              <a:rPr sz="3200" spc="-114" dirty="0">
                <a:solidFill>
                  <a:srgbClr val="434C25"/>
                </a:solidFill>
                <a:latin typeface="Arial"/>
                <a:cs typeface="Arial"/>
              </a:rPr>
              <a:t>medicine	</a:t>
            </a:r>
            <a:r>
              <a:rPr sz="3200" spc="20" dirty="0">
                <a:solidFill>
                  <a:srgbClr val="434C25"/>
                </a:solidFill>
                <a:latin typeface="Arial"/>
                <a:cs typeface="Arial"/>
              </a:rPr>
              <a:t>with  </a:t>
            </a:r>
            <a:r>
              <a:rPr sz="3200" spc="-120" dirty="0">
                <a:solidFill>
                  <a:srgbClr val="434C25"/>
                </a:solidFill>
                <a:latin typeface="Arial"/>
                <a:cs typeface="Arial"/>
              </a:rPr>
              <a:t>h</a:t>
            </a:r>
            <a:r>
              <a:rPr sz="3200" spc="-135" dirty="0">
                <a:solidFill>
                  <a:srgbClr val="434C25"/>
                </a:solidFill>
                <a:latin typeface="Arial"/>
                <a:cs typeface="Arial"/>
              </a:rPr>
              <a:t>o</a:t>
            </a:r>
            <a:r>
              <a:rPr sz="3200" spc="-645" dirty="0">
                <a:solidFill>
                  <a:srgbClr val="434C25"/>
                </a:solidFill>
                <a:latin typeface="Arial"/>
                <a:cs typeface="Arial"/>
              </a:rPr>
              <a:t>s</a:t>
            </a:r>
            <a:r>
              <a:rPr sz="3200" spc="25" dirty="0">
                <a:solidFill>
                  <a:srgbClr val="434C25"/>
                </a:solidFill>
                <a:latin typeface="Arial"/>
                <a:cs typeface="Arial"/>
              </a:rPr>
              <a:t>p</a:t>
            </a:r>
            <a:r>
              <a:rPr sz="3200" spc="-10" dirty="0">
                <a:solidFill>
                  <a:srgbClr val="434C25"/>
                </a:solidFill>
                <a:latin typeface="Arial"/>
                <a:cs typeface="Arial"/>
              </a:rPr>
              <a:t>i</a:t>
            </a:r>
            <a:r>
              <a:rPr sz="3200" spc="60" dirty="0">
                <a:solidFill>
                  <a:srgbClr val="434C25"/>
                </a:solidFill>
                <a:latin typeface="Arial"/>
                <a:cs typeface="Arial"/>
              </a:rPr>
              <a:t>t</a:t>
            </a:r>
            <a:r>
              <a:rPr sz="3200" spc="120" dirty="0">
                <a:solidFill>
                  <a:srgbClr val="434C25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l</a:t>
            </a:r>
            <a:r>
              <a:rPr sz="3200" spc="-645" dirty="0">
                <a:solidFill>
                  <a:srgbClr val="434C25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434C25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434C25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d	</a:t>
            </a:r>
            <a:r>
              <a:rPr sz="3200" spc="-240" dirty="0">
                <a:solidFill>
                  <a:srgbClr val="434C25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434C25"/>
                </a:solidFill>
                <a:latin typeface="Arial"/>
                <a:cs typeface="Arial"/>
              </a:rPr>
              <a:t>d</a:t>
            </a:r>
            <a:r>
              <a:rPr sz="3200" spc="-25" dirty="0">
                <a:solidFill>
                  <a:srgbClr val="434C25"/>
                </a:solidFill>
                <a:latin typeface="Arial"/>
                <a:cs typeface="Arial"/>
              </a:rPr>
              <a:t>u</a:t>
            </a:r>
            <a:r>
              <a:rPr sz="3200" spc="-325" dirty="0">
                <a:solidFill>
                  <a:srgbClr val="434C25"/>
                </a:solidFill>
                <a:latin typeface="Arial"/>
                <a:cs typeface="Arial"/>
              </a:rPr>
              <a:t>c</a:t>
            </a:r>
            <a:r>
              <a:rPr sz="3200" spc="-10" dirty="0">
                <a:solidFill>
                  <a:srgbClr val="434C25"/>
                </a:solidFill>
                <a:latin typeface="Arial"/>
                <a:cs typeface="Arial"/>
              </a:rPr>
              <a:t>a</a:t>
            </a:r>
            <a:r>
              <a:rPr sz="3200" spc="105" dirty="0">
                <a:solidFill>
                  <a:srgbClr val="434C25"/>
                </a:solidFill>
                <a:latin typeface="Arial"/>
                <a:cs typeface="Arial"/>
              </a:rPr>
              <a:t>t</a:t>
            </a:r>
            <a:r>
              <a:rPr sz="3200" spc="85" dirty="0">
                <a:solidFill>
                  <a:srgbClr val="434C25"/>
                </a:solidFill>
                <a:latin typeface="Arial"/>
                <a:cs typeface="Arial"/>
              </a:rPr>
              <a:t>i</a:t>
            </a:r>
            <a:r>
              <a:rPr sz="3200" spc="-145" dirty="0">
                <a:solidFill>
                  <a:srgbClr val="434C25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434C25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434C25"/>
                </a:solidFill>
                <a:latin typeface="Arial"/>
                <a:cs typeface="Arial"/>
              </a:rPr>
              <a:t>al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		</a:t>
            </a:r>
            <a:r>
              <a:rPr sz="3200" spc="-10" dirty="0">
                <a:solidFill>
                  <a:srgbClr val="434C25"/>
                </a:solidFill>
                <a:latin typeface="Arial"/>
                <a:cs typeface="Arial"/>
              </a:rPr>
              <a:t>a</a:t>
            </a:r>
            <a:r>
              <a:rPr sz="3200" spc="-60" dirty="0">
                <a:solidFill>
                  <a:srgbClr val="434C25"/>
                </a:solidFill>
                <a:latin typeface="Arial"/>
                <a:cs typeface="Arial"/>
              </a:rPr>
              <a:t>n</a:t>
            </a:r>
            <a:r>
              <a:rPr sz="3200" spc="-55" dirty="0">
                <a:solidFill>
                  <a:srgbClr val="434C25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434C25"/>
                </a:solidFill>
                <a:latin typeface="Arial"/>
                <a:cs typeface="Arial"/>
              </a:rPr>
              <a:t>	</a:t>
            </a:r>
            <a:r>
              <a:rPr sz="3200" spc="-90" dirty="0">
                <a:solidFill>
                  <a:srgbClr val="434C25"/>
                </a:solidFill>
                <a:latin typeface="Arial"/>
                <a:cs typeface="Arial"/>
              </a:rPr>
              <a:t>r</a:t>
            </a:r>
            <a:r>
              <a:rPr sz="3200" spc="-145" dirty="0">
                <a:solidFill>
                  <a:srgbClr val="434C25"/>
                </a:solidFill>
                <a:latin typeface="Arial"/>
                <a:cs typeface="Arial"/>
              </a:rPr>
              <a:t>e</a:t>
            </a:r>
            <a:r>
              <a:rPr sz="3200" spc="-645" dirty="0">
                <a:solidFill>
                  <a:srgbClr val="434C25"/>
                </a:solidFill>
                <a:latin typeface="Arial"/>
                <a:cs typeface="Arial"/>
              </a:rPr>
              <a:t>s</a:t>
            </a:r>
            <a:r>
              <a:rPr sz="3200" spc="-240" dirty="0">
                <a:solidFill>
                  <a:srgbClr val="434C25"/>
                </a:solidFill>
                <a:latin typeface="Arial"/>
                <a:cs typeface="Arial"/>
              </a:rPr>
              <a:t>e</a:t>
            </a:r>
            <a:r>
              <a:rPr sz="3200" spc="-15" dirty="0">
                <a:solidFill>
                  <a:srgbClr val="434C25"/>
                </a:solidFill>
                <a:latin typeface="Arial"/>
                <a:cs typeface="Arial"/>
              </a:rPr>
              <a:t>a</a:t>
            </a:r>
            <a:r>
              <a:rPr sz="3200" spc="-160" dirty="0">
                <a:solidFill>
                  <a:srgbClr val="434C25"/>
                </a:solidFill>
                <a:latin typeface="Arial"/>
                <a:cs typeface="Arial"/>
              </a:rPr>
              <a:t>rc</a:t>
            </a:r>
            <a:r>
              <a:rPr sz="3200" spc="-80" dirty="0">
                <a:solidFill>
                  <a:srgbClr val="434C25"/>
                </a:solidFill>
                <a:latin typeface="Arial"/>
                <a:cs typeface="Arial"/>
              </a:rPr>
              <a:t>h  </a:t>
            </a:r>
            <a:r>
              <a:rPr sz="3200" spc="-100" dirty="0">
                <a:solidFill>
                  <a:srgbClr val="434C25"/>
                </a:solidFill>
                <a:latin typeface="Arial"/>
                <a:cs typeface="Arial"/>
              </a:rPr>
              <a:t>institutions,		</a:t>
            </a:r>
            <a:r>
              <a:rPr sz="3200" spc="-150" dirty="0">
                <a:solidFill>
                  <a:srgbClr val="434C25"/>
                </a:solidFill>
                <a:latin typeface="Arial"/>
                <a:cs typeface="Arial"/>
              </a:rPr>
              <a:t>forms		</a:t>
            </a:r>
            <a:r>
              <a:rPr sz="3200" spc="-60" dirty="0">
                <a:solidFill>
                  <a:srgbClr val="434C25"/>
                </a:solidFill>
                <a:latin typeface="Arial"/>
                <a:cs typeface="Arial"/>
              </a:rPr>
              <a:t>an	</a:t>
            </a:r>
            <a:r>
              <a:rPr sz="3200" spc="-40" dirty="0">
                <a:solidFill>
                  <a:srgbClr val="434C25"/>
                </a:solidFill>
                <a:latin typeface="Arial"/>
                <a:cs typeface="Arial"/>
              </a:rPr>
              <a:t>integral	</a:t>
            </a:r>
            <a:r>
              <a:rPr sz="3200" spc="50" dirty="0">
                <a:solidFill>
                  <a:srgbClr val="434C25"/>
                </a:solidFill>
                <a:latin typeface="Arial"/>
                <a:cs typeface="Arial"/>
              </a:rPr>
              <a:t>part	</a:t>
            </a:r>
            <a:r>
              <a:rPr sz="3200" spc="-45" dirty="0">
                <a:solidFill>
                  <a:srgbClr val="434C25"/>
                </a:solidFill>
                <a:latin typeface="Arial"/>
                <a:cs typeface="Arial"/>
              </a:rPr>
              <a:t>of	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the  </a:t>
            </a:r>
            <a:r>
              <a:rPr sz="3200" spc="-25" dirty="0">
                <a:solidFill>
                  <a:srgbClr val="434C25"/>
                </a:solidFill>
                <a:latin typeface="Arial"/>
                <a:cs typeface="Arial"/>
              </a:rPr>
              <a:t>national </a:t>
            </a:r>
            <a:r>
              <a:rPr sz="3200" spc="-50" dirty="0">
                <a:solidFill>
                  <a:srgbClr val="434C25"/>
                </a:solidFill>
                <a:latin typeface="Arial"/>
                <a:cs typeface="Arial"/>
              </a:rPr>
              <a:t>health </a:t>
            </a:r>
            <a:r>
              <a:rPr sz="3200" spc="-145" dirty="0">
                <a:solidFill>
                  <a:srgbClr val="434C25"/>
                </a:solidFill>
                <a:latin typeface="Arial"/>
                <a:cs typeface="Arial"/>
              </a:rPr>
              <a:t>care </a:t>
            </a:r>
            <a:r>
              <a:rPr sz="3200" spc="-70" dirty="0">
                <a:solidFill>
                  <a:srgbClr val="434C25"/>
                </a:solidFill>
                <a:latin typeface="Arial"/>
                <a:cs typeface="Arial"/>
              </a:rPr>
              <a:t>delivery</a:t>
            </a:r>
            <a:r>
              <a:rPr sz="3200" spc="-130" dirty="0">
                <a:solidFill>
                  <a:srgbClr val="434C25"/>
                </a:solidFill>
                <a:latin typeface="Arial"/>
                <a:cs typeface="Arial"/>
              </a:rPr>
              <a:t> </a:t>
            </a:r>
            <a:r>
              <a:rPr sz="3200" spc="-229" dirty="0">
                <a:solidFill>
                  <a:srgbClr val="434C25"/>
                </a:solidFill>
                <a:latin typeface="Arial"/>
                <a:cs typeface="Arial"/>
              </a:rPr>
              <a:t>system.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59" y="529589"/>
            <a:ext cx="8420735" cy="5949950"/>
          </a:xfrm>
          <a:prstGeom prst="rect">
            <a:avLst/>
          </a:prstGeom>
        </p:spPr>
        <p:txBody>
          <a:bodyPr vert="horz" wrap="square" lIns="0" tIns="293370" rIns="0" bIns="0" rtlCol="0">
            <a:spAutoFit/>
          </a:bodyPr>
          <a:lstStyle/>
          <a:p>
            <a:pPr marL="267970" indent="-255270" algn="just">
              <a:lnSpc>
                <a:spcPct val="100000"/>
              </a:lnSpc>
              <a:spcBef>
                <a:spcPts val="23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b="1" spc="-40" dirty="0">
                <a:solidFill>
                  <a:srgbClr val="BF0000"/>
                </a:solidFill>
                <a:latin typeface="Arial"/>
                <a:cs typeface="Arial"/>
              </a:rPr>
              <a:t>Principles </a:t>
            </a:r>
            <a:r>
              <a:rPr sz="3200" b="1" spc="-80" dirty="0">
                <a:solidFill>
                  <a:srgbClr val="BF0000"/>
                </a:solidFill>
                <a:latin typeface="Arial"/>
                <a:cs typeface="Arial"/>
              </a:rPr>
              <a:t>&amp;</a:t>
            </a:r>
            <a:r>
              <a:rPr sz="3200" b="1" spc="-14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1" spc="-140" dirty="0">
                <a:solidFill>
                  <a:srgbClr val="BF0000"/>
                </a:solidFill>
                <a:latin typeface="Arial"/>
                <a:cs typeface="Arial"/>
              </a:rPr>
              <a:t>Concepts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14" dirty="0">
                <a:solidFill>
                  <a:srgbClr val="33391C"/>
                </a:solidFill>
                <a:latin typeface="Arial"/>
                <a:cs typeface="Arial"/>
              </a:rPr>
              <a:t>According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200" dirty="0">
                <a:solidFill>
                  <a:srgbClr val="33391C"/>
                </a:solidFill>
                <a:latin typeface="Arial"/>
                <a:cs typeface="Arial"/>
              </a:rPr>
              <a:t>basic </a:t>
            </a:r>
            <a:r>
              <a:rPr sz="3200" spc="-130" dirty="0">
                <a:solidFill>
                  <a:srgbClr val="33391C"/>
                </a:solidFill>
                <a:latin typeface="Arial"/>
                <a:cs typeface="Arial"/>
              </a:rPr>
              <a:t>principles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Unani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the 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body </a:t>
            </a:r>
            <a:r>
              <a:rPr sz="3200" spc="-330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made 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up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four </a:t>
            </a:r>
            <a:r>
              <a:rPr sz="3200" spc="-200" dirty="0">
                <a:solidFill>
                  <a:srgbClr val="33391C"/>
                </a:solidFill>
                <a:latin typeface="Arial"/>
                <a:cs typeface="Arial"/>
              </a:rPr>
              <a:t>basic </a:t>
            </a:r>
            <a:r>
              <a:rPr sz="3200" spc="-160" dirty="0">
                <a:solidFill>
                  <a:srgbClr val="33391C"/>
                </a:solidFill>
                <a:latin typeface="Arial"/>
                <a:cs typeface="Arial"/>
              </a:rPr>
              <a:t>elements </a:t>
            </a:r>
            <a:r>
              <a:rPr sz="3200" spc="-150" dirty="0">
                <a:solidFill>
                  <a:srgbClr val="33391C"/>
                </a:solidFill>
                <a:latin typeface="Arial"/>
                <a:cs typeface="Arial"/>
              </a:rPr>
              <a:t>i.e </a:t>
            </a:r>
            <a:r>
              <a:rPr sz="3200" spc="-1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BF0000"/>
                </a:solidFill>
                <a:latin typeface="Arial"/>
                <a:cs typeface="Arial"/>
              </a:rPr>
              <a:t>earth </a:t>
            </a:r>
            <a:r>
              <a:rPr sz="3200" spc="-90" dirty="0">
                <a:solidFill>
                  <a:srgbClr val="BF0000"/>
                </a:solidFill>
                <a:latin typeface="Arial"/>
                <a:cs typeface="Arial"/>
              </a:rPr>
              <a:t>,air,</a:t>
            </a:r>
            <a:r>
              <a:rPr sz="3200" spc="70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40" dirty="0">
                <a:solidFill>
                  <a:srgbClr val="BF0000"/>
                </a:solidFill>
                <a:latin typeface="Arial"/>
                <a:cs typeface="Arial"/>
              </a:rPr>
              <a:t>water, </a:t>
            </a:r>
            <a:r>
              <a:rPr sz="3200" spc="-55" dirty="0">
                <a:solidFill>
                  <a:srgbClr val="BF0000"/>
                </a:solidFill>
                <a:latin typeface="Arial"/>
                <a:cs typeface="Arial"/>
              </a:rPr>
              <a:t>fire </a:t>
            </a:r>
            <a:r>
              <a:rPr sz="3200" spc="-110" dirty="0">
                <a:solidFill>
                  <a:srgbClr val="3F3F3F"/>
                </a:solidFill>
                <a:latin typeface="Arial"/>
                <a:cs typeface="Arial"/>
              </a:rPr>
              <a:t>which </a:t>
            </a:r>
            <a:r>
              <a:rPr sz="3200" spc="-90" dirty="0">
                <a:solidFill>
                  <a:srgbClr val="3F3F3F"/>
                </a:solidFill>
                <a:latin typeface="Arial"/>
                <a:cs typeface="Arial"/>
              </a:rPr>
              <a:t>have  </a:t>
            </a:r>
            <a:r>
              <a:rPr sz="3200" spc="-35" dirty="0">
                <a:solidFill>
                  <a:srgbClr val="3F3F3F"/>
                </a:solidFill>
                <a:latin typeface="Arial"/>
                <a:cs typeface="Arial"/>
              </a:rPr>
              <a:t>different  </a:t>
            </a:r>
            <a:r>
              <a:rPr sz="3200" spc="-90" dirty="0">
                <a:solidFill>
                  <a:srgbClr val="3F3F3F"/>
                </a:solidFill>
                <a:latin typeface="Arial"/>
                <a:cs typeface="Arial"/>
              </a:rPr>
              <a:t>temperaments</a:t>
            </a:r>
            <a:r>
              <a:rPr sz="3200" spc="705" dirty="0">
                <a:solidFill>
                  <a:srgbClr val="3F3F3F"/>
                </a:solidFill>
                <a:latin typeface="Arial"/>
                <a:cs typeface="Arial"/>
              </a:rPr>
              <a:t> </a:t>
            </a:r>
            <a:r>
              <a:rPr sz="3200" spc="-165" dirty="0">
                <a:solidFill>
                  <a:srgbClr val="3F3F3F"/>
                </a:solidFill>
                <a:latin typeface="Arial"/>
                <a:cs typeface="Arial"/>
              </a:rPr>
              <a:t>i.e.  </a:t>
            </a:r>
            <a:r>
              <a:rPr sz="3200" spc="-135" dirty="0">
                <a:solidFill>
                  <a:srgbClr val="BF0000"/>
                </a:solidFill>
                <a:latin typeface="Arial"/>
                <a:cs typeface="Arial"/>
              </a:rPr>
              <a:t>cold, </a:t>
            </a:r>
            <a:r>
              <a:rPr sz="3200" spc="-65" dirty="0">
                <a:solidFill>
                  <a:srgbClr val="BF0000"/>
                </a:solidFill>
                <a:latin typeface="Arial"/>
                <a:cs typeface="Arial"/>
              </a:rPr>
              <a:t>hot, </a:t>
            </a:r>
            <a:r>
              <a:rPr sz="3200" spc="-55" dirty="0">
                <a:solidFill>
                  <a:srgbClr val="BF0000"/>
                </a:solidFill>
                <a:latin typeface="Arial"/>
                <a:cs typeface="Arial"/>
              </a:rPr>
              <a:t>wet, </a:t>
            </a:r>
            <a:r>
              <a:rPr sz="3200" spc="-65" dirty="0">
                <a:solidFill>
                  <a:srgbClr val="BF0000"/>
                </a:solidFill>
                <a:latin typeface="Arial"/>
                <a:cs typeface="Arial"/>
              </a:rPr>
              <a:t>dry</a:t>
            </a:r>
            <a:r>
              <a:rPr sz="3200" spc="-65" dirty="0">
                <a:solidFill>
                  <a:srgbClr val="33391C"/>
                </a:solidFill>
                <a:latin typeface="Arial"/>
                <a:cs typeface="Arial"/>
              </a:rPr>
              <a:t>. </a:t>
            </a:r>
            <a:r>
              <a:rPr sz="3200" spc="-5" dirty="0">
                <a:solidFill>
                  <a:srgbClr val="33391C"/>
                </a:solidFill>
                <a:latin typeface="Arial"/>
                <a:cs typeface="Arial"/>
              </a:rPr>
              <a:t>After 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mixing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interaction of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four </a:t>
            </a:r>
            <a:r>
              <a:rPr sz="3200" spc="-160" dirty="0">
                <a:solidFill>
                  <a:srgbClr val="33391C"/>
                </a:solidFill>
                <a:latin typeface="Arial"/>
                <a:cs typeface="Arial"/>
              </a:rPr>
              <a:t>elements </a:t>
            </a:r>
            <a:r>
              <a:rPr sz="3200" spc="-10" dirty="0">
                <a:solidFill>
                  <a:srgbClr val="33391C"/>
                </a:solidFill>
                <a:latin typeface="Arial"/>
                <a:cs typeface="Arial"/>
              </a:rPr>
              <a:t>a 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new 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compound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having 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new </a:t>
            </a:r>
            <a:r>
              <a:rPr sz="3200" spc="-35" dirty="0">
                <a:solidFill>
                  <a:srgbClr val="33391C"/>
                </a:solidFill>
                <a:latin typeface="Arial"/>
                <a:cs typeface="Arial"/>
              </a:rPr>
              <a:t>temperament </a:t>
            </a:r>
            <a:r>
              <a:rPr sz="3200" spc="-204" dirty="0">
                <a:solidFill>
                  <a:srgbClr val="33391C"/>
                </a:solidFill>
                <a:latin typeface="Arial"/>
                <a:cs typeface="Arial"/>
              </a:rPr>
              <a:t>existence.</a:t>
            </a:r>
            <a:endParaRPr sz="3200">
              <a:latin typeface="Arial"/>
              <a:cs typeface="Arial"/>
            </a:endParaRPr>
          </a:p>
          <a:p>
            <a:pPr marL="267970" algn="just">
              <a:lnSpc>
                <a:spcPct val="100000"/>
              </a:lnSpc>
              <a:spcBef>
                <a:spcPts val="1920"/>
              </a:spcBef>
            </a:pPr>
            <a:r>
              <a:rPr sz="3200" spc="-150" dirty="0">
                <a:solidFill>
                  <a:srgbClr val="33391C"/>
                </a:solidFill>
                <a:latin typeface="Arial"/>
                <a:cs typeface="Arial"/>
              </a:rPr>
              <a:t>i.e </a:t>
            </a:r>
            <a:r>
              <a:rPr sz="3200" spc="10" dirty="0">
                <a:solidFill>
                  <a:srgbClr val="33391C"/>
                </a:solidFill>
                <a:latin typeface="Arial"/>
                <a:cs typeface="Arial"/>
              </a:rPr>
              <a:t>Hot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wet, </a:t>
            </a:r>
            <a:r>
              <a:rPr sz="3200" spc="-20" dirty="0">
                <a:solidFill>
                  <a:srgbClr val="33391C"/>
                </a:solidFill>
                <a:latin typeface="Arial"/>
                <a:cs typeface="Arial"/>
              </a:rPr>
              <a:t>hot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dry, </a:t>
            </a:r>
            <a:r>
              <a:rPr sz="3200" spc="-114" dirty="0">
                <a:solidFill>
                  <a:srgbClr val="33391C"/>
                </a:solidFill>
                <a:latin typeface="Arial"/>
                <a:cs typeface="Arial"/>
              </a:rPr>
              <a:t>cold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wet,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114" dirty="0">
                <a:solidFill>
                  <a:srgbClr val="33391C"/>
                </a:solidFill>
                <a:latin typeface="Arial"/>
                <a:cs typeface="Arial"/>
              </a:rPr>
              <a:t>cold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</a:t>
            </a:r>
            <a:r>
              <a:rPr sz="3200" spc="-320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dry.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95019"/>
            <a:ext cx="7884159" cy="3681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60" dirty="0">
                <a:latin typeface="Arial"/>
                <a:cs typeface="Arial"/>
              </a:rPr>
              <a:t>body </a:t>
            </a:r>
            <a:r>
              <a:rPr sz="3200" spc="-260" dirty="0">
                <a:latin typeface="Arial"/>
                <a:cs typeface="Arial"/>
              </a:rPr>
              <a:t>has </a:t>
            </a:r>
            <a:r>
              <a:rPr sz="3200" spc="-50" dirty="0">
                <a:latin typeface="Arial"/>
                <a:cs typeface="Arial"/>
              </a:rPr>
              <a:t>the </a:t>
            </a:r>
            <a:r>
              <a:rPr sz="3200" spc="-145" dirty="0">
                <a:latin typeface="Arial"/>
                <a:cs typeface="Arial"/>
              </a:rPr>
              <a:t>simple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90" dirty="0">
                <a:latin typeface="Arial"/>
                <a:cs typeface="Arial"/>
              </a:rPr>
              <a:t>compound  </a:t>
            </a:r>
            <a:r>
              <a:rPr sz="3200" spc="-170" dirty="0">
                <a:latin typeface="Arial"/>
                <a:cs typeface="Arial"/>
              </a:rPr>
              <a:t>organs </a:t>
            </a:r>
            <a:r>
              <a:rPr sz="3200" spc="-110" dirty="0">
                <a:latin typeface="Arial"/>
                <a:cs typeface="Arial"/>
              </a:rPr>
              <a:t>which </a:t>
            </a:r>
            <a:r>
              <a:rPr sz="3200" spc="-15" dirty="0">
                <a:latin typeface="Arial"/>
                <a:cs typeface="Arial"/>
              </a:rPr>
              <a:t>got </a:t>
            </a:r>
            <a:r>
              <a:rPr sz="3200" spc="-35" dirty="0">
                <a:latin typeface="Arial"/>
                <a:cs typeface="Arial"/>
              </a:rPr>
              <a:t>their </a:t>
            </a:r>
            <a:r>
              <a:rPr sz="3200" spc="-110" dirty="0">
                <a:solidFill>
                  <a:srgbClr val="FF0000"/>
                </a:solidFill>
                <a:latin typeface="Arial"/>
                <a:cs typeface="Arial"/>
              </a:rPr>
              <a:t>nourishment </a:t>
            </a:r>
            <a:r>
              <a:rPr sz="3200" spc="55" dirty="0">
                <a:latin typeface="Arial"/>
                <a:cs typeface="Arial"/>
              </a:rPr>
              <a:t>( </a:t>
            </a:r>
            <a:r>
              <a:rPr sz="3200" spc="-225" dirty="0">
                <a:latin typeface="Arial"/>
                <a:cs typeface="Arial"/>
              </a:rPr>
              <a:t>The  </a:t>
            </a:r>
            <a:r>
              <a:rPr sz="3200" spc="-245" dirty="0">
                <a:latin typeface="Arial"/>
                <a:cs typeface="Arial"/>
              </a:rPr>
              <a:t>substances </a:t>
            </a:r>
            <a:r>
              <a:rPr sz="3200" spc="-254" dirty="0">
                <a:latin typeface="Arial"/>
                <a:cs typeface="Arial"/>
              </a:rPr>
              <a:t>necessary </a:t>
            </a:r>
            <a:r>
              <a:rPr sz="3200" spc="-35" dirty="0">
                <a:latin typeface="Arial"/>
                <a:cs typeface="Arial"/>
              </a:rPr>
              <a:t>for </a:t>
            </a:r>
            <a:r>
              <a:rPr sz="3200" spc="-55" dirty="0">
                <a:latin typeface="Arial"/>
                <a:cs typeface="Arial"/>
              </a:rPr>
              <a:t>growth, </a:t>
            </a:r>
            <a:r>
              <a:rPr sz="3200" spc="-70" dirty="0">
                <a:latin typeface="Arial"/>
                <a:cs typeface="Arial"/>
              </a:rPr>
              <a:t>health, </a:t>
            </a:r>
            <a:r>
              <a:rPr sz="3200" spc="-45" dirty="0">
                <a:latin typeface="Arial"/>
                <a:cs typeface="Arial"/>
              </a:rPr>
              <a:t>and  </a:t>
            </a:r>
            <a:r>
              <a:rPr sz="3200" spc="-100" dirty="0">
                <a:latin typeface="Arial"/>
                <a:cs typeface="Arial"/>
              </a:rPr>
              <a:t>good </a:t>
            </a:r>
            <a:r>
              <a:rPr sz="3200" spc="-70" dirty="0">
                <a:latin typeface="Arial"/>
                <a:cs typeface="Arial"/>
              </a:rPr>
              <a:t>condition </a:t>
            </a:r>
            <a:r>
              <a:rPr sz="3200" spc="55" dirty="0">
                <a:latin typeface="Arial"/>
                <a:cs typeface="Arial"/>
              </a:rPr>
              <a:t>) </a:t>
            </a:r>
            <a:r>
              <a:rPr sz="3200" spc="-45" dirty="0">
                <a:latin typeface="Arial"/>
                <a:cs typeface="Arial"/>
              </a:rPr>
              <a:t>through </a:t>
            </a:r>
            <a:r>
              <a:rPr sz="3200" spc="-30" dirty="0">
                <a:latin typeface="Arial"/>
                <a:cs typeface="Arial"/>
              </a:rPr>
              <a:t>four </a:t>
            </a:r>
            <a:r>
              <a:rPr sz="3200" spc="-135" dirty="0">
                <a:latin typeface="Arial"/>
                <a:cs typeface="Arial"/>
              </a:rPr>
              <a:t>humours </a:t>
            </a:r>
            <a:r>
              <a:rPr sz="3200" spc="-165" dirty="0">
                <a:latin typeface="Arial"/>
                <a:cs typeface="Arial"/>
              </a:rPr>
              <a:t>i.e. </a:t>
            </a: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80" dirty="0">
                <a:solidFill>
                  <a:srgbClr val="FF0000"/>
                </a:solidFill>
                <a:latin typeface="Arial"/>
                <a:cs typeface="Arial"/>
              </a:rPr>
              <a:t>blood, </a:t>
            </a:r>
            <a:r>
              <a:rPr sz="3200" spc="-90" dirty="0">
                <a:solidFill>
                  <a:srgbClr val="FF0000"/>
                </a:solidFill>
                <a:latin typeface="Arial"/>
                <a:cs typeface="Arial"/>
              </a:rPr>
              <a:t>phlegm, 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yellow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bile </a:t>
            </a:r>
            <a:r>
              <a:rPr sz="3200" spc="-40" dirty="0">
                <a:solidFill>
                  <a:srgbClr val="FF0000"/>
                </a:solidFill>
                <a:latin typeface="Arial"/>
                <a:cs typeface="Arial"/>
              </a:rPr>
              <a:t>and black</a:t>
            </a:r>
            <a:r>
              <a:rPr sz="3200" spc="-2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bile</a:t>
            </a:r>
            <a:r>
              <a:rPr sz="3200" spc="-75" dirty="0">
                <a:solidFill>
                  <a:srgbClr val="0C0C0C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076959"/>
            <a:ext cx="8038465" cy="4314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0">
              <a:lnSpc>
                <a:spcPct val="100000"/>
              </a:lnSpc>
              <a:spcBef>
                <a:spcPts val="100"/>
              </a:spcBef>
            </a:pPr>
            <a:r>
              <a:rPr sz="3200" spc="-90" dirty="0">
                <a:solidFill>
                  <a:srgbClr val="FF0000"/>
                </a:solidFill>
                <a:latin typeface="Arial"/>
                <a:cs typeface="Arial"/>
              </a:rPr>
              <a:t>Principle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49900"/>
              </a:lnSpc>
              <a:spcBef>
                <a:spcPts val="11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101725" algn="l"/>
                <a:tab pos="1486535" algn="l"/>
                <a:tab pos="2117725" algn="l"/>
                <a:tab pos="2171700" algn="l"/>
                <a:tab pos="2636520" algn="l"/>
                <a:tab pos="2729865" algn="l"/>
                <a:tab pos="2754630" algn="l"/>
                <a:tab pos="3298825" algn="l"/>
                <a:tab pos="3569335" algn="l"/>
                <a:tab pos="4569460" algn="l"/>
                <a:tab pos="4625340" algn="l"/>
                <a:tab pos="5189220" algn="l"/>
                <a:tab pos="5286375" algn="l"/>
                <a:tab pos="5617210" algn="l"/>
                <a:tab pos="6358255" algn="l"/>
                <a:tab pos="6461760" algn="l"/>
                <a:tab pos="6732905" algn="l"/>
                <a:tab pos="6828155" algn="l"/>
                <a:tab pos="7466965" algn="l"/>
              </a:tabLst>
            </a:pPr>
            <a:r>
              <a:rPr sz="3200" spc="-31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r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35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l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		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y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u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rv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b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d		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55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e  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concept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five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basic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elements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tridoshas.  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According	</a:t>
            </a:r>
            <a:r>
              <a:rPr sz="3200" spc="30" dirty="0">
                <a:solidFill>
                  <a:srgbClr val="6F6601"/>
                </a:solidFill>
                <a:latin typeface="Arial"/>
                <a:cs typeface="Arial"/>
              </a:rPr>
              <a:t>to	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Ayurveda,	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		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whole		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universe  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u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	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	</a:t>
            </a:r>
            <a:r>
              <a:rPr sz="3200" spc="20" dirty="0">
                <a:solidFill>
                  <a:srgbClr val="6F6601"/>
                </a:solidFill>
                <a:latin typeface="Arial"/>
                <a:cs typeface="Arial"/>
              </a:rPr>
              <a:t>fi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v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ba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	</a:t>
            </a: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l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5" dirty="0">
                <a:solidFill>
                  <a:srgbClr val="6F6601"/>
                </a:solidFill>
                <a:latin typeface="Arial"/>
                <a:cs typeface="Arial"/>
              </a:rPr>
              <a:t>m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165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28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55" dirty="0">
                <a:latin typeface="Arial"/>
                <a:cs typeface="Arial"/>
              </a:rPr>
              <a:t>(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3200" spc="-32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a 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mahabuthas)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099819"/>
            <a:ext cx="7654925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humour </a:t>
            </a:r>
            <a:r>
              <a:rPr sz="3200" spc="70" dirty="0">
                <a:solidFill>
                  <a:srgbClr val="0C0C0C"/>
                </a:solidFill>
                <a:latin typeface="Arial"/>
                <a:cs typeface="Arial"/>
              </a:rPr>
              <a:t>(</a:t>
            </a:r>
            <a:r>
              <a:rPr sz="3200" spc="70" dirty="0">
                <a:latin typeface="Arial"/>
                <a:cs typeface="Arial"/>
              </a:rPr>
              <a:t>put </a:t>
            </a:r>
            <a:r>
              <a:rPr sz="3200" spc="-15" dirty="0">
                <a:latin typeface="Arial"/>
                <a:cs typeface="Arial"/>
              </a:rPr>
              <a:t>into </a:t>
            </a:r>
            <a:r>
              <a:rPr sz="3200" spc="-10" dirty="0">
                <a:latin typeface="Arial"/>
                <a:cs typeface="Arial"/>
              </a:rPr>
              <a:t>a </a:t>
            </a:r>
            <a:r>
              <a:rPr sz="3200" spc="-100" dirty="0">
                <a:latin typeface="Arial"/>
                <a:cs typeface="Arial"/>
              </a:rPr>
              <a:t>good </a:t>
            </a:r>
            <a:r>
              <a:rPr sz="3200" spc="-50" dirty="0">
                <a:latin typeface="Arial"/>
                <a:cs typeface="Arial"/>
              </a:rPr>
              <a:t>mood</a:t>
            </a:r>
            <a:r>
              <a:rPr sz="3200" spc="-50" dirty="0">
                <a:latin typeface="Georgia"/>
                <a:cs typeface="Georgia"/>
              </a:rPr>
              <a:t>) </a:t>
            </a:r>
            <a:r>
              <a:rPr sz="3200" spc="-330" dirty="0">
                <a:solidFill>
                  <a:srgbClr val="0C0C0C"/>
                </a:solidFill>
                <a:latin typeface="Arial"/>
                <a:cs typeface="Arial"/>
              </a:rPr>
              <a:t>is </a:t>
            </a:r>
            <a:r>
              <a:rPr sz="3200" spc="-200" dirty="0">
                <a:solidFill>
                  <a:srgbClr val="0C0C0C"/>
                </a:solidFill>
                <a:latin typeface="Arial"/>
                <a:cs typeface="Arial"/>
              </a:rPr>
              <a:t>also  </a:t>
            </a:r>
            <a:r>
              <a:rPr sz="3200" spc="-225" dirty="0">
                <a:solidFill>
                  <a:srgbClr val="0C0C0C"/>
                </a:solidFill>
                <a:latin typeface="Arial"/>
                <a:cs typeface="Arial"/>
              </a:rPr>
              <a:t>assigned </a:t>
            </a:r>
            <a:r>
              <a:rPr sz="3200" spc="-40" dirty="0">
                <a:solidFill>
                  <a:srgbClr val="0C0C0C"/>
                </a:solidFill>
                <a:latin typeface="Arial"/>
                <a:cs typeface="Arial"/>
              </a:rPr>
              <a:t>temperament </a:t>
            </a:r>
            <a:r>
              <a:rPr sz="3200" spc="-330" dirty="0">
                <a:solidFill>
                  <a:srgbClr val="0C0C0C"/>
                </a:solidFill>
                <a:latin typeface="Arial"/>
                <a:cs typeface="Arial"/>
              </a:rPr>
              <a:t>as </a:t>
            </a:r>
            <a:r>
              <a:rPr sz="3200" spc="-60" dirty="0">
                <a:solidFill>
                  <a:srgbClr val="FF0000"/>
                </a:solidFill>
                <a:latin typeface="Arial"/>
                <a:cs typeface="Arial"/>
              </a:rPr>
              <a:t>blood </a:t>
            </a:r>
            <a:r>
              <a:rPr sz="3200" spc="-32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3200" spc="-20" dirty="0">
                <a:solidFill>
                  <a:srgbClr val="FF0000"/>
                </a:solidFill>
                <a:latin typeface="Arial"/>
                <a:cs typeface="Arial"/>
              </a:rPr>
              <a:t>hot </a:t>
            </a:r>
            <a:r>
              <a:rPr sz="3200" spc="-40" dirty="0">
                <a:solidFill>
                  <a:srgbClr val="FF0000"/>
                </a:solidFill>
                <a:latin typeface="Arial"/>
                <a:cs typeface="Arial"/>
              </a:rPr>
              <a:t>and  </a:t>
            </a: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wet, </a:t>
            </a:r>
            <a:r>
              <a:rPr sz="3200" spc="-100" dirty="0">
                <a:solidFill>
                  <a:srgbClr val="00AF4F"/>
                </a:solidFill>
                <a:latin typeface="Arial"/>
                <a:cs typeface="Arial"/>
              </a:rPr>
              <a:t>Phlegm </a:t>
            </a:r>
            <a:r>
              <a:rPr sz="3200" spc="-325" dirty="0">
                <a:solidFill>
                  <a:srgbClr val="00AF4F"/>
                </a:solidFill>
                <a:latin typeface="Arial"/>
                <a:cs typeface="Arial"/>
              </a:rPr>
              <a:t>is </a:t>
            </a:r>
            <a:r>
              <a:rPr sz="3200" spc="-120" dirty="0">
                <a:solidFill>
                  <a:srgbClr val="00AF4F"/>
                </a:solidFill>
                <a:latin typeface="Arial"/>
                <a:cs typeface="Arial"/>
              </a:rPr>
              <a:t>cold </a:t>
            </a:r>
            <a:r>
              <a:rPr sz="3200" spc="-4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3200" spc="-50" dirty="0">
                <a:solidFill>
                  <a:srgbClr val="00AF4F"/>
                </a:solidFill>
                <a:latin typeface="Arial"/>
                <a:cs typeface="Arial"/>
              </a:rPr>
              <a:t>hot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, </a:t>
            </a:r>
            <a:r>
              <a:rPr sz="3200" spc="-105" dirty="0">
                <a:solidFill>
                  <a:srgbClr val="6F2F9F"/>
                </a:solidFill>
                <a:latin typeface="Arial"/>
                <a:cs typeface="Arial"/>
              </a:rPr>
              <a:t>Yellow </a:t>
            </a:r>
            <a:r>
              <a:rPr sz="3200" spc="-65" dirty="0">
                <a:solidFill>
                  <a:srgbClr val="6F2F9F"/>
                </a:solidFill>
                <a:latin typeface="Arial"/>
                <a:cs typeface="Arial"/>
              </a:rPr>
              <a:t>bile </a:t>
            </a:r>
            <a:r>
              <a:rPr sz="3200" spc="-325" dirty="0">
                <a:solidFill>
                  <a:srgbClr val="6F2F9F"/>
                </a:solidFill>
                <a:latin typeface="Arial"/>
                <a:cs typeface="Arial"/>
              </a:rPr>
              <a:t>is  </a:t>
            </a:r>
            <a:r>
              <a:rPr sz="3200" spc="-20" dirty="0">
                <a:solidFill>
                  <a:srgbClr val="6F2F9F"/>
                </a:solidFill>
                <a:latin typeface="Arial"/>
                <a:cs typeface="Arial"/>
              </a:rPr>
              <a:t>hot </a:t>
            </a:r>
            <a:r>
              <a:rPr sz="3200" spc="-40" dirty="0">
                <a:solidFill>
                  <a:srgbClr val="6F2F9F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6F2F9F"/>
                </a:solidFill>
                <a:latin typeface="Arial"/>
                <a:cs typeface="Arial"/>
              </a:rPr>
              <a:t>dry </a:t>
            </a:r>
            <a:r>
              <a:rPr sz="3200" spc="-40" dirty="0">
                <a:solidFill>
                  <a:srgbClr val="0C0C0C"/>
                </a:solidFill>
                <a:latin typeface="Arial"/>
                <a:cs typeface="Arial"/>
              </a:rPr>
              <a:t>and 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Black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bile </a:t>
            </a:r>
            <a:r>
              <a:rPr sz="3200" spc="-32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3200" spc="-114" dirty="0">
                <a:solidFill>
                  <a:srgbClr val="FF0000"/>
                </a:solidFill>
                <a:latin typeface="Arial"/>
                <a:cs typeface="Arial"/>
              </a:rPr>
              <a:t>cold </a:t>
            </a:r>
            <a:r>
              <a:rPr sz="3200" spc="-40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3200" spc="-6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dry.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18819"/>
            <a:ext cx="8184515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00" dirty="0">
                <a:solidFill>
                  <a:srgbClr val="FF0000"/>
                </a:solidFill>
                <a:latin typeface="Arial"/>
                <a:cs typeface="Arial"/>
              </a:rPr>
              <a:t>Phlegm </a:t>
            </a:r>
            <a:r>
              <a:rPr sz="3200" spc="-330" dirty="0">
                <a:solidFill>
                  <a:srgbClr val="00AF4F"/>
                </a:solidFill>
                <a:latin typeface="Arial"/>
                <a:cs typeface="Arial"/>
              </a:rPr>
              <a:t>is </a:t>
            </a:r>
            <a:r>
              <a:rPr sz="3200" spc="-114" dirty="0">
                <a:solidFill>
                  <a:srgbClr val="00AF4F"/>
                </a:solidFill>
                <a:latin typeface="Arial"/>
                <a:cs typeface="Arial"/>
              </a:rPr>
              <a:t>cold </a:t>
            </a:r>
            <a:r>
              <a:rPr sz="3200" spc="-4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3200" spc="-20" dirty="0">
                <a:solidFill>
                  <a:srgbClr val="00AF4F"/>
                </a:solidFill>
                <a:latin typeface="Arial"/>
                <a:cs typeface="Arial"/>
              </a:rPr>
              <a:t>hot </a:t>
            </a:r>
            <a:r>
              <a:rPr sz="3200" spc="55" dirty="0">
                <a:solidFill>
                  <a:srgbClr val="00AF4F"/>
                </a:solidFill>
                <a:latin typeface="Arial"/>
                <a:cs typeface="Arial"/>
              </a:rPr>
              <a:t>( </a:t>
            </a:r>
            <a:r>
              <a:rPr sz="3200" spc="-140" dirty="0">
                <a:latin typeface="Arial"/>
                <a:cs typeface="Arial"/>
              </a:rPr>
              <a:t>Thick, </a:t>
            </a:r>
            <a:r>
              <a:rPr sz="3200" spc="-135" dirty="0">
                <a:latin typeface="Arial"/>
                <a:cs typeface="Arial"/>
              </a:rPr>
              <a:t>sticky, </a:t>
            </a:r>
            <a:r>
              <a:rPr sz="3200" spc="-110" dirty="0">
                <a:latin typeface="Arial"/>
                <a:cs typeface="Arial"/>
              </a:rPr>
              <a:t>stringy  </a:t>
            </a:r>
            <a:r>
              <a:rPr sz="3200" spc="-200" dirty="0">
                <a:latin typeface="Arial"/>
                <a:cs typeface="Arial"/>
              </a:rPr>
              <a:t>mucus </a:t>
            </a:r>
            <a:r>
              <a:rPr sz="3200" spc="-185" dirty="0">
                <a:latin typeface="Arial"/>
                <a:cs typeface="Arial"/>
              </a:rPr>
              <a:t>secreted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95" dirty="0">
                <a:latin typeface="Arial"/>
                <a:cs typeface="Arial"/>
              </a:rPr>
              <a:t>mucous </a:t>
            </a:r>
            <a:r>
              <a:rPr sz="3200" spc="-75" dirty="0">
                <a:latin typeface="Arial"/>
                <a:cs typeface="Arial"/>
              </a:rPr>
              <a:t>membrane </a:t>
            </a:r>
            <a:r>
              <a:rPr sz="3200" spc="-50" dirty="0">
                <a:latin typeface="Arial"/>
                <a:cs typeface="Arial"/>
              </a:rPr>
              <a:t>of 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85" dirty="0">
                <a:latin typeface="Arial"/>
                <a:cs typeface="Arial"/>
              </a:rPr>
              <a:t>respiratory </a:t>
            </a:r>
            <a:r>
              <a:rPr sz="3200" spc="-25" dirty="0">
                <a:latin typeface="Arial"/>
                <a:cs typeface="Arial"/>
              </a:rPr>
              <a:t>tract, </a:t>
            </a:r>
            <a:r>
              <a:rPr sz="3200" spc="-325" dirty="0">
                <a:latin typeface="Arial"/>
                <a:cs typeface="Arial"/>
              </a:rPr>
              <a:t>as </a:t>
            </a:r>
            <a:r>
              <a:rPr sz="3200" spc="-45" dirty="0">
                <a:latin typeface="Arial"/>
                <a:cs typeface="Arial"/>
              </a:rPr>
              <a:t>during </a:t>
            </a:r>
            <a:r>
              <a:rPr sz="3200" spc="-10" dirty="0">
                <a:latin typeface="Arial"/>
                <a:cs typeface="Arial"/>
              </a:rPr>
              <a:t>a </a:t>
            </a:r>
            <a:r>
              <a:rPr sz="3200" spc="-114" dirty="0">
                <a:latin typeface="Arial"/>
                <a:cs typeface="Arial"/>
              </a:rPr>
              <a:t>cold </a:t>
            </a:r>
            <a:r>
              <a:rPr sz="3200" spc="-70" dirty="0">
                <a:latin typeface="Arial"/>
                <a:cs typeface="Arial"/>
              </a:rPr>
              <a:t>or </a:t>
            </a:r>
            <a:r>
              <a:rPr sz="3200" spc="-60" dirty="0">
                <a:latin typeface="Arial"/>
                <a:cs typeface="Arial"/>
              </a:rPr>
              <a:t>other  </a:t>
            </a:r>
            <a:r>
              <a:rPr sz="3200" spc="-85" dirty="0">
                <a:latin typeface="Arial"/>
                <a:cs typeface="Arial"/>
              </a:rPr>
              <a:t>respiratory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infection).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159" y="3925570"/>
            <a:ext cx="611505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673225" algn="l"/>
                <a:tab pos="2563495" algn="l"/>
                <a:tab pos="3058160" algn="l"/>
                <a:tab pos="3899535" algn="l"/>
                <a:tab pos="4847590" algn="l"/>
                <a:tab pos="5690235" algn="l"/>
              </a:tabLst>
            </a:pPr>
            <a:r>
              <a:rPr sz="3200" spc="-254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3200" spc="-18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spc="-13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3200" spc="2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3200" spc="-1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3200" spc="-24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sz="3200" spc="-15" dirty="0">
                <a:solidFill>
                  <a:srgbClr val="6F2F9F"/>
                </a:solidFill>
                <a:latin typeface="Arial"/>
                <a:cs typeface="Arial"/>
              </a:rPr>
              <a:t>i</a:t>
            </a:r>
            <a:r>
              <a:rPr sz="3200" spc="-645" dirty="0">
                <a:solidFill>
                  <a:srgbClr val="6F2F9F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	</a:t>
            </a:r>
            <a:r>
              <a:rPr sz="3200" spc="-120" dirty="0">
                <a:solidFill>
                  <a:srgbClr val="6F2F9F"/>
                </a:solidFill>
                <a:latin typeface="Arial"/>
                <a:cs typeface="Arial"/>
              </a:rPr>
              <a:t>h</a:t>
            </a:r>
            <a:r>
              <a:rPr sz="3200" spc="-145" dirty="0">
                <a:solidFill>
                  <a:srgbClr val="6F2F9F"/>
                </a:solidFill>
                <a:latin typeface="Arial"/>
                <a:cs typeface="Arial"/>
              </a:rPr>
              <a:t>o</a:t>
            </a:r>
            <a:r>
              <a:rPr sz="3200" spc="200" dirty="0">
                <a:solidFill>
                  <a:srgbClr val="6F2F9F"/>
                </a:solidFill>
                <a:latin typeface="Arial"/>
                <a:cs typeface="Arial"/>
              </a:rPr>
              <a:t>t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6F2F9F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d	</a:t>
            </a:r>
            <a:r>
              <a:rPr sz="3200" spc="5" dirty="0">
                <a:solidFill>
                  <a:srgbClr val="6F2F9F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6F2F9F"/>
                </a:solidFill>
                <a:latin typeface="Arial"/>
                <a:cs typeface="Arial"/>
              </a:rPr>
              <a:t>r</a:t>
            </a:r>
            <a:r>
              <a:rPr sz="3200" spc="-80" dirty="0">
                <a:solidFill>
                  <a:srgbClr val="6F2F9F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6F2F9F"/>
                </a:solidFill>
                <a:latin typeface="Arial"/>
                <a:cs typeface="Arial"/>
              </a:rPr>
              <a:t>	</a:t>
            </a:r>
            <a:r>
              <a:rPr sz="3200" spc="55" dirty="0">
                <a:latin typeface="Arial"/>
                <a:cs typeface="Arial"/>
              </a:rPr>
              <a:t>(</a:t>
            </a:r>
            <a:r>
              <a:rPr sz="3200" spc="-25" dirty="0">
                <a:latin typeface="Arial"/>
                <a:cs typeface="Arial"/>
              </a:rPr>
              <a:t>A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0430" y="3683000"/>
            <a:ext cx="7931784" cy="148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116320">
              <a:lnSpc>
                <a:spcPct val="149700"/>
              </a:lnSpc>
              <a:spcBef>
                <a:spcPts val="100"/>
              </a:spcBef>
              <a:tabLst>
                <a:tab pos="1849755" algn="l"/>
                <a:tab pos="3120390" algn="l"/>
                <a:tab pos="4333240" algn="l"/>
                <a:tab pos="5877560" algn="l"/>
                <a:tab pos="7575550" algn="l"/>
                <a:tab pos="7606030" algn="l"/>
              </a:tabLst>
            </a:pPr>
            <a:r>
              <a:rPr sz="3200" spc="-85" dirty="0">
                <a:latin typeface="Arial"/>
                <a:cs typeface="Arial"/>
              </a:rPr>
              <a:t>y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ll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20" dirty="0">
                <a:latin typeface="Arial"/>
                <a:cs typeface="Arial"/>
              </a:rPr>
              <a:t>w</a:t>
            </a:r>
            <a:r>
              <a:rPr sz="3200" spc="-204" dirty="0">
                <a:latin typeface="Arial"/>
                <a:cs typeface="Arial"/>
              </a:rPr>
              <a:t>,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r  </a:t>
            </a:r>
            <a:r>
              <a:rPr sz="3200" spc="-120" dirty="0">
                <a:latin typeface="Arial"/>
                <a:cs typeface="Arial"/>
              </a:rPr>
              <a:t>g</a:t>
            </a:r>
            <a:r>
              <a:rPr sz="3200" spc="-150" dirty="0">
                <a:latin typeface="Arial"/>
                <a:cs typeface="Arial"/>
              </a:rPr>
              <a:t>re</a:t>
            </a:r>
            <a:r>
              <a:rPr sz="3200" spc="-180" dirty="0">
                <a:latin typeface="Arial"/>
                <a:cs typeface="Arial"/>
              </a:rPr>
              <a:t>e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204" dirty="0">
                <a:latin typeface="Arial"/>
                <a:cs typeface="Arial"/>
              </a:rPr>
              <a:t>,</a:t>
            </a:r>
            <a:r>
              <a:rPr sz="3200" dirty="0">
                <a:latin typeface="Arial"/>
                <a:cs typeface="Arial"/>
              </a:rPr>
              <a:t>	vi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d	</a:t>
            </a:r>
            <a:r>
              <a:rPr sz="3200" spc="40" dirty="0">
                <a:latin typeface="Arial"/>
                <a:cs typeface="Arial"/>
              </a:rPr>
              <a:t>f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40" dirty="0">
                <a:latin typeface="Arial"/>
                <a:cs typeface="Arial"/>
              </a:rPr>
              <a:t>d</a:t>
            </a:r>
            <a:r>
              <a:rPr sz="3200" spc="-70" dirty="0">
                <a:latin typeface="Arial"/>
                <a:cs typeface="Arial"/>
              </a:rPr>
              <a:t>,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ll</a:t>
            </a:r>
            <a:r>
              <a:rPr sz="3200" spc="-80" dirty="0">
                <a:latin typeface="Arial"/>
                <a:cs typeface="Arial"/>
              </a:rPr>
              <a:t>y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60" dirty="0">
                <a:latin typeface="Arial"/>
                <a:cs typeface="Arial"/>
              </a:rPr>
              <a:t>k</a:t>
            </a:r>
            <a:r>
              <a:rPr sz="3200" spc="7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	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0430" y="5143500"/>
            <a:ext cx="792099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3200" spc="-95" dirty="0">
                <a:latin typeface="Arial"/>
                <a:cs typeface="Arial"/>
              </a:rPr>
              <a:t>reaction, </a:t>
            </a:r>
            <a:r>
              <a:rPr sz="3200" spc="-190" dirty="0">
                <a:latin typeface="Arial"/>
                <a:cs typeface="Arial"/>
              </a:rPr>
              <a:t>secreted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75" dirty="0">
                <a:latin typeface="Arial"/>
                <a:cs typeface="Arial"/>
              </a:rPr>
              <a:t>liver. </a:t>
            </a:r>
            <a:r>
              <a:rPr sz="3200" spc="30" dirty="0">
                <a:latin typeface="Arial"/>
                <a:cs typeface="Arial"/>
              </a:rPr>
              <a:t>It </a:t>
            </a:r>
            <a:r>
              <a:rPr sz="3200" spc="-360" dirty="0">
                <a:latin typeface="Arial"/>
                <a:cs typeface="Arial"/>
              </a:rPr>
              <a:t>passes </a:t>
            </a:r>
            <a:r>
              <a:rPr sz="3200" spc="-15" dirty="0">
                <a:latin typeface="Arial"/>
                <a:cs typeface="Arial"/>
              </a:rPr>
              <a:t>into </a:t>
            </a:r>
            <a:r>
              <a:rPr sz="3200" spc="-55" dirty="0">
                <a:latin typeface="Arial"/>
                <a:cs typeface="Arial"/>
              </a:rPr>
              <a:t>the  </a:t>
            </a:r>
            <a:r>
              <a:rPr sz="3200" spc="-165" dirty="0">
                <a:latin typeface="Arial"/>
                <a:cs typeface="Arial"/>
              </a:rPr>
              <a:t>intestines, </a:t>
            </a:r>
            <a:r>
              <a:rPr sz="3200" spc="-114" dirty="0">
                <a:latin typeface="Arial"/>
                <a:cs typeface="Arial"/>
              </a:rPr>
              <a:t>where </a:t>
            </a:r>
            <a:r>
              <a:rPr sz="3200" spc="95" dirty="0">
                <a:latin typeface="Arial"/>
                <a:cs typeface="Arial"/>
              </a:rPr>
              <a:t>it </a:t>
            </a:r>
            <a:r>
              <a:rPr sz="3200" spc="-165" dirty="0">
                <a:latin typeface="Arial"/>
                <a:cs typeface="Arial"/>
              </a:rPr>
              <a:t>aids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55" dirty="0">
                <a:latin typeface="Arial"/>
                <a:cs typeface="Arial"/>
              </a:rPr>
              <a:t>the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digestive)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548322"/>
            <a:ext cx="7950200" cy="2930525"/>
          </a:xfrm>
          <a:prstGeom prst="rect">
            <a:avLst/>
          </a:prstGeom>
        </p:spPr>
        <p:txBody>
          <a:bodyPr vert="horz" wrap="square" lIns="0" tIns="259079" rIns="0" bIns="0" rtlCol="0">
            <a:spAutoFit/>
          </a:bodyPr>
          <a:lstStyle/>
          <a:p>
            <a:pPr marL="267970" indent="-255270" algn="just">
              <a:lnSpc>
                <a:spcPct val="100000"/>
              </a:lnSpc>
              <a:spcBef>
                <a:spcPts val="2039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2800" spc="-70" dirty="0">
                <a:solidFill>
                  <a:srgbClr val="FF0000"/>
                </a:solidFill>
                <a:latin typeface="Arial"/>
                <a:cs typeface="Arial"/>
              </a:rPr>
              <a:t>Black </a:t>
            </a:r>
            <a:r>
              <a:rPr sz="2800" spc="-65" dirty="0">
                <a:solidFill>
                  <a:srgbClr val="FF0000"/>
                </a:solidFill>
                <a:latin typeface="Arial"/>
                <a:cs typeface="Arial"/>
              </a:rPr>
              <a:t>bile </a:t>
            </a:r>
            <a:r>
              <a:rPr sz="2800" spc="-290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2800" spc="-105" dirty="0">
                <a:solidFill>
                  <a:srgbClr val="FF0000"/>
                </a:solidFill>
                <a:latin typeface="Arial"/>
                <a:cs typeface="Arial"/>
              </a:rPr>
              <a:t>cold </a:t>
            </a:r>
            <a:r>
              <a:rPr sz="2800" spc="-40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2800" spc="-4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Arial"/>
                <a:cs typeface="Arial"/>
              </a:rPr>
              <a:t>dry</a:t>
            </a:r>
            <a:endParaRPr sz="28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25" dirty="0">
                <a:latin typeface="Arial"/>
                <a:cs typeface="Arial"/>
              </a:rPr>
              <a:t>(a </a:t>
            </a:r>
            <a:r>
              <a:rPr sz="3200" spc="-55" dirty="0">
                <a:latin typeface="Arial"/>
                <a:cs typeface="Arial"/>
              </a:rPr>
              <a:t>humor </a:t>
            </a:r>
            <a:r>
              <a:rPr sz="3200" spc="65" dirty="0">
                <a:latin typeface="Arial"/>
                <a:cs typeface="Arial"/>
              </a:rPr>
              <a:t>that </a:t>
            </a:r>
            <a:r>
              <a:rPr sz="3200" spc="-210" dirty="0">
                <a:latin typeface="Arial"/>
                <a:cs typeface="Arial"/>
              </a:rPr>
              <a:t>was </a:t>
            </a:r>
            <a:r>
              <a:rPr sz="3200" spc="-204" dirty="0">
                <a:latin typeface="Arial"/>
                <a:cs typeface="Arial"/>
              </a:rPr>
              <a:t>once </a:t>
            </a:r>
            <a:r>
              <a:rPr sz="3200" spc="-90" dirty="0">
                <a:latin typeface="Arial"/>
                <a:cs typeface="Arial"/>
              </a:rPr>
              <a:t>believed 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25" dirty="0">
                <a:latin typeface="Arial"/>
                <a:cs typeface="Arial"/>
              </a:rPr>
              <a:t>be  </a:t>
            </a:r>
            <a:r>
              <a:rPr sz="3200" spc="-185" dirty="0">
                <a:latin typeface="Arial"/>
                <a:cs typeface="Arial"/>
              </a:rPr>
              <a:t>secreted </a:t>
            </a:r>
            <a:r>
              <a:rPr sz="3200" spc="-45" dirty="0">
                <a:latin typeface="Arial"/>
                <a:cs typeface="Arial"/>
              </a:rPr>
              <a:t>by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35" dirty="0">
                <a:latin typeface="Arial"/>
                <a:cs typeface="Arial"/>
              </a:rPr>
              <a:t>kidneys </a:t>
            </a:r>
            <a:r>
              <a:rPr sz="3200" spc="-75" dirty="0">
                <a:latin typeface="Arial"/>
                <a:cs typeface="Arial"/>
              </a:rPr>
              <a:t>or </a:t>
            </a:r>
            <a:r>
              <a:rPr sz="3200" spc="-204" dirty="0">
                <a:latin typeface="Arial"/>
                <a:cs typeface="Arial"/>
              </a:rPr>
              <a:t>spleen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25" dirty="0">
                <a:latin typeface="Arial"/>
                <a:cs typeface="Arial"/>
              </a:rPr>
              <a:t>to  </a:t>
            </a:r>
            <a:r>
              <a:rPr sz="3200" spc="-250" dirty="0">
                <a:latin typeface="Arial"/>
                <a:cs typeface="Arial"/>
              </a:rPr>
              <a:t>cause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280" dirty="0">
                <a:latin typeface="Arial"/>
                <a:cs typeface="Arial"/>
              </a:rPr>
              <a:t>sadness)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2489"/>
            <a:ext cx="7951470" cy="5162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>
              <a:lnSpc>
                <a:spcPct val="1497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562100" algn="l"/>
                <a:tab pos="3359785" algn="l"/>
                <a:tab pos="4966335" algn="l"/>
                <a:tab pos="5553075" algn="l"/>
                <a:tab pos="7609205" algn="l"/>
              </a:tabLst>
            </a:pPr>
            <a:r>
              <a:rPr sz="3200" spc="-195" dirty="0">
                <a:latin typeface="Arial"/>
                <a:cs typeface="Arial"/>
              </a:rPr>
              <a:t>U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5" dirty="0">
                <a:latin typeface="Arial"/>
                <a:cs typeface="Arial"/>
              </a:rPr>
              <a:t>m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325" dirty="0">
                <a:latin typeface="Arial"/>
                <a:cs typeface="Arial"/>
              </a:rPr>
              <a:t>c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v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spc="-645" dirty="0">
                <a:latin typeface="Arial"/>
                <a:cs typeface="Arial"/>
              </a:rPr>
              <a:t>s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25" dirty="0">
                <a:latin typeface="Arial"/>
                <a:cs typeface="Arial"/>
              </a:rPr>
              <a:t>p</a:t>
            </a:r>
            <a:r>
              <a:rPr sz="3200" spc="-55" dirty="0">
                <a:latin typeface="Arial"/>
                <a:cs typeface="Arial"/>
              </a:rPr>
              <a:t>r</a:t>
            </a:r>
            <a:r>
              <a:rPr sz="3200" spc="-80" dirty="0">
                <a:latin typeface="Arial"/>
                <a:cs typeface="Arial"/>
              </a:rPr>
              <a:t>o</a:t>
            </a:r>
            <a:r>
              <a:rPr sz="3200" spc="-5" dirty="0">
                <a:latin typeface="Arial"/>
                <a:cs typeface="Arial"/>
              </a:rPr>
              <a:t>m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105" dirty="0">
                <a:latin typeface="Arial"/>
                <a:cs typeface="Arial"/>
              </a:rPr>
              <a:t>t</a:t>
            </a:r>
            <a:r>
              <a:rPr sz="3200" spc="85" dirty="0">
                <a:latin typeface="Arial"/>
                <a:cs typeface="Arial"/>
              </a:rPr>
              <a:t>i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35" dirty="0">
                <a:latin typeface="Arial"/>
                <a:cs typeface="Arial"/>
              </a:rPr>
              <a:t>o</a:t>
            </a:r>
            <a:r>
              <a:rPr sz="3200" spc="50" dirty="0">
                <a:latin typeface="Arial"/>
                <a:cs typeface="Arial"/>
              </a:rPr>
              <a:t>f  </a:t>
            </a:r>
            <a:r>
              <a:rPr sz="3200" spc="-70" dirty="0">
                <a:latin typeface="Arial"/>
                <a:cs typeface="Arial"/>
              </a:rPr>
              <a:t>health, </a:t>
            </a:r>
            <a:r>
              <a:rPr sz="3200" spc="-60" dirty="0">
                <a:latin typeface="Arial"/>
                <a:cs typeface="Arial"/>
              </a:rPr>
              <a:t>prevention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305" dirty="0">
                <a:latin typeface="Arial"/>
                <a:cs typeface="Arial"/>
              </a:rPr>
              <a:t>diseases </a:t>
            </a:r>
            <a:r>
              <a:rPr sz="3200" spc="-40" dirty="0">
                <a:latin typeface="Arial"/>
                <a:cs typeface="Arial"/>
              </a:rPr>
              <a:t>and</a:t>
            </a:r>
            <a:r>
              <a:rPr sz="3200" spc="-560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cure.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0" dirty="0">
                <a:solidFill>
                  <a:srgbClr val="FF0000"/>
                </a:solidFill>
                <a:latin typeface="Arial"/>
                <a:cs typeface="Arial"/>
              </a:rPr>
              <a:t>Health </a:t>
            </a:r>
            <a:r>
              <a:rPr sz="3200" spc="-50" dirty="0">
                <a:solidFill>
                  <a:srgbClr val="FF0000"/>
                </a:solidFill>
                <a:latin typeface="Arial"/>
                <a:cs typeface="Arial"/>
              </a:rPr>
              <a:t>of human </a:t>
            </a:r>
            <a:r>
              <a:rPr sz="3200" spc="-32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3200" spc="-180" dirty="0">
                <a:solidFill>
                  <a:srgbClr val="FF0000"/>
                </a:solidFill>
                <a:latin typeface="Arial"/>
                <a:cs typeface="Arial"/>
              </a:rPr>
              <a:t>based </a:t>
            </a:r>
            <a:r>
              <a:rPr sz="3200" spc="-125" dirty="0">
                <a:solidFill>
                  <a:srgbClr val="FF0000"/>
                </a:solidFill>
                <a:latin typeface="Arial"/>
                <a:cs typeface="Arial"/>
              </a:rPr>
              <a:t>on </a:t>
            </a:r>
            <a:r>
              <a:rPr sz="3200" spc="-5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spc="-290" dirty="0">
                <a:solidFill>
                  <a:srgbClr val="FF0000"/>
                </a:solidFill>
                <a:latin typeface="Arial"/>
                <a:cs typeface="Arial"/>
              </a:rPr>
              <a:t>six</a:t>
            </a:r>
            <a:r>
              <a:rPr sz="3200" spc="-48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235" dirty="0">
                <a:solidFill>
                  <a:srgbClr val="FF0000"/>
                </a:solidFill>
                <a:latin typeface="Arial"/>
                <a:cs typeface="Arial"/>
              </a:rPr>
              <a:t>essentials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14" dirty="0">
                <a:solidFill>
                  <a:srgbClr val="006FBF"/>
                </a:solidFill>
                <a:latin typeface="Arial"/>
                <a:cs typeface="Arial"/>
              </a:rPr>
              <a:t>Atmospheric</a:t>
            </a:r>
            <a:r>
              <a:rPr sz="3200" spc="-95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006FBF"/>
                </a:solidFill>
                <a:latin typeface="Arial"/>
                <a:cs typeface="Arial"/>
              </a:rPr>
              <a:t>air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65" dirty="0">
                <a:solidFill>
                  <a:srgbClr val="006FBF"/>
                </a:solidFill>
                <a:latin typeface="Arial"/>
                <a:cs typeface="Arial"/>
              </a:rPr>
              <a:t>Physical </a:t>
            </a:r>
            <a:r>
              <a:rPr sz="3200" spc="-5" dirty="0">
                <a:solidFill>
                  <a:srgbClr val="006FBF"/>
                </a:solidFill>
                <a:latin typeface="Arial"/>
                <a:cs typeface="Arial"/>
              </a:rPr>
              <a:t>activity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</a:t>
            </a:r>
            <a:r>
              <a:rPr sz="3200" spc="-90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170" dirty="0">
                <a:solidFill>
                  <a:srgbClr val="006FBF"/>
                </a:solidFill>
                <a:latin typeface="Arial"/>
                <a:cs typeface="Arial"/>
              </a:rPr>
              <a:t>rest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5" dirty="0">
                <a:solidFill>
                  <a:srgbClr val="006FBF"/>
                </a:solidFill>
                <a:latin typeface="Arial"/>
                <a:cs typeface="Arial"/>
              </a:rPr>
              <a:t>Drinks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</a:t>
            </a:r>
            <a:r>
              <a:rPr sz="3200" spc="-55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175" dirty="0">
                <a:solidFill>
                  <a:srgbClr val="006FBF"/>
                </a:solidFill>
                <a:latin typeface="Arial"/>
                <a:cs typeface="Arial"/>
              </a:rPr>
              <a:t>foods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0" dirty="0">
                <a:solidFill>
                  <a:srgbClr val="006FBF"/>
                </a:solidFill>
                <a:latin typeface="Arial"/>
                <a:cs typeface="Arial"/>
              </a:rPr>
              <a:t>Sleep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</a:t>
            </a:r>
            <a:r>
              <a:rPr sz="3200" spc="50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155" dirty="0">
                <a:solidFill>
                  <a:srgbClr val="006FBF"/>
                </a:solidFill>
                <a:latin typeface="Arial"/>
                <a:cs typeface="Arial"/>
              </a:rPr>
              <a:t>wakefulness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40" dirty="0">
                <a:solidFill>
                  <a:srgbClr val="006FBF"/>
                </a:solidFill>
                <a:latin typeface="Arial"/>
                <a:cs typeface="Arial"/>
              </a:rPr>
              <a:t>Excretion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 </a:t>
            </a:r>
            <a:r>
              <a:rPr sz="3200" spc="-50" dirty="0">
                <a:solidFill>
                  <a:srgbClr val="006FBF"/>
                </a:solidFill>
                <a:latin typeface="Arial"/>
                <a:cs typeface="Arial"/>
              </a:rPr>
              <a:t>retention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50" dirty="0">
                <a:solidFill>
                  <a:srgbClr val="006FBF"/>
                </a:solidFill>
                <a:latin typeface="Arial"/>
                <a:cs typeface="Arial"/>
              </a:rPr>
              <a:t>Mental </a:t>
            </a:r>
            <a:r>
              <a:rPr sz="3200" spc="-5" dirty="0">
                <a:solidFill>
                  <a:srgbClr val="006FBF"/>
                </a:solidFill>
                <a:latin typeface="Arial"/>
                <a:cs typeface="Arial"/>
              </a:rPr>
              <a:t>activity </a:t>
            </a:r>
            <a:r>
              <a:rPr sz="3200" spc="-40" dirty="0">
                <a:solidFill>
                  <a:srgbClr val="006FBF"/>
                </a:solidFill>
                <a:latin typeface="Arial"/>
                <a:cs typeface="Arial"/>
              </a:rPr>
              <a:t>and</a:t>
            </a:r>
            <a:r>
              <a:rPr sz="3200" spc="-200" dirty="0">
                <a:solidFill>
                  <a:srgbClr val="006FBF"/>
                </a:solidFill>
                <a:latin typeface="Arial"/>
                <a:cs typeface="Arial"/>
              </a:rPr>
              <a:t> </a:t>
            </a:r>
            <a:r>
              <a:rPr sz="3200" spc="-170" dirty="0">
                <a:solidFill>
                  <a:srgbClr val="006FBF"/>
                </a:solidFill>
                <a:latin typeface="Arial"/>
                <a:cs typeface="Arial"/>
              </a:rPr>
              <a:t>rest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95020"/>
            <a:ext cx="7950834" cy="467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>
              <a:lnSpc>
                <a:spcPct val="10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062355" algn="l"/>
                <a:tab pos="2453005" algn="l"/>
                <a:tab pos="3482975" algn="l"/>
                <a:tab pos="3872229" algn="l"/>
                <a:tab pos="5826760" algn="l"/>
                <a:tab pos="6351270" algn="l"/>
                <a:tab pos="6950709" algn="l"/>
              </a:tabLst>
            </a:pPr>
            <a:r>
              <a:rPr sz="3200" spc="-310" dirty="0">
                <a:solidFill>
                  <a:srgbClr val="212512"/>
                </a:solidFill>
                <a:latin typeface="Arial"/>
                <a:cs typeface="Arial"/>
              </a:rPr>
              <a:t>T</a:t>
            </a:r>
            <a:r>
              <a:rPr sz="3200" spc="-120" dirty="0">
                <a:solidFill>
                  <a:srgbClr val="212512"/>
                </a:solidFill>
                <a:latin typeface="Arial"/>
                <a:cs typeface="Arial"/>
              </a:rPr>
              <a:t>h</a:t>
            </a:r>
            <a:r>
              <a:rPr sz="3200" spc="-240" dirty="0">
                <a:solidFill>
                  <a:srgbClr val="212512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212512"/>
                </a:solidFill>
                <a:latin typeface="Arial"/>
                <a:cs typeface="Arial"/>
              </a:rPr>
              <a:t>	</a:t>
            </a:r>
            <a:r>
              <a:rPr sz="3200" spc="-120" dirty="0">
                <a:solidFill>
                  <a:srgbClr val="212512"/>
                </a:solidFill>
                <a:latin typeface="Arial"/>
                <a:cs typeface="Arial"/>
              </a:rPr>
              <a:t>h</a:t>
            </a:r>
            <a:r>
              <a:rPr sz="3200" spc="-25" dirty="0">
                <a:solidFill>
                  <a:srgbClr val="212512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212512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212512"/>
                </a:solidFill>
                <a:latin typeface="Arial"/>
                <a:cs typeface="Arial"/>
              </a:rPr>
              <a:t>a</a:t>
            </a:r>
            <a:r>
              <a:rPr sz="3200" spc="-110" dirty="0">
                <a:solidFill>
                  <a:srgbClr val="212512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212512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212512"/>
                </a:solidFill>
                <a:latin typeface="Arial"/>
                <a:cs typeface="Arial"/>
              </a:rPr>
              <a:t>b</a:t>
            </a:r>
            <a:r>
              <a:rPr sz="3200" spc="-145" dirty="0">
                <a:solidFill>
                  <a:srgbClr val="212512"/>
                </a:solidFill>
                <a:latin typeface="Arial"/>
                <a:cs typeface="Arial"/>
              </a:rPr>
              <a:t>o</a:t>
            </a:r>
            <a:r>
              <a:rPr sz="3200" spc="5" dirty="0">
                <a:solidFill>
                  <a:srgbClr val="212512"/>
                </a:solidFill>
                <a:latin typeface="Arial"/>
                <a:cs typeface="Arial"/>
              </a:rPr>
              <a:t>d</a:t>
            </a:r>
            <a:r>
              <a:rPr sz="3200" spc="-80" dirty="0">
                <a:solidFill>
                  <a:srgbClr val="212512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212512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212512"/>
                </a:solidFill>
                <a:latin typeface="Arial"/>
                <a:cs typeface="Arial"/>
              </a:rPr>
              <a:t>i</a:t>
            </a:r>
            <a:r>
              <a:rPr sz="3200" spc="-645" dirty="0">
                <a:solidFill>
                  <a:srgbClr val="212512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212512"/>
                </a:solidFill>
                <a:latin typeface="Arial"/>
                <a:cs typeface="Arial"/>
              </a:rPr>
              <a:t>	</a:t>
            </a:r>
            <a:r>
              <a:rPr sz="3200" spc="-325" dirty="0">
                <a:solidFill>
                  <a:srgbClr val="212512"/>
                </a:solidFill>
                <a:latin typeface="Arial"/>
                <a:cs typeface="Arial"/>
              </a:rPr>
              <a:t>c</a:t>
            </a:r>
            <a:r>
              <a:rPr sz="3200" spc="-135" dirty="0">
                <a:solidFill>
                  <a:srgbClr val="212512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212512"/>
                </a:solidFill>
                <a:latin typeface="Arial"/>
                <a:cs typeface="Arial"/>
              </a:rPr>
              <a:t>n</a:t>
            </a:r>
            <a:r>
              <a:rPr sz="3200" spc="-645" dirty="0">
                <a:solidFill>
                  <a:srgbClr val="212512"/>
                </a:solidFill>
                <a:latin typeface="Arial"/>
                <a:cs typeface="Arial"/>
              </a:rPr>
              <a:t>s</a:t>
            </a:r>
            <a:r>
              <a:rPr sz="3200" spc="-10" dirty="0">
                <a:solidFill>
                  <a:srgbClr val="212512"/>
                </a:solidFill>
                <a:latin typeface="Arial"/>
                <a:cs typeface="Arial"/>
              </a:rPr>
              <a:t>i</a:t>
            </a:r>
            <a:r>
              <a:rPr sz="3200" spc="-125" dirty="0">
                <a:solidFill>
                  <a:srgbClr val="212512"/>
                </a:solidFill>
                <a:latin typeface="Arial"/>
                <a:cs typeface="Arial"/>
              </a:rPr>
              <a:t>d</a:t>
            </a:r>
            <a:r>
              <a:rPr sz="3200" spc="-114" dirty="0">
                <a:solidFill>
                  <a:srgbClr val="212512"/>
                </a:solidFill>
                <a:latin typeface="Arial"/>
                <a:cs typeface="Arial"/>
              </a:rPr>
              <a:t>e</a:t>
            </a:r>
            <a:r>
              <a:rPr sz="3200" spc="-90" dirty="0">
                <a:solidFill>
                  <a:srgbClr val="212512"/>
                </a:solidFill>
                <a:latin typeface="Arial"/>
                <a:cs typeface="Arial"/>
              </a:rPr>
              <a:t>r</a:t>
            </a:r>
            <a:r>
              <a:rPr sz="3200" spc="-145" dirty="0">
                <a:solidFill>
                  <a:srgbClr val="212512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212512"/>
                </a:solidFill>
                <a:latin typeface="Arial"/>
                <a:cs typeface="Arial"/>
              </a:rPr>
              <a:t>d	</a:t>
            </a:r>
            <a:r>
              <a:rPr sz="3200" spc="15" dirty="0">
                <a:solidFill>
                  <a:srgbClr val="212512"/>
                </a:solidFill>
                <a:latin typeface="Arial"/>
                <a:cs typeface="Arial"/>
              </a:rPr>
              <a:t>t</a:t>
            </a:r>
            <a:r>
              <a:rPr sz="3200" spc="40" dirty="0">
                <a:solidFill>
                  <a:srgbClr val="212512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212512"/>
                </a:solidFill>
                <a:latin typeface="Arial"/>
                <a:cs typeface="Arial"/>
              </a:rPr>
              <a:t>	</a:t>
            </a:r>
            <a:r>
              <a:rPr sz="3200" spc="-10" dirty="0">
                <a:solidFill>
                  <a:srgbClr val="212512"/>
                </a:solidFill>
                <a:latin typeface="Arial"/>
                <a:cs typeface="Arial"/>
              </a:rPr>
              <a:t>b</a:t>
            </a:r>
            <a:r>
              <a:rPr sz="3200" spc="-240" dirty="0">
                <a:solidFill>
                  <a:srgbClr val="212512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212512"/>
                </a:solidFill>
                <a:latin typeface="Arial"/>
                <a:cs typeface="Arial"/>
              </a:rPr>
              <a:t>	</a:t>
            </a:r>
            <a:r>
              <a:rPr sz="3200" spc="-5" dirty="0">
                <a:solidFill>
                  <a:srgbClr val="212512"/>
                </a:solidFill>
                <a:latin typeface="Arial"/>
                <a:cs typeface="Arial"/>
              </a:rPr>
              <a:t>m</a:t>
            </a:r>
            <a:r>
              <a:rPr sz="3200" spc="-10" dirty="0">
                <a:solidFill>
                  <a:srgbClr val="212512"/>
                </a:solidFill>
                <a:latin typeface="Arial"/>
                <a:cs typeface="Arial"/>
              </a:rPr>
              <a:t>a</a:t>
            </a:r>
            <a:r>
              <a:rPr sz="3200" spc="5" dirty="0">
                <a:solidFill>
                  <a:srgbClr val="212512"/>
                </a:solidFill>
                <a:latin typeface="Arial"/>
                <a:cs typeface="Arial"/>
              </a:rPr>
              <a:t>d</a:t>
            </a:r>
            <a:r>
              <a:rPr sz="3200" spc="-160" dirty="0">
                <a:solidFill>
                  <a:srgbClr val="212512"/>
                </a:solidFill>
                <a:latin typeface="Arial"/>
                <a:cs typeface="Arial"/>
              </a:rPr>
              <a:t>e  </a:t>
            </a:r>
            <a:r>
              <a:rPr sz="3200" spc="5" dirty="0">
                <a:solidFill>
                  <a:srgbClr val="212512"/>
                </a:solidFill>
                <a:latin typeface="Arial"/>
                <a:cs typeface="Arial"/>
              </a:rPr>
              <a:t>up </a:t>
            </a:r>
            <a:r>
              <a:rPr sz="3200" spc="-45" dirty="0">
                <a:solidFill>
                  <a:srgbClr val="212512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212512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212512"/>
                </a:solidFill>
                <a:latin typeface="Arial"/>
                <a:cs typeface="Arial"/>
              </a:rPr>
              <a:t>following </a:t>
            </a:r>
            <a:r>
              <a:rPr sz="3200" spc="-245" dirty="0">
                <a:solidFill>
                  <a:srgbClr val="212512"/>
                </a:solidFill>
                <a:latin typeface="Arial"/>
                <a:cs typeface="Arial"/>
              </a:rPr>
              <a:t>seven </a:t>
            </a:r>
            <a:r>
              <a:rPr sz="3200" spc="-150" dirty="0">
                <a:solidFill>
                  <a:srgbClr val="212512"/>
                </a:solidFill>
                <a:latin typeface="Arial"/>
                <a:cs typeface="Arial"/>
              </a:rPr>
              <a:t>components</a:t>
            </a:r>
            <a:r>
              <a:rPr sz="3200" spc="-145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212512"/>
                </a:solidFill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647700" algn="l"/>
              </a:tabLst>
            </a:pPr>
            <a:r>
              <a:rPr sz="3200" spc="-105" dirty="0">
                <a:solidFill>
                  <a:srgbClr val="212512"/>
                </a:solidFill>
                <a:latin typeface="Arial"/>
                <a:cs typeface="Arial"/>
              </a:rPr>
              <a:t>i.	</a:t>
            </a:r>
            <a:r>
              <a:rPr sz="3200" spc="-180" dirty="0">
                <a:solidFill>
                  <a:srgbClr val="212512"/>
                </a:solidFill>
                <a:latin typeface="Arial"/>
                <a:cs typeface="Arial"/>
              </a:rPr>
              <a:t>Elements</a:t>
            </a:r>
            <a:r>
              <a:rPr sz="3200" spc="-95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212512"/>
                </a:solidFill>
                <a:latin typeface="Arial"/>
                <a:cs typeface="Arial"/>
              </a:rPr>
              <a:t>(Arkan)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75" dirty="0">
                <a:solidFill>
                  <a:srgbClr val="212512"/>
                </a:solidFill>
                <a:latin typeface="Arial"/>
                <a:cs typeface="Arial"/>
              </a:rPr>
              <a:t>ii. </a:t>
            </a:r>
            <a:r>
              <a:rPr sz="3200" spc="-85" dirty="0">
                <a:solidFill>
                  <a:srgbClr val="212512"/>
                </a:solidFill>
                <a:latin typeface="Arial"/>
                <a:cs typeface="Arial"/>
              </a:rPr>
              <a:t>Temperament</a:t>
            </a:r>
            <a:r>
              <a:rPr sz="3200" spc="-114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-50" dirty="0">
                <a:solidFill>
                  <a:srgbClr val="212512"/>
                </a:solidFill>
                <a:latin typeface="Arial"/>
                <a:cs typeface="Arial"/>
              </a:rPr>
              <a:t>(Mizaj)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05" dirty="0">
                <a:solidFill>
                  <a:srgbClr val="212512"/>
                </a:solidFill>
                <a:latin typeface="Arial"/>
                <a:cs typeface="Arial"/>
              </a:rPr>
              <a:t>iii.Humors</a:t>
            </a:r>
            <a:r>
              <a:rPr sz="3200" spc="-95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212512"/>
                </a:solidFill>
                <a:latin typeface="Arial"/>
                <a:cs typeface="Arial"/>
              </a:rPr>
              <a:t>(Akhlat)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5" dirty="0">
                <a:solidFill>
                  <a:srgbClr val="212512"/>
                </a:solidFill>
                <a:latin typeface="Arial"/>
                <a:cs typeface="Arial"/>
              </a:rPr>
              <a:t>iv. </a:t>
            </a:r>
            <a:r>
              <a:rPr sz="3200" spc="-175" dirty="0">
                <a:solidFill>
                  <a:srgbClr val="212512"/>
                </a:solidFill>
                <a:latin typeface="Arial"/>
                <a:cs typeface="Arial"/>
              </a:rPr>
              <a:t>Organs</a:t>
            </a:r>
            <a:r>
              <a:rPr sz="3200" spc="-120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212512"/>
                </a:solidFill>
                <a:latin typeface="Arial"/>
                <a:cs typeface="Arial"/>
              </a:rPr>
              <a:t>(Aaza)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90" dirty="0">
                <a:solidFill>
                  <a:srgbClr val="212512"/>
                </a:solidFill>
                <a:latin typeface="Arial"/>
                <a:cs typeface="Arial"/>
              </a:rPr>
              <a:t>v. </a:t>
            </a:r>
            <a:r>
              <a:rPr sz="3200" spc="-155" dirty="0">
                <a:solidFill>
                  <a:srgbClr val="212512"/>
                </a:solidFill>
                <a:latin typeface="Arial"/>
                <a:cs typeface="Arial"/>
              </a:rPr>
              <a:t>Spirits</a:t>
            </a:r>
            <a:r>
              <a:rPr sz="3200" spc="-100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212512"/>
                </a:solidFill>
                <a:latin typeface="Arial"/>
                <a:cs typeface="Arial"/>
              </a:rPr>
              <a:t>(Arwah)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5" dirty="0">
                <a:solidFill>
                  <a:srgbClr val="212512"/>
                </a:solidFill>
                <a:latin typeface="Arial"/>
                <a:cs typeface="Arial"/>
              </a:rPr>
              <a:t>vi. </a:t>
            </a:r>
            <a:r>
              <a:rPr sz="3200" spc="-145" dirty="0">
                <a:solidFill>
                  <a:srgbClr val="212512"/>
                </a:solidFill>
                <a:latin typeface="Arial"/>
                <a:cs typeface="Arial"/>
              </a:rPr>
              <a:t>Faculties</a:t>
            </a:r>
            <a:r>
              <a:rPr sz="3200" spc="-120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212512"/>
                </a:solidFill>
                <a:latin typeface="Arial"/>
                <a:cs typeface="Arial"/>
              </a:rPr>
              <a:t>(Quwa)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50" dirty="0">
                <a:solidFill>
                  <a:srgbClr val="212512"/>
                </a:solidFill>
                <a:latin typeface="Arial"/>
                <a:cs typeface="Arial"/>
              </a:rPr>
              <a:t>vii. </a:t>
            </a:r>
            <a:r>
              <a:rPr sz="3200" spc="-155" dirty="0">
                <a:solidFill>
                  <a:srgbClr val="212512"/>
                </a:solidFill>
                <a:latin typeface="Arial"/>
                <a:cs typeface="Arial"/>
              </a:rPr>
              <a:t>Functions</a:t>
            </a:r>
            <a:r>
              <a:rPr sz="3200" spc="-140" dirty="0">
                <a:solidFill>
                  <a:srgbClr val="212512"/>
                </a:solidFill>
                <a:latin typeface="Arial"/>
                <a:cs typeface="Arial"/>
              </a:rPr>
              <a:t> </a:t>
            </a:r>
            <a:r>
              <a:rPr sz="3200" spc="15" dirty="0">
                <a:solidFill>
                  <a:srgbClr val="212512"/>
                </a:solidFill>
                <a:latin typeface="Arial"/>
                <a:cs typeface="Arial"/>
              </a:rPr>
              <a:t>(Afaal)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48359"/>
            <a:ext cx="5283200" cy="204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b="1" spc="-60" dirty="0">
                <a:solidFill>
                  <a:srgbClr val="FF0000"/>
                </a:solidFill>
                <a:latin typeface="Arial"/>
                <a:cs typeface="Arial"/>
              </a:rPr>
              <a:t>Elements</a:t>
            </a:r>
            <a:r>
              <a:rPr sz="3200" b="1" spc="-1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185" dirty="0">
                <a:solidFill>
                  <a:srgbClr val="FF0000"/>
                </a:solidFill>
                <a:latin typeface="Arial"/>
                <a:cs typeface="Arial"/>
              </a:rPr>
              <a:t>(Arkan)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49700"/>
              </a:lnSpc>
              <a:spcBef>
                <a:spcPts val="55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200150" algn="l"/>
                <a:tab pos="2728595" algn="l"/>
                <a:tab pos="3897629" algn="l"/>
              </a:tabLst>
            </a:pPr>
            <a:r>
              <a:rPr sz="3200" spc="-310" dirty="0">
                <a:latin typeface="Arial"/>
                <a:cs typeface="Arial"/>
              </a:rPr>
              <a:t>T</a:t>
            </a:r>
            <a:r>
              <a:rPr sz="3200" spc="-125" dirty="0">
                <a:latin typeface="Arial"/>
                <a:cs typeface="Arial"/>
              </a:rPr>
              <a:t>h</a:t>
            </a:r>
            <a:r>
              <a:rPr sz="3200" spc="-24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20" dirty="0">
                <a:latin typeface="Arial"/>
                <a:cs typeface="Arial"/>
              </a:rPr>
              <a:t>h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spc="5" dirty="0">
                <a:latin typeface="Arial"/>
                <a:cs typeface="Arial"/>
              </a:rPr>
              <a:t>m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0" dirty="0">
                <a:latin typeface="Arial"/>
                <a:cs typeface="Arial"/>
              </a:rPr>
              <a:t>b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5" dirty="0">
                <a:latin typeface="Arial"/>
                <a:cs typeface="Arial"/>
              </a:rPr>
              <a:t>d</a:t>
            </a:r>
            <a:r>
              <a:rPr sz="3200" spc="-80" dirty="0">
                <a:latin typeface="Arial"/>
                <a:cs typeface="Arial"/>
              </a:rPr>
              <a:t>y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315" dirty="0">
                <a:latin typeface="Arial"/>
                <a:cs typeface="Arial"/>
              </a:rPr>
              <a:t>c</a:t>
            </a:r>
            <a:r>
              <a:rPr sz="3200" spc="-145" dirty="0">
                <a:latin typeface="Arial"/>
                <a:cs typeface="Arial"/>
              </a:rPr>
              <a:t>o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60" dirty="0">
                <a:latin typeface="Arial"/>
                <a:cs typeface="Arial"/>
              </a:rPr>
              <a:t>t</a:t>
            </a:r>
            <a:r>
              <a:rPr sz="3200" spc="130" dirty="0">
                <a:latin typeface="Arial"/>
                <a:cs typeface="Arial"/>
              </a:rPr>
              <a:t>a</a:t>
            </a:r>
            <a:r>
              <a:rPr sz="3200" spc="-10" dirty="0">
                <a:latin typeface="Arial"/>
                <a:cs typeface="Arial"/>
              </a:rPr>
              <a:t>i</a:t>
            </a:r>
            <a:r>
              <a:rPr sz="3200" spc="-110" dirty="0">
                <a:latin typeface="Arial"/>
                <a:cs typeface="Arial"/>
              </a:rPr>
              <a:t>n</a:t>
            </a:r>
            <a:r>
              <a:rPr sz="3200" spc="-455" dirty="0">
                <a:latin typeface="Arial"/>
                <a:cs typeface="Arial"/>
              </a:rPr>
              <a:t>s  </a:t>
            </a:r>
            <a:r>
              <a:rPr sz="3200" spc="-20" dirty="0">
                <a:latin typeface="Arial"/>
                <a:cs typeface="Arial"/>
              </a:rPr>
              <a:t>(</a:t>
            </a:r>
            <a:r>
              <a:rPr sz="3200" spc="-20" dirty="0">
                <a:solidFill>
                  <a:srgbClr val="BF0000"/>
                </a:solidFill>
                <a:latin typeface="Arial"/>
                <a:cs typeface="Arial"/>
              </a:rPr>
              <a:t>earth </a:t>
            </a:r>
            <a:r>
              <a:rPr sz="3200" spc="-90" dirty="0">
                <a:solidFill>
                  <a:srgbClr val="BF0000"/>
                </a:solidFill>
                <a:latin typeface="Arial"/>
                <a:cs typeface="Arial"/>
              </a:rPr>
              <a:t>,air, </a:t>
            </a:r>
            <a:r>
              <a:rPr sz="3200" spc="-40" dirty="0">
                <a:solidFill>
                  <a:srgbClr val="BF0000"/>
                </a:solidFill>
                <a:latin typeface="Arial"/>
                <a:cs typeface="Arial"/>
              </a:rPr>
              <a:t>water,</a:t>
            </a:r>
            <a:r>
              <a:rPr sz="3200" spc="-1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30" dirty="0">
                <a:solidFill>
                  <a:srgbClr val="BF0000"/>
                </a:solidFill>
                <a:latin typeface="Arial"/>
                <a:cs typeface="Arial"/>
              </a:rPr>
              <a:t>fire)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17524" y="1648459"/>
            <a:ext cx="7124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40" dirty="0">
                <a:latin typeface="Arial"/>
                <a:cs typeface="Arial"/>
              </a:rPr>
              <a:t>f</a:t>
            </a:r>
            <a:r>
              <a:rPr sz="3200" spc="-60" dirty="0">
                <a:latin typeface="Arial"/>
                <a:cs typeface="Arial"/>
              </a:rPr>
              <a:t>o</a:t>
            </a:r>
            <a:r>
              <a:rPr sz="3200" spc="-2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r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19007" y="1648459"/>
            <a:ext cx="16059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65" dirty="0">
                <a:latin typeface="Arial"/>
                <a:cs typeface="Arial"/>
              </a:rPr>
              <a:t>elements.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59" y="2904489"/>
            <a:ext cx="8187055" cy="371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12065" indent="-255270" algn="just">
              <a:lnSpc>
                <a:spcPct val="15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15" dirty="0">
                <a:latin typeface="Arial"/>
                <a:cs typeface="Arial"/>
              </a:rPr>
              <a:t>Each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30" dirty="0">
                <a:latin typeface="Arial"/>
                <a:cs typeface="Arial"/>
              </a:rPr>
              <a:t>four </a:t>
            </a:r>
            <a:r>
              <a:rPr sz="3200" spc="-160" dirty="0">
                <a:latin typeface="Arial"/>
                <a:cs typeface="Arial"/>
              </a:rPr>
              <a:t>elements </a:t>
            </a:r>
            <a:r>
              <a:rPr sz="3200" spc="-260" dirty="0">
                <a:latin typeface="Arial"/>
                <a:cs typeface="Arial"/>
              </a:rPr>
              <a:t>has </a:t>
            </a:r>
            <a:r>
              <a:rPr sz="3200" spc="-155" dirty="0">
                <a:latin typeface="Arial"/>
                <a:cs typeface="Arial"/>
              </a:rPr>
              <a:t>its </a:t>
            </a:r>
            <a:r>
              <a:rPr sz="3200" spc="-80" dirty="0">
                <a:latin typeface="Arial"/>
                <a:cs typeface="Arial"/>
              </a:rPr>
              <a:t>own  </a:t>
            </a:r>
            <a:r>
              <a:rPr sz="3200" spc="-40" dirty="0">
                <a:latin typeface="Arial"/>
                <a:cs typeface="Arial"/>
              </a:rPr>
              <a:t>temperament </a:t>
            </a:r>
            <a:r>
              <a:rPr sz="3200" spc="-325" dirty="0">
                <a:latin typeface="Arial"/>
                <a:cs typeface="Arial"/>
              </a:rPr>
              <a:t>as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follows: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b="1" spc="15" dirty="0">
                <a:latin typeface="Arial"/>
                <a:cs typeface="Arial"/>
              </a:rPr>
              <a:t>Element </a:t>
            </a:r>
            <a:r>
              <a:rPr sz="3200" b="1" spc="35" dirty="0">
                <a:latin typeface="Arial"/>
                <a:cs typeface="Arial"/>
              </a:rPr>
              <a:t>Temperament </a:t>
            </a:r>
            <a:r>
              <a:rPr sz="3200" spc="-15" dirty="0">
                <a:latin typeface="Arial"/>
                <a:cs typeface="Arial"/>
              </a:rPr>
              <a:t>Air </a:t>
            </a:r>
            <a:r>
              <a:rPr sz="3200" spc="15" dirty="0">
                <a:latin typeface="Arial"/>
                <a:cs typeface="Arial"/>
              </a:rPr>
              <a:t>Hot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145" dirty="0">
                <a:latin typeface="Arial"/>
                <a:cs typeface="Arial"/>
              </a:rPr>
              <a:t>Moist  </a:t>
            </a:r>
            <a:r>
              <a:rPr sz="3200" spc="-70" dirty="0">
                <a:latin typeface="Arial"/>
                <a:cs typeface="Arial"/>
              </a:rPr>
              <a:t>Earth </a:t>
            </a:r>
            <a:r>
              <a:rPr sz="3200" spc="-140" dirty="0">
                <a:latin typeface="Arial"/>
                <a:cs typeface="Arial"/>
              </a:rPr>
              <a:t>Cold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105" dirty="0">
                <a:latin typeface="Arial"/>
                <a:cs typeface="Arial"/>
              </a:rPr>
              <a:t>Dry, </a:t>
            </a:r>
            <a:r>
              <a:rPr sz="3200" spc="-130" dirty="0">
                <a:latin typeface="Arial"/>
                <a:cs typeface="Arial"/>
              </a:rPr>
              <a:t>Fire </a:t>
            </a:r>
            <a:r>
              <a:rPr sz="3200" spc="15" dirty="0">
                <a:latin typeface="Arial"/>
                <a:cs typeface="Arial"/>
              </a:rPr>
              <a:t>Hot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105" dirty="0">
                <a:latin typeface="Arial"/>
                <a:cs typeface="Arial"/>
              </a:rPr>
              <a:t>Dry, </a:t>
            </a:r>
            <a:r>
              <a:rPr sz="3200" spc="-45" dirty="0">
                <a:latin typeface="Arial"/>
                <a:cs typeface="Arial"/>
              </a:rPr>
              <a:t>Water  </a:t>
            </a:r>
            <a:r>
              <a:rPr sz="3200" spc="-140" dirty="0">
                <a:latin typeface="Arial"/>
                <a:cs typeface="Arial"/>
              </a:rPr>
              <a:t>Cold </a:t>
            </a:r>
            <a:r>
              <a:rPr sz="3200" spc="-40" dirty="0">
                <a:latin typeface="Arial"/>
                <a:cs typeface="Arial"/>
              </a:rPr>
              <a:t>and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Moist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000759"/>
            <a:ext cx="7950834" cy="4390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algn="just">
              <a:lnSpc>
                <a:spcPct val="100000"/>
              </a:lnSpc>
              <a:spcBef>
                <a:spcPts val="100"/>
              </a:spcBef>
            </a:pPr>
            <a:r>
              <a:rPr sz="3200" b="1" spc="30" dirty="0">
                <a:solidFill>
                  <a:srgbClr val="FF0000"/>
                </a:solidFill>
                <a:latin typeface="Arial"/>
                <a:cs typeface="Arial"/>
              </a:rPr>
              <a:t>Temperament</a:t>
            </a:r>
            <a:r>
              <a:rPr sz="3200" b="1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190" dirty="0">
                <a:solidFill>
                  <a:srgbClr val="FF0000"/>
                </a:solidFill>
                <a:latin typeface="Arial"/>
                <a:cs typeface="Arial"/>
              </a:rPr>
              <a:t>(Mizaj)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1739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0" dirty="0">
                <a:latin typeface="Arial"/>
                <a:cs typeface="Arial"/>
              </a:rPr>
              <a:t>In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85" dirty="0">
                <a:latin typeface="Arial"/>
                <a:cs typeface="Arial"/>
              </a:rPr>
              <a:t>Unani </a:t>
            </a:r>
            <a:r>
              <a:rPr sz="3200" spc="-229" dirty="0">
                <a:latin typeface="Arial"/>
                <a:cs typeface="Arial"/>
              </a:rPr>
              <a:t>system,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40" dirty="0">
                <a:latin typeface="Arial"/>
                <a:cs typeface="Arial"/>
              </a:rPr>
              <a:t>temperament </a:t>
            </a:r>
            <a:r>
              <a:rPr sz="3200" spc="-50" dirty="0">
                <a:latin typeface="Arial"/>
                <a:cs typeface="Arial"/>
              </a:rPr>
              <a:t>of the  </a:t>
            </a:r>
            <a:r>
              <a:rPr sz="3200" spc="-15" dirty="0">
                <a:latin typeface="Arial"/>
                <a:cs typeface="Arial"/>
              </a:rPr>
              <a:t>individual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80" dirty="0">
                <a:latin typeface="Arial"/>
                <a:cs typeface="Arial"/>
              </a:rPr>
              <a:t>very </a:t>
            </a:r>
            <a:r>
              <a:rPr sz="3200" spc="20" dirty="0">
                <a:latin typeface="Arial"/>
                <a:cs typeface="Arial"/>
              </a:rPr>
              <a:t>important </a:t>
            </a:r>
            <a:r>
              <a:rPr sz="3200" spc="-325" dirty="0">
                <a:latin typeface="Arial"/>
                <a:cs typeface="Arial"/>
              </a:rPr>
              <a:t>as </a:t>
            </a:r>
            <a:r>
              <a:rPr sz="3200" spc="95" dirty="0">
                <a:latin typeface="Arial"/>
                <a:cs typeface="Arial"/>
              </a:rPr>
              <a:t>it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170" dirty="0">
                <a:latin typeface="Arial"/>
                <a:cs typeface="Arial"/>
              </a:rPr>
              <a:t>considered  </a:t>
            </a:r>
            <a:r>
              <a:rPr sz="3200" spc="30" dirty="0">
                <a:latin typeface="Arial"/>
                <a:cs typeface="Arial"/>
              </a:rPr>
              <a:t>to </a:t>
            </a:r>
            <a:r>
              <a:rPr sz="3200" spc="-125" dirty="0">
                <a:latin typeface="Arial"/>
                <a:cs typeface="Arial"/>
              </a:rPr>
              <a:t>be </a:t>
            </a:r>
            <a:r>
              <a:rPr sz="3200" spc="-85" dirty="0">
                <a:latin typeface="Arial"/>
                <a:cs typeface="Arial"/>
              </a:rPr>
              <a:t>unique. </a:t>
            </a: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70" dirty="0">
                <a:latin typeface="Arial"/>
                <a:cs typeface="Arial"/>
              </a:rPr>
              <a:t>individual’s </a:t>
            </a:r>
            <a:r>
              <a:rPr sz="3200" spc="-40" dirty="0">
                <a:latin typeface="Arial"/>
                <a:cs typeface="Arial"/>
              </a:rPr>
              <a:t>temperament  </a:t>
            </a:r>
            <a:r>
              <a:rPr sz="3200" spc="-325" dirty="0">
                <a:latin typeface="Arial"/>
                <a:cs typeface="Arial"/>
              </a:rPr>
              <a:t>is </a:t>
            </a:r>
            <a:r>
              <a:rPr sz="3200" spc="-90" dirty="0">
                <a:latin typeface="Arial"/>
                <a:cs typeface="Arial"/>
              </a:rPr>
              <a:t>believed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25" dirty="0">
                <a:latin typeface="Arial"/>
                <a:cs typeface="Arial"/>
              </a:rPr>
              <a:t>be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14" dirty="0">
                <a:latin typeface="Arial"/>
                <a:cs typeface="Arial"/>
              </a:rPr>
              <a:t>result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50" dirty="0">
                <a:latin typeface="Arial"/>
                <a:cs typeface="Arial"/>
              </a:rPr>
              <a:t>interaction 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210" dirty="0">
                <a:latin typeface="Arial"/>
                <a:cs typeface="Arial"/>
              </a:rPr>
              <a:t>these </a:t>
            </a:r>
            <a:r>
              <a:rPr sz="3200" spc="-30" dirty="0">
                <a:latin typeface="Arial"/>
                <a:cs typeface="Arial"/>
              </a:rPr>
              <a:t>four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elements.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59" y="541020"/>
            <a:ext cx="8416290" cy="489458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300990" algn="just">
              <a:lnSpc>
                <a:spcPct val="100000"/>
              </a:lnSpc>
              <a:spcBef>
                <a:spcPts val="1040"/>
              </a:spcBef>
            </a:pPr>
            <a:r>
              <a:rPr sz="3200" spc="-140" dirty="0">
                <a:solidFill>
                  <a:srgbClr val="FF0000"/>
                </a:solidFill>
                <a:latin typeface="Arial"/>
                <a:cs typeface="Arial"/>
              </a:rPr>
              <a:t>Humors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40" dirty="0">
                <a:solidFill>
                  <a:srgbClr val="FF0000"/>
                </a:solidFill>
                <a:latin typeface="Arial"/>
                <a:cs typeface="Arial"/>
              </a:rPr>
              <a:t>(Akhlat</a:t>
            </a:r>
            <a:r>
              <a:rPr sz="3200" u="heavy" spc="4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9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5" dirty="0">
                <a:latin typeface="Arial"/>
                <a:cs typeface="Arial"/>
              </a:rPr>
              <a:t>Humours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-190" dirty="0">
                <a:latin typeface="Arial"/>
                <a:cs typeface="Arial"/>
              </a:rPr>
              <a:t>those </a:t>
            </a:r>
            <a:r>
              <a:rPr sz="3200" spc="-120" dirty="0">
                <a:latin typeface="Arial"/>
                <a:cs typeface="Arial"/>
              </a:rPr>
              <a:t>moist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dirty="0">
                <a:latin typeface="Arial"/>
                <a:cs typeface="Arial"/>
              </a:rPr>
              <a:t>fluid </a:t>
            </a:r>
            <a:r>
              <a:rPr sz="3200" spc="-85" dirty="0">
                <a:latin typeface="Arial"/>
                <a:cs typeface="Arial"/>
              </a:rPr>
              <a:t>parts </a:t>
            </a:r>
            <a:r>
              <a:rPr sz="3200" spc="-50" dirty="0">
                <a:latin typeface="Arial"/>
                <a:cs typeface="Arial"/>
              </a:rPr>
              <a:t>of</a:t>
            </a:r>
            <a:r>
              <a:rPr sz="3200" spc="5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the</a:t>
            </a:r>
            <a:endParaRPr sz="3200">
              <a:latin typeface="Arial"/>
              <a:cs typeface="Arial"/>
            </a:endParaRPr>
          </a:p>
          <a:p>
            <a:pPr marL="267970" marR="5080" algn="just">
              <a:lnSpc>
                <a:spcPts val="5760"/>
              </a:lnSpc>
              <a:spcBef>
                <a:spcPts val="500"/>
              </a:spcBef>
            </a:pPr>
            <a:r>
              <a:rPr sz="3200" spc="-60" dirty="0">
                <a:latin typeface="Arial"/>
                <a:cs typeface="Arial"/>
              </a:rPr>
              <a:t>body </a:t>
            </a:r>
            <a:r>
              <a:rPr sz="3200" spc="-110" dirty="0">
                <a:latin typeface="Arial"/>
                <a:cs typeface="Arial"/>
              </a:rPr>
              <a:t>which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-90" dirty="0">
                <a:latin typeface="Arial"/>
                <a:cs typeface="Arial"/>
              </a:rPr>
              <a:t>produced </a:t>
            </a:r>
            <a:r>
              <a:rPr sz="3200" spc="-5" dirty="0">
                <a:latin typeface="Arial"/>
                <a:cs typeface="Arial"/>
              </a:rPr>
              <a:t>after </a:t>
            </a:r>
            <a:r>
              <a:rPr sz="3200" spc="-55" dirty="0">
                <a:latin typeface="Arial"/>
                <a:cs typeface="Arial"/>
              </a:rPr>
              <a:t>transformation 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85" dirty="0">
                <a:latin typeface="Arial"/>
                <a:cs typeface="Arial"/>
              </a:rPr>
              <a:t>metabolism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20" dirty="0">
                <a:latin typeface="Arial"/>
                <a:cs typeface="Arial"/>
              </a:rPr>
              <a:t>aliments; </a:t>
            </a:r>
            <a:r>
              <a:rPr sz="3200" spc="-60" dirty="0">
                <a:solidFill>
                  <a:srgbClr val="00AF4F"/>
                </a:solidFill>
                <a:latin typeface="Arial"/>
                <a:cs typeface="Arial"/>
              </a:rPr>
              <a:t>they </a:t>
            </a:r>
            <a:r>
              <a:rPr sz="3200" spc="-225" dirty="0">
                <a:solidFill>
                  <a:srgbClr val="00AF4F"/>
                </a:solidFill>
                <a:latin typeface="Arial"/>
                <a:cs typeface="Arial"/>
              </a:rPr>
              <a:t>serve </a:t>
            </a:r>
            <a:r>
              <a:rPr sz="3200" spc="-55" dirty="0">
                <a:solidFill>
                  <a:srgbClr val="00AF4F"/>
                </a:solidFill>
                <a:latin typeface="Arial"/>
                <a:cs typeface="Arial"/>
              </a:rPr>
              <a:t>the  </a:t>
            </a:r>
            <a:r>
              <a:rPr sz="3200" spc="-60" dirty="0">
                <a:solidFill>
                  <a:srgbClr val="00AF4F"/>
                </a:solidFill>
                <a:latin typeface="Arial"/>
                <a:cs typeface="Arial"/>
              </a:rPr>
              <a:t>function </a:t>
            </a:r>
            <a:r>
              <a:rPr sz="3200" spc="-45" dirty="0">
                <a:solidFill>
                  <a:srgbClr val="00AF4F"/>
                </a:solidFill>
                <a:latin typeface="Arial"/>
                <a:cs typeface="Arial"/>
              </a:rPr>
              <a:t>of </a:t>
            </a:r>
            <a:r>
              <a:rPr sz="3200" spc="-20" dirty="0">
                <a:solidFill>
                  <a:srgbClr val="00AF4F"/>
                </a:solidFill>
                <a:latin typeface="Arial"/>
                <a:cs typeface="Arial"/>
              </a:rPr>
              <a:t>nutrition, </a:t>
            </a:r>
            <a:r>
              <a:rPr sz="3200" spc="-30" dirty="0">
                <a:solidFill>
                  <a:srgbClr val="00AF4F"/>
                </a:solidFill>
                <a:latin typeface="Arial"/>
                <a:cs typeface="Arial"/>
              </a:rPr>
              <a:t>growth </a:t>
            </a:r>
            <a:r>
              <a:rPr sz="3200" spc="-4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3200" spc="-70" dirty="0">
                <a:solidFill>
                  <a:srgbClr val="00AF4F"/>
                </a:solidFill>
                <a:latin typeface="Arial"/>
                <a:cs typeface="Arial"/>
              </a:rPr>
              <a:t>repair;</a:t>
            </a:r>
            <a:r>
              <a:rPr sz="3200" spc="58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3200" spc="-45" dirty="0">
                <a:solidFill>
                  <a:srgbClr val="00AF4F"/>
                </a:solidFill>
                <a:latin typeface="Arial"/>
                <a:cs typeface="Arial"/>
              </a:rPr>
              <a:t>and</a:t>
            </a:r>
            <a:endParaRPr sz="3200">
              <a:latin typeface="Arial"/>
              <a:cs typeface="Arial"/>
            </a:endParaRPr>
          </a:p>
          <a:p>
            <a:pPr marL="267970" marR="11430" algn="just">
              <a:lnSpc>
                <a:spcPts val="5750"/>
              </a:lnSpc>
              <a:spcBef>
                <a:spcPts val="10"/>
              </a:spcBef>
            </a:pPr>
            <a:r>
              <a:rPr sz="3200" spc="-100" dirty="0">
                <a:solidFill>
                  <a:srgbClr val="00AF4F"/>
                </a:solidFill>
                <a:latin typeface="Arial"/>
                <a:cs typeface="Arial"/>
              </a:rPr>
              <a:t>produce </a:t>
            </a:r>
            <a:r>
              <a:rPr sz="3200" spc="-140" dirty="0">
                <a:solidFill>
                  <a:srgbClr val="00AF4F"/>
                </a:solidFill>
                <a:latin typeface="Arial"/>
                <a:cs typeface="Arial"/>
              </a:rPr>
              <a:t>energy, </a:t>
            </a:r>
            <a:r>
              <a:rPr sz="3200" spc="-35" dirty="0">
                <a:solidFill>
                  <a:srgbClr val="00AF4F"/>
                </a:solidFill>
                <a:latin typeface="Arial"/>
                <a:cs typeface="Arial"/>
              </a:rPr>
              <a:t>for </a:t>
            </a:r>
            <a:r>
              <a:rPr sz="3200" spc="-50" dirty="0">
                <a:solidFill>
                  <a:srgbClr val="00AF4F"/>
                </a:solidFill>
                <a:latin typeface="Arial"/>
                <a:cs typeface="Arial"/>
              </a:rPr>
              <a:t>the </a:t>
            </a:r>
            <a:r>
              <a:rPr sz="3200" spc="-95" dirty="0">
                <a:solidFill>
                  <a:srgbClr val="00AF4F"/>
                </a:solidFill>
                <a:latin typeface="Arial"/>
                <a:cs typeface="Arial"/>
              </a:rPr>
              <a:t>preservation </a:t>
            </a:r>
            <a:r>
              <a:rPr sz="3200" spc="-45" dirty="0">
                <a:solidFill>
                  <a:srgbClr val="00AF4F"/>
                </a:solidFill>
                <a:latin typeface="Arial"/>
                <a:cs typeface="Arial"/>
              </a:rPr>
              <a:t>of  </a:t>
            </a:r>
            <a:r>
              <a:rPr sz="3200" spc="-15" dirty="0">
                <a:solidFill>
                  <a:srgbClr val="00AF4F"/>
                </a:solidFill>
                <a:latin typeface="Arial"/>
                <a:cs typeface="Arial"/>
              </a:rPr>
              <a:t>individual </a:t>
            </a:r>
            <a:r>
              <a:rPr sz="3200" spc="-40" dirty="0">
                <a:solidFill>
                  <a:srgbClr val="00AF4F"/>
                </a:solidFill>
                <a:latin typeface="Arial"/>
                <a:cs typeface="Arial"/>
              </a:rPr>
              <a:t>and </a:t>
            </a:r>
            <a:r>
              <a:rPr sz="3200" spc="-260" dirty="0">
                <a:solidFill>
                  <a:srgbClr val="00AF4F"/>
                </a:solidFill>
                <a:latin typeface="Arial"/>
                <a:cs typeface="Arial"/>
              </a:rPr>
              <a:t>his</a:t>
            </a:r>
            <a:r>
              <a:rPr sz="3200" spc="-195" dirty="0">
                <a:solidFill>
                  <a:srgbClr val="00AF4F"/>
                </a:solidFill>
                <a:latin typeface="Arial"/>
                <a:cs typeface="Arial"/>
              </a:rPr>
              <a:t> </a:t>
            </a:r>
            <a:r>
              <a:rPr sz="3200" spc="-285" dirty="0">
                <a:solidFill>
                  <a:srgbClr val="00AF4F"/>
                </a:solidFill>
                <a:latin typeface="Arial"/>
                <a:cs typeface="Arial"/>
              </a:rPr>
              <a:t>species.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2489"/>
            <a:ext cx="7949565" cy="22174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humors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are </a:t>
            </a:r>
            <a:r>
              <a:rPr sz="3200" spc="-185" dirty="0">
                <a:solidFill>
                  <a:srgbClr val="6F6601"/>
                </a:solidFill>
                <a:latin typeface="Arial"/>
                <a:cs typeface="Arial"/>
              </a:rPr>
              <a:t>responsible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for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maintaining  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moisture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different </a:t>
            </a:r>
            <a:r>
              <a:rPr sz="3200" spc="-170" dirty="0">
                <a:solidFill>
                  <a:srgbClr val="6F6601"/>
                </a:solidFill>
                <a:latin typeface="Arial"/>
                <a:cs typeface="Arial"/>
              </a:rPr>
              <a:t>organs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body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and  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also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provide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nutrition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body.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924559"/>
            <a:ext cx="7952105" cy="3582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 algn="just">
              <a:lnSpc>
                <a:spcPct val="100000"/>
              </a:lnSpc>
              <a:spcBef>
                <a:spcPts val="100"/>
              </a:spcBef>
            </a:pPr>
            <a:r>
              <a:rPr sz="3200" spc="-180" dirty="0">
                <a:solidFill>
                  <a:srgbClr val="FF0000"/>
                </a:solidFill>
                <a:latin typeface="Arial"/>
                <a:cs typeface="Arial"/>
              </a:rPr>
              <a:t>Organs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FF0000"/>
                </a:solidFill>
                <a:latin typeface="Arial"/>
                <a:cs typeface="Arial"/>
              </a:rPr>
              <a:t>(Aaza)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11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15" dirty="0">
                <a:solidFill>
                  <a:srgbClr val="33391C"/>
                </a:solidFill>
                <a:latin typeface="Arial"/>
                <a:cs typeface="Arial"/>
              </a:rPr>
              <a:t>These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are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114" dirty="0">
                <a:solidFill>
                  <a:srgbClr val="33391C"/>
                </a:solidFill>
                <a:latin typeface="Arial"/>
                <a:cs typeface="Arial"/>
              </a:rPr>
              <a:t>various </a:t>
            </a:r>
            <a:r>
              <a:rPr sz="3200" spc="-170" dirty="0">
                <a:solidFill>
                  <a:srgbClr val="33391C"/>
                </a:solidFill>
                <a:latin typeface="Arial"/>
                <a:cs typeface="Arial"/>
              </a:rPr>
              <a:t>organs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human 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body. </a:t>
            </a: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health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or </a:t>
            </a:r>
            <a:r>
              <a:rPr sz="3200" spc="-254" dirty="0">
                <a:solidFill>
                  <a:srgbClr val="33391C"/>
                </a:solidFill>
                <a:latin typeface="Arial"/>
                <a:cs typeface="Arial"/>
              </a:rPr>
              <a:t>disease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175" dirty="0">
                <a:solidFill>
                  <a:srgbClr val="33391C"/>
                </a:solidFill>
                <a:latin typeface="Arial"/>
                <a:cs typeface="Arial"/>
              </a:rPr>
              <a:t>each  </a:t>
            </a:r>
            <a:r>
              <a:rPr sz="3200" spc="-15" dirty="0">
                <a:solidFill>
                  <a:srgbClr val="33391C"/>
                </a:solidFill>
                <a:latin typeface="Arial"/>
                <a:cs typeface="Arial"/>
              </a:rPr>
              <a:t>individual </a:t>
            </a:r>
            <a:r>
              <a:rPr sz="3200" spc="-80" dirty="0">
                <a:solidFill>
                  <a:srgbClr val="33391C"/>
                </a:solidFill>
                <a:latin typeface="Arial"/>
                <a:cs typeface="Arial"/>
              </a:rPr>
              <a:t>organ </a:t>
            </a:r>
            <a:r>
              <a:rPr sz="3200" spc="-135" dirty="0">
                <a:solidFill>
                  <a:srgbClr val="33391C"/>
                </a:solidFill>
                <a:latin typeface="Arial"/>
                <a:cs typeface="Arial"/>
              </a:rPr>
              <a:t>affects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100" dirty="0">
                <a:solidFill>
                  <a:srgbClr val="33391C"/>
                </a:solidFill>
                <a:latin typeface="Arial"/>
                <a:cs typeface="Arial"/>
              </a:rPr>
              <a:t>state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health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95" dirty="0">
                <a:solidFill>
                  <a:srgbClr val="33391C"/>
                </a:solidFill>
                <a:latin typeface="Arial"/>
                <a:cs typeface="Arial"/>
              </a:rPr>
              <a:t>whole</a:t>
            </a:r>
            <a:r>
              <a:rPr sz="3200" spc="-13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body.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2489"/>
            <a:ext cx="7955280" cy="44107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95" dirty="0">
                <a:latin typeface="Arial"/>
                <a:cs typeface="Arial"/>
              </a:rPr>
              <a:t>whole </a:t>
            </a:r>
            <a:r>
              <a:rPr sz="3200" spc="-155" dirty="0">
                <a:latin typeface="Arial"/>
                <a:cs typeface="Arial"/>
              </a:rPr>
              <a:t>universe </a:t>
            </a:r>
            <a:r>
              <a:rPr sz="3200" spc="-170" dirty="0">
                <a:latin typeface="Arial"/>
                <a:cs typeface="Arial"/>
              </a:rPr>
              <a:t>includes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10" dirty="0">
                <a:latin typeface="Arial"/>
                <a:cs typeface="Arial"/>
              </a:rPr>
              <a:t>material  </a:t>
            </a:r>
            <a:r>
              <a:rPr sz="3200" spc="-55" dirty="0">
                <a:latin typeface="Arial"/>
                <a:cs typeface="Arial"/>
              </a:rPr>
              <a:t>world, </a:t>
            </a:r>
            <a:r>
              <a:rPr sz="3200" spc="20" dirty="0">
                <a:latin typeface="Arial"/>
                <a:cs typeface="Arial"/>
              </a:rPr>
              <a:t>plant </a:t>
            </a:r>
            <a:r>
              <a:rPr sz="3200" spc="-30" dirty="0">
                <a:latin typeface="Arial"/>
                <a:cs typeface="Arial"/>
              </a:rPr>
              <a:t>kingdom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all </a:t>
            </a:r>
            <a:r>
              <a:rPr sz="3200" spc="-65" dirty="0">
                <a:latin typeface="Arial"/>
                <a:cs typeface="Arial"/>
              </a:rPr>
              <a:t>other </a:t>
            </a:r>
            <a:r>
              <a:rPr sz="3200" spc="-40" dirty="0">
                <a:latin typeface="Arial"/>
                <a:cs typeface="Arial"/>
              </a:rPr>
              <a:t>living  </a:t>
            </a:r>
            <a:r>
              <a:rPr sz="3200" spc="-190" dirty="0">
                <a:latin typeface="Arial"/>
                <a:cs typeface="Arial"/>
              </a:rPr>
              <a:t>beings. </a:t>
            </a:r>
            <a:r>
              <a:rPr sz="3200" spc="-125" dirty="0">
                <a:latin typeface="Arial"/>
                <a:cs typeface="Arial"/>
              </a:rPr>
              <a:t>In </a:t>
            </a:r>
            <a:r>
              <a:rPr sz="3200" spc="-65" dirty="0">
                <a:latin typeface="Arial"/>
                <a:cs typeface="Arial"/>
              </a:rPr>
              <a:t>other </a:t>
            </a:r>
            <a:r>
              <a:rPr sz="3200" spc="-155" dirty="0">
                <a:latin typeface="Arial"/>
                <a:cs typeface="Arial"/>
              </a:rPr>
              <a:t>words </a:t>
            </a:r>
            <a:r>
              <a:rPr sz="3200" spc="-210" dirty="0">
                <a:latin typeface="Arial"/>
                <a:cs typeface="Arial"/>
              </a:rPr>
              <a:t>,these </a:t>
            </a:r>
            <a:r>
              <a:rPr sz="3200" spc="-50" dirty="0">
                <a:latin typeface="Arial"/>
                <a:cs typeface="Arial"/>
              </a:rPr>
              <a:t>five </a:t>
            </a:r>
            <a:r>
              <a:rPr sz="3200" spc="-160" dirty="0">
                <a:latin typeface="Arial"/>
                <a:cs typeface="Arial"/>
              </a:rPr>
              <a:t>elements  </a:t>
            </a:r>
            <a:r>
              <a:rPr sz="3200" spc="-60" dirty="0">
                <a:latin typeface="Arial"/>
                <a:cs typeface="Arial"/>
              </a:rPr>
              <a:t>together </a:t>
            </a:r>
            <a:r>
              <a:rPr sz="3200" spc="-20" dirty="0">
                <a:latin typeface="Arial"/>
                <a:cs typeface="Arial"/>
              </a:rPr>
              <a:t>form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265" dirty="0">
                <a:latin typeface="Arial"/>
                <a:cs typeface="Arial"/>
              </a:rPr>
              <a:t>basis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all </a:t>
            </a:r>
            <a:r>
              <a:rPr sz="3200" spc="-10" dirty="0">
                <a:latin typeface="Arial"/>
                <a:cs typeface="Arial"/>
              </a:rPr>
              <a:t>matter. </a:t>
            </a: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50" dirty="0">
                <a:latin typeface="Arial"/>
                <a:cs typeface="Arial"/>
              </a:rPr>
              <a:t>five  </a:t>
            </a:r>
            <a:r>
              <a:rPr sz="3200" spc="-160" dirty="0">
                <a:latin typeface="Arial"/>
                <a:cs typeface="Arial"/>
              </a:rPr>
              <a:t>elements </a:t>
            </a:r>
            <a:r>
              <a:rPr sz="3200" spc="-85" dirty="0">
                <a:latin typeface="Arial"/>
                <a:cs typeface="Arial"/>
              </a:rPr>
              <a:t>are </a:t>
            </a:r>
            <a:r>
              <a:rPr sz="3200" spc="25" dirty="0">
                <a:latin typeface="Arial"/>
                <a:cs typeface="Arial"/>
              </a:rPr>
              <a:t>– </a:t>
            </a:r>
            <a:r>
              <a:rPr sz="3200" spc="-110" dirty="0">
                <a:solidFill>
                  <a:srgbClr val="FF0000"/>
                </a:solidFill>
                <a:latin typeface="Arial"/>
                <a:cs typeface="Arial"/>
              </a:rPr>
              <a:t>Akasha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(ether), Vayu </a:t>
            </a:r>
            <a:r>
              <a:rPr sz="3200" spc="55" dirty="0">
                <a:solidFill>
                  <a:srgbClr val="FF0000"/>
                </a:solidFill>
                <a:latin typeface="Arial"/>
                <a:cs typeface="Arial"/>
              </a:rPr>
              <a:t>( </a:t>
            </a:r>
            <a:r>
              <a:rPr sz="3200" spc="-35" dirty="0">
                <a:solidFill>
                  <a:srgbClr val="FF0000"/>
                </a:solidFill>
                <a:latin typeface="Arial"/>
                <a:cs typeface="Arial"/>
              </a:rPr>
              <a:t>air), 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Agni </a:t>
            </a: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(fire), </a:t>
            </a:r>
            <a:r>
              <a:rPr sz="3200" spc="-190" dirty="0">
                <a:solidFill>
                  <a:srgbClr val="FF0000"/>
                </a:solidFill>
                <a:latin typeface="Arial"/>
                <a:cs typeface="Arial"/>
              </a:rPr>
              <a:t>Jala </a:t>
            </a:r>
            <a:r>
              <a:rPr sz="3200" spc="-15" dirty="0">
                <a:solidFill>
                  <a:srgbClr val="FF0000"/>
                </a:solidFill>
                <a:latin typeface="Arial"/>
                <a:cs typeface="Arial"/>
              </a:rPr>
              <a:t>(water),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Prithvi</a:t>
            </a: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(earth)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459739"/>
            <a:ext cx="8177530" cy="5974080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312420" algn="just">
              <a:lnSpc>
                <a:spcPct val="100000"/>
              </a:lnSpc>
              <a:spcBef>
                <a:spcPts val="2260"/>
              </a:spcBef>
            </a:pPr>
            <a:r>
              <a:rPr sz="3200" spc="-155" dirty="0">
                <a:solidFill>
                  <a:srgbClr val="FF0000"/>
                </a:solidFill>
                <a:latin typeface="Arial"/>
                <a:cs typeface="Arial"/>
              </a:rPr>
              <a:t>Spirits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(Arwah)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2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85" dirty="0">
                <a:solidFill>
                  <a:srgbClr val="0C0C0C"/>
                </a:solidFill>
                <a:latin typeface="Arial"/>
                <a:cs typeface="Arial"/>
              </a:rPr>
              <a:t>Ruh </a:t>
            </a:r>
            <a:r>
              <a:rPr sz="3200" spc="-40" dirty="0">
                <a:solidFill>
                  <a:srgbClr val="0C0C0C"/>
                </a:solidFill>
                <a:latin typeface="Arial"/>
                <a:cs typeface="Arial"/>
              </a:rPr>
              <a:t>(Spirit) </a:t>
            </a:r>
            <a:r>
              <a:rPr sz="3200" spc="-325" dirty="0">
                <a:solidFill>
                  <a:srgbClr val="0C0C0C"/>
                </a:solidFill>
                <a:latin typeface="Arial"/>
                <a:cs typeface="Arial"/>
              </a:rPr>
              <a:t>is </a:t>
            </a:r>
            <a:r>
              <a:rPr sz="3200" spc="-10" dirty="0">
                <a:solidFill>
                  <a:srgbClr val="0C0C0C"/>
                </a:solidFill>
                <a:latin typeface="Arial"/>
                <a:cs typeface="Arial"/>
              </a:rPr>
              <a:t>a </a:t>
            </a:r>
            <a:r>
              <a:rPr sz="3200" spc="-260" dirty="0">
                <a:solidFill>
                  <a:srgbClr val="0C0C0C"/>
                </a:solidFill>
                <a:latin typeface="Arial"/>
                <a:cs typeface="Arial"/>
              </a:rPr>
              <a:t>gaseous </a:t>
            </a:r>
            <a:r>
              <a:rPr sz="3200" spc="-200" dirty="0">
                <a:solidFill>
                  <a:srgbClr val="0C0C0C"/>
                </a:solidFill>
                <a:latin typeface="Arial"/>
                <a:cs typeface="Arial"/>
              </a:rPr>
              <a:t>substance, </a:t>
            </a:r>
            <a:r>
              <a:rPr sz="3200" spc="-40" dirty="0">
                <a:solidFill>
                  <a:srgbClr val="0C0C0C"/>
                </a:solidFill>
                <a:latin typeface="Arial"/>
                <a:cs typeface="Arial"/>
              </a:rPr>
              <a:t>obtained  </a:t>
            </a:r>
            <a:r>
              <a:rPr sz="3200" spc="-25" dirty="0">
                <a:solidFill>
                  <a:srgbClr val="0C0C0C"/>
                </a:solidFill>
                <a:latin typeface="Arial"/>
                <a:cs typeface="Arial"/>
              </a:rPr>
              <a:t>from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125" dirty="0">
                <a:solidFill>
                  <a:srgbClr val="0C0C0C"/>
                </a:solidFill>
                <a:latin typeface="Arial"/>
                <a:cs typeface="Arial"/>
              </a:rPr>
              <a:t>inspired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air, </a:t>
            </a:r>
            <a:r>
              <a:rPr sz="3200" spc="95" dirty="0">
                <a:solidFill>
                  <a:srgbClr val="0C0C0C"/>
                </a:solidFill>
                <a:latin typeface="Arial"/>
                <a:cs typeface="Arial"/>
              </a:rPr>
              <a:t>it </a:t>
            </a:r>
            <a:r>
              <a:rPr sz="3200" spc="-195" dirty="0">
                <a:solidFill>
                  <a:srgbClr val="0C0C0C"/>
                </a:solidFill>
                <a:latin typeface="Arial"/>
                <a:cs typeface="Arial"/>
              </a:rPr>
              <a:t>helps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in </a:t>
            </a:r>
            <a:r>
              <a:rPr sz="3200" spc="-5" dirty="0">
                <a:solidFill>
                  <a:srgbClr val="0C0C0C"/>
                </a:solidFill>
                <a:latin typeface="Arial"/>
                <a:cs typeface="Arial"/>
              </a:rPr>
              <a:t>all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metabolic </a:t>
            </a:r>
            <a:r>
              <a:rPr sz="3200" spc="-85" dirty="0">
                <a:solidFill>
                  <a:srgbClr val="0C0C0C"/>
                </a:solidFill>
                <a:latin typeface="Arial"/>
                <a:cs typeface="Arial"/>
              </a:rPr>
              <a:t>activities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90" dirty="0">
                <a:solidFill>
                  <a:srgbClr val="0C0C0C"/>
                </a:solidFill>
                <a:latin typeface="Arial"/>
                <a:cs typeface="Arial"/>
              </a:rPr>
              <a:t>body. </a:t>
            </a:r>
            <a:r>
              <a:rPr sz="3200" spc="35" dirty="0">
                <a:solidFill>
                  <a:srgbClr val="0C0C0C"/>
                </a:solidFill>
                <a:latin typeface="Arial"/>
                <a:cs typeface="Arial"/>
              </a:rPr>
              <a:t>It </a:t>
            </a:r>
            <a:r>
              <a:rPr sz="3200" spc="-330" dirty="0">
                <a:solidFill>
                  <a:srgbClr val="0C0C0C"/>
                </a:solidFill>
                <a:latin typeface="Arial"/>
                <a:cs typeface="Arial"/>
              </a:rPr>
              <a:t>is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229" dirty="0">
                <a:solidFill>
                  <a:srgbClr val="0C0C0C"/>
                </a:solidFill>
                <a:latin typeface="Arial"/>
                <a:cs typeface="Arial"/>
              </a:rPr>
              <a:t>source  </a:t>
            </a:r>
            <a:r>
              <a:rPr sz="3200" spc="-45" dirty="0">
                <a:solidFill>
                  <a:srgbClr val="0C0C0C"/>
                </a:solidFill>
                <a:latin typeface="Arial"/>
                <a:cs typeface="Arial"/>
              </a:rPr>
              <a:t>of </a:t>
            </a:r>
            <a:r>
              <a:rPr sz="3200" spc="35" dirty="0">
                <a:solidFill>
                  <a:srgbClr val="0C0C0C"/>
                </a:solidFill>
                <a:latin typeface="Arial"/>
                <a:cs typeface="Arial"/>
              </a:rPr>
              <a:t>vitality </a:t>
            </a:r>
            <a:r>
              <a:rPr sz="3200" spc="-35" dirty="0">
                <a:solidFill>
                  <a:srgbClr val="0C0C0C"/>
                </a:solidFill>
                <a:latin typeface="Arial"/>
                <a:cs typeface="Arial"/>
              </a:rPr>
              <a:t>for </a:t>
            </a:r>
            <a:r>
              <a:rPr sz="3200" spc="-5" dirty="0">
                <a:solidFill>
                  <a:srgbClr val="0C0C0C"/>
                </a:solidFill>
                <a:latin typeface="Arial"/>
                <a:cs typeface="Arial"/>
              </a:rPr>
              <a:t>all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170" dirty="0">
                <a:solidFill>
                  <a:srgbClr val="0C0C0C"/>
                </a:solidFill>
                <a:latin typeface="Arial"/>
                <a:cs typeface="Arial"/>
              </a:rPr>
              <a:t>organs </a:t>
            </a:r>
            <a:r>
              <a:rPr sz="3200" spc="-45" dirty="0">
                <a:solidFill>
                  <a:srgbClr val="0C0C0C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</a:t>
            </a:r>
            <a:r>
              <a:rPr sz="3200" spc="-390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3200" spc="-90" dirty="0">
                <a:solidFill>
                  <a:srgbClr val="0C0C0C"/>
                </a:solidFill>
                <a:latin typeface="Arial"/>
                <a:cs typeface="Arial"/>
              </a:rPr>
              <a:t>body.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10" dirty="0">
                <a:solidFill>
                  <a:srgbClr val="0C0C0C"/>
                </a:solidFill>
                <a:latin typeface="Arial"/>
                <a:cs typeface="Arial"/>
              </a:rPr>
              <a:t>These </a:t>
            </a:r>
            <a:r>
              <a:rPr sz="3200" spc="-85" dirty="0">
                <a:solidFill>
                  <a:srgbClr val="0C0C0C"/>
                </a:solidFill>
                <a:latin typeface="Arial"/>
                <a:cs typeface="Arial"/>
              </a:rPr>
              <a:t>are </a:t>
            </a:r>
            <a:r>
              <a:rPr sz="3200" spc="-170" dirty="0">
                <a:solidFill>
                  <a:srgbClr val="0C0C0C"/>
                </a:solidFill>
                <a:latin typeface="Arial"/>
                <a:cs typeface="Arial"/>
              </a:rPr>
              <a:t>considered </a:t>
            </a:r>
            <a:r>
              <a:rPr sz="3200" spc="25" dirty="0">
                <a:solidFill>
                  <a:srgbClr val="0C0C0C"/>
                </a:solidFill>
                <a:latin typeface="Arial"/>
                <a:cs typeface="Arial"/>
              </a:rPr>
              <a:t>to </a:t>
            </a:r>
            <a:r>
              <a:rPr sz="3200" spc="-125" dirty="0">
                <a:solidFill>
                  <a:srgbClr val="0C0C0C"/>
                </a:solidFill>
                <a:latin typeface="Arial"/>
                <a:cs typeface="Arial"/>
              </a:rPr>
              <a:t>be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life </a:t>
            </a:r>
            <a:r>
              <a:rPr sz="3200" spc="-130" dirty="0">
                <a:solidFill>
                  <a:srgbClr val="0C0C0C"/>
                </a:solidFill>
                <a:latin typeface="Arial"/>
                <a:cs typeface="Arial"/>
              </a:rPr>
              <a:t>force </a:t>
            </a:r>
            <a:r>
              <a:rPr sz="3200" spc="-40" dirty="0">
                <a:solidFill>
                  <a:srgbClr val="0C0C0C"/>
                </a:solidFill>
                <a:latin typeface="Arial"/>
                <a:cs typeface="Arial"/>
              </a:rPr>
              <a:t>and  </a:t>
            </a:r>
            <a:r>
              <a:rPr sz="3200" spc="-114" dirty="0">
                <a:solidFill>
                  <a:srgbClr val="0C0C0C"/>
                </a:solidFill>
                <a:latin typeface="Arial"/>
                <a:cs typeface="Arial"/>
              </a:rPr>
              <a:t>are, </a:t>
            </a:r>
            <a:r>
              <a:rPr sz="3200" spc="-95" dirty="0">
                <a:solidFill>
                  <a:srgbClr val="0C0C0C"/>
                </a:solidFill>
                <a:latin typeface="Arial"/>
                <a:cs typeface="Arial"/>
              </a:rPr>
              <a:t>therefore, </a:t>
            </a:r>
            <a:r>
              <a:rPr sz="3200" spc="15" dirty="0">
                <a:solidFill>
                  <a:srgbClr val="0C0C0C"/>
                </a:solidFill>
                <a:latin typeface="Arial"/>
                <a:cs typeface="Arial"/>
              </a:rPr>
              <a:t>important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in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190" dirty="0">
                <a:solidFill>
                  <a:srgbClr val="0C0C0C"/>
                </a:solidFill>
                <a:latin typeface="Arial"/>
                <a:cs typeface="Arial"/>
              </a:rPr>
              <a:t>diagnosis </a:t>
            </a:r>
            <a:r>
              <a:rPr sz="3200" spc="-40" dirty="0">
                <a:solidFill>
                  <a:srgbClr val="0C0C0C"/>
                </a:solidFill>
                <a:latin typeface="Arial"/>
                <a:cs typeface="Arial"/>
              </a:rPr>
              <a:t>and  </a:t>
            </a:r>
            <a:r>
              <a:rPr sz="3200" dirty="0">
                <a:solidFill>
                  <a:srgbClr val="0C0C0C"/>
                </a:solidFill>
                <a:latin typeface="Arial"/>
                <a:cs typeface="Arial"/>
              </a:rPr>
              <a:t>treatment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of</a:t>
            </a:r>
            <a:r>
              <a:rPr sz="3200" spc="-195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3200" spc="-250" dirty="0">
                <a:solidFill>
                  <a:srgbClr val="0C0C0C"/>
                </a:solidFill>
                <a:latin typeface="Arial"/>
                <a:cs typeface="Arial"/>
              </a:rPr>
              <a:t>disease.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1024889"/>
            <a:ext cx="7951470" cy="22174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15" dirty="0">
                <a:solidFill>
                  <a:srgbClr val="0C0C0C"/>
                </a:solidFill>
                <a:latin typeface="Arial"/>
                <a:cs typeface="Arial"/>
              </a:rPr>
              <a:t>These</a:t>
            </a:r>
            <a:r>
              <a:rPr sz="3200" spc="254" dirty="0">
                <a:solidFill>
                  <a:srgbClr val="0C0C0C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0C0C0C"/>
                </a:solidFill>
                <a:latin typeface="Arial"/>
                <a:cs typeface="Arial"/>
              </a:rPr>
              <a:t>are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155" dirty="0">
                <a:solidFill>
                  <a:srgbClr val="0C0C0C"/>
                </a:solidFill>
                <a:latin typeface="Arial"/>
                <a:cs typeface="Arial"/>
              </a:rPr>
              <a:t>carriers </a:t>
            </a:r>
            <a:r>
              <a:rPr sz="3200" spc="-50" dirty="0">
                <a:solidFill>
                  <a:srgbClr val="0C0C0C"/>
                </a:solidFill>
                <a:latin typeface="Arial"/>
                <a:cs typeface="Arial"/>
              </a:rPr>
              <a:t>of </a:t>
            </a:r>
            <a:r>
              <a:rPr sz="3200" spc="-35" dirty="0">
                <a:solidFill>
                  <a:srgbClr val="0C0C0C"/>
                </a:solidFill>
                <a:latin typeface="Arial"/>
                <a:cs typeface="Arial"/>
              </a:rPr>
              <a:t>different </a:t>
            </a:r>
            <a:r>
              <a:rPr sz="3200" spc="-170" dirty="0">
                <a:solidFill>
                  <a:srgbClr val="0C0C0C"/>
                </a:solidFill>
                <a:latin typeface="Arial"/>
                <a:cs typeface="Arial"/>
              </a:rPr>
              <a:t>powers,  </a:t>
            </a:r>
            <a:r>
              <a:rPr sz="3200" spc="-105" dirty="0">
                <a:solidFill>
                  <a:srgbClr val="0C0C0C"/>
                </a:solidFill>
                <a:latin typeface="Arial"/>
                <a:cs typeface="Arial"/>
              </a:rPr>
              <a:t>which </a:t>
            </a:r>
            <a:r>
              <a:rPr sz="3200" spc="-25" dirty="0">
                <a:solidFill>
                  <a:srgbClr val="0C0C0C"/>
                </a:solidFill>
                <a:latin typeface="Arial"/>
                <a:cs typeface="Arial"/>
              </a:rPr>
              <a:t>make </a:t>
            </a:r>
            <a:r>
              <a:rPr sz="3200" spc="-55" dirty="0">
                <a:solidFill>
                  <a:srgbClr val="0C0C0C"/>
                </a:solidFill>
                <a:latin typeface="Arial"/>
                <a:cs typeface="Arial"/>
              </a:rPr>
              <a:t>the </a:t>
            </a:r>
            <a:r>
              <a:rPr sz="3200" spc="-95" dirty="0">
                <a:solidFill>
                  <a:srgbClr val="0C0C0C"/>
                </a:solidFill>
                <a:latin typeface="Arial"/>
                <a:cs typeface="Arial"/>
              </a:rPr>
              <a:t>whole </a:t>
            </a:r>
            <a:r>
              <a:rPr sz="3200" spc="-60" dirty="0">
                <a:solidFill>
                  <a:srgbClr val="0C0C0C"/>
                </a:solidFill>
                <a:latin typeface="Arial"/>
                <a:cs typeface="Arial"/>
              </a:rPr>
              <a:t>body </a:t>
            </a:r>
            <a:r>
              <a:rPr sz="3200" spc="-235" dirty="0">
                <a:solidFill>
                  <a:srgbClr val="0C0C0C"/>
                </a:solidFill>
                <a:latin typeface="Arial"/>
                <a:cs typeface="Arial"/>
              </a:rPr>
              <a:t>system </a:t>
            </a:r>
            <a:r>
              <a:rPr sz="3200" spc="-40" dirty="0">
                <a:solidFill>
                  <a:srgbClr val="0C0C0C"/>
                </a:solidFill>
                <a:latin typeface="Arial"/>
                <a:cs typeface="Arial"/>
              </a:rPr>
              <a:t>and </a:t>
            </a:r>
            <a:r>
              <a:rPr sz="3200" spc="-155" dirty="0">
                <a:solidFill>
                  <a:srgbClr val="0C0C0C"/>
                </a:solidFill>
                <a:latin typeface="Arial"/>
                <a:cs typeface="Arial"/>
              </a:rPr>
              <a:t>its  </a:t>
            </a:r>
            <a:r>
              <a:rPr sz="3200" spc="-85" dirty="0">
                <a:solidFill>
                  <a:srgbClr val="0C0C0C"/>
                </a:solidFill>
                <a:latin typeface="Arial"/>
                <a:cs typeface="Arial"/>
              </a:rPr>
              <a:t>parts </a:t>
            </a:r>
            <a:r>
              <a:rPr sz="3200" spc="-65" dirty="0">
                <a:solidFill>
                  <a:srgbClr val="0C0C0C"/>
                </a:solidFill>
                <a:latin typeface="Arial"/>
                <a:cs typeface="Arial"/>
              </a:rPr>
              <a:t>functional.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359" y="459739"/>
            <a:ext cx="8482965" cy="6012180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310515">
              <a:lnSpc>
                <a:spcPct val="100000"/>
              </a:lnSpc>
              <a:spcBef>
                <a:spcPts val="2260"/>
              </a:spcBef>
            </a:pPr>
            <a:r>
              <a:rPr sz="3200" spc="-145" dirty="0">
                <a:solidFill>
                  <a:srgbClr val="FF0000"/>
                </a:solidFill>
                <a:latin typeface="Arial"/>
                <a:cs typeface="Arial"/>
              </a:rPr>
              <a:t>Faculties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Arial"/>
                <a:cs typeface="Arial"/>
              </a:rPr>
              <a:t>(Quwa)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16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310" dirty="0">
                <a:solidFill>
                  <a:srgbClr val="33391C"/>
                </a:solidFill>
                <a:latin typeface="Arial"/>
                <a:cs typeface="Arial"/>
              </a:rPr>
              <a:t>These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are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80" dirty="0">
                <a:solidFill>
                  <a:srgbClr val="33391C"/>
                </a:solidFill>
                <a:latin typeface="Arial"/>
                <a:cs typeface="Arial"/>
              </a:rPr>
              <a:t>three</a:t>
            </a:r>
            <a:r>
              <a:rPr sz="3200" spc="-49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145" dirty="0">
                <a:solidFill>
                  <a:srgbClr val="33391C"/>
                </a:solidFill>
                <a:latin typeface="Arial"/>
                <a:cs typeface="Arial"/>
              </a:rPr>
              <a:t>kinds:</a:t>
            </a:r>
            <a:endParaRPr sz="3200">
              <a:latin typeface="Arial"/>
              <a:cs typeface="Arial"/>
            </a:endParaRPr>
          </a:p>
          <a:p>
            <a:pPr marL="267970" indent="-255270" algn="just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20" dirty="0">
                <a:solidFill>
                  <a:srgbClr val="FF0000"/>
                </a:solidFill>
                <a:latin typeface="Arial"/>
                <a:cs typeface="Arial"/>
              </a:rPr>
              <a:t>Natural 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power </a:t>
            </a:r>
            <a:r>
              <a:rPr sz="3200" spc="-25" dirty="0">
                <a:solidFill>
                  <a:srgbClr val="33391C"/>
                </a:solidFill>
                <a:latin typeface="Arial"/>
                <a:cs typeface="Arial"/>
              </a:rPr>
              <a:t>(Quwa</a:t>
            </a:r>
            <a:r>
              <a:rPr sz="3200" spc="-18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Tabiyah)</a:t>
            </a:r>
            <a:endParaRPr sz="3200">
              <a:latin typeface="Arial"/>
              <a:cs typeface="Arial"/>
            </a:endParaRPr>
          </a:p>
          <a:p>
            <a:pPr marL="267335" marR="5080" indent="-255270" algn="just">
              <a:lnSpc>
                <a:spcPct val="1499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20" dirty="0">
                <a:solidFill>
                  <a:srgbClr val="33391C"/>
                </a:solidFill>
                <a:latin typeface="Arial"/>
                <a:cs typeface="Arial"/>
              </a:rPr>
              <a:t>Natural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power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power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metabolism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and 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reproduction. Liver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175" dirty="0">
                <a:solidFill>
                  <a:srgbClr val="33391C"/>
                </a:solidFill>
                <a:latin typeface="Arial"/>
                <a:cs typeface="Arial"/>
              </a:rPr>
              <a:t>seat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145" dirty="0">
                <a:solidFill>
                  <a:srgbClr val="33391C"/>
                </a:solidFill>
                <a:latin typeface="Arial"/>
                <a:cs typeface="Arial"/>
              </a:rPr>
              <a:t>this </a:t>
            </a:r>
            <a:r>
              <a:rPr sz="3200" spc="-65" dirty="0">
                <a:solidFill>
                  <a:srgbClr val="33391C"/>
                </a:solidFill>
                <a:latin typeface="Arial"/>
                <a:cs typeface="Arial"/>
              </a:rPr>
              <a:t>power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280" dirty="0">
                <a:solidFill>
                  <a:srgbClr val="33391C"/>
                </a:solidFill>
                <a:latin typeface="Arial"/>
                <a:cs typeface="Arial"/>
              </a:rPr>
              <a:t>process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carried </a:t>
            </a:r>
            <a:r>
              <a:rPr sz="3200" spc="-125" dirty="0">
                <a:solidFill>
                  <a:srgbClr val="33391C"/>
                </a:solidFill>
                <a:latin typeface="Arial"/>
                <a:cs typeface="Arial"/>
              </a:rPr>
              <a:t>on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in 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every </a:t>
            </a:r>
            <a:r>
              <a:rPr sz="3200" spc="-229" dirty="0">
                <a:solidFill>
                  <a:srgbClr val="33391C"/>
                </a:solidFill>
                <a:latin typeface="Arial"/>
                <a:cs typeface="Arial"/>
              </a:rPr>
              <a:t>tissue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 the 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body. </a:t>
            </a:r>
            <a:r>
              <a:rPr sz="3200" spc="-100" dirty="0">
                <a:solidFill>
                  <a:srgbClr val="33391C"/>
                </a:solidFill>
                <a:latin typeface="Arial"/>
                <a:cs typeface="Arial"/>
              </a:rPr>
              <a:t>Metabolism </a:t>
            </a:r>
            <a:r>
              <a:rPr sz="3200" spc="-330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165" dirty="0">
                <a:solidFill>
                  <a:srgbClr val="33391C"/>
                </a:solidFill>
                <a:latin typeface="Arial"/>
                <a:cs typeface="Arial"/>
              </a:rPr>
              <a:t>concerned </a:t>
            </a:r>
            <a:r>
              <a:rPr sz="3200" spc="20" dirty="0">
                <a:solidFill>
                  <a:srgbClr val="33391C"/>
                </a:solidFill>
                <a:latin typeface="Arial"/>
                <a:cs typeface="Arial"/>
              </a:rPr>
              <a:t>with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 </a:t>
            </a:r>
            <a:r>
              <a:rPr sz="3200" spc="-320" dirty="0">
                <a:solidFill>
                  <a:srgbClr val="33391C"/>
                </a:solidFill>
                <a:latin typeface="Arial"/>
                <a:cs typeface="Arial"/>
              </a:rPr>
              <a:t>processes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rgbClr val="33391C"/>
                </a:solidFill>
                <a:latin typeface="Arial"/>
                <a:cs typeface="Arial"/>
              </a:rPr>
              <a:t>nutrition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growth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</a:t>
            </a:r>
            <a:r>
              <a:rPr sz="3200" spc="23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human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872489"/>
            <a:ext cx="7948295" cy="2948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10" dirty="0">
                <a:solidFill>
                  <a:srgbClr val="33391C"/>
                </a:solidFill>
                <a:latin typeface="Arial"/>
                <a:cs typeface="Arial"/>
              </a:rPr>
              <a:t>Nutrition </a:t>
            </a:r>
            <a:r>
              <a:rPr sz="3200" spc="-270" dirty="0">
                <a:solidFill>
                  <a:srgbClr val="33391C"/>
                </a:solidFill>
                <a:latin typeface="Arial"/>
                <a:cs typeface="Arial"/>
              </a:rPr>
              <a:t>comes </a:t>
            </a:r>
            <a:r>
              <a:rPr sz="3200" spc="-20" dirty="0">
                <a:solidFill>
                  <a:srgbClr val="33391C"/>
                </a:solidFill>
                <a:latin typeface="Arial"/>
                <a:cs typeface="Arial"/>
              </a:rPr>
              <a:t>from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food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carried  </a:t>
            </a:r>
            <a:r>
              <a:rPr sz="3200" spc="30" dirty="0">
                <a:solidFill>
                  <a:srgbClr val="33391C"/>
                </a:solidFill>
                <a:latin typeface="Arial"/>
                <a:cs typeface="Arial"/>
              </a:rPr>
              <a:t>to </a:t>
            </a:r>
            <a:r>
              <a:rPr sz="3200" spc="-5" dirty="0">
                <a:solidFill>
                  <a:srgbClr val="33391C"/>
                </a:solidFill>
                <a:latin typeface="Arial"/>
                <a:cs typeface="Arial"/>
              </a:rPr>
              <a:t>all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parts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body,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while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growth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power 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185" dirty="0">
                <a:solidFill>
                  <a:srgbClr val="33391C"/>
                </a:solidFill>
                <a:latin typeface="Arial"/>
                <a:cs typeface="Arial"/>
              </a:rPr>
              <a:t>responsible </a:t>
            </a:r>
            <a:r>
              <a:rPr sz="3200" spc="-35" dirty="0">
                <a:solidFill>
                  <a:srgbClr val="33391C"/>
                </a:solidFill>
                <a:latin typeface="Arial"/>
                <a:cs typeface="Arial"/>
              </a:rPr>
              <a:t>for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120" dirty="0">
                <a:solidFill>
                  <a:srgbClr val="33391C"/>
                </a:solidFill>
                <a:latin typeface="Arial"/>
                <a:cs typeface="Arial"/>
              </a:rPr>
              <a:t>construction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growth 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human</a:t>
            </a:r>
            <a:r>
              <a:rPr sz="3200" spc="-13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140" dirty="0">
                <a:solidFill>
                  <a:srgbClr val="33391C"/>
                </a:solidFill>
                <a:latin typeface="Arial"/>
                <a:cs typeface="Arial"/>
              </a:rPr>
              <a:t>organism.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95019"/>
            <a:ext cx="7955280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35" dirty="0">
                <a:solidFill>
                  <a:srgbClr val="BF0000"/>
                </a:solidFill>
                <a:latin typeface="Arial"/>
                <a:cs typeface="Arial"/>
              </a:rPr>
              <a:t>Psychic </a:t>
            </a:r>
            <a:r>
              <a:rPr sz="3200" spc="-65" dirty="0">
                <a:solidFill>
                  <a:srgbClr val="BF0000"/>
                </a:solidFill>
                <a:latin typeface="Arial"/>
                <a:cs typeface="Arial"/>
              </a:rPr>
              <a:t>power </a:t>
            </a:r>
            <a:r>
              <a:rPr sz="3200" spc="-180" dirty="0">
                <a:solidFill>
                  <a:srgbClr val="33391C"/>
                </a:solidFill>
                <a:latin typeface="Arial"/>
                <a:cs typeface="Arial"/>
              </a:rPr>
              <a:t>refers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to </a:t>
            </a:r>
            <a:r>
              <a:rPr sz="3200" spc="-165" dirty="0">
                <a:solidFill>
                  <a:srgbClr val="33391C"/>
                </a:solidFill>
                <a:latin typeface="Arial"/>
                <a:cs typeface="Arial"/>
              </a:rPr>
              <a:t>nervous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210" dirty="0">
                <a:solidFill>
                  <a:srgbClr val="33391C"/>
                </a:solidFill>
                <a:latin typeface="Arial"/>
                <a:cs typeface="Arial"/>
              </a:rPr>
              <a:t>psychic 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power. </a:t>
            </a:r>
            <a:r>
              <a:rPr sz="3200" spc="35" dirty="0">
                <a:solidFill>
                  <a:srgbClr val="33391C"/>
                </a:solidFill>
                <a:latin typeface="Arial"/>
                <a:cs typeface="Arial"/>
              </a:rPr>
              <a:t>It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located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in </a:t>
            </a:r>
            <a:r>
              <a:rPr sz="3200" spc="-225" dirty="0">
                <a:solidFill>
                  <a:srgbClr val="33391C"/>
                </a:solidFill>
                <a:latin typeface="Arial"/>
                <a:cs typeface="Arial"/>
              </a:rPr>
              <a:t>side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brain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 </a:t>
            </a:r>
            <a:r>
              <a:rPr sz="3200" spc="-185" dirty="0">
                <a:solidFill>
                  <a:srgbClr val="33391C"/>
                </a:solidFill>
                <a:latin typeface="Arial"/>
                <a:cs typeface="Arial"/>
              </a:rPr>
              <a:t>responsible </a:t>
            </a:r>
            <a:r>
              <a:rPr sz="3200" spc="-35" dirty="0">
                <a:solidFill>
                  <a:srgbClr val="33391C"/>
                </a:solidFill>
                <a:latin typeface="Arial"/>
                <a:cs typeface="Arial"/>
              </a:rPr>
              <a:t>for </a:t>
            </a:r>
            <a:r>
              <a:rPr sz="3200" spc="-80" dirty="0">
                <a:solidFill>
                  <a:srgbClr val="33391C"/>
                </a:solidFill>
                <a:latin typeface="Arial"/>
                <a:cs typeface="Arial"/>
              </a:rPr>
              <a:t>perceptive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motive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power.  </a:t>
            </a:r>
            <a:r>
              <a:rPr sz="3200" spc="-95" dirty="0">
                <a:solidFill>
                  <a:srgbClr val="33391C"/>
                </a:solidFill>
                <a:latin typeface="Arial"/>
                <a:cs typeface="Arial"/>
              </a:rPr>
              <a:t>Perceptive </a:t>
            </a:r>
            <a:r>
              <a:rPr sz="3200" spc="-65" dirty="0">
                <a:solidFill>
                  <a:srgbClr val="33391C"/>
                </a:solidFill>
                <a:latin typeface="Arial"/>
                <a:cs typeface="Arial"/>
              </a:rPr>
              <a:t>power </a:t>
            </a:r>
            <a:r>
              <a:rPr sz="3200" spc="-220" dirty="0">
                <a:solidFill>
                  <a:srgbClr val="33391C"/>
                </a:solidFill>
                <a:latin typeface="Arial"/>
                <a:cs typeface="Arial"/>
              </a:rPr>
              <a:t>conveys impressions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or  </a:t>
            </a:r>
            <a:r>
              <a:rPr sz="3200" spc="-190" dirty="0">
                <a:solidFill>
                  <a:srgbClr val="33391C"/>
                </a:solidFill>
                <a:latin typeface="Arial"/>
                <a:cs typeface="Arial"/>
              </a:rPr>
              <a:t>sensation</a:t>
            </a:r>
            <a:r>
              <a:rPr sz="3200" spc="50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30" dirty="0">
                <a:solidFill>
                  <a:srgbClr val="33391C"/>
                </a:solidFill>
                <a:latin typeface="Arial"/>
                <a:cs typeface="Arial"/>
              </a:rPr>
              <a:t>motive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power </a:t>
            </a:r>
            <a:r>
              <a:rPr sz="3200" spc="-150" dirty="0">
                <a:solidFill>
                  <a:srgbClr val="33391C"/>
                </a:solidFill>
                <a:latin typeface="Arial"/>
                <a:cs typeface="Arial"/>
              </a:rPr>
              <a:t>brings </a:t>
            </a:r>
            <a:r>
              <a:rPr sz="3200" spc="5" dirty="0">
                <a:solidFill>
                  <a:srgbClr val="33391C"/>
                </a:solidFill>
                <a:latin typeface="Arial"/>
                <a:cs typeface="Arial"/>
              </a:rPr>
              <a:t>about  </a:t>
            </a:r>
            <a:r>
              <a:rPr sz="3200" spc="-130" dirty="0">
                <a:solidFill>
                  <a:srgbClr val="33391C"/>
                </a:solidFill>
                <a:latin typeface="Arial"/>
                <a:cs typeface="Arial"/>
              </a:rPr>
              <a:t>movements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as </a:t>
            </a:r>
            <a:r>
              <a:rPr sz="3200" spc="-10" dirty="0">
                <a:solidFill>
                  <a:srgbClr val="33391C"/>
                </a:solidFill>
                <a:latin typeface="Arial"/>
                <a:cs typeface="Arial"/>
              </a:rPr>
              <a:t>a </a:t>
            </a:r>
            <a:r>
              <a:rPr sz="3200" spc="-250" dirty="0">
                <a:solidFill>
                  <a:srgbClr val="33391C"/>
                </a:solidFill>
                <a:latin typeface="Arial"/>
                <a:cs typeface="Arial"/>
              </a:rPr>
              <a:t>response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to</a:t>
            </a:r>
            <a:r>
              <a:rPr sz="3200" spc="-29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190" dirty="0">
                <a:solidFill>
                  <a:srgbClr val="33391C"/>
                </a:solidFill>
                <a:latin typeface="Arial"/>
                <a:cs typeface="Arial"/>
              </a:rPr>
              <a:t>sensation.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56919"/>
            <a:ext cx="7950200" cy="4488180"/>
          </a:xfrm>
          <a:prstGeom prst="rect">
            <a:avLst/>
          </a:prstGeom>
        </p:spPr>
        <p:txBody>
          <a:bodyPr vert="horz" wrap="square" lIns="0" tIns="294640" rIns="0" bIns="0" rtlCol="0">
            <a:spAutoFit/>
          </a:bodyPr>
          <a:lstStyle/>
          <a:p>
            <a:pPr marL="267970" indent="-255270" algn="just">
              <a:lnSpc>
                <a:spcPct val="100000"/>
              </a:lnSpc>
              <a:spcBef>
                <a:spcPts val="23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5" dirty="0">
                <a:solidFill>
                  <a:srgbClr val="BF0000"/>
                </a:solidFill>
                <a:latin typeface="Arial"/>
                <a:cs typeface="Arial"/>
              </a:rPr>
              <a:t>Vital </a:t>
            </a:r>
            <a:r>
              <a:rPr sz="3200" spc="-70" dirty="0">
                <a:solidFill>
                  <a:srgbClr val="BF0000"/>
                </a:solidFill>
                <a:latin typeface="Arial"/>
                <a:cs typeface="Arial"/>
              </a:rPr>
              <a:t>power </a:t>
            </a:r>
            <a:r>
              <a:rPr sz="3200" spc="-25" dirty="0">
                <a:solidFill>
                  <a:srgbClr val="BF0000"/>
                </a:solidFill>
                <a:latin typeface="Arial"/>
                <a:cs typeface="Arial"/>
              </a:rPr>
              <a:t>(Quwa</a:t>
            </a:r>
            <a:r>
              <a:rPr sz="3200" spc="-2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spc="-35" dirty="0">
                <a:solidFill>
                  <a:srgbClr val="BF0000"/>
                </a:solidFill>
                <a:latin typeface="Arial"/>
                <a:cs typeface="Arial"/>
              </a:rPr>
              <a:t>Haywaniyah)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5" dirty="0">
                <a:solidFill>
                  <a:srgbClr val="33391C"/>
                </a:solidFill>
                <a:latin typeface="Arial"/>
                <a:cs typeface="Arial"/>
              </a:rPr>
              <a:t>Vital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power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185" dirty="0">
                <a:solidFill>
                  <a:srgbClr val="33391C"/>
                </a:solidFill>
                <a:latin typeface="Arial"/>
                <a:cs typeface="Arial"/>
              </a:rPr>
              <a:t>responsible </a:t>
            </a:r>
            <a:r>
              <a:rPr sz="3200" spc="-35" dirty="0">
                <a:solidFill>
                  <a:srgbClr val="33391C"/>
                </a:solidFill>
                <a:latin typeface="Arial"/>
                <a:cs typeface="Arial"/>
              </a:rPr>
              <a:t>for </a:t>
            </a:r>
            <a:r>
              <a:rPr sz="3200" spc="-25" dirty="0">
                <a:solidFill>
                  <a:srgbClr val="33391C"/>
                </a:solidFill>
                <a:latin typeface="Arial"/>
                <a:cs typeface="Arial"/>
              </a:rPr>
              <a:t>maintaining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life  </a:t>
            </a:r>
            <a:r>
              <a:rPr sz="32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200" spc="-180" dirty="0">
                <a:solidFill>
                  <a:srgbClr val="33391C"/>
                </a:solidFill>
                <a:latin typeface="Arial"/>
                <a:cs typeface="Arial"/>
              </a:rPr>
              <a:t>enables </a:t>
            </a:r>
            <a:r>
              <a:rPr sz="3200" spc="-5" dirty="0">
                <a:solidFill>
                  <a:srgbClr val="33391C"/>
                </a:solidFill>
                <a:latin typeface="Arial"/>
                <a:cs typeface="Arial"/>
              </a:rPr>
              <a:t>all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175" dirty="0">
                <a:solidFill>
                  <a:srgbClr val="33391C"/>
                </a:solidFill>
                <a:latin typeface="Arial"/>
                <a:cs typeface="Arial"/>
              </a:rPr>
              <a:t>organs </a:t>
            </a:r>
            <a:r>
              <a:rPr sz="3200" spc="25" dirty="0">
                <a:solidFill>
                  <a:srgbClr val="33391C"/>
                </a:solidFill>
                <a:latin typeface="Arial"/>
                <a:cs typeface="Arial"/>
              </a:rPr>
              <a:t>to </a:t>
            </a:r>
            <a:r>
              <a:rPr sz="3200" spc="-110" dirty="0">
                <a:solidFill>
                  <a:srgbClr val="33391C"/>
                </a:solidFill>
                <a:latin typeface="Arial"/>
                <a:cs typeface="Arial"/>
              </a:rPr>
              <a:t>accept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 </a:t>
            </a:r>
            <a:r>
              <a:rPr sz="3200" spc="-85" dirty="0">
                <a:solidFill>
                  <a:srgbClr val="33391C"/>
                </a:solidFill>
                <a:latin typeface="Arial"/>
                <a:cs typeface="Arial"/>
              </a:rPr>
              <a:t>effect </a:t>
            </a:r>
            <a:r>
              <a:rPr sz="32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200" spc="-210" dirty="0">
                <a:solidFill>
                  <a:srgbClr val="33391C"/>
                </a:solidFill>
                <a:latin typeface="Arial"/>
                <a:cs typeface="Arial"/>
              </a:rPr>
              <a:t>psychic </a:t>
            </a:r>
            <a:r>
              <a:rPr sz="3200" spc="-90" dirty="0">
                <a:solidFill>
                  <a:srgbClr val="33391C"/>
                </a:solidFill>
                <a:latin typeface="Arial"/>
                <a:cs typeface="Arial"/>
              </a:rPr>
              <a:t>power. </a:t>
            </a:r>
            <a:r>
              <a:rPr sz="3200" spc="-275" dirty="0">
                <a:solidFill>
                  <a:srgbClr val="33391C"/>
                </a:solidFill>
                <a:latin typeface="Arial"/>
                <a:cs typeface="Arial"/>
              </a:rPr>
              <a:t>This </a:t>
            </a:r>
            <a:r>
              <a:rPr sz="3200" spc="-65" dirty="0">
                <a:solidFill>
                  <a:srgbClr val="33391C"/>
                </a:solidFill>
                <a:latin typeface="Arial"/>
                <a:cs typeface="Arial"/>
              </a:rPr>
              <a:t>power </a:t>
            </a:r>
            <a:r>
              <a:rPr sz="3200" spc="-325" dirty="0">
                <a:solidFill>
                  <a:srgbClr val="33391C"/>
                </a:solidFill>
                <a:latin typeface="Arial"/>
                <a:cs typeface="Arial"/>
              </a:rPr>
              <a:t>is </a:t>
            </a:r>
            <a:r>
              <a:rPr sz="3200" spc="-75" dirty="0">
                <a:solidFill>
                  <a:srgbClr val="33391C"/>
                </a:solidFill>
                <a:latin typeface="Arial"/>
                <a:cs typeface="Arial"/>
              </a:rPr>
              <a:t>located 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in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200" spc="-65" dirty="0">
                <a:solidFill>
                  <a:srgbClr val="33391C"/>
                </a:solidFill>
                <a:latin typeface="Arial"/>
                <a:cs typeface="Arial"/>
              </a:rPr>
              <a:t>heart. </a:t>
            </a:r>
            <a:r>
              <a:rPr sz="3200" spc="35" dirty="0">
                <a:solidFill>
                  <a:srgbClr val="33391C"/>
                </a:solidFill>
                <a:latin typeface="Arial"/>
                <a:cs typeface="Arial"/>
              </a:rPr>
              <a:t>It </a:t>
            </a:r>
            <a:r>
              <a:rPr sz="3200" spc="-265" dirty="0">
                <a:solidFill>
                  <a:srgbClr val="33391C"/>
                </a:solidFill>
                <a:latin typeface="Arial"/>
                <a:cs typeface="Arial"/>
              </a:rPr>
              <a:t>Keeps</a:t>
            </a:r>
            <a:r>
              <a:rPr sz="3200" spc="35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200" spc="-50" dirty="0">
                <a:solidFill>
                  <a:srgbClr val="33391C"/>
                </a:solidFill>
                <a:latin typeface="Arial"/>
                <a:cs typeface="Arial"/>
              </a:rPr>
              <a:t>life </a:t>
            </a:r>
            <a:r>
              <a:rPr sz="3200" spc="-70" dirty="0">
                <a:solidFill>
                  <a:srgbClr val="33391C"/>
                </a:solidFill>
                <a:latin typeface="Arial"/>
                <a:cs typeface="Arial"/>
              </a:rPr>
              <a:t>running </a:t>
            </a:r>
            <a:r>
              <a:rPr sz="3200" spc="-60" dirty="0">
                <a:solidFill>
                  <a:srgbClr val="33391C"/>
                </a:solidFill>
                <a:latin typeface="Arial"/>
                <a:cs typeface="Arial"/>
              </a:rPr>
              <a:t>in </a:t>
            </a:r>
            <a:r>
              <a:rPr sz="3200" spc="-55" dirty="0">
                <a:solidFill>
                  <a:srgbClr val="33391C"/>
                </a:solidFill>
                <a:latin typeface="Arial"/>
                <a:cs typeface="Arial"/>
              </a:rPr>
              <a:t>the  </a:t>
            </a:r>
            <a:r>
              <a:rPr sz="3200" spc="-275" dirty="0">
                <a:solidFill>
                  <a:srgbClr val="33391C"/>
                </a:solidFill>
                <a:latin typeface="Arial"/>
                <a:cs typeface="Arial"/>
              </a:rPr>
              <a:t>tissues.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2010" y="734059"/>
            <a:ext cx="342392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95" dirty="0">
                <a:latin typeface="Arial"/>
                <a:cs typeface="Arial"/>
              </a:rPr>
              <a:t>Functions</a:t>
            </a:r>
            <a:r>
              <a:rPr sz="3200" b="1" spc="-130" dirty="0">
                <a:latin typeface="Arial"/>
                <a:cs typeface="Arial"/>
              </a:rPr>
              <a:t> </a:t>
            </a:r>
            <a:r>
              <a:rPr sz="3200" b="1" spc="210" dirty="0">
                <a:latin typeface="Arial"/>
                <a:cs typeface="Arial"/>
              </a:rPr>
              <a:t>(Afaal)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159" y="1327150"/>
            <a:ext cx="7958455" cy="4897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 algn="just">
              <a:lnSpc>
                <a:spcPct val="15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000" spc="-260" dirty="0">
                <a:solidFill>
                  <a:srgbClr val="6F6601"/>
                </a:solidFill>
                <a:latin typeface="Arial"/>
                <a:cs typeface="Arial"/>
              </a:rPr>
              <a:t>This </a:t>
            </a:r>
            <a:r>
              <a:rPr sz="3000" spc="-90" dirty="0">
                <a:solidFill>
                  <a:srgbClr val="6F6601"/>
                </a:solidFill>
                <a:latin typeface="Arial"/>
                <a:cs typeface="Arial"/>
              </a:rPr>
              <a:t>component </a:t>
            </a:r>
            <a:r>
              <a:rPr sz="3000" spc="-175" dirty="0">
                <a:solidFill>
                  <a:srgbClr val="6F6601"/>
                </a:solidFill>
                <a:latin typeface="Arial"/>
                <a:cs typeface="Arial"/>
              </a:rPr>
              <a:t>refers </a:t>
            </a:r>
            <a:r>
              <a:rPr sz="3000" spc="20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0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000" spc="-125" dirty="0">
                <a:solidFill>
                  <a:srgbClr val="6F6601"/>
                </a:solidFill>
                <a:latin typeface="Arial"/>
                <a:cs typeface="Arial"/>
              </a:rPr>
              <a:t>movements </a:t>
            </a:r>
            <a:r>
              <a:rPr sz="3000" spc="-40" dirty="0">
                <a:solidFill>
                  <a:srgbClr val="6F6601"/>
                </a:solidFill>
                <a:latin typeface="Arial"/>
                <a:cs typeface="Arial"/>
              </a:rPr>
              <a:t>and  </a:t>
            </a:r>
            <a:r>
              <a:rPr sz="3000" spc="-120" dirty="0">
                <a:solidFill>
                  <a:srgbClr val="6F6601"/>
                </a:solidFill>
                <a:latin typeface="Arial"/>
                <a:cs typeface="Arial"/>
              </a:rPr>
              <a:t>functions </a:t>
            </a:r>
            <a:r>
              <a:rPr sz="30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6F6601"/>
                </a:solidFill>
                <a:latin typeface="Arial"/>
                <a:cs typeface="Arial"/>
              </a:rPr>
              <a:t>all </a:t>
            </a:r>
            <a:r>
              <a:rPr sz="30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000" spc="-160" dirty="0">
                <a:solidFill>
                  <a:srgbClr val="6F6601"/>
                </a:solidFill>
                <a:latin typeface="Arial"/>
                <a:cs typeface="Arial"/>
              </a:rPr>
              <a:t>organs </a:t>
            </a:r>
            <a:r>
              <a:rPr sz="30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000" spc="-55" dirty="0">
                <a:solidFill>
                  <a:srgbClr val="6F6601"/>
                </a:solidFill>
                <a:latin typeface="Arial"/>
                <a:cs typeface="Arial"/>
              </a:rPr>
              <a:t>the</a:t>
            </a:r>
            <a:r>
              <a:rPr sz="3000" spc="-18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000" spc="-85" dirty="0">
                <a:solidFill>
                  <a:srgbClr val="6F6601"/>
                </a:solidFill>
                <a:latin typeface="Arial"/>
                <a:cs typeface="Arial"/>
              </a:rPr>
              <a:t>body.</a:t>
            </a:r>
            <a:endParaRPr sz="3000">
              <a:latin typeface="Arial"/>
              <a:cs typeface="Arial"/>
            </a:endParaRPr>
          </a:p>
          <a:p>
            <a:pPr marL="267970" marR="9525" indent="-255270" algn="just">
              <a:lnSpc>
                <a:spcPct val="1499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000" spc="-114" dirty="0">
                <a:solidFill>
                  <a:srgbClr val="6F2F9F"/>
                </a:solidFill>
                <a:latin typeface="Arial"/>
                <a:cs typeface="Arial"/>
              </a:rPr>
              <a:t>In </a:t>
            </a:r>
            <a:r>
              <a:rPr sz="3000" spc="-285" dirty="0">
                <a:solidFill>
                  <a:srgbClr val="6F2F9F"/>
                </a:solidFill>
                <a:latin typeface="Arial"/>
                <a:cs typeface="Arial"/>
              </a:rPr>
              <a:t>case </a:t>
            </a:r>
            <a:r>
              <a:rPr sz="3000" spc="-50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3000" spc="-10" dirty="0">
                <a:solidFill>
                  <a:srgbClr val="6F2F9F"/>
                </a:solidFill>
                <a:latin typeface="Arial"/>
                <a:cs typeface="Arial"/>
              </a:rPr>
              <a:t>a </a:t>
            </a:r>
            <a:r>
              <a:rPr sz="3000" spc="-50" dirty="0">
                <a:solidFill>
                  <a:srgbClr val="6F2F9F"/>
                </a:solidFill>
                <a:latin typeface="Arial"/>
                <a:cs typeface="Arial"/>
              </a:rPr>
              <a:t>healthy </a:t>
            </a:r>
            <a:r>
              <a:rPr sz="3000" spc="-55" dirty="0">
                <a:solidFill>
                  <a:srgbClr val="6F2F9F"/>
                </a:solidFill>
                <a:latin typeface="Arial"/>
                <a:cs typeface="Arial"/>
              </a:rPr>
              <a:t>body the </a:t>
            </a:r>
            <a:r>
              <a:rPr sz="3000" spc="-110" dirty="0">
                <a:solidFill>
                  <a:srgbClr val="6F2F9F"/>
                </a:solidFill>
                <a:latin typeface="Arial"/>
                <a:cs typeface="Arial"/>
              </a:rPr>
              <a:t>various </a:t>
            </a:r>
            <a:r>
              <a:rPr sz="3000" spc="-165" dirty="0">
                <a:solidFill>
                  <a:srgbClr val="6F2F9F"/>
                </a:solidFill>
                <a:latin typeface="Arial"/>
                <a:cs typeface="Arial"/>
              </a:rPr>
              <a:t>organs </a:t>
            </a:r>
            <a:r>
              <a:rPr sz="3000" spc="-80" dirty="0">
                <a:solidFill>
                  <a:srgbClr val="6F2F9F"/>
                </a:solidFill>
                <a:latin typeface="Arial"/>
                <a:cs typeface="Arial"/>
              </a:rPr>
              <a:t>are  </a:t>
            </a:r>
            <a:r>
              <a:rPr sz="3000" spc="-15" dirty="0">
                <a:solidFill>
                  <a:srgbClr val="6F2F9F"/>
                </a:solidFill>
                <a:latin typeface="Arial"/>
                <a:cs typeface="Arial"/>
              </a:rPr>
              <a:t>not </a:t>
            </a:r>
            <a:r>
              <a:rPr sz="3000" spc="-80" dirty="0">
                <a:solidFill>
                  <a:srgbClr val="6F2F9F"/>
                </a:solidFill>
                <a:latin typeface="Arial"/>
                <a:cs typeface="Arial"/>
              </a:rPr>
              <a:t>only </a:t>
            </a:r>
            <a:r>
              <a:rPr sz="3000" spc="-60" dirty="0">
                <a:solidFill>
                  <a:srgbClr val="6F2F9F"/>
                </a:solidFill>
                <a:latin typeface="Arial"/>
                <a:cs typeface="Arial"/>
              </a:rPr>
              <a:t>in proper </a:t>
            </a:r>
            <a:r>
              <a:rPr sz="3000" spc="-185" dirty="0">
                <a:solidFill>
                  <a:srgbClr val="6F2F9F"/>
                </a:solidFill>
                <a:latin typeface="Arial"/>
                <a:cs typeface="Arial"/>
              </a:rPr>
              <a:t>shape </a:t>
            </a:r>
            <a:r>
              <a:rPr sz="3000" spc="55" dirty="0">
                <a:solidFill>
                  <a:srgbClr val="6F2F9F"/>
                </a:solidFill>
                <a:latin typeface="Arial"/>
                <a:cs typeface="Arial"/>
              </a:rPr>
              <a:t>but </a:t>
            </a:r>
            <a:r>
              <a:rPr sz="3000" spc="-80" dirty="0">
                <a:solidFill>
                  <a:srgbClr val="6F2F9F"/>
                </a:solidFill>
                <a:latin typeface="Arial"/>
                <a:cs typeface="Arial"/>
              </a:rPr>
              <a:t>are </a:t>
            </a:r>
            <a:r>
              <a:rPr sz="3000" spc="-185" dirty="0">
                <a:solidFill>
                  <a:srgbClr val="6F2F9F"/>
                </a:solidFill>
                <a:latin typeface="Arial"/>
                <a:cs typeface="Arial"/>
              </a:rPr>
              <a:t>also </a:t>
            </a:r>
            <a:r>
              <a:rPr sz="3000" spc="-55" dirty="0">
                <a:solidFill>
                  <a:srgbClr val="6F2F9F"/>
                </a:solidFill>
                <a:latin typeface="Arial"/>
                <a:cs typeface="Arial"/>
              </a:rPr>
              <a:t>performing  </a:t>
            </a:r>
            <a:r>
              <a:rPr sz="3000" spc="-35" dirty="0">
                <a:solidFill>
                  <a:srgbClr val="6F2F9F"/>
                </a:solidFill>
                <a:latin typeface="Arial"/>
                <a:cs typeface="Arial"/>
              </a:rPr>
              <a:t>their </a:t>
            </a:r>
            <a:r>
              <a:rPr sz="3000" spc="-140" dirty="0">
                <a:solidFill>
                  <a:srgbClr val="6F2F9F"/>
                </a:solidFill>
                <a:latin typeface="Arial"/>
                <a:cs typeface="Arial"/>
              </a:rPr>
              <a:t>respective </a:t>
            </a:r>
            <a:r>
              <a:rPr sz="3000" spc="-125" dirty="0">
                <a:solidFill>
                  <a:srgbClr val="6F2F9F"/>
                </a:solidFill>
                <a:latin typeface="Arial"/>
                <a:cs typeface="Arial"/>
              </a:rPr>
              <a:t>functions</a:t>
            </a:r>
            <a:r>
              <a:rPr sz="3000" spc="-125" dirty="0">
                <a:solidFill>
                  <a:srgbClr val="6F6601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267970" marR="8255" indent="-255270" algn="just">
              <a:lnSpc>
                <a:spcPct val="1497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000" spc="-260" dirty="0">
                <a:solidFill>
                  <a:srgbClr val="6F6601"/>
                </a:solidFill>
                <a:latin typeface="Arial"/>
                <a:cs typeface="Arial"/>
              </a:rPr>
              <a:t>This </a:t>
            </a:r>
            <a:r>
              <a:rPr sz="3000" spc="-140" dirty="0">
                <a:solidFill>
                  <a:srgbClr val="6F6601"/>
                </a:solidFill>
                <a:latin typeface="Arial"/>
                <a:cs typeface="Arial"/>
              </a:rPr>
              <a:t>makes </a:t>
            </a:r>
            <a:r>
              <a:rPr sz="3000" spc="90" dirty="0">
                <a:solidFill>
                  <a:srgbClr val="6F6601"/>
                </a:solidFill>
                <a:latin typeface="Arial"/>
                <a:cs typeface="Arial"/>
              </a:rPr>
              <a:t>it </a:t>
            </a:r>
            <a:r>
              <a:rPr sz="3000" spc="-245" dirty="0">
                <a:solidFill>
                  <a:srgbClr val="6F6601"/>
                </a:solidFill>
                <a:latin typeface="Arial"/>
                <a:cs typeface="Arial"/>
              </a:rPr>
              <a:t>necessary </a:t>
            </a:r>
            <a:r>
              <a:rPr sz="3000" spc="20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000" spc="-80" dirty="0">
                <a:solidFill>
                  <a:srgbClr val="6F6601"/>
                </a:solidFill>
                <a:latin typeface="Arial"/>
                <a:cs typeface="Arial"/>
              </a:rPr>
              <a:t>have </a:t>
            </a:r>
            <a:r>
              <a:rPr sz="3000" spc="5" dirty="0">
                <a:solidFill>
                  <a:srgbClr val="6F6601"/>
                </a:solidFill>
                <a:latin typeface="Arial"/>
                <a:cs typeface="Arial"/>
              </a:rPr>
              <a:t>full </a:t>
            </a:r>
            <a:r>
              <a:rPr sz="3000" spc="-75" dirty="0">
                <a:solidFill>
                  <a:srgbClr val="6F6601"/>
                </a:solidFill>
                <a:latin typeface="Arial"/>
                <a:cs typeface="Arial"/>
              </a:rPr>
              <a:t>knowledge  </a:t>
            </a:r>
            <a:r>
              <a:rPr sz="30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0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000" spc="-120" dirty="0">
                <a:solidFill>
                  <a:srgbClr val="6F6601"/>
                </a:solidFill>
                <a:latin typeface="Arial"/>
                <a:cs typeface="Arial"/>
              </a:rPr>
              <a:t>functions </a:t>
            </a:r>
            <a:r>
              <a:rPr sz="3000" spc="-50" dirty="0">
                <a:solidFill>
                  <a:srgbClr val="6F6601"/>
                </a:solidFill>
                <a:latin typeface="Arial"/>
                <a:cs typeface="Arial"/>
              </a:rPr>
              <a:t>of the human </a:t>
            </a:r>
            <a:r>
              <a:rPr sz="3000" spc="-55" dirty="0">
                <a:solidFill>
                  <a:srgbClr val="6F6601"/>
                </a:solidFill>
                <a:latin typeface="Arial"/>
                <a:cs typeface="Arial"/>
              </a:rPr>
              <a:t>body </a:t>
            </a:r>
            <a:r>
              <a:rPr sz="30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000" dirty="0">
                <a:solidFill>
                  <a:srgbClr val="6F6601"/>
                </a:solidFill>
                <a:latin typeface="Arial"/>
                <a:cs typeface="Arial"/>
              </a:rPr>
              <a:t>full</a:t>
            </a:r>
            <a:r>
              <a:rPr sz="3000" spc="-26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000" spc="-15" dirty="0">
                <a:solidFill>
                  <a:srgbClr val="6F6601"/>
                </a:solidFill>
                <a:latin typeface="Arial"/>
                <a:cs typeface="Arial"/>
              </a:rPr>
              <a:t>detail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72159"/>
            <a:ext cx="7959725" cy="5814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b="1" spc="-95" dirty="0">
                <a:solidFill>
                  <a:srgbClr val="FF0000"/>
                </a:solidFill>
                <a:latin typeface="Arial"/>
                <a:cs typeface="Arial"/>
              </a:rPr>
              <a:t>Diagnosis</a:t>
            </a:r>
            <a:endParaRPr sz="3200">
              <a:latin typeface="Arial"/>
              <a:cs typeface="Arial"/>
            </a:endParaRPr>
          </a:p>
          <a:p>
            <a:pPr marL="267970" marR="13335" indent="-255270" algn="just">
              <a:lnSpc>
                <a:spcPct val="149900"/>
              </a:lnSpc>
              <a:spcBef>
                <a:spcPts val="11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Diagnostic </a:t>
            </a:r>
            <a:r>
              <a:rPr sz="3200" spc="-280" dirty="0">
                <a:solidFill>
                  <a:srgbClr val="6F6601"/>
                </a:solidFill>
                <a:latin typeface="Arial"/>
                <a:cs typeface="Arial"/>
              </a:rPr>
              <a:t>process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Unani </a:t>
            </a:r>
            <a:r>
              <a:rPr sz="3200" spc="-235" dirty="0">
                <a:solidFill>
                  <a:srgbClr val="6F6601"/>
                </a:solidFill>
                <a:latin typeface="Arial"/>
                <a:cs typeface="Arial"/>
              </a:rPr>
              <a:t>system </a:t>
            </a:r>
            <a:r>
              <a:rPr sz="3200" spc="-330" dirty="0">
                <a:solidFill>
                  <a:srgbClr val="6F6601"/>
                </a:solidFill>
                <a:latin typeface="Arial"/>
                <a:cs typeface="Arial"/>
              </a:rPr>
              <a:t>is 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dependent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on 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observation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physical 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examination.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Diagnosis </a:t>
            </a:r>
            <a:r>
              <a:rPr sz="3200" spc="-140" dirty="0">
                <a:solidFill>
                  <a:srgbClr val="6F6601"/>
                </a:solidFill>
                <a:latin typeface="Arial"/>
                <a:cs typeface="Arial"/>
              </a:rPr>
              <a:t>involves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investigating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315" dirty="0">
                <a:solidFill>
                  <a:srgbClr val="6F6601"/>
                </a:solidFill>
                <a:latin typeface="Arial"/>
                <a:cs typeface="Arial"/>
              </a:rPr>
              <a:t>causes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 </a:t>
            </a:r>
            <a:r>
              <a:rPr sz="3200" spc="-254" dirty="0">
                <a:solidFill>
                  <a:srgbClr val="6F6601"/>
                </a:solidFill>
                <a:latin typeface="Arial"/>
                <a:cs typeface="Arial"/>
              </a:rPr>
              <a:t>disease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thoroughly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detail. 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For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this,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physicians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depend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mainly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on </a:t>
            </a:r>
            <a:r>
              <a:rPr sz="3200" spc="-175" dirty="0">
                <a:solidFill>
                  <a:srgbClr val="FF0000"/>
                </a:solidFill>
                <a:latin typeface="Arial"/>
                <a:cs typeface="Arial"/>
              </a:rPr>
              <a:t>pulse </a:t>
            </a:r>
            <a:r>
              <a:rPr sz="3200" spc="-70" dirty="0">
                <a:solidFill>
                  <a:srgbClr val="FF0000"/>
                </a:solidFill>
                <a:latin typeface="Arial"/>
                <a:cs typeface="Arial"/>
              </a:rPr>
              <a:t>reading  </a:t>
            </a:r>
            <a:r>
              <a:rPr sz="3200" spc="-4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3200" spc="-60" dirty="0">
                <a:solidFill>
                  <a:srgbClr val="FF0000"/>
                </a:solidFill>
                <a:latin typeface="Arial"/>
                <a:cs typeface="Arial"/>
              </a:rPr>
              <a:t>examination </a:t>
            </a:r>
            <a:r>
              <a:rPr sz="3200" spc="-50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3200" spc="-75" dirty="0">
                <a:solidFill>
                  <a:srgbClr val="FF0000"/>
                </a:solidFill>
                <a:latin typeface="Arial"/>
                <a:cs typeface="Arial"/>
              </a:rPr>
              <a:t>urine </a:t>
            </a:r>
            <a:r>
              <a:rPr sz="3200" spc="-40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3200" spc="-2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55" dirty="0">
                <a:solidFill>
                  <a:srgbClr val="FF0000"/>
                </a:solidFill>
                <a:latin typeface="Arial"/>
                <a:cs typeface="Arial"/>
              </a:rPr>
              <a:t>stool.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18819"/>
            <a:ext cx="7948930" cy="5332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>
              <a:lnSpc>
                <a:spcPct val="15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  <a:tab pos="1056005" algn="l"/>
                <a:tab pos="1774825" algn="l"/>
                <a:tab pos="3618865" algn="l"/>
                <a:tab pos="4116704" algn="l"/>
                <a:tab pos="5150485" algn="l"/>
                <a:tab pos="6835775" algn="l"/>
              </a:tabLst>
            </a:pPr>
            <a:r>
              <a:rPr sz="3200" spc="-31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h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20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c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105" dirty="0">
                <a:solidFill>
                  <a:srgbClr val="6F6601"/>
                </a:solidFill>
                <a:latin typeface="Arial"/>
                <a:cs typeface="Arial"/>
              </a:rPr>
              <a:t>t</a:t>
            </a:r>
            <a:r>
              <a:rPr sz="3200" spc="85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50" dirty="0">
                <a:solidFill>
                  <a:srgbClr val="6F6601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p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u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l</a:t>
            </a:r>
            <a:r>
              <a:rPr sz="3200" spc="-64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240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	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b</a:t>
            </a:r>
            <a:r>
              <a:rPr sz="3200" spc="-635" dirty="0">
                <a:solidFill>
                  <a:srgbClr val="6F6601"/>
                </a:solidFill>
                <a:latin typeface="Arial"/>
                <a:cs typeface="Arial"/>
              </a:rPr>
              <a:t>s</a:t>
            </a:r>
            <a:r>
              <a:rPr sz="3200" spc="-114" dirty="0">
                <a:solidFill>
                  <a:srgbClr val="6F6601"/>
                </a:solidFill>
                <a:latin typeface="Arial"/>
                <a:cs typeface="Arial"/>
              </a:rPr>
              <a:t>erv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e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d	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d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u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ri</a:t>
            </a:r>
            <a:r>
              <a:rPr sz="3200" spc="-110" dirty="0">
                <a:solidFill>
                  <a:srgbClr val="6F6601"/>
                </a:solidFill>
                <a:latin typeface="Arial"/>
                <a:cs typeface="Arial"/>
              </a:rPr>
              <a:t>n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g 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diagnosis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05" dirty="0">
                <a:solidFill>
                  <a:srgbClr val="6F6601"/>
                </a:solidFill>
                <a:latin typeface="Arial"/>
                <a:cs typeface="Arial"/>
              </a:rPr>
              <a:t>i.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Quantity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ii.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95" dirty="0">
                <a:solidFill>
                  <a:srgbClr val="6F6601"/>
                </a:solidFill>
                <a:latin typeface="Arial"/>
                <a:cs typeface="Arial"/>
              </a:rPr>
              <a:t>Force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iii. </a:t>
            </a:r>
            <a:r>
              <a:rPr sz="3200" spc="-30" dirty="0">
                <a:solidFill>
                  <a:srgbClr val="6F6601"/>
                </a:solidFill>
                <a:latin typeface="Arial"/>
                <a:cs typeface="Arial"/>
              </a:rPr>
              <a:t>Duration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movement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iv.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Condition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295" dirty="0">
                <a:solidFill>
                  <a:srgbClr val="6F6601"/>
                </a:solidFill>
                <a:latin typeface="Arial"/>
                <a:cs typeface="Arial"/>
              </a:rPr>
              <a:t>vessel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wall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v.</a:t>
            </a:r>
            <a:r>
              <a:rPr sz="3200" spc="-10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95" dirty="0">
                <a:solidFill>
                  <a:srgbClr val="6F6601"/>
                </a:solidFill>
                <a:latin typeface="Arial"/>
                <a:cs typeface="Arial"/>
              </a:rPr>
              <a:t>Volume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56919"/>
            <a:ext cx="5236845" cy="3870960"/>
          </a:xfrm>
          <a:prstGeom prst="rect">
            <a:avLst/>
          </a:prstGeom>
        </p:spPr>
        <p:txBody>
          <a:bodyPr vert="horz" wrap="square" lIns="0" tIns="294640" rIns="0" bIns="0" rtlCol="0">
            <a:spAutoFit/>
          </a:bodyPr>
          <a:lstStyle/>
          <a:p>
            <a:pPr marL="267970" indent="-255270">
              <a:lnSpc>
                <a:spcPct val="100000"/>
              </a:lnSpc>
              <a:spcBef>
                <a:spcPts val="23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vi. </a:t>
            </a:r>
            <a:r>
              <a:rPr sz="3200" spc="-30" dirty="0">
                <a:solidFill>
                  <a:srgbClr val="6F6601"/>
                </a:solidFill>
                <a:latin typeface="Arial"/>
                <a:cs typeface="Arial"/>
              </a:rPr>
              <a:t>Duration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70" dirty="0">
                <a:solidFill>
                  <a:srgbClr val="6F6601"/>
                </a:solidFill>
                <a:latin typeface="Arial"/>
                <a:cs typeface="Arial"/>
              </a:rPr>
              <a:t>rest</a:t>
            </a:r>
            <a:r>
              <a:rPr sz="3200" spc="-2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period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vii. </a:t>
            </a: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Palpitation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</a:t>
            </a:r>
            <a:r>
              <a:rPr sz="3200" spc="-29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75" dirty="0">
                <a:solidFill>
                  <a:srgbClr val="6F6601"/>
                </a:solidFill>
                <a:latin typeface="Arial"/>
                <a:cs typeface="Arial"/>
              </a:rPr>
              <a:t>pulse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viii.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Equality and</a:t>
            </a:r>
            <a:r>
              <a:rPr sz="3200" spc="-21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inequality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1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ix. </a:t>
            </a:r>
            <a:r>
              <a:rPr sz="3200" spc="-125" dirty="0">
                <a:solidFill>
                  <a:srgbClr val="6F6601"/>
                </a:solidFill>
                <a:latin typeface="Arial"/>
                <a:cs typeface="Arial"/>
              </a:rPr>
              <a:t>Balance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75" dirty="0">
                <a:solidFill>
                  <a:srgbClr val="6F6601"/>
                </a:solidFill>
                <a:latin typeface="Arial"/>
                <a:cs typeface="Arial"/>
              </a:rPr>
              <a:t>pulse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22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x.</a:t>
            </a:r>
            <a:r>
              <a:rPr sz="3200" spc="-10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Rhythm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18819"/>
            <a:ext cx="7960359" cy="5875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85" dirty="0">
                <a:latin typeface="Arial"/>
                <a:cs typeface="Arial"/>
              </a:rPr>
              <a:t>There </a:t>
            </a:r>
            <a:r>
              <a:rPr sz="3200" spc="-330" dirty="0">
                <a:latin typeface="Arial"/>
                <a:cs typeface="Arial"/>
              </a:rPr>
              <a:t>is </a:t>
            </a:r>
            <a:r>
              <a:rPr sz="3200" spc="-10" dirty="0">
                <a:latin typeface="Arial"/>
                <a:cs typeface="Arial"/>
              </a:rPr>
              <a:t>a </a:t>
            </a:r>
            <a:r>
              <a:rPr sz="3200" spc="-90" dirty="0">
                <a:latin typeface="Arial"/>
                <a:cs typeface="Arial"/>
              </a:rPr>
              <a:t>balanced </a:t>
            </a:r>
            <a:r>
              <a:rPr sz="3200" spc="-135" dirty="0">
                <a:latin typeface="Arial"/>
                <a:cs typeface="Arial"/>
              </a:rPr>
              <a:t>condensation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210" dirty="0">
                <a:latin typeface="Arial"/>
                <a:cs typeface="Arial"/>
              </a:rPr>
              <a:t>these  </a:t>
            </a:r>
            <a:r>
              <a:rPr sz="3200" spc="-160" dirty="0">
                <a:latin typeface="Arial"/>
                <a:cs typeface="Arial"/>
              </a:rPr>
              <a:t>elements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35" dirty="0">
                <a:latin typeface="Arial"/>
                <a:cs typeface="Arial"/>
              </a:rPr>
              <a:t>different </a:t>
            </a:r>
            <a:r>
              <a:rPr sz="3200" spc="-85" dirty="0">
                <a:latin typeface="Arial"/>
                <a:cs typeface="Arial"/>
              </a:rPr>
              <a:t>proportions </a:t>
            </a:r>
            <a:r>
              <a:rPr sz="3200" spc="25" dirty="0">
                <a:latin typeface="Arial"/>
                <a:cs typeface="Arial"/>
              </a:rPr>
              <a:t>to </a:t>
            </a:r>
            <a:r>
              <a:rPr sz="3200" spc="-120" dirty="0">
                <a:latin typeface="Arial"/>
                <a:cs typeface="Arial"/>
              </a:rPr>
              <a:t>suit </a:t>
            </a:r>
            <a:r>
              <a:rPr sz="3200" spc="-50" dirty="0">
                <a:latin typeface="Arial"/>
                <a:cs typeface="Arial"/>
              </a:rPr>
              <a:t>the  </a:t>
            </a:r>
            <a:r>
              <a:rPr sz="3200" spc="-245" dirty="0">
                <a:latin typeface="Arial"/>
                <a:cs typeface="Arial"/>
              </a:rPr>
              <a:t>needs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110" dirty="0">
                <a:latin typeface="Arial"/>
                <a:cs typeface="Arial"/>
              </a:rPr>
              <a:t>requirements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35" dirty="0">
                <a:latin typeface="Arial"/>
                <a:cs typeface="Arial"/>
              </a:rPr>
              <a:t>different  </a:t>
            </a:r>
            <a:r>
              <a:rPr sz="3200" spc="-150" dirty="0">
                <a:latin typeface="Arial"/>
                <a:cs typeface="Arial"/>
              </a:rPr>
              <a:t>structures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125" dirty="0">
                <a:latin typeface="Arial"/>
                <a:cs typeface="Arial"/>
              </a:rPr>
              <a:t>functions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55" dirty="0">
                <a:latin typeface="Arial"/>
                <a:cs typeface="Arial"/>
              </a:rPr>
              <a:t>the </a:t>
            </a:r>
            <a:r>
              <a:rPr sz="3200" spc="-60" dirty="0">
                <a:latin typeface="Arial"/>
                <a:cs typeface="Arial"/>
              </a:rPr>
              <a:t>body </a:t>
            </a:r>
            <a:r>
              <a:rPr sz="3200" spc="-5" dirty="0">
                <a:latin typeface="Arial"/>
                <a:cs typeface="Arial"/>
              </a:rPr>
              <a:t>matrix 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155" dirty="0">
                <a:latin typeface="Arial"/>
                <a:cs typeface="Arial"/>
              </a:rPr>
              <a:t>its </a:t>
            </a:r>
            <a:r>
              <a:rPr sz="3200" spc="-110" dirty="0">
                <a:latin typeface="Arial"/>
                <a:cs typeface="Arial"/>
              </a:rPr>
              <a:t>parts. </a:t>
            </a:r>
            <a:r>
              <a:rPr sz="3200" spc="-225" dirty="0">
                <a:latin typeface="Arial"/>
                <a:cs typeface="Arial"/>
              </a:rPr>
              <a:t>The </a:t>
            </a:r>
            <a:r>
              <a:rPr sz="3200" spc="-30" dirty="0">
                <a:latin typeface="Arial"/>
                <a:cs typeface="Arial"/>
              </a:rPr>
              <a:t>growth </a:t>
            </a:r>
            <a:r>
              <a:rPr sz="3200" spc="-40" dirty="0">
                <a:latin typeface="Arial"/>
                <a:cs typeface="Arial"/>
              </a:rPr>
              <a:t>and </a:t>
            </a:r>
            <a:r>
              <a:rPr sz="3200" spc="-65" dirty="0">
                <a:latin typeface="Arial"/>
                <a:cs typeface="Arial"/>
              </a:rPr>
              <a:t>development  </a:t>
            </a:r>
            <a:r>
              <a:rPr sz="3200" spc="-45" dirty="0">
                <a:latin typeface="Arial"/>
                <a:cs typeface="Arial"/>
              </a:rPr>
              <a:t>of </a:t>
            </a:r>
            <a:r>
              <a:rPr sz="3200" spc="-60" dirty="0">
                <a:solidFill>
                  <a:srgbClr val="FF0000"/>
                </a:solidFill>
                <a:latin typeface="Arial"/>
                <a:cs typeface="Arial"/>
              </a:rPr>
              <a:t>body </a:t>
            </a:r>
            <a:r>
              <a:rPr sz="3200" spc="-5" dirty="0">
                <a:solidFill>
                  <a:srgbClr val="FF0000"/>
                </a:solidFill>
                <a:latin typeface="Arial"/>
                <a:cs typeface="Arial"/>
              </a:rPr>
              <a:t>matrix </a:t>
            </a:r>
            <a:r>
              <a:rPr sz="3200" spc="-175" dirty="0">
                <a:latin typeface="Arial"/>
                <a:cs typeface="Arial"/>
              </a:rPr>
              <a:t>depends </a:t>
            </a:r>
            <a:r>
              <a:rPr sz="3200" spc="-120" dirty="0">
                <a:latin typeface="Arial"/>
                <a:cs typeface="Arial"/>
              </a:rPr>
              <a:t>on </a:t>
            </a:r>
            <a:r>
              <a:rPr sz="3200" spc="-155" dirty="0">
                <a:latin typeface="Arial"/>
                <a:cs typeface="Arial"/>
              </a:rPr>
              <a:t>its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nutrition </a:t>
            </a:r>
            <a:r>
              <a:rPr sz="3200" spc="-175" dirty="0">
                <a:solidFill>
                  <a:srgbClr val="FF0000"/>
                </a:solidFill>
                <a:latin typeface="Arial"/>
                <a:cs typeface="Arial"/>
              </a:rPr>
              <a:t>i.e..  </a:t>
            </a:r>
            <a:r>
              <a:rPr sz="3200" spc="-120" dirty="0">
                <a:solidFill>
                  <a:srgbClr val="FF0000"/>
                </a:solidFill>
                <a:latin typeface="Arial"/>
                <a:cs typeface="Arial"/>
              </a:rPr>
              <a:t>on </a:t>
            </a:r>
            <a:r>
              <a:rPr sz="3200" spc="-90" dirty="0">
                <a:solidFill>
                  <a:srgbClr val="FF0000"/>
                </a:solidFill>
                <a:latin typeface="Arial"/>
                <a:cs typeface="Arial"/>
              </a:rPr>
              <a:t>food. </a:t>
            </a:r>
            <a:r>
              <a:rPr sz="3200" spc="-22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spc="-90" dirty="0">
                <a:solidFill>
                  <a:srgbClr val="FF0000"/>
                </a:solidFill>
                <a:latin typeface="Arial"/>
                <a:cs typeface="Arial"/>
              </a:rPr>
              <a:t>food, </a:t>
            </a:r>
            <a:r>
              <a:rPr sz="3200" spc="-60" dirty="0">
                <a:solidFill>
                  <a:srgbClr val="FF0000"/>
                </a:solidFill>
                <a:latin typeface="Arial"/>
                <a:cs typeface="Arial"/>
              </a:rPr>
              <a:t>in </a:t>
            </a:r>
            <a:r>
              <a:rPr sz="3200" spc="-30" dirty="0">
                <a:solidFill>
                  <a:srgbClr val="FF0000"/>
                </a:solidFill>
                <a:latin typeface="Arial"/>
                <a:cs typeface="Arial"/>
              </a:rPr>
              <a:t>turn, </a:t>
            </a:r>
            <a:r>
              <a:rPr sz="3200" spc="-325" dirty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sz="3200" spc="-185" dirty="0">
                <a:solidFill>
                  <a:srgbClr val="FF0000"/>
                </a:solidFill>
                <a:latin typeface="Arial"/>
                <a:cs typeface="Arial"/>
              </a:rPr>
              <a:t>composed </a:t>
            </a:r>
            <a:r>
              <a:rPr sz="3200" spc="-50" dirty="0">
                <a:solidFill>
                  <a:srgbClr val="FF0000"/>
                </a:solidFill>
                <a:latin typeface="Arial"/>
                <a:cs typeface="Arial"/>
              </a:rPr>
              <a:t>of  </a:t>
            </a:r>
            <a:r>
              <a:rPr sz="3200" spc="-80" dirty="0">
                <a:solidFill>
                  <a:srgbClr val="FF0000"/>
                </a:solidFill>
                <a:latin typeface="Arial"/>
                <a:cs typeface="Arial"/>
              </a:rPr>
              <a:t>above</a:t>
            </a:r>
            <a:r>
              <a:rPr sz="3200" spc="-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65" dirty="0">
                <a:solidFill>
                  <a:srgbClr val="FF0000"/>
                </a:solidFill>
                <a:latin typeface="Arial"/>
                <a:cs typeface="Arial"/>
              </a:rPr>
              <a:t>elements.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697229"/>
            <a:ext cx="7951470" cy="553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indent="-255270" algn="just">
              <a:lnSpc>
                <a:spcPts val="3604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b="1" spc="-45" dirty="0">
                <a:solidFill>
                  <a:srgbClr val="BF0000"/>
                </a:solidFill>
                <a:latin typeface="Arial"/>
                <a:cs typeface="Arial"/>
              </a:rPr>
              <a:t>Physical</a:t>
            </a:r>
            <a:r>
              <a:rPr sz="3200" b="1" spc="-1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sz="3200" b="1" spc="65" dirty="0">
                <a:solidFill>
                  <a:srgbClr val="BF0000"/>
                </a:solidFill>
                <a:latin typeface="Arial"/>
                <a:cs typeface="Arial"/>
              </a:rPr>
              <a:t>examination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79900"/>
              </a:lnSpc>
              <a:spcBef>
                <a:spcPts val="53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b="1" spc="-200" dirty="0">
                <a:solidFill>
                  <a:srgbClr val="6F6601"/>
                </a:solidFill>
                <a:latin typeface="Arial"/>
                <a:cs typeface="Arial"/>
              </a:rPr>
              <a:t>I</a:t>
            </a:r>
            <a:r>
              <a:rPr sz="3200" spc="-200" dirty="0">
                <a:solidFill>
                  <a:srgbClr val="6F6601"/>
                </a:solidFill>
                <a:latin typeface="Arial"/>
                <a:cs typeface="Arial"/>
              </a:rPr>
              <a:t>s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carried </a:t>
            </a:r>
            <a:r>
              <a:rPr sz="3200" spc="15" dirty="0">
                <a:solidFill>
                  <a:srgbClr val="6F6601"/>
                </a:solidFill>
                <a:latin typeface="Arial"/>
                <a:cs typeface="Arial"/>
              </a:rPr>
              <a:t>out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by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diagnosis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urinogenital 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disorders,</a:t>
            </a:r>
            <a:r>
              <a:rPr sz="3200" spc="50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70" dirty="0">
                <a:solidFill>
                  <a:srgbClr val="6F6601"/>
                </a:solidFill>
                <a:latin typeface="Arial"/>
                <a:cs typeface="Arial"/>
              </a:rPr>
              <a:t>pathogenesis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blood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other  </a:t>
            </a:r>
            <a:r>
              <a:rPr sz="3200" spc="-160" dirty="0">
                <a:solidFill>
                  <a:srgbClr val="6F6601"/>
                </a:solidFill>
                <a:latin typeface="Arial"/>
                <a:cs typeface="Arial"/>
              </a:rPr>
              <a:t>humors,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metabolic </a:t>
            </a:r>
            <a:r>
              <a:rPr sz="3200" spc="-190" dirty="0">
                <a:solidFill>
                  <a:srgbClr val="6F6601"/>
                </a:solidFill>
                <a:latin typeface="Arial"/>
                <a:cs typeface="Arial"/>
              </a:rPr>
              <a:t>disorders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liver  </a:t>
            </a:r>
            <a:r>
              <a:rPr sz="3200" spc="-295" dirty="0">
                <a:solidFill>
                  <a:srgbClr val="6F6601"/>
                </a:solidFill>
                <a:latin typeface="Arial"/>
                <a:cs typeface="Arial"/>
              </a:rPr>
              <a:t>diseases.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135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following </a:t>
            </a:r>
            <a:r>
              <a:rPr sz="3200" spc="-145" dirty="0">
                <a:solidFill>
                  <a:srgbClr val="6F6601"/>
                </a:solidFill>
                <a:latin typeface="Arial"/>
                <a:cs typeface="Arial"/>
              </a:rPr>
              <a:t>observations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urine 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are</a:t>
            </a:r>
            <a:r>
              <a:rPr sz="3200" spc="-1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made: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365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Colour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365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9" dirty="0">
                <a:solidFill>
                  <a:srgbClr val="6F6601"/>
                </a:solidFill>
                <a:latin typeface="Arial"/>
                <a:cs typeface="Arial"/>
              </a:rPr>
              <a:t>Consistency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370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54" dirty="0">
                <a:solidFill>
                  <a:srgbClr val="6F6601"/>
                </a:solidFill>
                <a:latin typeface="Arial"/>
                <a:cs typeface="Arial"/>
              </a:rPr>
              <a:t>Clearness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</a:t>
            </a:r>
            <a:r>
              <a:rPr sz="3200" spc="7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30" dirty="0">
                <a:solidFill>
                  <a:srgbClr val="6F6601"/>
                </a:solidFill>
                <a:latin typeface="Arial"/>
                <a:cs typeface="Arial"/>
              </a:rPr>
              <a:t>turbidity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370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65" dirty="0">
                <a:solidFill>
                  <a:srgbClr val="6F6601"/>
                </a:solidFill>
                <a:latin typeface="Arial"/>
                <a:cs typeface="Arial"/>
              </a:rPr>
              <a:t>Odour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365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Foam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or</a:t>
            </a:r>
            <a:r>
              <a:rPr sz="3200" spc="-8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froth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365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Precipitates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ts val="3604"/>
              </a:lnSpc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dirty="0">
                <a:solidFill>
                  <a:srgbClr val="6F6601"/>
                </a:solidFill>
                <a:latin typeface="Arial"/>
                <a:cs typeface="Arial"/>
              </a:rPr>
              <a:t>Quantity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359" y="566420"/>
            <a:ext cx="8491220" cy="5731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335" marR="5080" indent="-255270" algn="just">
              <a:lnSpc>
                <a:spcPct val="1500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100" b="1" spc="-9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100" b="1" spc="60" dirty="0">
                <a:solidFill>
                  <a:srgbClr val="33391C"/>
                </a:solidFill>
                <a:latin typeface="Arial"/>
                <a:cs typeface="Arial"/>
              </a:rPr>
              <a:t>examination </a:t>
            </a:r>
            <a:r>
              <a:rPr sz="3100" b="1" spc="-1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100" b="1" spc="-120" dirty="0">
                <a:solidFill>
                  <a:srgbClr val="33391C"/>
                </a:solidFill>
                <a:latin typeface="Arial"/>
                <a:cs typeface="Arial"/>
              </a:rPr>
              <a:t>stool</a:t>
            </a:r>
            <a:r>
              <a:rPr sz="3100" spc="-120" dirty="0">
                <a:solidFill>
                  <a:srgbClr val="33391C"/>
                </a:solidFill>
                <a:latin typeface="Arial"/>
                <a:cs typeface="Arial"/>
              </a:rPr>
              <a:t>, </a:t>
            </a:r>
            <a:r>
              <a:rPr sz="3100" spc="-155" dirty="0">
                <a:solidFill>
                  <a:srgbClr val="33391C"/>
                </a:solidFill>
                <a:latin typeface="Arial"/>
                <a:cs typeface="Arial"/>
              </a:rPr>
              <a:t>its </a:t>
            </a:r>
            <a:r>
              <a:rPr sz="3100" spc="-120" dirty="0">
                <a:solidFill>
                  <a:srgbClr val="33391C"/>
                </a:solidFill>
                <a:latin typeface="Arial"/>
                <a:cs typeface="Arial"/>
              </a:rPr>
              <a:t>colour, </a:t>
            </a:r>
            <a:r>
              <a:rPr sz="3100" spc="-10" dirty="0">
                <a:solidFill>
                  <a:srgbClr val="33391C"/>
                </a:solidFill>
                <a:latin typeface="Arial"/>
                <a:cs typeface="Arial"/>
              </a:rPr>
              <a:t>quantity,  </a:t>
            </a:r>
            <a:r>
              <a:rPr sz="3100" spc="-215" dirty="0">
                <a:solidFill>
                  <a:srgbClr val="33391C"/>
                </a:solidFill>
                <a:latin typeface="Arial"/>
                <a:cs typeface="Arial"/>
              </a:rPr>
              <a:t>consistency </a:t>
            </a:r>
            <a:r>
              <a:rPr sz="3100" spc="-45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1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100" spc="-220" dirty="0">
                <a:solidFill>
                  <a:srgbClr val="33391C"/>
                </a:solidFill>
                <a:latin typeface="Arial"/>
                <a:cs typeface="Arial"/>
              </a:rPr>
              <a:t>presence </a:t>
            </a:r>
            <a:r>
              <a:rPr sz="3100" spc="-45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100" spc="-85" dirty="0">
                <a:solidFill>
                  <a:srgbClr val="33391C"/>
                </a:solidFill>
                <a:latin typeface="Arial"/>
                <a:cs typeface="Arial"/>
              </a:rPr>
              <a:t>foreign </a:t>
            </a:r>
            <a:r>
              <a:rPr sz="3100" spc="-60" dirty="0">
                <a:solidFill>
                  <a:srgbClr val="33391C"/>
                </a:solidFill>
                <a:latin typeface="Arial"/>
                <a:cs typeface="Arial"/>
              </a:rPr>
              <a:t>body </a:t>
            </a:r>
            <a:r>
              <a:rPr sz="3100" spc="-90" dirty="0">
                <a:solidFill>
                  <a:srgbClr val="33391C"/>
                </a:solidFill>
                <a:latin typeface="Arial"/>
                <a:cs typeface="Arial"/>
              </a:rPr>
              <a:t>help  </a:t>
            </a:r>
            <a:r>
              <a:rPr sz="3100" spc="-80" dirty="0">
                <a:solidFill>
                  <a:srgbClr val="33391C"/>
                </a:solidFill>
                <a:latin typeface="Arial"/>
                <a:cs typeface="Arial"/>
              </a:rPr>
              <a:t>very </a:t>
            </a:r>
            <a:r>
              <a:rPr sz="3100" spc="-114" dirty="0">
                <a:solidFill>
                  <a:srgbClr val="33391C"/>
                </a:solidFill>
                <a:latin typeface="Arial"/>
                <a:cs typeface="Arial"/>
              </a:rPr>
              <a:t>much </a:t>
            </a:r>
            <a:r>
              <a:rPr sz="3100" spc="-65" dirty="0">
                <a:solidFill>
                  <a:srgbClr val="33391C"/>
                </a:solidFill>
                <a:latin typeface="Arial"/>
                <a:cs typeface="Arial"/>
              </a:rPr>
              <a:t>in </a:t>
            </a:r>
            <a:r>
              <a:rPr sz="31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100" spc="-190" dirty="0">
                <a:solidFill>
                  <a:srgbClr val="33391C"/>
                </a:solidFill>
                <a:latin typeface="Arial"/>
                <a:cs typeface="Arial"/>
              </a:rPr>
              <a:t>diagnosis </a:t>
            </a:r>
            <a:r>
              <a:rPr sz="31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100" spc="-120" dirty="0">
                <a:solidFill>
                  <a:srgbClr val="33391C"/>
                </a:solidFill>
                <a:latin typeface="Arial"/>
                <a:cs typeface="Arial"/>
              </a:rPr>
              <a:t>various</a:t>
            </a:r>
            <a:r>
              <a:rPr sz="3100" spc="-65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100" spc="-290" dirty="0">
                <a:solidFill>
                  <a:srgbClr val="33391C"/>
                </a:solidFill>
                <a:latin typeface="Arial"/>
                <a:cs typeface="Arial"/>
              </a:rPr>
              <a:t>diseases.</a:t>
            </a:r>
            <a:endParaRPr sz="3100">
              <a:latin typeface="Arial"/>
              <a:cs typeface="Arial"/>
            </a:endParaRPr>
          </a:p>
          <a:p>
            <a:pPr marL="267335" marR="7620" indent="-255270" algn="just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100" spc="-280" dirty="0">
                <a:solidFill>
                  <a:srgbClr val="33391C"/>
                </a:solidFill>
                <a:latin typeface="Arial"/>
                <a:cs typeface="Arial"/>
              </a:rPr>
              <a:t>Besides </a:t>
            </a:r>
            <a:r>
              <a:rPr sz="3100" spc="-55" dirty="0">
                <a:solidFill>
                  <a:srgbClr val="33391C"/>
                </a:solidFill>
                <a:latin typeface="Arial"/>
                <a:cs typeface="Arial"/>
              </a:rPr>
              <a:t>the </a:t>
            </a:r>
            <a:r>
              <a:rPr sz="3100" spc="-195" dirty="0">
                <a:solidFill>
                  <a:srgbClr val="33391C"/>
                </a:solidFill>
                <a:latin typeface="Arial"/>
                <a:cs typeface="Arial"/>
              </a:rPr>
              <a:t>means </a:t>
            </a:r>
            <a:r>
              <a:rPr sz="31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100" spc="-175" dirty="0">
                <a:solidFill>
                  <a:srgbClr val="33391C"/>
                </a:solidFill>
                <a:latin typeface="Arial"/>
                <a:cs typeface="Arial"/>
              </a:rPr>
              <a:t>pulse </a:t>
            </a:r>
            <a:r>
              <a:rPr sz="3100" spc="-75" dirty="0">
                <a:solidFill>
                  <a:srgbClr val="33391C"/>
                </a:solidFill>
                <a:latin typeface="Arial"/>
                <a:cs typeface="Arial"/>
              </a:rPr>
              <a:t>reading </a:t>
            </a:r>
            <a:r>
              <a:rPr sz="3100" spc="-45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100" spc="-145" dirty="0">
                <a:solidFill>
                  <a:srgbClr val="33391C"/>
                </a:solidFill>
                <a:latin typeface="Arial"/>
                <a:cs typeface="Arial"/>
              </a:rPr>
              <a:t>physical  </a:t>
            </a:r>
            <a:r>
              <a:rPr sz="3100" spc="-65" dirty="0">
                <a:solidFill>
                  <a:srgbClr val="33391C"/>
                </a:solidFill>
                <a:latin typeface="Arial"/>
                <a:cs typeface="Arial"/>
              </a:rPr>
              <a:t>examination </a:t>
            </a:r>
            <a:r>
              <a:rPr sz="3100" spc="-50" dirty="0">
                <a:solidFill>
                  <a:srgbClr val="33391C"/>
                </a:solidFill>
                <a:latin typeface="Arial"/>
                <a:cs typeface="Arial"/>
              </a:rPr>
              <a:t>of </a:t>
            </a:r>
            <a:r>
              <a:rPr sz="3100" spc="-80" dirty="0">
                <a:solidFill>
                  <a:srgbClr val="33391C"/>
                </a:solidFill>
                <a:latin typeface="Arial"/>
                <a:cs typeface="Arial"/>
              </a:rPr>
              <a:t>urine </a:t>
            </a:r>
            <a:r>
              <a:rPr sz="3100" spc="-45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100" spc="-155" dirty="0">
                <a:solidFill>
                  <a:srgbClr val="33391C"/>
                </a:solidFill>
                <a:latin typeface="Arial"/>
                <a:cs typeface="Arial"/>
              </a:rPr>
              <a:t>stool, </a:t>
            </a:r>
            <a:r>
              <a:rPr sz="3100" spc="-65" dirty="0">
                <a:solidFill>
                  <a:srgbClr val="33391C"/>
                </a:solidFill>
                <a:latin typeface="Arial"/>
                <a:cs typeface="Arial"/>
              </a:rPr>
              <a:t>other </a:t>
            </a:r>
            <a:r>
              <a:rPr sz="3100" spc="-85" dirty="0">
                <a:solidFill>
                  <a:srgbClr val="33391C"/>
                </a:solidFill>
                <a:latin typeface="Arial"/>
                <a:cs typeface="Arial"/>
              </a:rPr>
              <a:t>conventional  </a:t>
            </a:r>
            <a:r>
              <a:rPr sz="3100" spc="-195" dirty="0">
                <a:solidFill>
                  <a:srgbClr val="33391C"/>
                </a:solidFill>
                <a:latin typeface="Arial"/>
                <a:cs typeface="Arial"/>
              </a:rPr>
              <a:t>means </a:t>
            </a:r>
            <a:r>
              <a:rPr sz="3100" spc="-270" dirty="0">
                <a:solidFill>
                  <a:srgbClr val="33391C"/>
                </a:solidFill>
                <a:latin typeface="Arial"/>
                <a:cs typeface="Arial"/>
              </a:rPr>
              <a:t>such </a:t>
            </a:r>
            <a:r>
              <a:rPr sz="3100" spc="-320" dirty="0">
                <a:solidFill>
                  <a:srgbClr val="33391C"/>
                </a:solidFill>
                <a:latin typeface="Arial"/>
                <a:cs typeface="Arial"/>
              </a:rPr>
              <a:t>as </a:t>
            </a:r>
            <a:r>
              <a:rPr sz="3100" spc="-145" dirty="0">
                <a:solidFill>
                  <a:srgbClr val="33391C"/>
                </a:solidFill>
                <a:latin typeface="Arial"/>
                <a:cs typeface="Arial"/>
              </a:rPr>
              <a:t>inspection, </a:t>
            </a:r>
            <a:r>
              <a:rPr sz="3100" spc="-10" dirty="0">
                <a:solidFill>
                  <a:srgbClr val="33391C"/>
                </a:solidFill>
                <a:latin typeface="Arial"/>
                <a:cs typeface="Arial"/>
              </a:rPr>
              <a:t>palpitation, </a:t>
            </a:r>
            <a:r>
              <a:rPr sz="3100" spc="-210" dirty="0">
                <a:solidFill>
                  <a:srgbClr val="33391C"/>
                </a:solidFill>
                <a:latin typeface="Arial"/>
                <a:cs typeface="Arial"/>
              </a:rPr>
              <a:t>percussion  </a:t>
            </a:r>
            <a:r>
              <a:rPr sz="3100" spc="-40" dirty="0">
                <a:solidFill>
                  <a:srgbClr val="33391C"/>
                </a:solidFill>
                <a:latin typeface="Arial"/>
                <a:cs typeface="Arial"/>
              </a:rPr>
              <a:t>and </a:t>
            </a:r>
            <a:r>
              <a:rPr sz="3100" spc="-65" dirty="0">
                <a:solidFill>
                  <a:srgbClr val="33391C"/>
                </a:solidFill>
                <a:latin typeface="Arial"/>
                <a:cs typeface="Arial"/>
              </a:rPr>
              <a:t>occultation</a:t>
            </a:r>
            <a:r>
              <a:rPr sz="3100" spc="730" dirty="0">
                <a:solidFill>
                  <a:srgbClr val="33391C"/>
                </a:solidFill>
                <a:latin typeface="Arial"/>
                <a:cs typeface="Arial"/>
              </a:rPr>
              <a:t> </a:t>
            </a:r>
            <a:r>
              <a:rPr sz="3100" spc="-85" dirty="0">
                <a:solidFill>
                  <a:srgbClr val="33391C"/>
                </a:solidFill>
                <a:latin typeface="Arial"/>
                <a:cs typeface="Arial"/>
              </a:rPr>
              <a:t>are </a:t>
            </a:r>
            <a:r>
              <a:rPr sz="3100" spc="-200" dirty="0">
                <a:solidFill>
                  <a:srgbClr val="33391C"/>
                </a:solidFill>
                <a:latin typeface="Arial"/>
                <a:cs typeface="Arial"/>
              </a:rPr>
              <a:t>also </a:t>
            </a:r>
            <a:r>
              <a:rPr sz="3100" spc="-225" dirty="0">
                <a:solidFill>
                  <a:srgbClr val="33391C"/>
                </a:solidFill>
                <a:latin typeface="Arial"/>
                <a:cs typeface="Arial"/>
              </a:rPr>
              <a:t>used </a:t>
            </a:r>
            <a:r>
              <a:rPr sz="3100" spc="-30" dirty="0">
                <a:solidFill>
                  <a:srgbClr val="33391C"/>
                </a:solidFill>
                <a:latin typeface="Arial"/>
                <a:cs typeface="Arial"/>
              </a:rPr>
              <a:t>for </a:t>
            </a:r>
            <a:r>
              <a:rPr sz="3100" spc="-190" dirty="0">
                <a:solidFill>
                  <a:srgbClr val="33391C"/>
                </a:solidFill>
                <a:latin typeface="Arial"/>
                <a:cs typeface="Arial"/>
              </a:rPr>
              <a:t>diagnosis  </a:t>
            </a:r>
            <a:r>
              <a:rPr sz="3100" spc="-204" dirty="0">
                <a:solidFill>
                  <a:srgbClr val="33391C"/>
                </a:solidFill>
                <a:latin typeface="Arial"/>
                <a:cs typeface="Arial"/>
              </a:rPr>
              <a:t>purposes.</a:t>
            </a:r>
            <a:endParaRPr sz="3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72159"/>
            <a:ext cx="6424295" cy="5424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242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FF0000"/>
                </a:solidFill>
                <a:latin typeface="Arial"/>
                <a:cs typeface="Arial"/>
              </a:rPr>
              <a:t>Strenght </a:t>
            </a:r>
            <a:r>
              <a:rPr sz="3200" b="1" spc="-10" dirty="0">
                <a:solidFill>
                  <a:srgbClr val="FF0000"/>
                </a:solidFill>
                <a:latin typeface="Arial"/>
                <a:cs typeface="Arial"/>
              </a:rPr>
              <a:t>of</a:t>
            </a:r>
            <a:r>
              <a:rPr sz="3200" b="1" spc="-1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b="1" spc="55" dirty="0">
                <a:solidFill>
                  <a:srgbClr val="FF0000"/>
                </a:solidFill>
                <a:latin typeface="Arial"/>
                <a:cs typeface="Arial"/>
              </a:rPr>
              <a:t>Unani</a:t>
            </a:r>
            <a:endParaRPr sz="3200">
              <a:latin typeface="Arial"/>
              <a:cs typeface="Arial"/>
            </a:endParaRPr>
          </a:p>
          <a:p>
            <a:pPr marL="267970" marR="5080" indent="-255270">
              <a:lnSpc>
                <a:spcPct val="100000"/>
              </a:lnSpc>
              <a:spcBef>
                <a:spcPts val="234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85" dirty="0">
                <a:latin typeface="Arial"/>
                <a:cs typeface="Arial"/>
              </a:rPr>
              <a:t>Unani </a:t>
            </a:r>
            <a:r>
              <a:rPr sz="3200" spc="-235" dirty="0">
                <a:latin typeface="Arial"/>
                <a:cs typeface="Arial"/>
              </a:rPr>
              <a:t>system </a:t>
            </a:r>
            <a:r>
              <a:rPr sz="3200" spc="-50" dirty="0">
                <a:latin typeface="Arial"/>
                <a:cs typeface="Arial"/>
              </a:rPr>
              <a:t>of </a:t>
            </a:r>
            <a:r>
              <a:rPr sz="3200" spc="-135" dirty="0">
                <a:latin typeface="Arial"/>
                <a:cs typeface="Arial"/>
              </a:rPr>
              <a:t>Medicine </a:t>
            </a:r>
            <a:r>
              <a:rPr sz="3200" spc="-260" dirty="0">
                <a:latin typeface="Arial"/>
                <a:cs typeface="Arial"/>
              </a:rPr>
              <a:t>has </a:t>
            </a:r>
            <a:r>
              <a:rPr sz="3200" spc="-80" dirty="0">
                <a:latin typeface="Arial"/>
                <a:cs typeface="Arial"/>
              </a:rPr>
              <a:t>very  </a:t>
            </a:r>
            <a:r>
              <a:rPr sz="3200" spc="-35" dirty="0">
                <a:latin typeface="Arial"/>
                <a:cs typeface="Arial"/>
              </a:rPr>
              <a:t>remarkable </a:t>
            </a:r>
            <a:r>
              <a:rPr sz="3200" spc="-105" dirty="0">
                <a:latin typeface="Arial"/>
                <a:cs typeface="Arial"/>
              </a:rPr>
              <a:t>strength </a:t>
            </a:r>
            <a:r>
              <a:rPr sz="3200" spc="-60" dirty="0">
                <a:latin typeface="Arial"/>
                <a:cs typeface="Arial"/>
              </a:rPr>
              <a:t>in </a:t>
            </a:r>
            <a:r>
              <a:rPr sz="3200" spc="-55" dirty="0">
                <a:latin typeface="Arial"/>
                <a:cs typeface="Arial"/>
              </a:rPr>
              <a:t>the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following  </a:t>
            </a:r>
            <a:r>
              <a:rPr sz="3200" spc="-195" dirty="0">
                <a:latin typeface="Arial"/>
                <a:cs typeface="Arial"/>
              </a:rPr>
              <a:t>disorders: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55" dirty="0">
                <a:latin typeface="Arial"/>
                <a:cs typeface="Arial"/>
              </a:rPr>
              <a:t>Skin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disorders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30" dirty="0">
                <a:latin typeface="Arial"/>
                <a:cs typeface="Arial"/>
              </a:rPr>
              <a:t>Digestive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disorders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50" dirty="0">
                <a:latin typeface="Arial"/>
                <a:cs typeface="Arial"/>
              </a:rPr>
              <a:t>Mental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disorders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90" dirty="0">
                <a:latin typeface="Arial"/>
                <a:cs typeface="Arial"/>
              </a:rPr>
              <a:t>Sexual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disorders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40" dirty="0">
                <a:latin typeface="Arial"/>
                <a:cs typeface="Arial"/>
              </a:rPr>
              <a:t>Gynecological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disorders</a:t>
            </a:r>
            <a:endParaRPr sz="3200">
              <a:latin typeface="Arial"/>
              <a:cs typeface="Arial"/>
            </a:endParaRPr>
          </a:p>
          <a:p>
            <a:pPr marL="267970" indent="-255270">
              <a:lnSpc>
                <a:spcPct val="100000"/>
              </a:lnSpc>
              <a:spcBef>
                <a:spcPts val="3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85" dirty="0">
                <a:latin typeface="Arial"/>
                <a:cs typeface="Arial"/>
              </a:rPr>
              <a:t>Neurological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disorders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948689"/>
            <a:ext cx="7950200" cy="44488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7970" marR="5080" indent="-255270" algn="just">
              <a:lnSpc>
                <a:spcPct val="149900"/>
              </a:lnSpc>
              <a:spcBef>
                <a:spcPts val="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health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or </a:t>
            </a:r>
            <a:r>
              <a:rPr sz="3200" spc="-310" dirty="0">
                <a:solidFill>
                  <a:srgbClr val="6F6601"/>
                </a:solidFill>
                <a:latin typeface="Arial"/>
                <a:cs typeface="Arial"/>
              </a:rPr>
              <a:t>sickness </a:t>
            </a:r>
            <a:r>
              <a:rPr sz="3200" spc="-170" dirty="0">
                <a:solidFill>
                  <a:srgbClr val="6F6601"/>
                </a:solidFill>
                <a:latin typeface="Arial"/>
                <a:cs typeface="Arial"/>
              </a:rPr>
              <a:t>depends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on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the  </a:t>
            </a:r>
            <a:r>
              <a:rPr sz="3200" spc="-220" dirty="0">
                <a:solidFill>
                  <a:srgbClr val="6F6601"/>
                </a:solidFill>
                <a:latin typeface="Arial"/>
                <a:cs typeface="Arial"/>
              </a:rPr>
              <a:t>presence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or </a:t>
            </a:r>
            <a:r>
              <a:rPr sz="3200" spc="-225" dirty="0">
                <a:solidFill>
                  <a:srgbClr val="6F6601"/>
                </a:solidFill>
                <a:latin typeface="Arial"/>
                <a:cs typeface="Arial"/>
              </a:rPr>
              <a:t>absence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of </a:t>
            </a:r>
            <a:r>
              <a:rPr sz="3200" spc="-10" dirty="0">
                <a:solidFill>
                  <a:srgbClr val="6F6601"/>
                </a:solidFill>
                <a:latin typeface="Arial"/>
                <a:cs typeface="Arial"/>
              </a:rPr>
              <a:t>a 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balanced 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state </a:t>
            </a:r>
            <a:r>
              <a:rPr sz="3200" spc="-45" dirty="0">
                <a:solidFill>
                  <a:srgbClr val="6F6601"/>
                </a:solidFill>
                <a:latin typeface="Arial"/>
                <a:cs typeface="Arial"/>
              </a:rPr>
              <a:t>of 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45" dirty="0">
                <a:solidFill>
                  <a:srgbClr val="6F6601"/>
                </a:solidFill>
                <a:latin typeface="Arial"/>
                <a:cs typeface="Arial"/>
              </a:rPr>
              <a:t>total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body </a:t>
            </a:r>
            <a:r>
              <a:rPr sz="3200" spc="-5" dirty="0">
                <a:solidFill>
                  <a:srgbClr val="6F6601"/>
                </a:solidFill>
                <a:latin typeface="Arial"/>
                <a:cs typeface="Arial"/>
              </a:rPr>
              <a:t>matrix </a:t>
            </a:r>
            <a:r>
              <a:rPr sz="3200" spc="-80" dirty="0">
                <a:solidFill>
                  <a:srgbClr val="6F6601"/>
                </a:solidFill>
                <a:latin typeface="Arial"/>
                <a:cs typeface="Arial"/>
              </a:rPr>
              <a:t>including </a:t>
            </a:r>
            <a:r>
              <a:rPr sz="3200" spc="-55" dirty="0">
                <a:solidFill>
                  <a:srgbClr val="6F6601"/>
                </a:solidFill>
                <a:latin typeface="Arial"/>
                <a:cs typeface="Arial"/>
              </a:rPr>
              <a:t>the </a:t>
            </a:r>
            <a:r>
              <a:rPr sz="3200" spc="-100" dirty="0">
                <a:solidFill>
                  <a:srgbClr val="6F6601"/>
                </a:solidFill>
                <a:latin typeface="Arial"/>
                <a:cs typeface="Arial"/>
              </a:rPr>
              <a:t>balance  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between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its </a:t>
            </a:r>
            <a:r>
              <a:rPr sz="3200" spc="-35" dirty="0">
                <a:solidFill>
                  <a:srgbClr val="6F6601"/>
                </a:solidFill>
                <a:latin typeface="Arial"/>
                <a:cs typeface="Arial"/>
              </a:rPr>
              <a:t>different 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constituents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50000"/>
              </a:lnSpc>
              <a:spcBef>
                <a:spcPts val="29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225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properties </a:t>
            </a:r>
            <a:r>
              <a:rPr sz="3200" spc="-204" dirty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sz="3200" spc="-65" dirty="0">
                <a:solidFill>
                  <a:srgbClr val="FF0000"/>
                </a:solidFill>
                <a:latin typeface="Arial"/>
                <a:cs typeface="Arial"/>
              </a:rPr>
              <a:t>location </a:t>
            </a:r>
            <a:r>
              <a:rPr sz="3200" spc="-40" dirty="0">
                <a:solidFill>
                  <a:srgbClr val="FF0000"/>
                </a:solidFill>
                <a:latin typeface="Arial"/>
                <a:cs typeface="Arial"/>
              </a:rPr>
              <a:t>and </a:t>
            </a:r>
            <a:r>
              <a:rPr sz="3200" spc="-105" dirty="0">
                <a:solidFill>
                  <a:srgbClr val="FF0000"/>
                </a:solidFill>
                <a:latin typeface="Arial"/>
                <a:cs typeface="Arial"/>
              </a:rPr>
              <a:t>manifestations  </a:t>
            </a:r>
            <a:r>
              <a:rPr sz="3200" spc="-45" dirty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sz="3200" spc="-210" dirty="0">
                <a:solidFill>
                  <a:srgbClr val="FF0000"/>
                </a:solidFill>
                <a:latin typeface="Arial"/>
                <a:cs typeface="Arial"/>
              </a:rPr>
              <a:t>these </a:t>
            </a:r>
            <a:r>
              <a:rPr sz="3200" spc="-160" dirty="0">
                <a:solidFill>
                  <a:srgbClr val="FF0000"/>
                </a:solidFill>
                <a:latin typeface="Arial"/>
                <a:cs typeface="Arial"/>
              </a:rPr>
              <a:t>elements </a:t>
            </a:r>
            <a:r>
              <a:rPr sz="3200" spc="-85" dirty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sz="3200" spc="-325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3200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spc="-125" dirty="0">
                <a:solidFill>
                  <a:srgbClr val="FF0000"/>
                </a:solidFill>
                <a:latin typeface="Arial"/>
                <a:cs typeface="Arial"/>
              </a:rPr>
              <a:t>follows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159" y="718819"/>
            <a:ext cx="7957184" cy="5913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7970" marR="11430" indent="-255270" algn="just">
              <a:lnSpc>
                <a:spcPct val="149900"/>
              </a:lnSpc>
              <a:spcBef>
                <a:spcPts val="100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14" dirty="0">
                <a:solidFill>
                  <a:srgbClr val="BF0000"/>
                </a:solidFill>
                <a:latin typeface="Arial"/>
                <a:cs typeface="Arial"/>
              </a:rPr>
              <a:t>Ether </a:t>
            </a:r>
            <a:r>
              <a:rPr sz="3200" spc="-330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non </a:t>
            </a:r>
            <a:r>
              <a:rPr sz="3200" spc="-204" dirty="0">
                <a:solidFill>
                  <a:srgbClr val="6F6601"/>
                </a:solidFill>
                <a:latin typeface="Arial"/>
                <a:cs typeface="Arial"/>
              </a:rPr>
              <a:t>resistance, </a:t>
            </a:r>
            <a:r>
              <a:rPr sz="3200" spc="95" dirty="0">
                <a:solidFill>
                  <a:srgbClr val="6F6601"/>
                </a:solidFill>
                <a:latin typeface="Arial"/>
                <a:cs typeface="Arial"/>
              </a:rPr>
              <a:t>it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75" dirty="0">
                <a:solidFill>
                  <a:srgbClr val="6F6601"/>
                </a:solidFill>
                <a:latin typeface="Arial"/>
                <a:cs typeface="Arial"/>
              </a:rPr>
              <a:t>located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in </a:t>
            </a:r>
            <a:r>
              <a:rPr sz="3200" spc="-180" dirty="0">
                <a:solidFill>
                  <a:srgbClr val="6F6601"/>
                </a:solidFill>
                <a:latin typeface="Arial"/>
                <a:cs typeface="Arial"/>
              </a:rPr>
              <a:t>he 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body </a:t>
            </a:r>
            <a:r>
              <a:rPr sz="3200" spc="-130" dirty="0">
                <a:solidFill>
                  <a:srgbClr val="6F6601"/>
                </a:solidFill>
                <a:latin typeface="Arial"/>
                <a:cs typeface="Arial"/>
              </a:rPr>
              <a:t>cavities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like </a:t>
            </a:r>
            <a:r>
              <a:rPr sz="3200" spc="-50" dirty="0">
                <a:solidFill>
                  <a:srgbClr val="6F6601"/>
                </a:solidFill>
                <a:latin typeface="Arial"/>
                <a:cs typeface="Arial"/>
              </a:rPr>
              <a:t>mouth,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thorax, </a:t>
            </a:r>
            <a:r>
              <a:rPr sz="3200" spc="-90" dirty="0">
                <a:solidFill>
                  <a:srgbClr val="6F6601"/>
                </a:solidFill>
                <a:latin typeface="Arial"/>
                <a:cs typeface="Arial"/>
              </a:rPr>
              <a:t>abdomen,  </a:t>
            </a:r>
            <a:r>
              <a:rPr sz="3200" spc="-60" dirty="0">
                <a:solidFill>
                  <a:srgbClr val="6F6601"/>
                </a:solidFill>
                <a:latin typeface="Arial"/>
                <a:cs typeface="Arial"/>
              </a:rPr>
              <a:t>lung cavity, </a:t>
            </a:r>
            <a:r>
              <a:rPr sz="3200" spc="-120" dirty="0">
                <a:solidFill>
                  <a:srgbClr val="6F6601"/>
                </a:solidFill>
                <a:latin typeface="Arial"/>
                <a:cs typeface="Arial"/>
              </a:rPr>
              <a:t>digestive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 </a:t>
            </a:r>
            <a:r>
              <a:rPr sz="3200" spc="-25" dirty="0">
                <a:solidFill>
                  <a:srgbClr val="6F6601"/>
                </a:solidFill>
                <a:latin typeface="Arial"/>
                <a:cs typeface="Arial"/>
              </a:rPr>
              <a:t>tract.</a:t>
            </a:r>
            <a:endParaRPr sz="3200">
              <a:latin typeface="Arial"/>
              <a:cs typeface="Arial"/>
            </a:endParaRPr>
          </a:p>
          <a:p>
            <a:pPr marL="267970" marR="5080" indent="-255270" algn="just">
              <a:lnSpc>
                <a:spcPct val="149900"/>
              </a:lnSpc>
              <a:spcBef>
                <a:spcPts val="305"/>
              </a:spcBef>
              <a:buClr>
                <a:srgbClr val="9ABA58"/>
              </a:buClr>
              <a:buFont typeface="Georgia"/>
              <a:buChar char="•"/>
              <a:tabLst>
                <a:tab pos="267970" algn="l"/>
              </a:tabLst>
            </a:pPr>
            <a:r>
              <a:rPr sz="3200" spc="-15" dirty="0">
                <a:solidFill>
                  <a:srgbClr val="BF0000"/>
                </a:solidFill>
                <a:latin typeface="Arial"/>
                <a:cs typeface="Arial"/>
              </a:rPr>
              <a:t>Air </a:t>
            </a:r>
            <a:r>
              <a:rPr sz="3200" spc="-325" dirty="0">
                <a:solidFill>
                  <a:srgbClr val="6F6601"/>
                </a:solidFill>
                <a:latin typeface="Arial"/>
                <a:cs typeface="Arial"/>
              </a:rPr>
              <a:t>is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related </a:t>
            </a:r>
            <a:r>
              <a:rPr sz="3200" spc="25" dirty="0">
                <a:solidFill>
                  <a:srgbClr val="6F6601"/>
                </a:solidFill>
                <a:latin typeface="Arial"/>
                <a:cs typeface="Arial"/>
              </a:rPr>
              <a:t>to </a:t>
            </a:r>
            <a:r>
              <a:rPr sz="3200" spc="-135" dirty="0">
                <a:solidFill>
                  <a:srgbClr val="6F6601"/>
                </a:solidFill>
                <a:latin typeface="Arial"/>
                <a:cs typeface="Arial"/>
              </a:rPr>
              <a:t>movements, </a:t>
            </a:r>
            <a:r>
              <a:rPr sz="3200" spc="-70" dirty="0">
                <a:solidFill>
                  <a:srgbClr val="6F6601"/>
                </a:solidFill>
                <a:latin typeface="Arial"/>
                <a:cs typeface="Arial"/>
              </a:rPr>
              <a:t>vibrations </a:t>
            </a:r>
            <a:r>
              <a:rPr sz="3200" spc="-40" dirty="0">
                <a:solidFill>
                  <a:srgbClr val="6F6601"/>
                </a:solidFill>
                <a:latin typeface="Arial"/>
                <a:cs typeface="Arial"/>
              </a:rPr>
              <a:t>and  </a:t>
            </a:r>
            <a:r>
              <a:rPr sz="3200" spc="-155" dirty="0">
                <a:solidFill>
                  <a:srgbClr val="6F6601"/>
                </a:solidFill>
                <a:latin typeface="Arial"/>
                <a:cs typeface="Arial"/>
              </a:rPr>
              <a:t>oscillations. </a:t>
            </a:r>
            <a:r>
              <a:rPr sz="3200" spc="-190" dirty="0">
                <a:solidFill>
                  <a:srgbClr val="B45374"/>
                </a:solidFill>
                <a:latin typeface="Arial"/>
                <a:cs typeface="Arial"/>
              </a:rPr>
              <a:t>They </a:t>
            </a:r>
            <a:r>
              <a:rPr sz="3200" spc="-155" dirty="0">
                <a:solidFill>
                  <a:srgbClr val="B45374"/>
                </a:solidFill>
                <a:latin typeface="Arial"/>
                <a:cs typeface="Arial"/>
              </a:rPr>
              <a:t>manifests </a:t>
            </a:r>
            <a:r>
              <a:rPr sz="3200" spc="-65" dirty="0">
                <a:solidFill>
                  <a:srgbClr val="B45374"/>
                </a:solidFill>
                <a:latin typeface="Arial"/>
                <a:cs typeface="Arial"/>
              </a:rPr>
              <a:t>movement </a:t>
            </a:r>
            <a:r>
              <a:rPr sz="3200" spc="-45" dirty="0">
                <a:solidFill>
                  <a:srgbClr val="B45374"/>
                </a:solidFill>
                <a:latin typeface="Arial"/>
                <a:cs typeface="Arial"/>
              </a:rPr>
              <a:t>of  </a:t>
            </a:r>
            <a:r>
              <a:rPr sz="3200" spc="-260" dirty="0">
                <a:solidFill>
                  <a:srgbClr val="B45374"/>
                </a:solidFill>
                <a:latin typeface="Arial"/>
                <a:cs typeface="Arial"/>
              </a:rPr>
              <a:t>muscles, </a:t>
            </a:r>
            <a:r>
              <a:rPr sz="3200" spc="-80" dirty="0">
                <a:solidFill>
                  <a:srgbClr val="B45374"/>
                </a:solidFill>
                <a:latin typeface="Arial"/>
                <a:cs typeface="Arial"/>
              </a:rPr>
              <a:t>pulsation </a:t>
            </a:r>
            <a:r>
              <a:rPr sz="3200" spc="-50" dirty="0">
                <a:solidFill>
                  <a:srgbClr val="B45374"/>
                </a:solidFill>
                <a:latin typeface="Arial"/>
                <a:cs typeface="Arial"/>
              </a:rPr>
              <a:t>of </a:t>
            </a:r>
            <a:r>
              <a:rPr sz="3200" spc="-65" dirty="0">
                <a:solidFill>
                  <a:srgbClr val="B45374"/>
                </a:solidFill>
                <a:latin typeface="Arial"/>
                <a:cs typeface="Arial"/>
              </a:rPr>
              <a:t>heart, </a:t>
            </a:r>
            <a:r>
              <a:rPr sz="3200" spc="-160" dirty="0">
                <a:solidFill>
                  <a:srgbClr val="B45374"/>
                </a:solidFill>
                <a:latin typeface="Arial"/>
                <a:cs typeface="Arial"/>
              </a:rPr>
              <a:t>expansion </a:t>
            </a:r>
            <a:r>
              <a:rPr sz="3200" spc="-40" dirty="0">
                <a:solidFill>
                  <a:srgbClr val="B45374"/>
                </a:solidFill>
                <a:latin typeface="Arial"/>
                <a:cs typeface="Arial"/>
              </a:rPr>
              <a:t>and  </a:t>
            </a:r>
            <a:r>
              <a:rPr sz="3200" spc="-70" dirty="0">
                <a:solidFill>
                  <a:srgbClr val="B45374"/>
                </a:solidFill>
                <a:latin typeface="Arial"/>
                <a:cs typeface="Arial"/>
              </a:rPr>
              <a:t>contraction </a:t>
            </a:r>
            <a:r>
              <a:rPr sz="3200" spc="-50" dirty="0">
                <a:solidFill>
                  <a:srgbClr val="B45374"/>
                </a:solidFill>
                <a:latin typeface="Arial"/>
                <a:cs typeface="Arial"/>
              </a:rPr>
              <a:t>of </a:t>
            </a:r>
            <a:r>
              <a:rPr sz="3200" spc="-185" dirty="0">
                <a:solidFill>
                  <a:srgbClr val="B45374"/>
                </a:solidFill>
                <a:latin typeface="Arial"/>
                <a:cs typeface="Arial"/>
              </a:rPr>
              <a:t>lungs, </a:t>
            </a:r>
            <a:r>
              <a:rPr sz="3200" spc="-65" dirty="0">
                <a:solidFill>
                  <a:srgbClr val="B45374"/>
                </a:solidFill>
                <a:latin typeface="Arial"/>
                <a:cs typeface="Arial"/>
              </a:rPr>
              <a:t>functioning </a:t>
            </a:r>
            <a:r>
              <a:rPr sz="3200" spc="-50" dirty="0">
                <a:solidFill>
                  <a:srgbClr val="B45374"/>
                </a:solidFill>
                <a:latin typeface="Arial"/>
                <a:cs typeface="Arial"/>
              </a:rPr>
              <a:t>of </a:t>
            </a:r>
            <a:r>
              <a:rPr sz="3200" spc="-120" dirty="0">
                <a:solidFill>
                  <a:srgbClr val="B45374"/>
                </a:solidFill>
                <a:latin typeface="Arial"/>
                <a:cs typeface="Arial"/>
              </a:rPr>
              <a:t>digestive  </a:t>
            </a:r>
            <a:r>
              <a:rPr sz="3200" spc="-40" dirty="0">
                <a:solidFill>
                  <a:srgbClr val="B45374"/>
                </a:solidFill>
                <a:latin typeface="Arial"/>
                <a:cs typeface="Arial"/>
              </a:rPr>
              <a:t>and </a:t>
            </a:r>
            <a:r>
              <a:rPr sz="3200" spc="-165" dirty="0">
                <a:solidFill>
                  <a:srgbClr val="B45374"/>
                </a:solidFill>
                <a:latin typeface="Arial"/>
                <a:cs typeface="Arial"/>
              </a:rPr>
              <a:t>nervous</a:t>
            </a:r>
            <a:r>
              <a:rPr sz="3200" spc="-140" dirty="0">
                <a:solidFill>
                  <a:srgbClr val="B45374"/>
                </a:solidFill>
                <a:latin typeface="Arial"/>
                <a:cs typeface="Arial"/>
              </a:rPr>
              <a:t> </a:t>
            </a:r>
            <a:r>
              <a:rPr sz="3200" spc="-285" dirty="0">
                <a:solidFill>
                  <a:srgbClr val="B45374"/>
                </a:solidFill>
                <a:latin typeface="Arial"/>
                <a:cs typeface="Arial"/>
              </a:rPr>
              <a:t>systems.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2499</Words>
  <Application>Microsoft Office PowerPoint</Application>
  <PresentationFormat>On-screen Show (4:3)</PresentationFormat>
  <Paragraphs>231</Paragraphs>
  <Slides>72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RASA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INDIA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FUNDAMENTAL PRINCIPAL OF HOMOEOPATHY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Functions (Afaal)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Ladi Alik Kumar</dc:creator>
  <cp:lastModifiedBy>alikkumar.ladi@cutm.ac.in</cp:lastModifiedBy>
  <cp:revision>1</cp:revision>
  <dcterms:created xsi:type="dcterms:W3CDTF">2021-03-04T06:33:18Z</dcterms:created>
  <dcterms:modified xsi:type="dcterms:W3CDTF">2021-03-04T06:37:35Z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2013-04-19T00:00:00Z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2021-03-04T00:00:00Z</vt:filetime>
  </property>
</Properties>
</file>