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7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524255"/>
            <a:ext cx="10972800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4860">
              <a:lnSpc>
                <a:spcPct val="100000"/>
              </a:lnSpc>
              <a:spcBef>
                <a:spcPts val="100"/>
              </a:spcBef>
            </a:pPr>
            <a:r>
              <a:rPr spc="-1610" dirty="0"/>
              <a:t>CASTOR</a:t>
            </a:r>
            <a:r>
              <a:rPr spc="-1580" dirty="0"/>
              <a:t> </a:t>
            </a:r>
            <a:r>
              <a:rPr spc="-1520" dirty="0"/>
              <a:t>OIL</a:t>
            </a:r>
          </a:p>
        </p:txBody>
      </p:sp>
      <p:sp>
        <p:nvSpPr>
          <p:cNvPr id="5" name="object 5"/>
          <p:cNvSpPr/>
          <p:nvPr/>
        </p:nvSpPr>
        <p:spPr>
          <a:xfrm>
            <a:off x="1" y="1362455"/>
            <a:ext cx="4012691" cy="3192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034" y="2"/>
            <a:ext cx="10657205" cy="2632643"/>
          </a:xfrm>
          <a:prstGeom prst="rect">
            <a:avLst/>
          </a:prstGeom>
        </p:spPr>
        <p:txBody>
          <a:bodyPr vert="horz" wrap="square" lIns="0" tIns="2368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64"/>
              </a:spcBef>
            </a:pPr>
            <a:r>
              <a:rPr sz="3200" b="1" dirty="0">
                <a:latin typeface="Arial"/>
                <a:cs typeface="Arial"/>
              </a:rPr>
              <a:t>CONTI...</a:t>
            </a:r>
            <a:endParaRPr sz="3200">
              <a:latin typeface="Arial"/>
              <a:cs typeface="Arial"/>
            </a:endParaRPr>
          </a:p>
          <a:p>
            <a:pPr marL="241300" marR="5080" indent="-228600">
              <a:lnSpc>
                <a:spcPct val="120000"/>
              </a:lnSpc>
              <a:spcBef>
                <a:spcPts val="1000"/>
              </a:spcBef>
              <a:buChar char="•"/>
              <a:tabLst>
                <a:tab pos="241300" algn="l"/>
              </a:tabLst>
            </a:pPr>
            <a:r>
              <a:rPr sz="3200" spc="-35" dirty="0">
                <a:latin typeface="Arial"/>
                <a:cs typeface="Arial"/>
              </a:rPr>
              <a:t>FINALLY </a:t>
            </a:r>
            <a:r>
              <a:rPr sz="3200" dirty="0">
                <a:latin typeface="Arial"/>
                <a:cs typeface="Arial"/>
              </a:rPr>
              <a:t>IT IS </a:t>
            </a:r>
            <a:r>
              <a:rPr sz="3200" spc="-35" dirty="0">
                <a:latin typeface="Arial"/>
                <a:cs typeface="Arial"/>
              </a:rPr>
              <a:t>TREATED </a:t>
            </a:r>
            <a:r>
              <a:rPr sz="3200" dirty="0">
                <a:latin typeface="Arial"/>
                <a:cs typeface="Arial"/>
              </a:rPr>
              <a:t>WITH </a:t>
            </a:r>
            <a:r>
              <a:rPr sz="3200" spc="-55" dirty="0">
                <a:latin typeface="Arial"/>
                <a:cs typeface="Arial"/>
              </a:rPr>
              <a:t>ACTIVATED </a:t>
            </a:r>
            <a:r>
              <a:rPr sz="3200" spc="-15" dirty="0">
                <a:latin typeface="Arial"/>
                <a:cs typeface="Arial"/>
              </a:rPr>
              <a:t>EARTH </a:t>
            </a:r>
            <a:r>
              <a:rPr sz="3200" dirty="0">
                <a:latin typeface="Arial"/>
                <a:cs typeface="Arial"/>
              </a:rPr>
              <a:t>OR  ANIMAL CHARCOAL </a:t>
            </a:r>
            <a:r>
              <a:rPr sz="3200" spc="-30" dirty="0">
                <a:latin typeface="Arial"/>
                <a:cs typeface="Arial"/>
              </a:rPr>
              <a:t>TO </a:t>
            </a:r>
            <a:r>
              <a:rPr sz="3200" dirty="0">
                <a:latin typeface="Arial"/>
                <a:cs typeface="Arial"/>
              </a:rPr>
              <a:t>REMOVE THE IMPURITIES</a:t>
            </a:r>
            <a:r>
              <a:rPr sz="3200" spc="-43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BY  ADSORPTION AND FILLED </a:t>
            </a:r>
            <a:r>
              <a:rPr sz="3200" spc="-15" dirty="0">
                <a:latin typeface="Arial"/>
                <a:cs typeface="Arial"/>
              </a:rPr>
              <a:t>INTO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CONTAINERS.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492754" y="2391157"/>
            <a:ext cx="7699375" cy="4467225"/>
            <a:chOff x="4492752" y="2391155"/>
            <a:chExt cx="7699375" cy="4467225"/>
          </a:xfrm>
        </p:grpSpPr>
        <p:sp>
          <p:nvSpPr>
            <p:cNvPr id="4" name="object 4"/>
            <p:cNvSpPr/>
            <p:nvPr/>
          </p:nvSpPr>
          <p:spPr>
            <a:xfrm>
              <a:off x="4492752" y="2391155"/>
              <a:ext cx="7699248" cy="44668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84776" y="2583178"/>
              <a:ext cx="7507224" cy="42748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3405" y="68940"/>
            <a:ext cx="356298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CHEMICAL TEST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47840" y="1312925"/>
          <a:ext cx="10683237" cy="4663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1079"/>
                <a:gridCol w="3561079"/>
                <a:gridCol w="3561079"/>
              </a:tblGrid>
              <a:tr h="15547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550">
                        <a:latin typeface="Times New Roman"/>
                        <a:cs typeface="Times New Roman"/>
                      </a:endParaRPr>
                    </a:p>
                    <a:p>
                      <a:pPr marL="88074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3200" b="1" spc="-65" dirty="0">
                          <a:latin typeface="Arial"/>
                          <a:cs typeface="Arial"/>
                        </a:rPr>
                        <a:t>Test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85C156"/>
                      </a:solidFill>
                      <a:prstDash val="solid"/>
                    </a:lnL>
                    <a:lnR w="12700">
                      <a:solidFill>
                        <a:srgbClr val="85C156"/>
                      </a:solidFill>
                      <a:prstDash val="solid"/>
                    </a:lnR>
                    <a:lnT w="12700">
                      <a:solidFill>
                        <a:srgbClr val="85C156"/>
                      </a:solidFill>
                      <a:prstDash val="solid"/>
                    </a:lnT>
                    <a:lnB w="12700">
                      <a:solidFill>
                        <a:srgbClr val="85C156"/>
                      </a:solidFill>
                      <a:prstDash val="solid"/>
                    </a:lnB>
                    <a:solidFill>
                      <a:srgbClr val="D9E9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550">
                        <a:latin typeface="Times New Roman"/>
                        <a:cs typeface="Times New Roman"/>
                      </a:endParaRPr>
                    </a:p>
                    <a:p>
                      <a:pPr marL="4298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Observation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85C156"/>
                      </a:solidFill>
                      <a:prstDash val="solid"/>
                    </a:lnL>
                    <a:lnR w="12700">
                      <a:solidFill>
                        <a:srgbClr val="85C156"/>
                      </a:solidFill>
                      <a:prstDash val="solid"/>
                    </a:lnR>
                    <a:lnT w="12700">
                      <a:solidFill>
                        <a:srgbClr val="85C156"/>
                      </a:solidFill>
                      <a:prstDash val="solid"/>
                    </a:lnT>
                    <a:lnB w="12700">
                      <a:solidFill>
                        <a:srgbClr val="85C156"/>
                      </a:solidFill>
                      <a:prstDash val="solid"/>
                    </a:lnB>
                    <a:solidFill>
                      <a:srgbClr val="D9E9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550">
                        <a:latin typeface="Times New Roman"/>
                        <a:cs typeface="Times New Roman"/>
                      </a:endParaRPr>
                    </a:p>
                    <a:p>
                      <a:pPr marL="7689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Inference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85C156"/>
                      </a:solidFill>
                      <a:prstDash val="solid"/>
                    </a:lnL>
                    <a:lnR w="12700">
                      <a:solidFill>
                        <a:srgbClr val="85C156"/>
                      </a:solidFill>
                      <a:prstDash val="solid"/>
                    </a:lnR>
                    <a:lnT w="12700">
                      <a:solidFill>
                        <a:srgbClr val="85C156"/>
                      </a:solidFill>
                      <a:prstDash val="solid"/>
                    </a:lnT>
                    <a:lnB w="12700">
                      <a:solidFill>
                        <a:srgbClr val="85C156"/>
                      </a:solidFill>
                      <a:prstDash val="solid"/>
                    </a:lnB>
                    <a:solidFill>
                      <a:srgbClr val="D9E9D1"/>
                    </a:solidFill>
                  </a:tcPr>
                </a:tc>
              </a:tr>
              <a:tr h="1554607">
                <a:tc>
                  <a:txBody>
                    <a:bodyPr/>
                    <a:lstStyle/>
                    <a:p>
                      <a:pPr marL="91440" marR="62039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3200" dirty="0">
                          <a:latin typeface="Arial"/>
                          <a:cs typeface="Arial"/>
                        </a:rPr>
                        <a:t>Castor oil +  </a:t>
                      </a:r>
                      <a:r>
                        <a:rPr sz="3200" spc="-5" dirty="0">
                          <a:latin typeface="Arial"/>
                          <a:cs typeface="Arial"/>
                        </a:rPr>
                        <a:t>petroleum</a:t>
                      </a:r>
                      <a:r>
                        <a:rPr sz="3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5" dirty="0">
                          <a:latin typeface="Arial"/>
                          <a:cs typeface="Arial"/>
                        </a:rPr>
                        <a:t>ether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85C156"/>
                      </a:solidFill>
                      <a:prstDash val="solid"/>
                    </a:lnL>
                    <a:lnR w="12700">
                      <a:solidFill>
                        <a:srgbClr val="85C156"/>
                      </a:solidFill>
                      <a:prstDash val="solid"/>
                    </a:lnR>
                    <a:lnT w="12700">
                      <a:solidFill>
                        <a:srgbClr val="85C156"/>
                      </a:solidFill>
                      <a:prstDash val="solid"/>
                    </a:lnT>
                    <a:lnB w="12700">
                      <a:solidFill>
                        <a:srgbClr val="85C156"/>
                      </a:solidFill>
                      <a:prstDash val="solid"/>
                    </a:lnB>
                    <a:solidFill>
                      <a:srgbClr val="ECF4E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6191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3200" spc="-5" dirty="0">
                          <a:latin typeface="Arial"/>
                          <a:cs typeface="Arial"/>
                        </a:rPr>
                        <a:t>Completely  soluble </a:t>
                      </a:r>
                      <a:r>
                        <a:rPr sz="3200" dirty="0">
                          <a:latin typeface="Arial"/>
                          <a:cs typeface="Arial"/>
                        </a:rPr>
                        <a:t>in  </a:t>
                      </a:r>
                      <a:r>
                        <a:rPr sz="3200" spc="-5" dirty="0">
                          <a:latin typeface="Arial"/>
                          <a:cs typeface="Arial"/>
                        </a:rPr>
                        <a:t>petroleum</a:t>
                      </a:r>
                      <a:r>
                        <a:rPr sz="3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5" dirty="0">
                          <a:latin typeface="Arial"/>
                          <a:cs typeface="Arial"/>
                        </a:rPr>
                        <a:t>ether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85C156"/>
                      </a:solidFill>
                      <a:prstDash val="solid"/>
                    </a:lnL>
                    <a:lnR w="12700">
                      <a:solidFill>
                        <a:srgbClr val="85C156"/>
                      </a:solidFill>
                      <a:prstDash val="solid"/>
                    </a:lnR>
                    <a:lnT w="12700">
                      <a:solidFill>
                        <a:srgbClr val="85C156"/>
                      </a:solidFill>
                      <a:prstDash val="solid"/>
                    </a:lnT>
                    <a:lnB w="12700">
                      <a:solidFill>
                        <a:srgbClr val="85C156"/>
                      </a:solidFill>
                      <a:prstDash val="solid"/>
                    </a:lnB>
                    <a:solidFill>
                      <a:srgbClr val="ECF4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3411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3200" dirty="0">
                          <a:latin typeface="Arial"/>
                          <a:cs typeface="Arial"/>
                        </a:rPr>
                        <a:t>Castor oil</a:t>
                      </a:r>
                      <a:r>
                        <a:rPr sz="32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dirty="0">
                          <a:latin typeface="Arial"/>
                          <a:cs typeface="Arial"/>
                        </a:rPr>
                        <a:t>is  present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85C156"/>
                      </a:solidFill>
                      <a:prstDash val="solid"/>
                    </a:lnL>
                    <a:lnR w="12700">
                      <a:solidFill>
                        <a:srgbClr val="85C156"/>
                      </a:solidFill>
                      <a:prstDash val="solid"/>
                    </a:lnR>
                    <a:lnT w="12700">
                      <a:solidFill>
                        <a:srgbClr val="85C156"/>
                      </a:solidFill>
                      <a:prstDash val="solid"/>
                    </a:lnT>
                    <a:lnB w="12700">
                      <a:solidFill>
                        <a:srgbClr val="85C156"/>
                      </a:solidFill>
                      <a:prstDash val="solid"/>
                    </a:lnB>
                    <a:solidFill>
                      <a:srgbClr val="ECF4EA"/>
                    </a:solidFill>
                  </a:tcPr>
                </a:tc>
              </a:tr>
              <a:tr h="1554657">
                <a:tc>
                  <a:txBody>
                    <a:bodyPr/>
                    <a:lstStyle/>
                    <a:p>
                      <a:pPr marL="91440" marR="2921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3200" dirty="0">
                          <a:latin typeface="Arial"/>
                          <a:cs typeface="Arial"/>
                        </a:rPr>
                        <a:t>Castor oil +</a:t>
                      </a:r>
                      <a:r>
                        <a:rPr sz="32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5" dirty="0">
                          <a:latin typeface="Arial"/>
                          <a:cs typeface="Arial"/>
                        </a:rPr>
                        <a:t>equal  volume </a:t>
                      </a:r>
                      <a:r>
                        <a:rPr sz="32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3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5" dirty="0">
                          <a:latin typeface="Arial"/>
                          <a:cs typeface="Arial"/>
                        </a:rPr>
                        <a:t>alcohol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85C156"/>
                      </a:solidFill>
                      <a:prstDash val="solid"/>
                    </a:lnL>
                    <a:lnR w="12700">
                      <a:solidFill>
                        <a:srgbClr val="85C156"/>
                      </a:solidFill>
                      <a:prstDash val="solid"/>
                    </a:lnR>
                    <a:lnT w="12700">
                      <a:solidFill>
                        <a:srgbClr val="85C156"/>
                      </a:solidFill>
                      <a:prstDash val="solid"/>
                    </a:lnT>
                    <a:lnB w="12700">
                      <a:solidFill>
                        <a:srgbClr val="85C156"/>
                      </a:solidFill>
                      <a:prstDash val="solid"/>
                    </a:lnB>
                    <a:solidFill>
                      <a:srgbClr val="D9E9D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9715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3200" spc="-5" dirty="0">
                          <a:latin typeface="Arial"/>
                          <a:cs typeface="Arial"/>
                        </a:rPr>
                        <a:t>Clear liquid </a:t>
                      </a:r>
                      <a:r>
                        <a:rPr sz="3200" dirty="0">
                          <a:latin typeface="Arial"/>
                          <a:cs typeface="Arial"/>
                        </a:rPr>
                        <a:t>at cool  at </a:t>
                      </a:r>
                      <a:r>
                        <a:rPr sz="3200" spc="-5" dirty="0">
                          <a:latin typeface="Arial"/>
                          <a:cs typeface="Arial"/>
                        </a:rPr>
                        <a:t>0°c </a:t>
                      </a:r>
                      <a:r>
                        <a:rPr sz="3200" dirty="0">
                          <a:latin typeface="Arial"/>
                          <a:cs typeface="Arial"/>
                        </a:rPr>
                        <a:t>for (3</a:t>
                      </a:r>
                      <a:r>
                        <a:rPr sz="32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dirty="0">
                          <a:latin typeface="Arial"/>
                          <a:cs typeface="Arial"/>
                        </a:rPr>
                        <a:t>hours)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85C156"/>
                      </a:solidFill>
                      <a:prstDash val="solid"/>
                    </a:lnL>
                    <a:lnR w="12700">
                      <a:solidFill>
                        <a:srgbClr val="85C156"/>
                      </a:solidFill>
                      <a:prstDash val="solid"/>
                    </a:lnR>
                    <a:lnT w="12700">
                      <a:solidFill>
                        <a:srgbClr val="85C156"/>
                      </a:solidFill>
                      <a:prstDash val="solid"/>
                    </a:lnT>
                    <a:lnB w="12700">
                      <a:solidFill>
                        <a:srgbClr val="85C156"/>
                      </a:solidFill>
                      <a:prstDash val="solid"/>
                    </a:lnB>
                    <a:solidFill>
                      <a:srgbClr val="D9E9D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3411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3200" dirty="0">
                          <a:latin typeface="Arial"/>
                          <a:cs typeface="Arial"/>
                        </a:rPr>
                        <a:t>Castor oil</a:t>
                      </a:r>
                      <a:r>
                        <a:rPr sz="32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dirty="0">
                          <a:latin typeface="Arial"/>
                          <a:cs typeface="Arial"/>
                        </a:rPr>
                        <a:t>is  present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85C156"/>
                      </a:solidFill>
                      <a:prstDash val="solid"/>
                    </a:lnL>
                    <a:lnR w="12700">
                      <a:solidFill>
                        <a:srgbClr val="85C156"/>
                      </a:solidFill>
                      <a:prstDash val="solid"/>
                    </a:lnR>
                    <a:lnT w="12700">
                      <a:solidFill>
                        <a:srgbClr val="85C156"/>
                      </a:solidFill>
                      <a:prstDash val="solid"/>
                    </a:lnT>
                    <a:lnB w="12700">
                      <a:solidFill>
                        <a:srgbClr val="85C156"/>
                      </a:solidFill>
                      <a:prstDash val="solid"/>
                    </a:lnB>
                    <a:solidFill>
                      <a:srgbClr val="D9E9D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5202" y="1"/>
            <a:ext cx="11204575" cy="7162088"/>
          </a:xfrm>
          <a:prstGeom prst="rect">
            <a:avLst/>
          </a:prstGeom>
        </p:spPr>
        <p:txBody>
          <a:bodyPr vert="horz" wrap="square" lIns="0" tIns="2368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64"/>
              </a:spcBef>
            </a:pPr>
            <a:r>
              <a:rPr sz="3200" b="1" dirty="0">
                <a:latin typeface="Arial"/>
                <a:cs typeface="Arial"/>
              </a:rPr>
              <a:t>USES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70"/>
              </a:spcBef>
              <a:buChar char="•"/>
              <a:tabLst>
                <a:tab pos="241300" algn="l"/>
              </a:tabLst>
            </a:pPr>
            <a:r>
              <a:rPr sz="3200" spc="-10" dirty="0">
                <a:latin typeface="Arial"/>
                <a:cs typeface="Arial"/>
              </a:rPr>
              <a:t>CASTOR </a:t>
            </a:r>
            <a:r>
              <a:rPr sz="3200" dirty="0">
                <a:latin typeface="Arial"/>
                <a:cs typeface="Arial"/>
              </a:rPr>
              <a:t>OIL IS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CATHARTIC.</a:t>
            </a:r>
            <a:endParaRPr sz="3200">
              <a:latin typeface="Arial"/>
              <a:cs typeface="Arial"/>
            </a:endParaRPr>
          </a:p>
          <a:p>
            <a:pPr marL="241300" marR="5080" indent="-228600">
              <a:lnSpc>
                <a:spcPct val="120000"/>
              </a:lnSpc>
              <a:spcBef>
                <a:spcPts val="1005"/>
              </a:spcBef>
              <a:buChar char="•"/>
              <a:tabLst>
                <a:tab pos="241300" algn="l"/>
              </a:tabLst>
            </a:pPr>
            <a:r>
              <a:rPr sz="3200" dirty="0">
                <a:latin typeface="Arial"/>
                <a:cs typeface="Arial"/>
              </a:rPr>
              <a:t>IT IS USED AS </a:t>
            </a:r>
            <a:r>
              <a:rPr sz="3200" spc="-40" dirty="0">
                <a:latin typeface="Arial"/>
                <a:cs typeface="Arial"/>
              </a:rPr>
              <a:t>LUBRICANT,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spc="-35" dirty="0">
                <a:latin typeface="Arial"/>
                <a:cs typeface="Arial"/>
              </a:rPr>
              <a:t>PAINTS, </a:t>
            </a:r>
            <a:r>
              <a:rPr sz="3200" spc="-5" dirty="0">
                <a:latin typeface="Arial"/>
                <a:cs typeface="Arial"/>
              </a:rPr>
              <a:t>ENAMEL,  </a:t>
            </a:r>
            <a:r>
              <a:rPr sz="3200" spc="-30" dirty="0">
                <a:latin typeface="Arial"/>
                <a:cs typeface="Arial"/>
              </a:rPr>
              <a:t>VARNISH, </a:t>
            </a:r>
            <a:r>
              <a:rPr sz="3200" dirty="0">
                <a:latin typeface="Arial"/>
                <a:cs typeface="Arial"/>
              </a:rPr>
              <a:t>GREASE, POLISH, PRINTING INK,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HYDRAULIC  AND BRAKE </a:t>
            </a:r>
            <a:r>
              <a:rPr sz="3200" spc="-50" dirty="0">
                <a:latin typeface="Arial"/>
                <a:cs typeface="Arial"/>
              </a:rPr>
              <a:t>SPIRIT, </a:t>
            </a:r>
            <a:r>
              <a:rPr sz="3200" spc="-30" dirty="0">
                <a:latin typeface="Arial"/>
                <a:cs typeface="Arial"/>
              </a:rPr>
              <a:t>AROMATIC </a:t>
            </a:r>
            <a:r>
              <a:rPr sz="3200" spc="-10" dirty="0">
                <a:latin typeface="Arial"/>
                <a:cs typeface="Arial"/>
              </a:rPr>
              <a:t>CASTOR </a:t>
            </a:r>
            <a:r>
              <a:rPr sz="3200" spc="-5" dirty="0">
                <a:latin typeface="Arial"/>
                <a:cs typeface="Arial"/>
              </a:rPr>
              <a:t>OIL, </a:t>
            </a:r>
            <a:r>
              <a:rPr sz="3200" dirty="0">
                <a:latin typeface="Arial"/>
                <a:cs typeface="Arial"/>
              </a:rPr>
              <a:t>OR </a:t>
            </a:r>
            <a:r>
              <a:rPr sz="3200" spc="-10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THE  FORM </a:t>
            </a:r>
            <a:r>
              <a:rPr sz="3200" spc="5" dirty="0">
                <a:latin typeface="Arial"/>
                <a:cs typeface="Arial"/>
              </a:rPr>
              <a:t>OF </a:t>
            </a:r>
            <a:r>
              <a:rPr sz="3200" dirty="0">
                <a:latin typeface="Arial"/>
                <a:cs typeface="Arial"/>
              </a:rPr>
              <a:t>CAPSULES, </a:t>
            </a:r>
            <a:r>
              <a:rPr sz="3200" spc="-20" dirty="0">
                <a:latin typeface="Arial"/>
                <a:cs typeface="Arial"/>
              </a:rPr>
              <a:t>ABORTIFACIENT </a:t>
            </a:r>
            <a:r>
              <a:rPr sz="3200" spc="-40" dirty="0">
                <a:latin typeface="Arial"/>
                <a:cs typeface="Arial"/>
              </a:rPr>
              <a:t>PASTE,  </a:t>
            </a:r>
            <a:r>
              <a:rPr sz="3200" dirty="0">
                <a:latin typeface="Arial"/>
                <a:cs typeface="Arial"/>
              </a:rPr>
              <a:t>RICINOLEIC ACID IS USED IN CREAMS, JELLIES, LIP-  STICKS, PERFUMED HAIR OIL, SOAP ETC.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PURGATIVE.</a:t>
            </a:r>
            <a:endParaRPr sz="3200">
              <a:latin typeface="Arial"/>
              <a:cs typeface="Arial"/>
            </a:endParaRPr>
          </a:p>
          <a:p>
            <a:pPr marL="241300" marR="658495" indent="-228600">
              <a:lnSpc>
                <a:spcPct val="120000"/>
              </a:lnSpc>
              <a:spcBef>
                <a:spcPts val="1000"/>
              </a:spcBef>
              <a:buChar char="•"/>
              <a:tabLst>
                <a:tab pos="241300" algn="l"/>
              </a:tabLst>
            </a:pPr>
            <a:r>
              <a:rPr sz="3200" spc="-10" dirty="0">
                <a:latin typeface="Arial"/>
                <a:cs typeface="Arial"/>
              </a:rPr>
              <a:t>CASTOR </a:t>
            </a:r>
            <a:r>
              <a:rPr sz="3200" dirty="0">
                <a:latin typeface="Arial"/>
                <a:cs typeface="Arial"/>
              </a:rPr>
              <a:t>SEED CAKE IS USED AS MANURE,</a:t>
            </a:r>
            <a:r>
              <a:rPr sz="3200" spc="-2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ENZYME  </a:t>
            </a:r>
            <a:r>
              <a:rPr sz="3200" spc="-40" dirty="0">
                <a:latin typeface="Arial"/>
                <a:cs typeface="Arial"/>
              </a:rPr>
              <a:t>LIPASE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ETC.</a:t>
            </a:r>
            <a:endParaRPr sz="3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64"/>
              </a:spcBef>
              <a:buChar char="•"/>
              <a:tabLst>
                <a:tab pos="241300" algn="l"/>
              </a:tabLst>
            </a:pPr>
            <a:r>
              <a:rPr sz="3200" spc="-25" dirty="0">
                <a:latin typeface="Arial"/>
                <a:cs typeface="Arial"/>
              </a:rPr>
              <a:t>DEHYDRATED </a:t>
            </a:r>
            <a:r>
              <a:rPr sz="3200" spc="-10" dirty="0">
                <a:latin typeface="Arial"/>
                <a:cs typeface="Arial"/>
              </a:rPr>
              <a:t>CASTOR </a:t>
            </a:r>
            <a:r>
              <a:rPr sz="3200" dirty="0">
                <a:latin typeface="Arial"/>
                <a:cs typeface="Arial"/>
              </a:rPr>
              <a:t>OIL (DCO),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HYDROGENATED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7388" y="358140"/>
            <a:ext cx="11317605" cy="6141720"/>
            <a:chOff x="437387" y="358140"/>
            <a:chExt cx="11317605" cy="6141720"/>
          </a:xfrm>
        </p:grpSpPr>
        <p:sp>
          <p:nvSpPr>
            <p:cNvPr id="3" name="object 3"/>
            <p:cNvSpPr/>
            <p:nvPr/>
          </p:nvSpPr>
          <p:spPr>
            <a:xfrm>
              <a:off x="437387" y="358140"/>
              <a:ext cx="11317223" cy="61417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92470" y="2629757"/>
              <a:ext cx="3025195" cy="10301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3257" y="2"/>
            <a:ext cx="11198225" cy="6835845"/>
          </a:xfrm>
          <a:prstGeom prst="rect">
            <a:avLst/>
          </a:prstGeom>
        </p:spPr>
        <p:txBody>
          <a:bodyPr vert="horz" wrap="square" lIns="0" tIns="2368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64"/>
              </a:spcBef>
            </a:pPr>
            <a:r>
              <a:rPr sz="3200" b="1" dirty="0">
                <a:latin typeface="Arial"/>
                <a:cs typeface="Arial"/>
              </a:rPr>
              <a:t>SYNONYMS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70"/>
              </a:spcBef>
            </a:pPr>
            <a:r>
              <a:rPr sz="3200" dirty="0">
                <a:latin typeface="Arial"/>
                <a:cs typeface="Arial"/>
              </a:rPr>
              <a:t>RICINUS OIL, OLEUM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RICINI.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75"/>
              </a:spcBef>
            </a:pPr>
            <a:r>
              <a:rPr sz="3200" b="1" dirty="0">
                <a:latin typeface="Arial"/>
                <a:cs typeface="Arial"/>
              </a:rPr>
              <a:t>BIOLOGICAL SOURCE</a:t>
            </a:r>
            <a:r>
              <a:rPr sz="3200" b="1" spc="-1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241300" marR="377190" indent="-228600">
              <a:lnSpc>
                <a:spcPct val="120000"/>
              </a:lnSpc>
              <a:spcBef>
                <a:spcPts val="1000"/>
              </a:spcBef>
              <a:buChar char="•"/>
              <a:tabLst>
                <a:tab pos="241300" algn="l"/>
              </a:tabLst>
            </a:pPr>
            <a:r>
              <a:rPr sz="3200" spc="-10" dirty="0">
                <a:latin typeface="Arial"/>
                <a:cs typeface="Arial"/>
              </a:rPr>
              <a:t>CASTOR </a:t>
            </a:r>
            <a:r>
              <a:rPr sz="3200" dirty="0">
                <a:latin typeface="Arial"/>
                <a:cs typeface="Arial"/>
              </a:rPr>
              <a:t>OIL IS A FIXED OIL </a:t>
            </a:r>
            <a:r>
              <a:rPr sz="3200" spc="-30" dirty="0">
                <a:latin typeface="Arial"/>
                <a:cs typeface="Arial"/>
              </a:rPr>
              <a:t>OBTAINED </a:t>
            </a:r>
            <a:r>
              <a:rPr sz="3200" dirty="0">
                <a:latin typeface="Arial"/>
                <a:cs typeface="Arial"/>
              </a:rPr>
              <a:t>BY COLD  EXPRESSION OF THE SEEDS OF RICINUS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COMMUNIS  </a:t>
            </a:r>
            <a:r>
              <a:rPr sz="3200" spc="-70" dirty="0">
                <a:latin typeface="Arial"/>
                <a:cs typeface="Arial"/>
              </a:rPr>
              <a:t>FAMILY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EUPHORBIACEAE.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64"/>
              </a:spcBef>
            </a:pPr>
            <a:r>
              <a:rPr sz="3200" b="1" dirty="0">
                <a:latin typeface="Arial"/>
                <a:cs typeface="Arial"/>
              </a:rPr>
              <a:t>GEOGRAPHICAL SOURCE</a:t>
            </a:r>
            <a:r>
              <a:rPr sz="3200" b="1" spc="-1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241300" marR="5080" indent="-228600">
              <a:lnSpc>
                <a:spcPct val="120100"/>
              </a:lnSpc>
              <a:spcBef>
                <a:spcPts val="1005"/>
              </a:spcBef>
              <a:buChar char="•"/>
              <a:tabLst>
                <a:tab pos="241300" algn="l"/>
              </a:tabLst>
            </a:pPr>
            <a:r>
              <a:rPr sz="3200" spc="-10" dirty="0">
                <a:latin typeface="Arial"/>
                <a:cs typeface="Arial"/>
              </a:rPr>
              <a:t>CASTOR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SEEDS</a:t>
            </a:r>
            <a:r>
              <a:rPr sz="3200" spc="-1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ARE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PRODUCED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ALL</a:t>
            </a:r>
            <a:r>
              <a:rPr sz="3200" spc="-1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TROPICAL</a:t>
            </a:r>
            <a:r>
              <a:rPr sz="3200" spc="-30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  SUBTROPICAL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COUNTRIES.</a:t>
            </a:r>
            <a:endParaRPr sz="3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60"/>
              </a:spcBef>
              <a:buChar char="•"/>
              <a:tabLst>
                <a:tab pos="241300" algn="l"/>
              </a:tabLst>
            </a:pPr>
            <a:r>
              <a:rPr sz="3200" dirty="0">
                <a:latin typeface="Arial"/>
                <a:cs typeface="Arial"/>
              </a:rPr>
              <a:t>BRAZIL, U.S.S.R., THAILAND, U.S.A., ROMANIA, INDIA.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4078" y="2"/>
            <a:ext cx="10862311" cy="4802468"/>
          </a:xfrm>
          <a:prstGeom prst="rect">
            <a:avLst/>
          </a:prstGeom>
        </p:spPr>
        <p:txBody>
          <a:bodyPr vert="horz" wrap="square" lIns="0" tIns="2368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64"/>
              </a:spcBef>
            </a:pPr>
            <a:r>
              <a:rPr sz="3200" dirty="0">
                <a:latin typeface="Arial"/>
                <a:cs typeface="Arial"/>
              </a:rPr>
              <a:t>COMPOSITION </a:t>
            </a:r>
            <a:r>
              <a:rPr sz="3200" spc="5" dirty="0">
                <a:latin typeface="Arial"/>
                <a:cs typeface="Arial"/>
              </a:rPr>
              <a:t>OF </a:t>
            </a:r>
            <a:r>
              <a:rPr sz="3200" dirty="0">
                <a:latin typeface="Arial"/>
                <a:cs typeface="Arial"/>
              </a:rPr>
              <a:t>SEEDS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241300" marR="5080" indent="-229235">
              <a:lnSpc>
                <a:spcPct val="120000"/>
              </a:lnSpc>
              <a:spcBef>
                <a:spcPts val="1000"/>
              </a:spcBef>
              <a:buChar char="•"/>
              <a:tabLst>
                <a:tab pos="241935" algn="l"/>
              </a:tabLst>
            </a:pPr>
            <a:r>
              <a:rPr sz="3200" spc="-10" dirty="0">
                <a:latin typeface="Arial"/>
                <a:cs typeface="Arial"/>
              </a:rPr>
              <a:t>CASTOR </a:t>
            </a:r>
            <a:r>
              <a:rPr sz="3200" dirty="0">
                <a:latin typeface="Arial"/>
                <a:cs typeface="Arial"/>
              </a:rPr>
              <a:t>OIL IS FIXED OIL OF THERAPEUTIC  </a:t>
            </a:r>
            <a:r>
              <a:rPr sz="3200" spc="-30" dirty="0">
                <a:latin typeface="Arial"/>
                <a:cs typeface="Arial"/>
              </a:rPr>
              <a:t>IMPORTANCE </a:t>
            </a:r>
            <a:r>
              <a:rPr sz="3200" dirty="0">
                <a:latin typeface="Arial"/>
                <a:cs typeface="Arial"/>
              </a:rPr>
              <a:t>AND </a:t>
            </a:r>
            <a:r>
              <a:rPr sz="3200" spc="-25" dirty="0">
                <a:latin typeface="Arial"/>
                <a:cs typeface="Arial"/>
              </a:rPr>
              <a:t>PURGATIVE </a:t>
            </a:r>
            <a:r>
              <a:rPr sz="3200" dirty="0">
                <a:latin typeface="Arial"/>
                <a:cs typeface="Arial"/>
              </a:rPr>
              <a:t>IN ACTION, IT</a:t>
            </a:r>
            <a:r>
              <a:rPr sz="3200" spc="-4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CANNOT  BE CONSUMED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FREELY.</a:t>
            </a:r>
            <a:endParaRPr sz="32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775"/>
              </a:spcBef>
              <a:buChar char="•"/>
              <a:tabLst>
                <a:tab pos="241935" algn="l"/>
              </a:tabLst>
            </a:pPr>
            <a:r>
              <a:rPr sz="3200" dirty="0">
                <a:latin typeface="Arial"/>
                <a:cs typeface="Arial"/>
              </a:rPr>
              <a:t>SEEDS </a:t>
            </a:r>
            <a:r>
              <a:rPr sz="3200" spc="-30" dirty="0">
                <a:latin typeface="Arial"/>
                <a:cs typeface="Arial"/>
              </a:rPr>
              <a:t>CONTAINS </a:t>
            </a:r>
            <a:r>
              <a:rPr sz="3200" spc="-15" dirty="0">
                <a:latin typeface="Arial"/>
                <a:cs typeface="Arial"/>
              </a:rPr>
              <a:t>TOXIC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SUBSTANCES.</a:t>
            </a:r>
            <a:endParaRPr sz="32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764"/>
              </a:spcBef>
              <a:buChar char="•"/>
              <a:tabLst>
                <a:tab pos="241935" algn="l"/>
              </a:tabLst>
            </a:pPr>
            <a:r>
              <a:rPr sz="3200" dirty="0">
                <a:latin typeface="Arial"/>
                <a:cs typeface="Arial"/>
              </a:rPr>
              <a:t>SEEDS CONSIST </a:t>
            </a:r>
            <a:r>
              <a:rPr sz="3200" spc="5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75% </a:t>
            </a:r>
            <a:r>
              <a:rPr sz="3200" dirty="0">
                <a:latin typeface="Arial"/>
                <a:cs typeface="Arial"/>
              </a:rPr>
              <a:t>KERNEL AND </a:t>
            </a:r>
            <a:r>
              <a:rPr sz="3200" spc="-5" dirty="0">
                <a:latin typeface="Arial"/>
                <a:cs typeface="Arial"/>
              </a:rPr>
              <a:t>25% </a:t>
            </a:r>
            <a:r>
              <a:rPr sz="3200" spc="5" dirty="0">
                <a:latin typeface="Arial"/>
                <a:cs typeface="Arial"/>
              </a:rPr>
              <a:t>OF</a:t>
            </a:r>
            <a:r>
              <a:rPr sz="3200" spc="-4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HULL.</a:t>
            </a:r>
            <a:endParaRPr sz="32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764"/>
              </a:spcBef>
              <a:buChar char="•"/>
              <a:tabLst>
                <a:tab pos="241935" algn="l"/>
              </a:tabLst>
            </a:pPr>
            <a:r>
              <a:rPr sz="3200" dirty="0">
                <a:latin typeface="Arial"/>
                <a:cs typeface="Arial"/>
              </a:rPr>
              <a:t>SEEDS WEIGH FROM 0.1 </a:t>
            </a:r>
            <a:r>
              <a:rPr sz="3200" spc="-30" dirty="0">
                <a:latin typeface="Arial"/>
                <a:cs typeface="Arial"/>
              </a:rPr>
              <a:t>TO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1GM.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17921" y="3389377"/>
            <a:ext cx="5667756" cy="3468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034" y="0"/>
            <a:ext cx="10946765" cy="5525742"/>
          </a:xfrm>
          <a:prstGeom prst="rect">
            <a:avLst/>
          </a:prstGeom>
        </p:spPr>
        <p:txBody>
          <a:bodyPr vert="horz" wrap="square" lIns="0" tIns="2368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64"/>
              </a:spcBef>
            </a:pPr>
            <a:r>
              <a:rPr sz="3200" b="1" dirty="0">
                <a:latin typeface="Arial"/>
                <a:cs typeface="Arial"/>
              </a:rPr>
              <a:t>DESCRIPTION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70"/>
              </a:spcBef>
              <a:buChar char="•"/>
              <a:tabLst>
                <a:tab pos="241300" algn="l"/>
              </a:tabLst>
            </a:pPr>
            <a:r>
              <a:rPr sz="3200" dirty="0">
                <a:latin typeface="Arial"/>
                <a:cs typeface="Arial"/>
              </a:rPr>
              <a:t>COLOUR : </a:t>
            </a:r>
            <a:r>
              <a:rPr sz="32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PALE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YELLOW</a:t>
            </a:r>
            <a:r>
              <a:rPr sz="3200" dirty="0">
                <a:latin typeface="Arial"/>
                <a:cs typeface="Arial"/>
              </a:rPr>
              <a:t> OR COLOURLESS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LIQUID.</a:t>
            </a:r>
            <a:endParaRPr sz="3200"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spcBef>
                <a:spcPts val="1775"/>
              </a:spcBef>
              <a:buChar char="•"/>
              <a:tabLst>
                <a:tab pos="353695" algn="l"/>
                <a:tab pos="354330" algn="l"/>
              </a:tabLst>
            </a:pPr>
            <a:r>
              <a:rPr sz="3200" dirty="0">
                <a:latin typeface="Arial"/>
                <a:cs typeface="Arial"/>
              </a:rPr>
              <a:t>ODOUR : SLIGHT AND</a:t>
            </a:r>
            <a:r>
              <a:rPr sz="3200" spc="-3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CHARACTERISTIC</a:t>
            </a:r>
            <a:endParaRPr sz="3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64"/>
              </a:spcBef>
              <a:buChar char="•"/>
              <a:tabLst>
                <a:tab pos="241300" algn="l"/>
              </a:tabLst>
            </a:pPr>
            <a:r>
              <a:rPr sz="3200" spc="-50" dirty="0">
                <a:latin typeface="Arial"/>
                <a:cs typeface="Arial"/>
              </a:rPr>
              <a:t>TASTE </a:t>
            </a:r>
            <a:r>
              <a:rPr sz="3200" dirty="0">
                <a:latin typeface="Arial"/>
                <a:cs typeface="Arial"/>
              </a:rPr>
              <a:t>: BLAND THEN </a:t>
            </a:r>
            <a:r>
              <a:rPr sz="3200" spc="-30" dirty="0">
                <a:latin typeface="Arial"/>
                <a:cs typeface="Arial"/>
              </a:rPr>
              <a:t>SLIGHTLY </a:t>
            </a:r>
            <a:r>
              <a:rPr sz="3200" dirty="0">
                <a:latin typeface="Arial"/>
                <a:cs typeface="Arial"/>
              </a:rPr>
              <a:t>ACRID &amp;</a:t>
            </a:r>
            <a:r>
              <a:rPr sz="3200" spc="-28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NAUSEATING</a:t>
            </a:r>
            <a:endParaRPr sz="3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64"/>
              </a:spcBef>
              <a:buChar char="•"/>
              <a:tabLst>
                <a:tab pos="241300" algn="l"/>
              </a:tabLst>
            </a:pPr>
            <a:r>
              <a:rPr sz="3200" dirty="0">
                <a:latin typeface="Arial"/>
                <a:cs typeface="Arial"/>
              </a:rPr>
              <a:t>IT IS VISCOUS AND </a:t>
            </a:r>
            <a:r>
              <a:rPr sz="3200" spc="-20" dirty="0">
                <a:latin typeface="Arial"/>
                <a:cs typeface="Arial"/>
              </a:rPr>
              <a:t>TRANSPARENT</a:t>
            </a:r>
            <a:r>
              <a:rPr sz="3200" spc="-4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LIQUID</a:t>
            </a:r>
            <a:endParaRPr sz="3200">
              <a:latin typeface="Arial"/>
              <a:cs typeface="Arial"/>
            </a:endParaRPr>
          </a:p>
          <a:p>
            <a:pPr marL="241300" marR="362585" indent="-228600">
              <a:lnSpc>
                <a:spcPct val="120000"/>
              </a:lnSpc>
              <a:spcBef>
                <a:spcPts val="1010"/>
              </a:spcBef>
              <a:buChar char="•"/>
              <a:tabLst>
                <a:tab pos="241300" algn="l"/>
              </a:tabLst>
            </a:pPr>
            <a:r>
              <a:rPr sz="3200" dirty="0">
                <a:latin typeface="Arial"/>
                <a:cs typeface="Arial"/>
              </a:rPr>
              <a:t>IT IS SOLUBLE IN ALCOHOL. INSOLUBLE IN</a:t>
            </a:r>
            <a:r>
              <a:rPr sz="3200" spc="-3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MINERAL  OIL. MISCIBLE </a:t>
            </a:r>
            <a:r>
              <a:rPr sz="3200" spc="-10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CHLOROFORM, </a:t>
            </a:r>
            <a:r>
              <a:rPr sz="3200" spc="-35" dirty="0">
                <a:latin typeface="Arial"/>
                <a:cs typeface="Arial"/>
              </a:rPr>
              <a:t>SOLVENT </a:t>
            </a:r>
            <a:r>
              <a:rPr sz="3200" dirty="0">
                <a:latin typeface="Arial"/>
                <a:cs typeface="Arial"/>
              </a:rPr>
              <a:t>ETHER,  GLACIAL</a:t>
            </a:r>
            <a:r>
              <a:rPr sz="3200" spc="-3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ACETIC</a:t>
            </a:r>
            <a:r>
              <a:rPr sz="3200" spc="-1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ACID</a:t>
            </a:r>
            <a:r>
              <a:rPr sz="3200" spc="-1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PETROLEUM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ETHER.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034" y="1"/>
            <a:ext cx="7873365" cy="6517809"/>
          </a:xfrm>
          <a:prstGeom prst="rect">
            <a:avLst/>
          </a:prstGeom>
        </p:spPr>
        <p:txBody>
          <a:bodyPr vert="horz" wrap="square" lIns="0" tIns="2368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64"/>
              </a:spcBef>
            </a:pPr>
            <a:r>
              <a:rPr sz="3200" b="1" spc="-25" dirty="0">
                <a:latin typeface="Arial"/>
                <a:cs typeface="Arial"/>
              </a:rPr>
              <a:t>STANDARDS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764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latin typeface="Arial"/>
                <a:cs typeface="Arial"/>
              </a:rPr>
              <a:t>WEIGHT PER ML : </a:t>
            </a:r>
            <a:r>
              <a:rPr sz="3200" spc="-5" dirty="0">
                <a:latin typeface="Arial"/>
                <a:cs typeface="Arial"/>
              </a:rPr>
              <a:t>0.945 </a:t>
            </a:r>
            <a:r>
              <a:rPr sz="3200" spc="-3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965</a:t>
            </a:r>
            <a:r>
              <a:rPr sz="3200" spc="-2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GM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7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latin typeface="Arial"/>
                <a:cs typeface="Arial"/>
              </a:rPr>
              <a:t>ACID </a:t>
            </a:r>
            <a:r>
              <a:rPr sz="3200" spc="-50" dirty="0">
                <a:latin typeface="Arial"/>
                <a:cs typeface="Arial"/>
              </a:rPr>
              <a:t>VALUE </a:t>
            </a:r>
            <a:r>
              <a:rPr sz="3200" dirty="0">
                <a:latin typeface="Arial"/>
                <a:cs typeface="Arial"/>
              </a:rPr>
              <a:t>: NOT MORE THAN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2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latin typeface="Arial"/>
                <a:cs typeface="Arial"/>
              </a:rPr>
              <a:t>IODINE </a:t>
            </a:r>
            <a:r>
              <a:rPr sz="3200" spc="-50" dirty="0">
                <a:latin typeface="Arial"/>
                <a:cs typeface="Arial"/>
              </a:rPr>
              <a:t>VALUE </a:t>
            </a:r>
            <a:r>
              <a:rPr sz="3200" dirty="0">
                <a:latin typeface="Arial"/>
                <a:cs typeface="Arial"/>
              </a:rPr>
              <a:t>: 80 </a:t>
            </a:r>
            <a:r>
              <a:rPr sz="3200" spc="-30" dirty="0">
                <a:latin typeface="Arial"/>
                <a:cs typeface="Arial"/>
              </a:rPr>
              <a:t>TO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90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76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15" dirty="0">
                <a:latin typeface="Arial"/>
                <a:cs typeface="Arial"/>
              </a:rPr>
              <a:t>SAPONIFICATION </a:t>
            </a:r>
            <a:r>
              <a:rPr sz="3200" spc="-50" dirty="0">
                <a:latin typeface="Arial"/>
                <a:cs typeface="Arial"/>
              </a:rPr>
              <a:t>VALUE </a:t>
            </a:r>
            <a:r>
              <a:rPr sz="3200" dirty="0">
                <a:latin typeface="Arial"/>
                <a:cs typeface="Arial"/>
              </a:rPr>
              <a:t>: 176 </a:t>
            </a:r>
            <a:r>
              <a:rPr sz="3200" spc="-30" dirty="0">
                <a:latin typeface="Arial"/>
                <a:cs typeface="Arial"/>
              </a:rPr>
              <a:t>TO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187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78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latin typeface="Arial"/>
                <a:cs typeface="Arial"/>
              </a:rPr>
              <a:t>ACETYL </a:t>
            </a:r>
            <a:r>
              <a:rPr sz="3200" spc="-45" dirty="0">
                <a:latin typeface="Arial"/>
                <a:cs typeface="Arial"/>
              </a:rPr>
              <a:t>VALUE </a:t>
            </a:r>
            <a:r>
              <a:rPr sz="3200" dirty="0">
                <a:latin typeface="Arial"/>
                <a:cs typeface="Arial"/>
              </a:rPr>
              <a:t>: NOT LESS THAN</a:t>
            </a:r>
            <a:r>
              <a:rPr sz="3200" spc="-254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143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764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latin typeface="Arial"/>
                <a:cs typeface="Arial"/>
              </a:rPr>
              <a:t>OPTICAL </a:t>
            </a:r>
            <a:r>
              <a:rPr sz="3200" spc="-60" dirty="0">
                <a:latin typeface="Arial"/>
                <a:cs typeface="Arial"/>
              </a:rPr>
              <a:t>ROTATION </a:t>
            </a:r>
            <a:r>
              <a:rPr sz="3200" dirty="0">
                <a:latin typeface="Arial"/>
                <a:cs typeface="Arial"/>
              </a:rPr>
              <a:t>: </a:t>
            </a:r>
            <a:r>
              <a:rPr sz="3200" spc="-10" dirty="0">
                <a:latin typeface="Arial"/>
                <a:cs typeface="Arial"/>
              </a:rPr>
              <a:t>+3.5° </a:t>
            </a:r>
            <a:r>
              <a:rPr sz="3200" spc="-30" dirty="0">
                <a:latin typeface="Arial"/>
                <a:cs typeface="Arial"/>
              </a:rPr>
              <a:t>TO</a:t>
            </a:r>
            <a:r>
              <a:rPr sz="3200" spc="-1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+6.0°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76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latin typeface="Arial"/>
                <a:cs typeface="Arial"/>
              </a:rPr>
              <a:t>SOLIDIFYING POINT : -10 </a:t>
            </a:r>
            <a:r>
              <a:rPr sz="3200" spc="-30" dirty="0">
                <a:latin typeface="Arial"/>
                <a:cs typeface="Arial"/>
              </a:rPr>
              <a:t>TO</a:t>
            </a:r>
            <a:r>
              <a:rPr sz="3200" spc="-2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-18°C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7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latin typeface="Arial"/>
                <a:cs typeface="Arial"/>
              </a:rPr>
              <a:t>VISCOSITY : 6 </a:t>
            </a:r>
            <a:r>
              <a:rPr sz="3200" spc="-30" dirty="0">
                <a:latin typeface="Arial"/>
                <a:cs typeface="Arial"/>
              </a:rPr>
              <a:t>TO </a:t>
            </a:r>
            <a:r>
              <a:rPr sz="3200" dirty="0">
                <a:latin typeface="Arial"/>
                <a:cs typeface="Arial"/>
              </a:rPr>
              <a:t>8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POISES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460" y="1"/>
            <a:ext cx="11190605" cy="6740948"/>
          </a:xfrm>
          <a:prstGeom prst="rect">
            <a:avLst/>
          </a:prstGeom>
        </p:spPr>
        <p:txBody>
          <a:bodyPr vert="horz" wrap="square" lIns="0" tIns="1885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85"/>
              </a:spcBef>
            </a:pPr>
            <a:r>
              <a:rPr sz="3200" b="1" dirty="0">
                <a:latin typeface="Arial"/>
                <a:cs typeface="Arial"/>
              </a:rPr>
              <a:t>CHEMICAL CONSTITUENTS</a:t>
            </a:r>
            <a:r>
              <a:rPr sz="3200" b="1" spc="-1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266700" marR="99060" indent="-228600">
              <a:lnSpc>
                <a:spcPct val="110000"/>
              </a:lnSpc>
              <a:spcBef>
                <a:spcPts val="994"/>
              </a:spcBef>
              <a:buChar char="•"/>
              <a:tabLst>
                <a:tab pos="266700" algn="l"/>
              </a:tabLst>
            </a:pPr>
            <a:r>
              <a:rPr sz="3200" spc="-10" dirty="0">
                <a:latin typeface="Arial"/>
                <a:cs typeface="Arial"/>
              </a:rPr>
              <a:t>CASTOR </a:t>
            </a:r>
            <a:r>
              <a:rPr sz="3200" dirty="0">
                <a:latin typeface="Arial"/>
                <a:cs typeface="Arial"/>
              </a:rPr>
              <a:t>OIL </a:t>
            </a:r>
            <a:r>
              <a:rPr sz="3200" spc="-30" dirty="0">
                <a:latin typeface="Arial"/>
                <a:cs typeface="Arial"/>
              </a:rPr>
              <a:t>CONTAINS </a:t>
            </a:r>
            <a:r>
              <a:rPr sz="3200" spc="-20" dirty="0">
                <a:latin typeface="Arial"/>
                <a:cs typeface="Arial"/>
              </a:rPr>
              <a:t>TRIGLYCERIDE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2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RICINOLEIC  ACID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80%.</a:t>
            </a:r>
            <a:endParaRPr sz="3200">
              <a:latin typeface="Arial"/>
              <a:cs typeface="Arial"/>
            </a:endParaRPr>
          </a:p>
          <a:p>
            <a:pPr marL="266700" marR="30480" indent="-228600">
              <a:lnSpc>
                <a:spcPct val="110000"/>
              </a:lnSpc>
              <a:spcBef>
                <a:spcPts val="1010"/>
              </a:spcBef>
              <a:buChar char="•"/>
              <a:tabLst>
                <a:tab pos="266700" algn="l"/>
              </a:tabLst>
            </a:pPr>
            <a:r>
              <a:rPr sz="3200" dirty="0">
                <a:latin typeface="Arial"/>
                <a:cs typeface="Arial"/>
              </a:rPr>
              <a:t>THE VISCOSITY OF </a:t>
            </a:r>
            <a:r>
              <a:rPr sz="3200" spc="-10" dirty="0">
                <a:latin typeface="Arial"/>
                <a:cs typeface="Arial"/>
              </a:rPr>
              <a:t>CASTOR </a:t>
            </a:r>
            <a:r>
              <a:rPr sz="3200" dirty="0">
                <a:latin typeface="Arial"/>
                <a:cs typeface="Arial"/>
              </a:rPr>
              <a:t>OIL IS DUE </a:t>
            </a:r>
            <a:r>
              <a:rPr sz="3200" spc="-30" dirty="0">
                <a:latin typeface="Arial"/>
                <a:cs typeface="Arial"/>
              </a:rPr>
              <a:t>TO</a:t>
            </a:r>
            <a:r>
              <a:rPr sz="3200" spc="-3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RICINOLEIC  ACID.</a:t>
            </a:r>
            <a:endParaRPr sz="3200">
              <a:latin typeface="Arial"/>
              <a:cs typeface="Arial"/>
            </a:endParaRPr>
          </a:p>
          <a:p>
            <a:pPr marL="266700" marR="532130" indent="-228600">
              <a:lnSpc>
                <a:spcPct val="110100"/>
              </a:lnSpc>
              <a:spcBef>
                <a:spcPts val="994"/>
              </a:spcBef>
              <a:buChar char="•"/>
              <a:tabLst>
                <a:tab pos="266700" algn="l"/>
              </a:tabLst>
            </a:pPr>
            <a:r>
              <a:rPr sz="3200" dirty="0">
                <a:latin typeface="Arial"/>
                <a:cs typeface="Arial"/>
              </a:rPr>
              <a:t>OTHER </a:t>
            </a:r>
            <a:r>
              <a:rPr sz="3200" spc="-25" dirty="0">
                <a:latin typeface="Arial"/>
                <a:cs typeface="Arial"/>
              </a:rPr>
              <a:t>GLYCERIDES </a:t>
            </a:r>
            <a:r>
              <a:rPr sz="3200" dirty="0">
                <a:latin typeface="Arial"/>
                <a:cs typeface="Arial"/>
              </a:rPr>
              <a:t>ARE ISORICINOLEIC,</a:t>
            </a:r>
            <a:r>
              <a:rPr sz="3200" spc="-2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LINOLEIC,  STEARIC AND ISOSTEARIC</a:t>
            </a:r>
            <a:r>
              <a:rPr sz="3200" spc="-4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ACID.</a:t>
            </a:r>
            <a:endParaRPr sz="3200">
              <a:latin typeface="Arial"/>
              <a:cs typeface="Arial"/>
            </a:endParaRPr>
          </a:p>
          <a:p>
            <a:pPr marL="266700" marR="617220" indent="-228600">
              <a:lnSpc>
                <a:spcPct val="110000"/>
              </a:lnSpc>
              <a:spcBef>
                <a:spcPts val="994"/>
              </a:spcBef>
              <a:buChar char="•"/>
              <a:tabLst>
                <a:tab pos="266700" algn="l"/>
              </a:tabLst>
            </a:pPr>
            <a:r>
              <a:rPr sz="3200" dirty="0">
                <a:latin typeface="Arial"/>
                <a:cs typeface="Arial"/>
              </a:rPr>
              <a:t>IT </a:t>
            </a:r>
            <a:r>
              <a:rPr sz="3200" spc="-30" dirty="0">
                <a:latin typeface="Arial"/>
                <a:cs typeface="Arial"/>
              </a:rPr>
              <a:t>CONTAINS </a:t>
            </a:r>
            <a:r>
              <a:rPr sz="3200" spc="-20" dirty="0">
                <a:latin typeface="Arial"/>
                <a:cs typeface="Arial"/>
              </a:rPr>
              <a:t>HEPTALDEHYDE. </a:t>
            </a:r>
            <a:r>
              <a:rPr sz="3200" dirty="0">
                <a:latin typeface="Arial"/>
                <a:cs typeface="Arial"/>
              </a:rPr>
              <a:t>UNDECENOIC ACID</a:t>
            </a:r>
            <a:r>
              <a:rPr sz="3200" spc="-2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&amp;  SEBACIC</a:t>
            </a:r>
            <a:r>
              <a:rPr sz="3200" spc="-1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ACID.</a:t>
            </a:r>
            <a:endParaRPr sz="3200">
              <a:latin typeface="Arial"/>
              <a:cs typeface="Arial"/>
            </a:endParaRPr>
          </a:p>
          <a:p>
            <a:pPr marL="266700" marR="1569085" indent="-228600">
              <a:lnSpc>
                <a:spcPct val="110000"/>
              </a:lnSpc>
              <a:spcBef>
                <a:spcPts val="1010"/>
              </a:spcBef>
              <a:buChar char="•"/>
              <a:tabLst>
                <a:tab pos="266700" algn="l"/>
              </a:tabLst>
            </a:pPr>
            <a:r>
              <a:rPr sz="3200" dirty="0">
                <a:latin typeface="Arial"/>
                <a:cs typeface="Arial"/>
              </a:rPr>
              <a:t>RICINOLEIC ACID : </a:t>
            </a:r>
            <a:r>
              <a:rPr sz="3200" spc="5" dirty="0">
                <a:latin typeface="Arial"/>
                <a:cs typeface="Arial"/>
              </a:rPr>
              <a:t>CH</a:t>
            </a:r>
            <a:r>
              <a:rPr sz="3150" spc="7" baseline="-21164" dirty="0">
                <a:latin typeface="Arial"/>
                <a:cs typeface="Arial"/>
              </a:rPr>
              <a:t>3 </a:t>
            </a:r>
            <a:r>
              <a:rPr sz="3200" spc="5" dirty="0">
                <a:latin typeface="Arial"/>
                <a:cs typeface="Arial"/>
              </a:rPr>
              <a:t>(CH</a:t>
            </a:r>
            <a:r>
              <a:rPr sz="3150" spc="7" baseline="-21164" dirty="0">
                <a:latin typeface="Arial"/>
                <a:cs typeface="Arial"/>
              </a:rPr>
              <a:t>2</a:t>
            </a:r>
            <a:r>
              <a:rPr sz="3200" spc="5" dirty="0">
                <a:latin typeface="Arial"/>
                <a:cs typeface="Arial"/>
              </a:rPr>
              <a:t>)</a:t>
            </a:r>
            <a:r>
              <a:rPr sz="3150" spc="7" baseline="-21164" dirty="0">
                <a:latin typeface="Arial"/>
                <a:cs typeface="Arial"/>
              </a:rPr>
              <a:t>6 </a:t>
            </a:r>
            <a:r>
              <a:rPr sz="3200" spc="5" dirty="0">
                <a:latin typeface="Arial"/>
                <a:cs typeface="Arial"/>
              </a:rPr>
              <a:t>CHOHCH</a:t>
            </a:r>
            <a:r>
              <a:rPr sz="3150" spc="7" baseline="-21164" dirty="0">
                <a:latin typeface="Arial"/>
                <a:cs typeface="Arial"/>
              </a:rPr>
              <a:t>2</a:t>
            </a:r>
            <a:r>
              <a:rPr sz="3200" spc="5" dirty="0">
                <a:latin typeface="Arial"/>
                <a:cs typeface="Arial"/>
              </a:rPr>
              <a:t>CH </a:t>
            </a:r>
            <a:r>
              <a:rPr sz="3200" dirty="0">
                <a:latin typeface="Arial"/>
                <a:cs typeface="Arial"/>
              </a:rPr>
              <a:t>=</a:t>
            </a:r>
            <a:r>
              <a:rPr sz="3200" spc="-30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CH  </a:t>
            </a:r>
            <a:r>
              <a:rPr sz="3200" spc="-35" dirty="0">
                <a:latin typeface="Arial"/>
                <a:cs typeface="Arial"/>
              </a:rPr>
              <a:t>(CH</a:t>
            </a:r>
            <a:r>
              <a:rPr sz="3150" spc="-52" baseline="-21164" dirty="0">
                <a:latin typeface="Arial"/>
                <a:cs typeface="Arial"/>
              </a:rPr>
              <a:t>2</a:t>
            </a:r>
            <a:r>
              <a:rPr sz="3200" spc="-35" dirty="0">
                <a:latin typeface="Arial"/>
                <a:cs typeface="Arial"/>
              </a:rPr>
              <a:t>)</a:t>
            </a:r>
            <a:r>
              <a:rPr sz="3150" spc="-52" baseline="-21164" dirty="0">
                <a:latin typeface="Arial"/>
                <a:cs typeface="Arial"/>
              </a:rPr>
              <a:t>7</a:t>
            </a:r>
            <a:r>
              <a:rPr sz="3200" spc="-35" dirty="0">
                <a:latin typeface="Arial"/>
                <a:cs typeface="Arial"/>
              </a:rPr>
              <a:t>COPY.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2012" y="0"/>
            <a:ext cx="11193145" cy="3488262"/>
          </a:xfrm>
          <a:prstGeom prst="rect">
            <a:avLst/>
          </a:prstGeom>
        </p:spPr>
        <p:txBody>
          <a:bodyPr vert="horz" wrap="square" lIns="0" tIns="2368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64"/>
              </a:spcBef>
            </a:pPr>
            <a:r>
              <a:rPr sz="3200" b="1" spc="-45" dirty="0">
                <a:latin typeface="Arial"/>
                <a:cs typeface="Arial"/>
              </a:rPr>
              <a:t>PREPARATION </a:t>
            </a:r>
            <a:r>
              <a:rPr sz="3200" b="1" spc="-20" dirty="0">
                <a:latin typeface="Arial"/>
                <a:cs typeface="Arial"/>
              </a:rPr>
              <a:t>OFPREPAREAL </a:t>
            </a:r>
            <a:r>
              <a:rPr sz="3200" b="1" spc="-10" dirty="0">
                <a:latin typeface="Arial"/>
                <a:cs typeface="Arial"/>
              </a:rPr>
              <a:t>CASTOR </a:t>
            </a:r>
            <a:r>
              <a:rPr sz="3200" b="1" dirty="0">
                <a:latin typeface="Arial"/>
                <a:cs typeface="Arial"/>
              </a:rPr>
              <a:t>OIL</a:t>
            </a:r>
            <a:r>
              <a:rPr sz="3200" b="1" spc="-16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70"/>
              </a:spcBef>
              <a:buChar char="•"/>
              <a:tabLst>
                <a:tab pos="241300" algn="l"/>
              </a:tabLst>
            </a:pPr>
            <a:r>
              <a:rPr sz="3200" spc="-10" dirty="0">
                <a:latin typeface="Arial"/>
                <a:cs typeface="Arial"/>
              </a:rPr>
              <a:t>CASTOR </a:t>
            </a:r>
            <a:r>
              <a:rPr sz="3200" dirty="0">
                <a:latin typeface="Arial"/>
                <a:cs typeface="Arial"/>
              </a:rPr>
              <a:t>OIL IS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PREPARED-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7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latin typeface="Arial"/>
                <a:cs typeface="Arial"/>
              </a:rPr>
              <a:t>BY CRUSHING THE SEEDS IN HYDRAULIC PRESS</a:t>
            </a:r>
            <a:r>
              <a:rPr sz="3200" spc="-3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endParaRPr sz="3200">
              <a:latin typeface="Arial"/>
              <a:cs typeface="Arial"/>
            </a:endParaRPr>
          </a:p>
          <a:p>
            <a:pPr marL="527685" marR="584835" indent="-515620">
              <a:lnSpc>
                <a:spcPct val="120000"/>
              </a:lnSpc>
              <a:spcBef>
                <a:spcPts val="10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latin typeface="Arial"/>
                <a:cs typeface="Arial"/>
              </a:rPr>
              <a:t>IN GHANI CONSISTS OF SCREW PRESS. THE OIL</a:t>
            </a:r>
            <a:r>
              <a:rPr sz="3200" spc="-2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  PRODUCED IS NON-MEDICINAL </a:t>
            </a:r>
            <a:r>
              <a:rPr sz="3200" spc="-10" dirty="0">
                <a:latin typeface="Arial"/>
                <a:cs typeface="Arial"/>
              </a:rPr>
              <a:t>CASTOR</a:t>
            </a:r>
            <a:r>
              <a:rPr sz="3200" spc="-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OIL.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85917" y="2578607"/>
            <a:ext cx="6006465" cy="4279900"/>
            <a:chOff x="6185915" y="2578607"/>
            <a:chExt cx="6006465" cy="4279900"/>
          </a:xfrm>
        </p:grpSpPr>
        <p:sp>
          <p:nvSpPr>
            <p:cNvPr id="4" name="object 4"/>
            <p:cNvSpPr/>
            <p:nvPr/>
          </p:nvSpPr>
          <p:spPr>
            <a:xfrm>
              <a:off x="6185915" y="2578607"/>
              <a:ext cx="6006084" cy="42793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77939" y="2770631"/>
              <a:ext cx="5814059" cy="40873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879" y="1"/>
            <a:ext cx="11480800" cy="7157984"/>
          </a:xfrm>
          <a:prstGeom prst="rect">
            <a:avLst/>
          </a:prstGeom>
        </p:spPr>
        <p:txBody>
          <a:bodyPr vert="horz" wrap="square" lIns="0" tIns="2368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64"/>
              </a:spcBef>
            </a:pPr>
            <a:r>
              <a:rPr sz="3200" b="1" dirty="0">
                <a:latin typeface="Arial"/>
                <a:cs typeface="Arial"/>
              </a:rPr>
              <a:t>CONTI...</a:t>
            </a:r>
            <a:endParaRPr sz="32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770"/>
              </a:spcBef>
              <a:buChar char="•"/>
              <a:tabLst>
                <a:tab pos="241935" algn="l"/>
              </a:tabLst>
            </a:pPr>
            <a:r>
              <a:rPr sz="3200" dirty="0">
                <a:latin typeface="Arial"/>
                <a:cs typeface="Arial"/>
              </a:rPr>
              <a:t>SEEDS ARE GRADED, IMPURITIES ARE</a:t>
            </a:r>
            <a:r>
              <a:rPr sz="3200" spc="-4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REMOVED.</a:t>
            </a:r>
            <a:endParaRPr sz="3200">
              <a:latin typeface="Arial"/>
              <a:cs typeface="Arial"/>
            </a:endParaRPr>
          </a:p>
          <a:p>
            <a:pPr marL="241300" marR="5080" indent="-229235">
              <a:lnSpc>
                <a:spcPct val="120000"/>
              </a:lnSpc>
              <a:spcBef>
                <a:spcPts val="1005"/>
              </a:spcBef>
              <a:buChar char="•"/>
              <a:tabLst>
                <a:tab pos="241935" algn="l"/>
              </a:tabLst>
            </a:pPr>
            <a:r>
              <a:rPr sz="3200" dirty="0">
                <a:latin typeface="Arial"/>
                <a:cs typeface="Arial"/>
              </a:rPr>
              <a:t>HULLS ARE REMOVED AND </a:t>
            </a:r>
            <a:r>
              <a:rPr sz="3200" spc="-20" dirty="0">
                <a:latin typeface="Arial"/>
                <a:cs typeface="Arial"/>
              </a:rPr>
              <a:t>DECORTICATED, </a:t>
            </a:r>
            <a:r>
              <a:rPr sz="3200" dirty="0">
                <a:latin typeface="Arial"/>
                <a:cs typeface="Arial"/>
              </a:rPr>
              <a:t>WHICH  HELP IN CONTROLLING ACID </a:t>
            </a:r>
            <a:r>
              <a:rPr sz="3200" spc="-50" dirty="0">
                <a:latin typeface="Arial"/>
                <a:cs typeface="Arial"/>
              </a:rPr>
              <a:t>VALUE </a:t>
            </a:r>
            <a:r>
              <a:rPr sz="3200" dirty="0">
                <a:latin typeface="Arial"/>
                <a:cs typeface="Arial"/>
              </a:rPr>
              <a:t>AND IMPROVES</a:t>
            </a:r>
            <a:r>
              <a:rPr sz="3200" spc="-5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  COLOUR OF THE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OIL.</a:t>
            </a:r>
            <a:endParaRPr sz="3200">
              <a:latin typeface="Arial"/>
              <a:cs typeface="Arial"/>
            </a:endParaRPr>
          </a:p>
          <a:p>
            <a:pPr marL="241300" marR="1712595" indent="-229235">
              <a:lnSpc>
                <a:spcPct val="120100"/>
              </a:lnSpc>
              <a:spcBef>
                <a:spcPts val="995"/>
              </a:spcBef>
              <a:buChar char="•"/>
              <a:tabLst>
                <a:tab pos="241935" algn="l"/>
              </a:tabLst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spc="-10" dirty="0">
                <a:latin typeface="Arial"/>
                <a:cs typeface="Arial"/>
              </a:rPr>
              <a:t>CASTOR </a:t>
            </a:r>
            <a:r>
              <a:rPr sz="3200" dirty="0">
                <a:latin typeface="Arial"/>
                <a:cs typeface="Arial"/>
              </a:rPr>
              <a:t>CAKE WITH HULLS INCREASE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  MANORIAL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VALUE.</a:t>
            </a:r>
            <a:endParaRPr sz="3200">
              <a:latin typeface="Arial"/>
              <a:cs typeface="Arial"/>
            </a:endParaRPr>
          </a:p>
          <a:p>
            <a:pPr marL="241300" marR="294640" indent="-229235">
              <a:lnSpc>
                <a:spcPct val="120000"/>
              </a:lnSpc>
              <a:spcBef>
                <a:spcPts val="994"/>
              </a:spcBef>
              <a:buChar char="•"/>
              <a:tabLst>
                <a:tab pos="241935" algn="l"/>
              </a:tabLst>
            </a:pPr>
            <a:r>
              <a:rPr sz="3200" dirty="0">
                <a:latin typeface="Arial"/>
                <a:cs typeface="Arial"/>
              </a:rPr>
              <a:t>DECOR </a:t>
            </a:r>
            <a:r>
              <a:rPr sz="3200" spc="-35" dirty="0">
                <a:latin typeface="Arial"/>
                <a:cs typeface="Arial"/>
              </a:rPr>
              <a:t>TICATED </a:t>
            </a:r>
            <a:r>
              <a:rPr sz="3200" dirty="0">
                <a:latin typeface="Arial"/>
                <a:cs typeface="Arial"/>
              </a:rPr>
              <a:t>SEEDS ARE PRESSED UNDER  HYDRAULIC PRESS WITH A PRESSURE OF 2 </a:t>
            </a:r>
            <a:r>
              <a:rPr sz="3200" spc="-10" dirty="0">
                <a:latin typeface="Arial"/>
                <a:cs typeface="Arial"/>
              </a:rPr>
              <a:t>TONNES  </a:t>
            </a:r>
            <a:r>
              <a:rPr sz="3200" dirty="0">
                <a:latin typeface="Arial"/>
                <a:cs typeface="Arial"/>
              </a:rPr>
              <a:t>PER SQUARE INCH, IT HELPS IN EXTRACTING OUT</a:t>
            </a:r>
            <a:r>
              <a:rPr sz="3200" spc="-229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30%  </a:t>
            </a:r>
            <a:r>
              <a:rPr sz="3200" spc="5" dirty="0">
                <a:latin typeface="Arial"/>
                <a:cs typeface="Arial"/>
              </a:rPr>
              <a:t>OF </a:t>
            </a:r>
            <a:r>
              <a:rPr sz="3200" dirty="0">
                <a:latin typeface="Arial"/>
                <a:cs typeface="Arial"/>
              </a:rPr>
              <a:t>THE OIL PRESENT IN THE SEEDS</a:t>
            </a:r>
            <a:r>
              <a:rPr sz="3200" spc="-540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AT </a:t>
            </a:r>
            <a:r>
              <a:rPr sz="3200" spc="5" dirty="0">
                <a:latin typeface="Arial"/>
                <a:cs typeface="Arial"/>
              </a:rPr>
              <a:t>ROOM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591" y="0"/>
            <a:ext cx="11323955" cy="7286738"/>
          </a:xfrm>
          <a:prstGeom prst="rect">
            <a:avLst/>
          </a:prstGeom>
        </p:spPr>
        <p:txBody>
          <a:bodyPr vert="horz" wrap="square" lIns="0" tIns="1885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sz="3200" b="1" dirty="0">
                <a:latin typeface="Arial"/>
                <a:cs typeface="Arial"/>
              </a:rPr>
              <a:t>CONTI...</a:t>
            </a:r>
            <a:endParaRPr sz="3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380"/>
              </a:spcBef>
              <a:buChar char="•"/>
              <a:tabLst>
                <a:tab pos="241300" algn="l"/>
              </a:tabLst>
            </a:pPr>
            <a:r>
              <a:rPr sz="3200" dirty="0">
                <a:latin typeface="Arial"/>
                <a:cs typeface="Arial"/>
              </a:rPr>
              <a:t>OIL IS KNOWN AS COLD DROWN</a:t>
            </a:r>
            <a:r>
              <a:rPr sz="3200" spc="-3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OIL.</a:t>
            </a:r>
            <a:endParaRPr sz="3200">
              <a:latin typeface="Arial"/>
              <a:cs typeface="Arial"/>
            </a:endParaRPr>
          </a:p>
          <a:p>
            <a:pPr marL="241300" marR="5080" indent="-228600">
              <a:lnSpc>
                <a:spcPct val="110000"/>
              </a:lnSpc>
              <a:spcBef>
                <a:spcPts val="1010"/>
              </a:spcBef>
              <a:buChar char="•"/>
              <a:tabLst>
                <a:tab pos="241300" algn="l"/>
              </a:tabLst>
            </a:pPr>
            <a:r>
              <a:rPr sz="3200" dirty="0">
                <a:latin typeface="Arial"/>
                <a:cs typeface="Arial"/>
              </a:rPr>
              <a:t>REST OF THE OIL IS REMOVED BY INCREASING THE  PRESSURE, HOT PRESSING, OR </a:t>
            </a:r>
            <a:r>
              <a:rPr sz="3200" spc="-35" dirty="0">
                <a:latin typeface="Arial"/>
                <a:cs typeface="Arial"/>
              </a:rPr>
              <a:t>SOLVENT</a:t>
            </a:r>
            <a:r>
              <a:rPr sz="3200" spc="-1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EXTRACTION  PROCESS.</a:t>
            </a:r>
            <a:endParaRPr sz="3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380"/>
              </a:spcBef>
              <a:buChar char="•"/>
              <a:tabLst>
                <a:tab pos="241300" algn="l"/>
              </a:tabLst>
            </a:pPr>
            <a:r>
              <a:rPr sz="3200" dirty="0">
                <a:latin typeface="Arial"/>
                <a:cs typeface="Arial"/>
              </a:rPr>
              <a:t>THIS OIL IS NOT </a:t>
            </a:r>
            <a:r>
              <a:rPr sz="3200" spc="-30" dirty="0">
                <a:latin typeface="Arial"/>
                <a:cs typeface="Arial"/>
              </a:rPr>
              <a:t>SUITABLE </a:t>
            </a:r>
            <a:r>
              <a:rPr sz="3200" dirty="0">
                <a:latin typeface="Arial"/>
                <a:cs typeface="Arial"/>
              </a:rPr>
              <a:t>FOR MEDICAL</a:t>
            </a:r>
            <a:r>
              <a:rPr sz="3200" spc="-3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PURPOSE.</a:t>
            </a:r>
            <a:endParaRPr sz="3200">
              <a:latin typeface="Arial"/>
              <a:cs typeface="Arial"/>
            </a:endParaRPr>
          </a:p>
          <a:p>
            <a:pPr marL="241300" marR="576580" indent="-228600">
              <a:lnSpc>
                <a:spcPct val="110000"/>
              </a:lnSpc>
              <a:spcBef>
                <a:spcPts val="994"/>
              </a:spcBef>
              <a:buChar char="•"/>
              <a:tabLst>
                <a:tab pos="241300" algn="l"/>
              </a:tabLst>
            </a:pPr>
            <a:r>
              <a:rPr sz="3200" dirty="0">
                <a:latin typeface="Arial"/>
                <a:cs typeface="Arial"/>
              </a:rPr>
              <a:t>THE COLD DROWN OIL IS </a:t>
            </a:r>
            <a:r>
              <a:rPr sz="3200" spc="-5" dirty="0">
                <a:latin typeface="Arial"/>
                <a:cs typeface="Arial"/>
              </a:rPr>
              <a:t>STEAMED </a:t>
            </a:r>
            <a:r>
              <a:rPr sz="3200" spc="-120" dirty="0">
                <a:latin typeface="Arial"/>
                <a:cs typeface="Arial"/>
              </a:rPr>
              <a:t>AT </a:t>
            </a:r>
            <a:r>
              <a:rPr sz="3200" dirty="0">
                <a:latin typeface="Arial"/>
                <a:cs typeface="Arial"/>
              </a:rPr>
              <a:t>80°C, </a:t>
            </a:r>
            <a:r>
              <a:rPr sz="3200" spc="-30" dirty="0">
                <a:latin typeface="Arial"/>
                <a:cs typeface="Arial"/>
              </a:rPr>
              <a:t>TO  </a:t>
            </a:r>
            <a:r>
              <a:rPr sz="3200" dirty="0">
                <a:latin typeface="Arial"/>
                <a:cs typeface="Arial"/>
              </a:rPr>
              <a:t>DESTROY THE ENZYME </a:t>
            </a:r>
            <a:r>
              <a:rPr sz="3200" spc="-40" dirty="0">
                <a:latin typeface="Arial"/>
                <a:cs typeface="Arial"/>
              </a:rPr>
              <a:t>LIPASE </a:t>
            </a:r>
            <a:r>
              <a:rPr sz="3200" dirty="0">
                <a:latin typeface="Arial"/>
                <a:cs typeface="Arial"/>
              </a:rPr>
              <a:t>AND RECIN, THEN  BLEACHED, DEACIDIFIED WITH SODIUM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CARBONATE  </a:t>
            </a:r>
            <a:r>
              <a:rPr sz="3200" spc="-30" dirty="0">
                <a:latin typeface="Arial"/>
                <a:cs typeface="Arial"/>
              </a:rPr>
              <a:t>TO </a:t>
            </a:r>
            <a:r>
              <a:rPr sz="3200" dirty="0">
                <a:latin typeface="Arial"/>
                <a:cs typeface="Arial"/>
              </a:rPr>
              <a:t>REMOVE FREE </a:t>
            </a:r>
            <a:r>
              <a:rPr sz="3200" spc="-85" dirty="0">
                <a:latin typeface="Arial"/>
                <a:cs typeface="Arial"/>
              </a:rPr>
              <a:t>FATTY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ACID.</a:t>
            </a:r>
            <a:endParaRPr sz="3200">
              <a:latin typeface="Arial"/>
              <a:cs typeface="Arial"/>
            </a:endParaRPr>
          </a:p>
          <a:p>
            <a:pPr marL="241300" marR="458470" indent="-228600">
              <a:lnSpc>
                <a:spcPct val="110100"/>
              </a:lnSpc>
              <a:spcBef>
                <a:spcPts val="1005"/>
              </a:spcBef>
              <a:buChar char="•"/>
              <a:tabLst>
                <a:tab pos="241300" algn="l"/>
              </a:tabLst>
            </a:pPr>
            <a:r>
              <a:rPr sz="3200" dirty="0">
                <a:latin typeface="Arial"/>
                <a:cs typeface="Arial"/>
              </a:rPr>
              <a:t>IF </a:t>
            </a:r>
            <a:r>
              <a:rPr sz="3200" spc="-45" dirty="0">
                <a:latin typeface="Arial"/>
                <a:cs typeface="Arial"/>
              </a:rPr>
              <a:t>NECESSARY, </a:t>
            </a:r>
            <a:r>
              <a:rPr sz="3200" dirty="0">
                <a:latin typeface="Arial"/>
                <a:cs typeface="Arial"/>
              </a:rPr>
              <a:t>OIL IS </a:t>
            </a:r>
            <a:r>
              <a:rPr sz="3200" spc="-20" dirty="0">
                <a:latin typeface="Arial"/>
                <a:cs typeface="Arial"/>
              </a:rPr>
              <a:t>WASHED </a:t>
            </a:r>
            <a:r>
              <a:rPr sz="3200" dirty="0">
                <a:latin typeface="Arial"/>
                <a:cs typeface="Arial"/>
              </a:rPr>
              <a:t>WITH HOT </a:t>
            </a:r>
            <a:r>
              <a:rPr sz="3200" spc="-75" dirty="0">
                <a:latin typeface="Arial"/>
                <a:cs typeface="Arial"/>
              </a:rPr>
              <a:t>WATER  </a:t>
            </a:r>
            <a:r>
              <a:rPr sz="3200" dirty="0">
                <a:latin typeface="Arial"/>
                <a:cs typeface="Arial"/>
              </a:rPr>
              <a:t>BEFORE STEAMING </a:t>
            </a:r>
            <a:r>
              <a:rPr sz="3200" spc="-30" dirty="0">
                <a:latin typeface="Arial"/>
                <a:cs typeface="Arial"/>
              </a:rPr>
              <a:t>TO </a:t>
            </a:r>
            <a:r>
              <a:rPr sz="3200" dirty="0">
                <a:latin typeface="Arial"/>
                <a:cs typeface="Arial"/>
              </a:rPr>
              <a:t>REMOVE THE</a:t>
            </a:r>
            <a:r>
              <a:rPr sz="3200" spc="-1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MUCILAGINOUS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</TotalTime>
  <Words>618</Words>
  <Application>Microsoft Office PowerPoint</Application>
  <PresentationFormat>Custom</PresentationFormat>
  <Paragraphs>69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CASTOR OIL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CHEMICAL TEST 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CASTOR OIL</dc:title>
  <dc:creator>Ladi Alik Kumar</dc:creator>
  <cp:lastModifiedBy>alikkumar.ladi@cutm.ac.in</cp:lastModifiedBy>
  <cp:revision>1</cp:revision>
  <dcterms:created xsi:type="dcterms:W3CDTF">2021-03-04T08:41:16Z</dcterms:created>
  <dcterms:modified xsi:type="dcterms:W3CDTF">2021-03-04T08:47:18Z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2019-10-11T00:00:00Z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2021-03-04T00:00:00Z</vt:filetime>
  </property>
</Properties>
</file>