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D7314-DC1C-4732-B635-6ECC661E43BA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510390F0-6407-4C3E-B730-40E14B3EE8D8}">
      <dgm:prSet/>
      <dgm:spPr/>
      <dgm:t>
        <a:bodyPr/>
        <a:lstStyle/>
        <a:p>
          <a:pPr rtl="0"/>
          <a:r>
            <a:rPr lang="en-GB" smtClean="0"/>
            <a:t>Attention</a:t>
          </a:r>
          <a:endParaRPr lang="en-GB"/>
        </a:p>
      </dgm:t>
    </dgm:pt>
    <dgm:pt modelId="{4BE985CD-E813-48D8-871D-4CD6567FBDB0}" type="parTrans" cxnId="{6D608596-1719-4895-9755-76B178D0162F}">
      <dgm:prSet/>
      <dgm:spPr/>
      <dgm:t>
        <a:bodyPr/>
        <a:lstStyle/>
        <a:p>
          <a:endParaRPr lang="en-GB"/>
        </a:p>
      </dgm:t>
    </dgm:pt>
    <dgm:pt modelId="{5EAB6CF6-A91A-42AF-BEF1-EA8083B512CB}" type="sibTrans" cxnId="{6D608596-1719-4895-9755-76B178D0162F}">
      <dgm:prSet/>
      <dgm:spPr/>
      <dgm:t>
        <a:bodyPr/>
        <a:lstStyle/>
        <a:p>
          <a:endParaRPr lang="en-GB"/>
        </a:p>
      </dgm:t>
    </dgm:pt>
    <dgm:pt modelId="{8ABD898F-5B6F-496B-8E27-00BA8FFD4402}">
      <dgm:prSet/>
      <dgm:spPr/>
      <dgm:t>
        <a:bodyPr/>
        <a:lstStyle/>
        <a:p>
          <a:pPr rtl="0"/>
          <a:r>
            <a:rPr lang="en-GB" dirty="0" smtClean="0"/>
            <a:t>We cannot learn if we are not focused on the task.</a:t>
          </a:r>
        </a:p>
        <a:p>
          <a:pPr rtl="0"/>
          <a:r>
            <a:rPr lang="en-GB" dirty="0" smtClean="0"/>
            <a:t>If we see something as being novel or different in some way, we are more likely to make it the focus of their attention. </a:t>
          </a:r>
        </a:p>
        <a:p>
          <a:pPr rtl="0"/>
          <a:r>
            <a:rPr lang="en-GB" dirty="0" smtClean="0"/>
            <a:t>Social contexts help to reinforce these perceptions.</a:t>
          </a:r>
          <a:endParaRPr lang="en-GB" dirty="0"/>
        </a:p>
      </dgm:t>
    </dgm:pt>
    <dgm:pt modelId="{A6DD15F6-D233-4D43-B6DF-00E6860CADD8}" type="parTrans" cxnId="{D50D3555-B5C4-41AC-B020-FF7BBEDD95CA}">
      <dgm:prSet/>
      <dgm:spPr/>
      <dgm:t>
        <a:bodyPr/>
        <a:lstStyle/>
        <a:p>
          <a:endParaRPr lang="en-GB"/>
        </a:p>
      </dgm:t>
    </dgm:pt>
    <dgm:pt modelId="{02C5E197-5DB2-4BC7-AE60-BCB3A8FD31A7}" type="sibTrans" cxnId="{D50D3555-B5C4-41AC-B020-FF7BBEDD95CA}">
      <dgm:prSet/>
      <dgm:spPr/>
      <dgm:t>
        <a:bodyPr/>
        <a:lstStyle/>
        <a:p>
          <a:endParaRPr lang="en-GB"/>
        </a:p>
      </dgm:t>
    </dgm:pt>
    <dgm:pt modelId="{1F80EEA3-D964-4C9B-83C6-E4112F5A0C4A}">
      <dgm:prSet/>
      <dgm:spPr/>
      <dgm:t>
        <a:bodyPr/>
        <a:lstStyle/>
        <a:p>
          <a:pPr rtl="0"/>
          <a:r>
            <a:rPr lang="en-GB" smtClean="0"/>
            <a:t>Retention</a:t>
          </a:r>
          <a:endParaRPr lang="en-GB"/>
        </a:p>
      </dgm:t>
    </dgm:pt>
    <dgm:pt modelId="{5D947A37-8DB2-422D-95AF-4C95BF23EF9C}" type="parTrans" cxnId="{3A30339F-1FD8-4DB5-8FF1-1AFB427F9B68}">
      <dgm:prSet/>
      <dgm:spPr/>
      <dgm:t>
        <a:bodyPr/>
        <a:lstStyle/>
        <a:p>
          <a:endParaRPr lang="en-GB"/>
        </a:p>
      </dgm:t>
    </dgm:pt>
    <dgm:pt modelId="{7FF660DD-AADE-4E3A-9F32-A22595E7CCB7}" type="sibTrans" cxnId="{3A30339F-1FD8-4DB5-8FF1-1AFB427F9B68}">
      <dgm:prSet/>
      <dgm:spPr/>
      <dgm:t>
        <a:bodyPr/>
        <a:lstStyle/>
        <a:p>
          <a:endParaRPr lang="en-GB"/>
        </a:p>
      </dgm:t>
    </dgm:pt>
    <dgm:pt modelId="{3C86D037-066A-4C81-9C77-6EF35DC95F4E}">
      <dgm:prSet/>
      <dgm:spPr/>
      <dgm:t>
        <a:bodyPr/>
        <a:lstStyle/>
        <a:p>
          <a:pPr rtl="0"/>
          <a:r>
            <a:rPr lang="en-GB" dirty="0" smtClean="0"/>
            <a:t>We learn by internalizing information in our memories. </a:t>
          </a:r>
        </a:p>
        <a:p>
          <a:pPr rtl="0"/>
          <a:r>
            <a:rPr lang="en-GB" dirty="0" smtClean="0"/>
            <a:t>We recall that information later when we are required to respond to a situation that is similar the situation within which we first learned the information.</a:t>
          </a:r>
          <a:endParaRPr lang="en-GB" dirty="0"/>
        </a:p>
      </dgm:t>
    </dgm:pt>
    <dgm:pt modelId="{0E4F047E-6135-4491-91BF-3D74FE90B8ED}" type="parTrans" cxnId="{B34A9D24-E4E9-4B29-90C8-7040DCF46976}">
      <dgm:prSet/>
      <dgm:spPr/>
      <dgm:t>
        <a:bodyPr/>
        <a:lstStyle/>
        <a:p>
          <a:endParaRPr lang="en-GB"/>
        </a:p>
      </dgm:t>
    </dgm:pt>
    <dgm:pt modelId="{162CAB74-637C-48AB-9944-E7D1C3E8FD69}" type="sibTrans" cxnId="{B34A9D24-E4E9-4B29-90C8-7040DCF46976}">
      <dgm:prSet/>
      <dgm:spPr/>
      <dgm:t>
        <a:bodyPr/>
        <a:lstStyle/>
        <a:p>
          <a:endParaRPr lang="en-GB"/>
        </a:p>
      </dgm:t>
    </dgm:pt>
    <dgm:pt modelId="{27CC583D-F9FA-4408-B5B6-C9D5394AC554}">
      <dgm:prSet/>
      <dgm:spPr/>
      <dgm:t>
        <a:bodyPr/>
        <a:lstStyle/>
        <a:p>
          <a:pPr rtl="0"/>
          <a:r>
            <a:rPr lang="en-GB" smtClean="0"/>
            <a:t>Reproduction</a:t>
          </a:r>
          <a:endParaRPr lang="en-GB"/>
        </a:p>
      </dgm:t>
    </dgm:pt>
    <dgm:pt modelId="{17CDEB4A-E6FC-47DF-8C60-9F2417C235F6}" type="parTrans" cxnId="{EF7929DE-CD84-43E7-A39B-1F050BB63763}">
      <dgm:prSet/>
      <dgm:spPr/>
      <dgm:t>
        <a:bodyPr/>
        <a:lstStyle/>
        <a:p>
          <a:endParaRPr lang="en-GB"/>
        </a:p>
      </dgm:t>
    </dgm:pt>
    <dgm:pt modelId="{E63ECA6F-2E84-4428-A680-A92D243633A5}" type="sibTrans" cxnId="{EF7929DE-CD84-43E7-A39B-1F050BB63763}">
      <dgm:prSet/>
      <dgm:spPr/>
      <dgm:t>
        <a:bodyPr/>
        <a:lstStyle/>
        <a:p>
          <a:endParaRPr lang="en-GB"/>
        </a:p>
      </dgm:t>
    </dgm:pt>
    <dgm:pt modelId="{9A15EEEC-5DC9-4D7C-9EBD-6C0B4EF0D968}">
      <dgm:prSet/>
      <dgm:spPr/>
      <dgm:t>
        <a:bodyPr/>
        <a:lstStyle/>
        <a:p>
          <a:pPr rtl="0"/>
          <a:r>
            <a:rPr lang="en-GB" dirty="0" smtClean="0"/>
            <a:t>We reproduce previously learned information (</a:t>
          </a:r>
          <a:r>
            <a:rPr lang="en-GB" dirty="0" err="1" smtClean="0"/>
            <a:t>behavior</a:t>
          </a:r>
          <a:r>
            <a:rPr lang="en-GB" dirty="0" smtClean="0"/>
            <a:t>, skills, knowledge) when required. </a:t>
          </a:r>
        </a:p>
        <a:p>
          <a:pPr rtl="0"/>
          <a:r>
            <a:rPr lang="en-GB" dirty="0" smtClean="0"/>
            <a:t>However, practice through mental and physical rehearsal often improves our responses.</a:t>
          </a:r>
          <a:endParaRPr lang="en-GB" dirty="0"/>
        </a:p>
      </dgm:t>
    </dgm:pt>
    <dgm:pt modelId="{90BDAFAD-B78D-4918-8F18-C38534E67460}" type="parTrans" cxnId="{33D65F2B-9BFC-47BB-8C06-1F9992604F35}">
      <dgm:prSet/>
      <dgm:spPr/>
      <dgm:t>
        <a:bodyPr/>
        <a:lstStyle/>
        <a:p>
          <a:endParaRPr lang="en-GB"/>
        </a:p>
      </dgm:t>
    </dgm:pt>
    <dgm:pt modelId="{B832292E-E898-4F8E-87C9-09D24A11EC9D}" type="sibTrans" cxnId="{33D65F2B-9BFC-47BB-8C06-1F9992604F35}">
      <dgm:prSet/>
      <dgm:spPr/>
      <dgm:t>
        <a:bodyPr/>
        <a:lstStyle/>
        <a:p>
          <a:endParaRPr lang="en-GB"/>
        </a:p>
      </dgm:t>
    </dgm:pt>
    <dgm:pt modelId="{42A6B099-3F5C-4E50-A845-8602052E09FC}">
      <dgm:prSet/>
      <dgm:spPr/>
      <dgm:t>
        <a:bodyPr/>
        <a:lstStyle/>
        <a:p>
          <a:pPr rtl="0"/>
          <a:r>
            <a:rPr lang="en-GB" smtClean="0"/>
            <a:t>Motivation</a:t>
          </a:r>
          <a:endParaRPr lang="en-GB"/>
        </a:p>
      </dgm:t>
    </dgm:pt>
    <dgm:pt modelId="{5E5E7BB4-0512-42D9-BE3E-372BB43BA5B8}" type="parTrans" cxnId="{71BDC4EA-2645-4193-B4A7-A81AD4E2A853}">
      <dgm:prSet/>
      <dgm:spPr/>
      <dgm:t>
        <a:bodyPr/>
        <a:lstStyle/>
        <a:p>
          <a:endParaRPr lang="en-GB"/>
        </a:p>
      </dgm:t>
    </dgm:pt>
    <dgm:pt modelId="{5433B44D-53C4-49A4-B50F-531C603345AA}" type="sibTrans" cxnId="{71BDC4EA-2645-4193-B4A7-A81AD4E2A853}">
      <dgm:prSet/>
      <dgm:spPr/>
      <dgm:t>
        <a:bodyPr/>
        <a:lstStyle/>
        <a:p>
          <a:endParaRPr lang="en-GB"/>
        </a:p>
      </dgm:t>
    </dgm:pt>
    <dgm:pt modelId="{1E6E44EC-B9AC-412D-A836-5E6EDC9AF710}">
      <dgm:prSet/>
      <dgm:spPr/>
      <dgm:t>
        <a:bodyPr/>
        <a:lstStyle/>
        <a:p>
          <a:pPr rtl="0"/>
          <a:r>
            <a:rPr lang="en-GB" dirty="0" smtClean="0"/>
            <a:t>We need to be motivated to do anything. Often that motivation originates from our observation of someone else being rewarded or punished for something they have done or said. </a:t>
          </a:r>
        </a:p>
        <a:p>
          <a:pPr rtl="0"/>
          <a:r>
            <a:rPr lang="en-GB" dirty="0" smtClean="0"/>
            <a:t>This usually motivates us later to do, or avoid doing, the same thing.</a:t>
          </a:r>
          <a:endParaRPr lang="en-GB" dirty="0"/>
        </a:p>
      </dgm:t>
    </dgm:pt>
    <dgm:pt modelId="{B02D0A14-8276-4B27-A3F6-22A86C1C7730}" type="parTrans" cxnId="{B2CB7451-718A-4C65-A09D-53AA7CAC345B}">
      <dgm:prSet/>
      <dgm:spPr/>
      <dgm:t>
        <a:bodyPr/>
        <a:lstStyle/>
        <a:p>
          <a:endParaRPr lang="en-GB"/>
        </a:p>
      </dgm:t>
    </dgm:pt>
    <dgm:pt modelId="{7840B317-46E8-4DE9-92C4-61497AFBC471}" type="sibTrans" cxnId="{B2CB7451-718A-4C65-A09D-53AA7CAC345B}">
      <dgm:prSet/>
      <dgm:spPr/>
      <dgm:t>
        <a:bodyPr/>
        <a:lstStyle/>
        <a:p>
          <a:endParaRPr lang="en-GB"/>
        </a:p>
      </dgm:t>
    </dgm:pt>
    <dgm:pt modelId="{93A90472-7970-4038-A1D5-59495672C622}" type="pres">
      <dgm:prSet presAssocID="{D9AD7314-DC1C-4732-B635-6ECC661E43B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E1D1409-2283-4190-9349-BBE00D7206A9}" type="pres">
      <dgm:prSet presAssocID="{510390F0-6407-4C3E-B730-40E14B3EE8D8}" presName="composite" presStyleCnt="0"/>
      <dgm:spPr/>
    </dgm:pt>
    <dgm:pt modelId="{65B4FDBE-9399-4B1C-8E05-8E8CBE012B9E}" type="pres">
      <dgm:prSet presAssocID="{510390F0-6407-4C3E-B730-40E14B3EE8D8}" presName="BackAccent" presStyleLbl="bgShp" presStyleIdx="0" presStyleCnt="4"/>
      <dgm:spPr/>
    </dgm:pt>
    <dgm:pt modelId="{D6830522-EA2F-4B1A-84D9-DE689B0BFF88}" type="pres">
      <dgm:prSet presAssocID="{510390F0-6407-4C3E-B730-40E14B3EE8D8}" presName="Accent" presStyleLbl="alignNode1" presStyleIdx="0" presStyleCnt="4"/>
      <dgm:spPr/>
    </dgm:pt>
    <dgm:pt modelId="{49AA324B-00B6-40F3-B2C3-810924A9B130}" type="pres">
      <dgm:prSet presAssocID="{510390F0-6407-4C3E-B730-40E14B3EE8D8}" presName="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0B8EA6-938C-40C3-9AA5-2FAC32B4144A}" type="pres">
      <dgm:prSet presAssocID="{510390F0-6407-4C3E-B730-40E14B3EE8D8}" presName="Parent" presStyleLbl="revTx" presStyleIdx="1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D9BE94-5734-4957-A653-B87D599309EA}" type="pres">
      <dgm:prSet presAssocID="{5EAB6CF6-A91A-42AF-BEF1-EA8083B512CB}" presName="sibTrans" presStyleCnt="0"/>
      <dgm:spPr/>
    </dgm:pt>
    <dgm:pt modelId="{3E879589-422A-43B5-A22A-85DE0C4A294A}" type="pres">
      <dgm:prSet presAssocID="{1F80EEA3-D964-4C9B-83C6-E4112F5A0C4A}" presName="composite" presStyleCnt="0"/>
      <dgm:spPr/>
    </dgm:pt>
    <dgm:pt modelId="{BC4D0C8F-79E7-458A-A192-9BCCD2B5C555}" type="pres">
      <dgm:prSet presAssocID="{1F80EEA3-D964-4C9B-83C6-E4112F5A0C4A}" presName="BackAccent" presStyleLbl="bgShp" presStyleIdx="1" presStyleCnt="4"/>
      <dgm:spPr/>
    </dgm:pt>
    <dgm:pt modelId="{810086C2-1892-4510-81AD-87A8AC8B5794}" type="pres">
      <dgm:prSet presAssocID="{1F80EEA3-D964-4C9B-83C6-E4112F5A0C4A}" presName="Accent" presStyleLbl="alignNode1" presStyleIdx="1" presStyleCnt="4"/>
      <dgm:spPr/>
    </dgm:pt>
    <dgm:pt modelId="{E07C7E77-12B2-4738-A864-FFE1180C0853}" type="pres">
      <dgm:prSet presAssocID="{1F80EEA3-D964-4C9B-83C6-E4112F5A0C4A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9B899C-344C-4FB2-9070-EF578A806D8B}" type="pres">
      <dgm:prSet presAssocID="{1F80EEA3-D964-4C9B-83C6-E4112F5A0C4A}" presName="Parent" presStyleLbl="revTx" presStyleIdx="3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4DC7F3-A903-410A-81E5-E9DF00E6EEDA}" type="pres">
      <dgm:prSet presAssocID="{7FF660DD-AADE-4E3A-9F32-A22595E7CCB7}" presName="sibTrans" presStyleCnt="0"/>
      <dgm:spPr/>
    </dgm:pt>
    <dgm:pt modelId="{339C7804-2007-473A-AD0E-75DADBBE56DA}" type="pres">
      <dgm:prSet presAssocID="{27CC583D-F9FA-4408-B5B6-C9D5394AC554}" presName="composite" presStyleCnt="0"/>
      <dgm:spPr/>
    </dgm:pt>
    <dgm:pt modelId="{B2E16B68-5D5F-45C0-A23F-1CBE2AE49709}" type="pres">
      <dgm:prSet presAssocID="{27CC583D-F9FA-4408-B5B6-C9D5394AC554}" presName="BackAccent" presStyleLbl="bgShp" presStyleIdx="2" presStyleCnt="4"/>
      <dgm:spPr/>
    </dgm:pt>
    <dgm:pt modelId="{E6A747F3-1F57-4C5C-99EC-2BCA53EE70C1}" type="pres">
      <dgm:prSet presAssocID="{27CC583D-F9FA-4408-B5B6-C9D5394AC554}" presName="Accent" presStyleLbl="alignNode1" presStyleIdx="2" presStyleCnt="4"/>
      <dgm:spPr/>
    </dgm:pt>
    <dgm:pt modelId="{C10D7534-9D1B-4753-A1B9-214C10B57E2A}" type="pres">
      <dgm:prSet presAssocID="{27CC583D-F9FA-4408-B5B6-C9D5394AC554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076490-4359-48A7-909C-B8FD29E8ABFB}" type="pres">
      <dgm:prSet presAssocID="{27CC583D-F9FA-4408-B5B6-C9D5394AC554}" presName="Parent" presStyleLbl="revTx" presStyleIdx="5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B8DBD5-59AF-4283-8C3A-F3F42C49C104}" type="pres">
      <dgm:prSet presAssocID="{E63ECA6F-2E84-4428-A680-A92D243633A5}" presName="sibTrans" presStyleCnt="0"/>
      <dgm:spPr/>
    </dgm:pt>
    <dgm:pt modelId="{50E162A2-66C8-4530-9D0A-36643E4C625A}" type="pres">
      <dgm:prSet presAssocID="{42A6B099-3F5C-4E50-A845-8602052E09FC}" presName="composite" presStyleCnt="0"/>
      <dgm:spPr/>
    </dgm:pt>
    <dgm:pt modelId="{25462950-CDED-4ED3-8A2D-1B1AA5DD3B6E}" type="pres">
      <dgm:prSet presAssocID="{42A6B099-3F5C-4E50-A845-8602052E09FC}" presName="BackAccent" presStyleLbl="bgShp" presStyleIdx="3" presStyleCnt="4"/>
      <dgm:spPr/>
    </dgm:pt>
    <dgm:pt modelId="{8C4B2FBF-F512-4576-87D2-867FB2B86D69}" type="pres">
      <dgm:prSet presAssocID="{42A6B099-3F5C-4E50-A845-8602052E09FC}" presName="Accent" presStyleLbl="alignNode1" presStyleIdx="3" presStyleCnt="4"/>
      <dgm:spPr/>
    </dgm:pt>
    <dgm:pt modelId="{2A07CA36-E0B1-4B1C-984E-DC5D8DA27F01}" type="pres">
      <dgm:prSet presAssocID="{42A6B099-3F5C-4E50-A845-8602052E09FC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E5907-46B5-4D35-AC92-BFFFB1C6800F}" type="pres">
      <dgm:prSet presAssocID="{42A6B099-3F5C-4E50-A845-8602052E09FC}" presName="Parent" presStyleLbl="revTx" presStyleIdx="7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A30339F-1FD8-4DB5-8FF1-1AFB427F9B68}" srcId="{D9AD7314-DC1C-4732-B635-6ECC661E43BA}" destId="{1F80EEA3-D964-4C9B-83C6-E4112F5A0C4A}" srcOrd="1" destOrd="0" parTransId="{5D947A37-8DB2-422D-95AF-4C95BF23EF9C}" sibTransId="{7FF660DD-AADE-4E3A-9F32-A22595E7CCB7}"/>
    <dgm:cxn modelId="{33D65F2B-9BFC-47BB-8C06-1F9992604F35}" srcId="{27CC583D-F9FA-4408-B5B6-C9D5394AC554}" destId="{9A15EEEC-5DC9-4D7C-9EBD-6C0B4EF0D968}" srcOrd="0" destOrd="0" parTransId="{90BDAFAD-B78D-4918-8F18-C38534E67460}" sibTransId="{B832292E-E898-4F8E-87C9-09D24A11EC9D}"/>
    <dgm:cxn modelId="{0B92A302-E85E-4B7D-B159-773A51126FD7}" type="presOf" srcId="{D9AD7314-DC1C-4732-B635-6ECC661E43BA}" destId="{93A90472-7970-4038-A1D5-59495672C622}" srcOrd="0" destOrd="0" presId="urn:microsoft.com/office/officeart/2008/layout/IncreasingCircleProcess"/>
    <dgm:cxn modelId="{EF7929DE-CD84-43E7-A39B-1F050BB63763}" srcId="{D9AD7314-DC1C-4732-B635-6ECC661E43BA}" destId="{27CC583D-F9FA-4408-B5B6-C9D5394AC554}" srcOrd="2" destOrd="0" parTransId="{17CDEB4A-E6FC-47DF-8C60-9F2417C235F6}" sibTransId="{E63ECA6F-2E84-4428-A680-A92D243633A5}"/>
    <dgm:cxn modelId="{D50D3555-B5C4-41AC-B020-FF7BBEDD95CA}" srcId="{510390F0-6407-4C3E-B730-40E14B3EE8D8}" destId="{8ABD898F-5B6F-496B-8E27-00BA8FFD4402}" srcOrd="0" destOrd="0" parTransId="{A6DD15F6-D233-4D43-B6DF-00E6860CADD8}" sibTransId="{02C5E197-5DB2-4BC7-AE60-BCB3A8FD31A7}"/>
    <dgm:cxn modelId="{CC65BB3A-0DDF-4476-BA24-3C7E809DB43A}" type="presOf" srcId="{8ABD898F-5B6F-496B-8E27-00BA8FFD4402}" destId="{49AA324B-00B6-40F3-B2C3-810924A9B130}" srcOrd="0" destOrd="0" presId="urn:microsoft.com/office/officeart/2008/layout/IncreasingCircleProcess"/>
    <dgm:cxn modelId="{B34A9D24-E4E9-4B29-90C8-7040DCF46976}" srcId="{1F80EEA3-D964-4C9B-83C6-E4112F5A0C4A}" destId="{3C86D037-066A-4C81-9C77-6EF35DC95F4E}" srcOrd="0" destOrd="0" parTransId="{0E4F047E-6135-4491-91BF-3D74FE90B8ED}" sibTransId="{162CAB74-637C-48AB-9944-E7D1C3E8FD69}"/>
    <dgm:cxn modelId="{53BDFB20-58BD-4160-936E-B074E03A863C}" type="presOf" srcId="{9A15EEEC-5DC9-4D7C-9EBD-6C0B4EF0D968}" destId="{C10D7534-9D1B-4753-A1B9-214C10B57E2A}" srcOrd="0" destOrd="0" presId="urn:microsoft.com/office/officeart/2008/layout/IncreasingCircleProcess"/>
    <dgm:cxn modelId="{45CB4BC9-B92E-4F55-9379-6E6266EB7688}" type="presOf" srcId="{27CC583D-F9FA-4408-B5B6-C9D5394AC554}" destId="{82076490-4359-48A7-909C-B8FD29E8ABFB}" srcOrd="0" destOrd="0" presId="urn:microsoft.com/office/officeart/2008/layout/IncreasingCircleProcess"/>
    <dgm:cxn modelId="{B2CB7451-718A-4C65-A09D-53AA7CAC345B}" srcId="{42A6B099-3F5C-4E50-A845-8602052E09FC}" destId="{1E6E44EC-B9AC-412D-A836-5E6EDC9AF710}" srcOrd="0" destOrd="0" parTransId="{B02D0A14-8276-4B27-A3F6-22A86C1C7730}" sibTransId="{7840B317-46E8-4DE9-92C4-61497AFBC471}"/>
    <dgm:cxn modelId="{807CC346-4929-4677-8535-54C6936E57AF}" type="presOf" srcId="{1E6E44EC-B9AC-412D-A836-5E6EDC9AF710}" destId="{2A07CA36-E0B1-4B1C-984E-DC5D8DA27F01}" srcOrd="0" destOrd="0" presId="urn:microsoft.com/office/officeart/2008/layout/IncreasingCircleProcess"/>
    <dgm:cxn modelId="{E415DDDF-A227-4E4C-BADE-97722D6DA42E}" type="presOf" srcId="{1F80EEA3-D964-4C9B-83C6-E4112F5A0C4A}" destId="{D09B899C-344C-4FB2-9070-EF578A806D8B}" srcOrd="0" destOrd="0" presId="urn:microsoft.com/office/officeart/2008/layout/IncreasingCircleProcess"/>
    <dgm:cxn modelId="{9493EEC4-4BF4-4BF4-94F6-9EDAA8AD7CE3}" type="presOf" srcId="{510390F0-6407-4C3E-B730-40E14B3EE8D8}" destId="{200B8EA6-938C-40C3-9AA5-2FAC32B4144A}" srcOrd="0" destOrd="0" presId="urn:microsoft.com/office/officeart/2008/layout/IncreasingCircleProcess"/>
    <dgm:cxn modelId="{CB0838EB-A5E3-4380-9B05-01F3183DD43D}" type="presOf" srcId="{42A6B099-3F5C-4E50-A845-8602052E09FC}" destId="{D49E5907-46B5-4D35-AC92-BFFFB1C6800F}" srcOrd="0" destOrd="0" presId="urn:microsoft.com/office/officeart/2008/layout/IncreasingCircleProcess"/>
    <dgm:cxn modelId="{CE7B2E25-01E8-4F75-ABE8-A55828F916ED}" type="presOf" srcId="{3C86D037-066A-4C81-9C77-6EF35DC95F4E}" destId="{E07C7E77-12B2-4738-A864-FFE1180C0853}" srcOrd="0" destOrd="0" presId="urn:microsoft.com/office/officeart/2008/layout/IncreasingCircleProcess"/>
    <dgm:cxn modelId="{71BDC4EA-2645-4193-B4A7-A81AD4E2A853}" srcId="{D9AD7314-DC1C-4732-B635-6ECC661E43BA}" destId="{42A6B099-3F5C-4E50-A845-8602052E09FC}" srcOrd="3" destOrd="0" parTransId="{5E5E7BB4-0512-42D9-BE3E-372BB43BA5B8}" sibTransId="{5433B44D-53C4-49A4-B50F-531C603345AA}"/>
    <dgm:cxn modelId="{6D608596-1719-4895-9755-76B178D0162F}" srcId="{D9AD7314-DC1C-4732-B635-6ECC661E43BA}" destId="{510390F0-6407-4C3E-B730-40E14B3EE8D8}" srcOrd="0" destOrd="0" parTransId="{4BE985CD-E813-48D8-871D-4CD6567FBDB0}" sibTransId="{5EAB6CF6-A91A-42AF-BEF1-EA8083B512CB}"/>
    <dgm:cxn modelId="{A6DCDAA4-E6D0-4F74-8957-9CBA7C9FA910}" type="presParOf" srcId="{93A90472-7970-4038-A1D5-59495672C622}" destId="{BE1D1409-2283-4190-9349-BBE00D7206A9}" srcOrd="0" destOrd="0" presId="urn:microsoft.com/office/officeart/2008/layout/IncreasingCircleProcess"/>
    <dgm:cxn modelId="{D0A2E638-3587-412D-BF12-54FA8A8DCFF6}" type="presParOf" srcId="{BE1D1409-2283-4190-9349-BBE00D7206A9}" destId="{65B4FDBE-9399-4B1C-8E05-8E8CBE012B9E}" srcOrd="0" destOrd="0" presId="urn:microsoft.com/office/officeart/2008/layout/IncreasingCircleProcess"/>
    <dgm:cxn modelId="{9452C70B-EE15-4A7C-BDD1-77E44F41599A}" type="presParOf" srcId="{BE1D1409-2283-4190-9349-BBE00D7206A9}" destId="{D6830522-EA2F-4B1A-84D9-DE689B0BFF88}" srcOrd="1" destOrd="0" presId="urn:microsoft.com/office/officeart/2008/layout/IncreasingCircleProcess"/>
    <dgm:cxn modelId="{B375E93F-23CF-4A9F-9505-E27D5C6799AC}" type="presParOf" srcId="{BE1D1409-2283-4190-9349-BBE00D7206A9}" destId="{49AA324B-00B6-40F3-B2C3-810924A9B130}" srcOrd="2" destOrd="0" presId="urn:microsoft.com/office/officeart/2008/layout/IncreasingCircleProcess"/>
    <dgm:cxn modelId="{C5461A69-6018-49DA-B2A3-F02A95E92895}" type="presParOf" srcId="{BE1D1409-2283-4190-9349-BBE00D7206A9}" destId="{200B8EA6-938C-40C3-9AA5-2FAC32B4144A}" srcOrd="3" destOrd="0" presId="urn:microsoft.com/office/officeart/2008/layout/IncreasingCircleProcess"/>
    <dgm:cxn modelId="{C2C80044-17AC-4DAD-98C5-B17586B335F1}" type="presParOf" srcId="{93A90472-7970-4038-A1D5-59495672C622}" destId="{CFD9BE94-5734-4957-A653-B87D599309EA}" srcOrd="1" destOrd="0" presId="urn:microsoft.com/office/officeart/2008/layout/IncreasingCircleProcess"/>
    <dgm:cxn modelId="{E165EF1F-0643-41DB-AEEF-09A0E47D5921}" type="presParOf" srcId="{93A90472-7970-4038-A1D5-59495672C622}" destId="{3E879589-422A-43B5-A22A-85DE0C4A294A}" srcOrd="2" destOrd="0" presId="urn:microsoft.com/office/officeart/2008/layout/IncreasingCircleProcess"/>
    <dgm:cxn modelId="{25D07544-550A-4238-A3E8-4F37CEB8727D}" type="presParOf" srcId="{3E879589-422A-43B5-A22A-85DE0C4A294A}" destId="{BC4D0C8F-79E7-458A-A192-9BCCD2B5C555}" srcOrd="0" destOrd="0" presId="urn:microsoft.com/office/officeart/2008/layout/IncreasingCircleProcess"/>
    <dgm:cxn modelId="{88E3F7FF-2777-425A-BE09-76D60072E66B}" type="presParOf" srcId="{3E879589-422A-43B5-A22A-85DE0C4A294A}" destId="{810086C2-1892-4510-81AD-87A8AC8B5794}" srcOrd="1" destOrd="0" presId="urn:microsoft.com/office/officeart/2008/layout/IncreasingCircleProcess"/>
    <dgm:cxn modelId="{F8CF35A7-D18A-428F-828D-470CEF8A8A88}" type="presParOf" srcId="{3E879589-422A-43B5-A22A-85DE0C4A294A}" destId="{E07C7E77-12B2-4738-A864-FFE1180C0853}" srcOrd="2" destOrd="0" presId="urn:microsoft.com/office/officeart/2008/layout/IncreasingCircleProcess"/>
    <dgm:cxn modelId="{CEC1F965-8966-466D-8463-0884789DE84F}" type="presParOf" srcId="{3E879589-422A-43B5-A22A-85DE0C4A294A}" destId="{D09B899C-344C-4FB2-9070-EF578A806D8B}" srcOrd="3" destOrd="0" presId="urn:microsoft.com/office/officeart/2008/layout/IncreasingCircleProcess"/>
    <dgm:cxn modelId="{EB0FB5A6-3D02-4429-BE9A-6D4FF56087C8}" type="presParOf" srcId="{93A90472-7970-4038-A1D5-59495672C622}" destId="{B94DC7F3-A903-410A-81E5-E9DF00E6EEDA}" srcOrd="3" destOrd="0" presId="urn:microsoft.com/office/officeart/2008/layout/IncreasingCircleProcess"/>
    <dgm:cxn modelId="{807EF9F9-4FAC-4F60-BC1F-CE3DC62ABC10}" type="presParOf" srcId="{93A90472-7970-4038-A1D5-59495672C622}" destId="{339C7804-2007-473A-AD0E-75DADBBE56DA}" srcOrd="4" destOrd="0" presId="urn:microsoft.com/office/officeart/2008/layout/IncreasingCircleProcess"/>
    <dgm:cxn modelId="{991F6DD3-9180-4BE2-8A59-DDAF6B12AD21}" type="presParOf" srcId="{339C7804-2007-473A-AD0E-75DADBBE56DA}" destId="{B2E16B68-5D5F-45C0-A23F-1CBE2AE49709}" srcOrd="0" destOrd="0" presId="urn:microsoft.com/office/officeart/2008/layout/IncreasingCircleProcess"/>
    <dgm:cxn modelId="{5BFCC03A-E037-4FDA-9A17-ABCC2FBF7C82}" type="presParOf" srcId="{339C7804-2007-473A-AD0E-75DADBBE56DA}" destId="{E6A747F3-1F57-4C5C-99EC-2BCA53EE70C1}" srcOrd="1" destOrd="0" presId="urn:microsoft.com/office/officeart/2008/layout/IncreasingCircleProcess"/>
    <dgm:cxn modelId="{5B710162-94CD-4A12-9193-1BA8D93FC80C}" type="presParOf" srcId="{339C7804-2007-473A-AD0E-75DADBBE56DA}" destId="{C10D7534-9D1B-4753-A1B9-214C10B57E2A}" srcOrd="2" destOrd="0" presId="urn:microsoft.com/office/officeart/2008/layout/IncreasingCircleProcess"/>
    <dgm:cxn modelId="{04C033F2-AB69-440F-BACD-0B61F22B13A6}" type="presParOf" srcId="{339C7804-2007-473A-AD0E-75DADBBE56DA}" destId="{82076490-4359-48A7-909C-B8FD29E8ABFB}" srcOrd="3" destOrd="0" presId="urn:microsoft.com/office/officeart/2008/layout/IncreasingCircleProcess"/>
    <dgm:cxn modelId="{4529D250-4DAA-4E14-A924-5F4BFB85E3C9}" type="presParOf" srcId="{93A90472-7970-4038-A1D5-59495672C622}" destId="{15B8DBD5-59AF-4283-8C3A-F3F42C49C104}" srcOrd="5" destOrd="0" presId="urn:microsoft.com/office/officeart/2008/layout/IncreasingCircleProcess"/>
    <dgm:cxn modelId="{3C56EE53-533B-4A0C-8328-8D8C6EB3F611}" type="presParOf" srcId="{93A90472-7970-4038-A1D5-59495672C622}" destId="{50E162A2-66C8-4530-9D0A-36643E4C625A}" srcOrd="6" destOrd="0" presId="urn:microsoft.com/office/officeart/2008/layout/IncreasingCircleProcess"/>
    <dgm:cxn modelId="{0B200F64-5682-436E-8F32-DFDC6B265681}" type="presParOf" srcId="{50E162A2-66C8-4530-9D0A-36643E4C625A}" destId="{25462950-CDED-4ED3-8A2D-1B1AA5DD3B6E}" srcOrd="0" destOrd="0" presId="urn:microsoft.com/office/officeart/2008/layout/IncreasingCircleProcess"/>
    <dgm:cxn modelId="{BDC86BF5-413F-4750-8B52-49AFB9C87674}" type="presParOf" srcId="{50E162A2-66C8-4530-9D0A-36643E4C625A}" destId="{8C4B2FBF-F512-4576-87D2-867FB2B86D69}" srcOrd="1" destOrd="0" presId="urn:microsoft.com/office/officeart/2008/layout/IncreasingCircleProcess"/>
    <dgm:cxn modelId="{40413609-6CF7-4B8A-9155-52B19A5FE039}" type="presParOf" srcId="{50E162A2-66C8-4530-9D0A-36643E4C625A}" destId="{2A07CA36-E0B1-4B1C-984E-DC5D8DA27F01}" srcOrd="2" destOrd="0" presId="urn:microsoft.com/office/officeart/2008/layout/IncreasingCircleProcess"/>
    <dgm:cxn modelId="{76160B2C-10ED-4261-B1C7-F92A2D140B5D}" type="presParOf" srcId="{50E162A2-66C8-4530-9D0A-36643E4C625A}" destId="{D49E5907-46B5-4D35-AC92-BFFFB1C6800F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4FDBE-9399-4B1C-8E05-8E8CBE012B9E}">
      <dsp:nvSpPr>
        <dsp:cNvPr id="0" name=""/>
        <dsp:cNvSpPr/>
      </dsp:nvSpPr>
      <dsp:spPr>
        <a:xfrm>
          <a:off x="2624" y="0"/>
          <a:ext cx="607827" cy="60782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830522-EA2F-4B1A-84D9-DE689B0BFF88}">
      <dsp:nvSpPr>
        <dsp:cNvPr id="0" name=""/>
        <dsp:cNvSpPr/>
      </dsp:nvSpPr>
      <dsp:spPr>
        <a:xfrm>
          <a:off x="63407" y="60782"/>
          <a:ext cx="486262" cy="486262"/>
        </a:xfrm>
        <a:prstGeom prst="chord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AA324B-00B6-40F3-B2C3-810924A9B130}">
      <dsp:nvSpPr>
        <dsp:cNvPr id="0" name=""/>
        <dsp:cNvSpPr/>
      </dsp:nvSpPr>
      <dsp:spPr>
        <a:xfrm>
          <a:off x="737082" y="607827"/>
          <a:ext cx="1798156" cy="255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We cannot learn if we are not focused on the task.</a:t>
          </a:r>
        </a:p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If we see something as being novel or different in some way, we are more likely to make it the focus of their attention. </a:t>
          </a:r>
        </a:p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Social contexts help to reinforce these perceptions.</a:t>
          </a:r>
          <a:endParaRPr lang="en-GB" sz="1300" kern="1200" dirty="0"/>
        </a:p>
      </dsp:txBody>
      <dsp:txXfrm>
        <a:off x="737082" y="607827"/>
        <a:ext cx="1798156" cy="2557940"/>
      </dsp:txXfrm>
    </dsp:sp>
    <dsp:sp modelId="{200B8EA6-938C-40C3-9AA5-2FAC32B4144A}">
      <dsp:nvSpPr>
        <dsp:cNvPr id="0" name=""/>
        <dsp:cNvSpPr/>
      </dsp:nvSpPr>
      <dsp:spPr>
        <a:xfrm>
          <a:off x="737082" y="0"/>
          <a:ext cx="1798156" cy="607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Attention</a:t>
          </a:r>
          <a:endParaRPr lang="en-GB" sz="2400" kern="1200"/>
        </a:p>
      </dsp:txBody>
      <dsp:txXfrm>
        <a:off x="737082" y="0"/>
        <a:ext cx="1798156" cy="607827"/>
      </dsp:txXfrm>
    </dsp:sp>
    <dsp:sp modelId="{BC4D0C8F-79E7-458A-A192-9BCCD2B5C555}">
      <dsp:nvSpPr>
        <dsp:cNvPr id="0" name=""/>
        <dsp:cNvSpPr/>
      </dsp:nvSpPr>
      <dsp:spPr>
        <a:xfrm>
          <a:off x="2661869" y="0"/>
          <a:ext cx="607827" cy="60782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0086C2-1892-4510-81AD-87A8AC8B5794}">
      <dsp:nvSpPr>
        <dsp:cNvPr id="0" name=""/>
        <dsp:cNvSpPr/>
      </dsp:nvSpPr>
      <dsp:spPr>
        <a:xfrm>
          <a:off x="2722652" y="60782"/>
          <a:ext cx="486262" cy="486262"/>
        </a:xfrm>
        <a:prstGeom prst="chord">
          <a:avLst>
            <a:gd name="adj1" fmla="val 0"/>
            <a:gd name="adj2" fmla="val 108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7C7E77-12B2-4738-A864-FFE1180C0853}">
      <dsp:nvSpPr>
        <dsp:cNvPr id="0" name=""/>
        <dsp:cNvSpPr/>
      </dsp:nvSpPr>
      <dsp:spPr>
        <a:xfrm>
          <a:off x="3396328" y="607827"/>
          <a:ext cx="1798156" cy="255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We learn by internalizing information in our memories. </a:t>
          </a:r>
        </a:p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We recall that information later when we are required to respond to a situation that is similar the situation within which we first learned the information.</a:t>
          </a:r>
          <a:endParaRPr lang="en-GB" sz="1300" kern="1200" dirty="0"/>
        </a:p>
      </dsp:txBody>
      <dsp:txXfrm>
        <a:off x="3396328" y="607827"/>
        <a:ext cx="1798156" cy="2557940"/>
      </dsp:txXfrm>
    </dsp:sp>
    <dsp:sp modelId="{D09B899C-344C-4FB2-9070-EF578A806D8B}">
      <dsp:nvSpPr>
        <dsp:cNvPr id="0" name=""/>
        <dsp:cNvSpPr/>
      </dsp:nvSpPr>
      <dsp:spPr>
        <a:xfrm>
          <a:off x="3396328" y="0"/>
          <a:ext cx="1798156" cy="607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Retention</a:t>
          </a:r>
          <a:endParaRPr lang="en-GB" sz="2400" kern="1200"/>
        </a:p>
      </dsp:txBody>
      <dsp:txXfrm>
        <a:off x="3396328" y="0"/>
        <a:ext cx="1798156" cy="607827"/>
      </dsp:txXfrm>
    </dsp:sp>
    <dsp:sp modelId="{B2E16B68-5D5F-45C0-A23F-1CBE2AE49709}">
      <dsp:nvSpPr>
        <dsp:cNvPr id="0" name=""/>
        <dsp:cNvSpPr/>
      </dsp:nvSpPr>
      <dsp:spPr>
        <a:xfrm>
          <a:off x="5321115" y="0"/>
          <a:ext cx="607827" cy="60782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A747F3-1F57-4C5C-99EC-2BCA53EE70C1}">
      <dsp:nvSpPr>
        <dsp:cNvPr id="0" name=""/>
        <dsp:cNvSpPr/>
      </dsp:nvSpPr>
      <dsp:spPr>
        <a:xfrm>
          <a:off x="5381898" y="60782"/>
          <a:ext cx="486262" cy="486262"/>
        </a:xfrm>
        <a:prstGeom prst="chord">
          <a:avLst>
            <a:gd name="adj1" fmla="val 19800000"/>
            <a:gd name="adj2" fmla="val 126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D7534-9D1B-4753-A1B9-214C10B57E2A}">
      <dsp:nvSpPr>
        <dsp:cNvPr id="0" name=""/>
        <dsp:cNvSpPr/>
      </dsp:nvSpPr>
      <dsp:spPr>
        <a:xfrm>
          <a:off x="6055573" y="607827"/>
          <a:ext cx="1798156" cy="255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We reproduce previously learned information (</a:t>
          </a:r>
          <a:r>
            <a:rPr lang="en-GB" sz="1300" kern="1200" dirty="0" err="1" smtClean="0"/>
            <a:t>behavior</a:t>
          </a:r>
          <a:r>
            <a:rPr lang="en-GB" sz="1300" kern="1200" dirty="0" smtClean="0"/>
            <a:t>, skills, knowledge) when required. </a:t>
          </a:r>
        </a:p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However, practice through mental and physical rehearsal often improves our responses.</a:t>
          </a:r>
          <a:endParaRPr lang="en-GB" sz="1300" kern="1200" dirty="0"/>
        </a:p>
      </dsp:txBody>
      <dsp:txXfrm>
        <a:off x="6055573" y="607827"/>
        <a:ext cx="1798156" cy="2557940"/>
      </dsp:txXfrm>
    </dsp:sp>
    <dsp:sp modelId="{82076490-4359-48A7-909C-B8FD29E8ABFB}">
      <dsp:nvSpPr>
        <dsp:cNvPr id="0" name=""/>
        <dsp:cNvSpPr/>
      </dsp:nvSpPr>
      <dsp:spPr>
        <a:xfrm>
          <a:off x="6055573" y="0"/>
          <a:ext cx="1798156" cy="607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Reproduction</a:t>
          </a:r>
          <a:endParaRPr lang="en-GB" sz="2400" kern="1200"/>
        </a:p>
      </dsp:txBody>
      <dsp:txXfrm>
        <a:off x="6055573" y="0"/>
        <a:ext cx="1798156" cy="607827"/>
      </dsp:txXfrm>
    </dsp:sp>
    <dsp:sp modelId="{25462950-CDED-4ED3-8A2D-1B1AA5DD3B6E}">
      <dsp:nvSpPr>
        <dsp:cNvPr id="0" name=""/>
        <dsp:cNvSpPr/>
      </dsp:nvSpPr>
      <dsp:spPr>
        <a:xfrm>
          <a:off x="7980360" y="0"/>
          <a:ext cx="607827" cy="60782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4B2FBF-F512-4576-87D2-867FB2B86D69}">
      <dsp:nvSpPr>
        <dsp:cNvPr id="0" name=""/>
        <dsp:cNvSpPr/>
      </dsp:nvSpPr>
      <dsp:spPr>
        <a:xfrm>
          <a:off x="8041143" y="60782"/>
          <a:ext cx="486262" cy="486262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07CA36-E0B1-4B1C-984E-DC5D8DA27F01}">
      <dsp:nvSpPr>
        <dsp:cNvPr id="0" name=""/>
        <dsp:cNvSpPr/>
      </dsp:nvSpPr>
      <dsp:spPr>
        <a:xfrm>
          <a:off x="8714819" y="607827"/>
          <a:ext cx="1798156" cy="255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We need to be motivated to do anything. Often that motivation originates from our observation of someone else being rewarded or punished for something they have done or said. </a:t>
          </a:r>
        </a:p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This usually motivates us later to do, or avoid doing, the same thing.</a:t>
          </a:r>
          <a:endParaRPr lang="en-GB" sz="1300" kern="1200" dirty="0"/>
        </a:p>
      </dsp:txBody>
      <dsp:txXfrm>
        <a:off x="8714819" y="607827"/>
        <a:ext cx="1798156" cy="2557940"/>
      </dsp:txXfrm>
    </dsp:sp>
    <dsp:sp modelId="{D49E5907-46B5-4D35-AC92-BFFFB1C6800F}">
      <dsp:nvSpPr>
        <dsp:cNvPr id="0" name=""/>
        <dsp:cNvSpPr/>
      </dsp:nvSpPr>
      <dsp:spPr>
        <a:xfrm>
          <a:off x="8714819" y="0"/>
          <a:ext cx="1798156" cy="607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Motivation</a:t>
          </a:r>
          <a:endParaRPr lang="en-GB" sz="2400" kern="1200"/>
        </a:p>
      </dsp:txBody>
      <dsp:txXfrm>
        <a:off x="8714819" y="0"/>
        <a:ext cx="1798156" cy="60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6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4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87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3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6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50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08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8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3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7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7DED-A768-4346-8C4D-465296D60E24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85CB8-EDB4-4170-9F25-152523986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449238"/>
            <a:ext cx="12192000" cy="2060725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BIOLOGICAL FACTORS AND CRIME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7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439886"/>
            <a:ext cx="12192000" cy="13280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LEARNING THEORY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7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BANDURA’S SOCIAL LEARNING THEORY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Explains </a:t>
            </a:r>
            <a:r>
              <a:rPr lang="en-GB" dirty="0"/>
              <a:t>how children learn in social environments by observing and then imitating the behaviour of others. </a:t>
            </a:r>
            <a:endParaRPr lang="en-GB" dirty="0" smtClean="0"/>
          </a:p>
          <a:p>
            <a:r>
              <a:rPr lang="en-GB" dirty="0" smtClean="0"/>
              <a:t>Learning </a:t>
            </a:r>
            <a:r>
              <a:rPr lang="en-GB" dirty="0"/>
              <a:t>could not be fully explained simply through reinforcement, but that the presence of others was also an influence. </a:t>
            </a:r>
            <a:endParaRPr lang="en-GB" dirty="0" smtClean="0"/>
          </a:p>
          <a:p>
            <a:r>
              <a:rPr lang="en-GB" dirty="0" smtClean="0"/>
              <a:t>He </a:t>
            </a:r>
            <a:r>
              <a:rPr lang="en-GB" dirty="0"/>
              <a:t>noticed that the consequences of an observed </a:t>
            </a:r>
            <a:r>
              <a:rPr lang="en-GB" dirty="0" err="1"/>
              <a:t>behavior</a:t>
            </a:r>
            <a:r>
              <a:rPr lang="en-GB" dirty="0"/>
              <a:t> often determined whether or not children adopted the </a:t>
            </a:r>
            <a:r>
              <a:rPr lang="en-GB" dirty="0" err="1"/>
              <a:t>behavior</a:t>
            </a:r>
            <a:r>
              <a:rPr lang="en-GB" dirty="0"/>
              <a:t> themselves.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4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Through a series of experiments, he watched children as they observed adults attacking Bobo Dolls. </a:t>
            </a:r>
            <a:endParaRPr lang="en-GB" dirty="0" smtClean="0"/>
          </a:p>
          <a:p>
            <a:r>
              <a:rPr lang="en-GB" dirty="0" smtClean="0"/>
              <a:t>When </a:t>
            </a:r>
            <a:r>
              <a:rPr lang="en-GB" dirty="0"/>
              <a:t>hit, the dolls fell over and then bounced back up again. </a:t>
            </a:r>
            <a:endParaRPr lang="en-GB" dirty="0" smtClean="0"/>
          </a:p>
          <a:p>
            <a:r>
              <a:rPr lang="en-GB" dirty="0" smtClean="0"/>
              <a:t>Then </a:t>
            </a:r>
            <a:r>
              <a:rPr lang="en-GB" dirty="0"/>
              <a:t>children were then let loose, and imitated the aggressive </a:t>
            </a:r>
            <a:r>
              <a:rPr lang="en-GB" dirty="0" err="1"/>
              <a:t>behavior</a:t>
            </a:r>
            <a:r>
              <a:rPr lang="en-GB" dirty="0"/>
              <a:t> of the adults.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when they observed adults acting aggressively and then being punished, Bandura noted that the children were less willing to imitate the aggressive </a:t>
            </a:r>
            <a:r>
              <a:rPr lang="en-GB" dirty="0" err="1"/>
              <a:t>behavior</a:t>
            </a:r>
            <a:r>
              <a:rPr lang="en-GB" dirty="0"/>
              <a:t> themselves.</a:t>
            </a:r>
          </a:p>
        </p:txBody>
      </p:sp>
    </p:spTree>
    <p:extLst>
      <p:ext uri="{BB962C8B-B14F-4D97-AF65-F5344CB8AC3E}">
        <p14:creationId xmlns:p14="http://schemas.microsoft.com/office/powerpoint/2010/main" val="5637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Bandura’s 4 Principles Of Social </a:t>
            </a:r>
            <a:r>
              <a:rPr lang="en-GB" dirty="0" smtClean="0"/>
              <a:t>Learning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7638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19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608"/>
            <a:ext cx="10515600" cy="5521355"/>
          </a:xfrm>
        </p:spPr>
        <p:txBody>
          <a:bodyPr/>
          <a:lstStyle/>
          <a:p>
            <a:r>
              <a:rPr lang="en-US" dirty="0" smtClean="0"/>
              <a:t>Three major factors are responsible for involvement in crime:</a:t>
            </a:r>
          </a:p>
          <a:p>
            <a:pPr lvl="1"/>
            <a:r>
              <a:rPr lang="en-US" dirty="0" smtClean="0"/>
              <a:t>Genetics</a:t>
            </a:r>
          </a:p>
          <a:p>
            <a:pPr lvl="1"/>
            <a:r>
              <a:rPr lang="en-US" dirty="0" smtClean="0"/>
              <a:t>Neurotransmitters</a:t>
            </a:r>
          </a:p>
          <a:p>
            <a:pPr lvl="1"/>
            <a:r>
              <a:rPr lang="en-US" dirty="0" smtClean="0"/>
              <a:t>Neurobiology</a:t>
            </a:r>
          </a:p>
        </p:txBody>
      </p:sp>
    </p:spTree>
    <p:extLst>
      <p:ext uri="{BB962C8B-B14F-4D97-AF65-F5344CB8AC3E}">
        <p14:creationId xmlns:p14="http://schemas.microsoft.com/office/powerpoint/2010/main" val="6079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65125"/>
            <a:ext cx="12192000" cy="1325563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Genetics affects chronic offending specially in property crimes.</a:t>
            </a:r>
          </a:p>
          <a:p>
            <a:r>
              <a:rPr lang="en-US" dirty="0" smtClean="0"/>
              <a:t>A genotype that confers low level of monoamine oxidase enzyme may predispose an individual to violent or antisocial behavior.</a:t>
            </a:r>
          </a:p>
          <a:p>
            <a:r>
              <a:rPr lang="en-US" dirty="0" smtClean="0"/>
              <a:t>However it will happen only when that person has been exposed to childhood abuse.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There is evidence for genetic influence on criminal behavior but this influence is complex because of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the interaction of inherited characteristics and environment.</a:t>
            </a:r>
            <a:endParaRPr lang="en-GB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365125"/>
            <a:ext cx="12192000" cy="1325563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Neurotransmitters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chemicals used by the body to communicate between cells.</a:t>
            </a:r>
          </a:p>
          <a:p>
            <a:r>
              <a:rPr lang="en-US" dirty="0" smtClean="0"/>
              <a:t>Serotonin : Low levels leads to anti-social behavior.</a:t>
            </a:r>
          </a:p>
          <a:p>
            <a:r>
              <a:rPr lang="en-US" dirty="0" smtClean="0"/>
              <a:t>Norepinephrine : Have moderate effect on criminal behavior.</a:t>
            </a:r>
          </a:p>
          <a:p>
            <a:r>
              <a:rPr lang="en-US" dirty="0" smtClean="0"/>
              <a:t>Dopamine: Negligible effect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Studies have found link between low serotonin activity and childhood conduct disorders, ASPD and criminal behavior. ( crimes involving impulsivity).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65125"/>
            <a:ext cx="12192000" cy="1325563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Neuro-biology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structure and function of brain.</a:t>
            </a:r>
          </a:p>
          <a:p>
            <a:r>
              <a:rPr lang="en-US" dirty="0" smtClean="0"/>
              <a:t>Neurological damage mediates mechanism which leads to offending.</a:t>
            </a:r>
          </a:p>
          <a:p>
            <a:r>
              <a:rPr lang="en-US" dirty="0" smtClean="0"/>
              <a:t>Damage to prefrontal cortex is linked to antisocial behavior. </a:t>
            </a:r>
            <a:endParaRPr lang="en-GB" dirty="0" smtClean="0"/>
          </a:p>
          <a:p>
            <a:r>
              <a:rPr lang="en-US" dirty="0" smtClean="0"/>
              <a:t>It limits the ability to control impulsive, aggressive feelings, encourages risk taking, rule breaking and results in poor reasoning ability.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Damage to structure and function of brain can be associated with antisocial or criminal behavior.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1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65125"/>
            <a:ext cx="12192000" cy="1325563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Other sociobiological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1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65125"/>
            <a:ext cx="12192000" cy="1325563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Mental health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Amalgam of biological (genetics and neurology) and social factors (</a:t>
            </a:r>
            <a:r>
              <a:rPr lang="en-US" dirty="0" err="1" smtClean="0"/>
              <a:t>PTSD,abuse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have both, direct as well as indirect links to criminality.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Other sociobiological Factors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65125"/>
            <a:ext cx="12192000" cy="1325563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Mental health</a:t>
            </a:r>
          </a:p>
          <a:p>
            <a:r>
              <a:rPr lang="en-US" u="sng" dirty="0" smtClean="0"/>
              <a:t>Other sociobiological Factors </a:t>
            </a:r>
            <a:r>
              <a:rPr lang="en-US" dirty="0" smtClean="0"/>
              <a:t>:</a:t>
            </a:r>
          </a:p>
          <a:p>
            <a:r>
              <a:rPr lang="en-GB" dirty="0" smtClean="0"/>
              <a:t>Some behaviours </a:t>
            </a:r>
            <a:r>
              <a:rPr lang="en-GB" dirty="0"/>
              <a:t>(</a:t>
            </a:r>
            <a:r>
              <a:rPr lang="en-GB" b="1" dirty="0"/>
              <a:t>social</a:t>
            </a:r>
            <a:r>
              <a:rPr lang="en-GB" dirty="0"/>
              <a:t> and individual) are </a:t>
            </a:r>
            <a:r>
              <a:rPr lang="en-GB" dirty="0" smtClean="0"/>
              <a:t>partly inherited and affects behaviour.</a:t>
            </a:r>
          </a:p>
          <a:p>
            <a:r>
              <a:rPr lang="en-US" dirty="0" smtClean="0"/>
              <a:t>Early years of a child’s life is crucial for brain development and negative impact such as maltreatment, abuse, neglect can predispose an individual to criminality.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3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65125"/>
            <a:ext cx="12192000" cy="1325563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Theories of Crime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Sheldon’s</a:t>
            </a:r>
            <a:r>
              <a:rPr lang="en-US" dirty="0" smtClean="0"/>
              <a:t> </a:t>
            </a:r>
            <a:r>
              <a:rPr lang="en-US" u="sng" dirty="0" smtClean="0"/>
              <a:t>Constitutional Theory</a:t>
            </a:r>
          </a:p>
          <a:p>
            <a:r>
              <a:rPr lang="en-US" i="1" dirty="0" smtClean="0"/>
              <a:t>Jacobs, </a:t>
            </a:r>
            <a:r>
              <a:rPr lang="en-US" i="1" dirty="0" err="1" smtClean="0"/>
              <a:t>Brunton</a:t>
            </a:r>
            <a:r>
              <a:rPr lang="en-US" i="1" dirty="0" smtClean="0"/>
              <a:t>, Melville, </a:t>
            </a:r>
            <a:r>
              <a:rPr lang="en-US" i="1" dirty="0" err="1" smtClean="0"/>
              <a:t>Brittam</a:t>
            </a:r>
            <a:r>
              <a:rPr lang="en-US" i="1" dirty="0" smtClean="0"/>
              <a:t> and </a:t>
            </a:r>
            <a:r>
              <a:rPr lang="en-US" i="1" dirty="0" err="1" smtClean="0"/>
              <a:t>McClemont’s</a:t>
            </a:r>
            <a:r>
              <a:rPr lang="en-US" dirty="0" smtClean="0"/>
              <a:t> </a:t>
            </a:r>
            <a:r>
              <a:rPr lang="en-US" u="sng" dirty="0" smtClean="0"/>
              <a:t>Chromosomal Theory </a:t>
            </a:r>
          </a:p>
          <a:p>
            <a:r>
              <a:rPr lang="en-US" i="1" dirty="0" smtClean="0"/>
              <a:t>Mark and Ervin’s </a:t>
            </a:r>
            <a:r>
              <a:rPr lang="en-US" u="sng" dirty="0" err="1" smtClean="0"/>
              <a:t>Dyscontrol</a:t>
            </a:r>
            <a:r>
              <a:rPr lang="en-US" u="sng" dirty="0" smtClean="0"/>
              <a:t> Theory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8266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603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BIOLOGICAL FACTORS AND CRIME</vt:lpstr>
      <vt:lpstr>PowerPoint Presentation</vt:lpstr>
      <vt:lpstr>GENETICS</vt:lpstr>
      <vt:lpstr>Neurotransmitters</vt:lpstr>
      <vt:lpstr>Neuro-biology</vt:lpstr>
      <vt:lpstr>Other factors…</vt:lpstr>
      <vt:lpstr>Other factors…</vt:lpstr>
      <vt:lpstr>Other factors…</vt:lpstr>
      <vt:lpstr>Biological Theories of Crime :</vt:lpstr>
      <vt:lpstr>SOCIAL LEARNING THEORY</vt:lpstr>
      <vt:lpstr>ALBERT BANDURA’S SOCIAL LEARNING THEORY</vt:lpstr>
      <vt:lpstr>His Experiment</vt:lpstr>
      <vt:lpstr>Bandura’s 4 Principles Of Social Learning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FACTORS AND CRIME</dc:title>
  <dc:creator>Shruti Rajwar</dc:creator>
  <cp:lastModifiedBy>Shruti Rajwar</cp:lastModifiedBy>
  <cp:revision>13</cp:revision>
  <dcterms:created xsi:type="dcterms:W3CDTF">2021-07-03T04:19:32Z</dcterms:created>
  <dcterms:modified xsi:type="dcterms:W3CDTF">2021-07-07T07:08:11Z</dcterms:modified>
</cp:coreProperties>
</file>