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59" r:id="rId6"/>
    <p:sldId id="260" r:id="rId7"/>
    <p:sldId id="265" r:id="rId8"/>
    <p:sldId id="266" r:id="rId9"/>
    <p:sldId id="267" r:id="rId10"/>
    <p:sldId id="271" r:id="rId11"/>
    <p:sldId id="264" r:id="rId12"/>
    <p:sldId id="262"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638" y="-5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0996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1934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7595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2168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93963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62530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191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88038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6900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6791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1679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5431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38944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7/9/2023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11146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7/9/2023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5225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7/9/2023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7206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6419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7/9/2023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78229863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estbook.com/question-answer/in-a-collision-diagram-the-symbolsnb--61bae651f4b29aaaf69a607b#:~:text=Collision%20diagrams%20are,of%20safety%20problems" TargetMode="External"/><Relationship Id="rId2" Type="http://schemas.openxmlformats.org/officeDocument/2006/relationships/hyperlink" Target="https://living.geico.com/driving/auto/car-safety-insurance/common-collis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kinjurylawyers.com/austin-back-injury-lawy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xmlns="" id="{C14BBB55-9A76-D371-E988-C6E5A851696C}"/>
              </a:ext>
            </a:extLst>
          </p:cNvPr>
          <p:cNvSpPr>
            <a:spLocks noGrp="1"/>
          </p:cNvSpPr>
          <p:nvPr>
            <p:ph type="subTitle" idx="1"/>
          </p:nvPr>
        </p:nvSpPr>
        <p:spPr>
          <a:xfrm>
            <a:off x="5029200" y="4953000"/>
            <a:ext cx="417604" cy="762000"/>
          </a:xfrm>
        </p:spPr>
        <p:txBody>
          <a:bodyPr>
            <a:noAutofit/>
          </a:bodyPr>
          <a:lstStyle/>
          <a:p>
            <a:pPr>
              <a:lnSpc>
                <a:spcPts val="2800"/>
              </a:lnSpc>
            </a:pPr>
            <a:endParaRPr lang="en-US" dirty="0">
              <a:solidFill>
                <a:schemeClr val="tx1"/>
              </a:solidFill>
              <a:latin typeface="Arial Rounded MT Bold" panose="020F0704030504030204" pitchFamily="34" charset="0"/>
            </a:endParaRPr>
          </a:p>
        </p:txBody>
      </p:sp>
      <p:pic>
        <p:nvPicPr>
          <p:cNvPr id="6" name="Picture 4">
            <a:extLst>
              <a:ext uri="{FF2B5EF4-FFF2-40B4-BE49-F238E27FC236}">
                <a16:creationId xmlns:a16="http://schemas.microsoft.com/office/drawing/2014/main" xmlns="" id="{F9018CBA-DF00-D1ED-6D25-F4C12330F244}"/>
              </a:ext>
            </a:extLst>
          </p:cNvPr>
          <p:cNvPicPr>
            <a:picLocks noChangeAspect="1"/>
          </p:cNvPicPr>
          <p:nvPr/>
        </p:nvPicPr>
        <p:blipFill>
          <a:blip r:embed="rId2"/>
          <a:srcRect/>
          <a:stretch>
            <a:fillRect/>
          </a:stretch>
        </p:blipFill>
        <p:spPr>
          <a:xfrm>
            <a:off x="54573" y="-100026"/>
            <a:ext cx="2033399" cy="3063655"/>
          </a:xfrm>
          <a:prstGeom prst="rect">
            <a:avLst/>
          </a:prstGeom>
        </p:spPr>
      </p:pic>
      <p:sp>
        <p:nvSpPr>
          <p:cNvPr id="8" name="TextBox 7">
            <a:extLst>
              <a:ext uri="{FF2B5EF4-FFF2-40B4-BE49-F238E27FC236}">
                <a16:creationId xmlns:a16="http://schemas.microsoft.com/office/drawing/2014/main" xmlns="" id="{5FC73CCF-78FB-9596-A2F0-88AEB9CDD28F}"/>
              </a:ext>
            </a:extLst>
          </p:cNvPr>
          <p:cNvSpPr txBox="1"/>
          <p:nvPr/>
        </p:nvSpPr>
        <p:spPr>
          <a:xfrm>
            <a:off x="3325906" y="2765845"/>
            <a:ext cx="5540188" cy="1562287"/>
          </a:xfrm>
          <a:prstGeom prst="rect">
            <a:avLst/>
          </a:prstGeom>
          <a:noFill/>
        </p:spPr>
        <p:txBody>
          <a:bodyPr wrap="square">
            <a:spAutoFit/>
          </a:bodyPr>
          <a:lstStyle/>
          <a:p>
            <a:pPr algn="ctr">
              <a:lnSpc>
                <a:spcPts val="6000"/>
              </a:lnSpc>
            </a:pPr>
            <a:r>
              <a:rPr lang="en-US" sz="4400" spc="6" dirty="0">
                <a:latin typeface="Arial Rounded MT Bold" panose="020F0704030504030204" pitchFamily="34" charset="0"/>
              </a:rPr>
              <a:t>VEHICLE </a:t>
            </a:r>
            <a:r>
              <a:rPr lang="en-US" sz="4400" spc="6" dirty="0" smtClean="0">
                <a:latin typeface="Arial Rounded MT Bold" panose="020F0704030504030204" pitchFamily="34" charset="0"/>
              </a:rPr>
              <a:t>COLLISION </a:t>
            </a:r>
            <a:r>
              <a:rPr lang="en-US" sz="4400" spc="6" dirty="0">
                <a:latin typeface="Arial Rounded MT Bold" panose="020F0704030504030204" pitchFamily="34" charset="0"/>
              </a:rPr>
              <a:t>MODEL</a:t>
            </a:r>
            <a:endParaRPr lang="en-US" sz="4400" dirty="0">
              <a:latin typeface="Arial Rounded MT Bold" panose="020F0704030504030204" pitchFamily="34" charset="0"/>
            </a:endParaRPr>
          </a:p>
        </p:txBody>
      </p:sp>
    </p:spTree>
    <p:extLst>
      <p:ext uri="{BB962C8B-B14F-4D97-AF65-F5344CB8AC3E}">
        <p14:creationId xmlns:p14="http://schemas.microsoft.com/office/powerpoint/2010/main" val="117505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05BD76A-7D1D-D2E7-1449-F6ACFDA7D846}"/>
              </a:ext>
            </a:extLst>
          </p:cNvPr>
          <p:cNvSpPr>
            <a:spLocks noGrp="1"/>
          </p:cNvSpPr>
          <p:nvPr>
            <p:ph idx="1"/>
          </p:nvPr>
        </p:nvSpPr>
        <p:spPr>
          <a:xfrm>
            <a:off x="870231" y="2196353"/>
            <a:ext cx="5602288" cy="4195481"/>
          </a:xfrm>
        </p:spPr>
        <p:txBody>
          <a:bodyPr>
            <a:normAutofit/>
          </a:bodyPr>
          <a:lstStyle/>
          <a:p>
            <a:pPr marL="0" indent="0">
              <a:buNone/>
            </a:pPr>
            <a:r>
              <a:rPr lang="en-US" sz="2400" u="sng" dirty="0">
                <a:latin typeface="Arial Rounded MT Bold" panose="020F0704030504030204" pitchFamily="34" charset="0"/>
              </a:rPr>
              <a:t>PARKING LOT COLLISION </a:t>
            </a:r>
          </a:p>
          <a:p>
            <a:r>
              <a:rPr lang="en-GB" sz="2400" b="0" i="0" dirty="0">
                <a:effectLst/>
                <a:latin typeface="Arial Rounded MT Bold" panose="020F0704030504030204" pitchFamily="34" charset="0"/>
              </a:rPr>
              <a:t>Dented bumpers are all too common in busy parking lots. They may happen when a car is backing out of a parking spot or where there are multiple cars moving in different directions.</a:t>
            </a:r>
            <a:endParaRPr lang="en-US" sz="2400" dirty="0"/>
          </a:p>
        </p:txBody>
      </p:sp>
      <p:pic>
        <p:nvPicPr>
          <p:cNvPr id="5" name="Picture 4">
            <a:extLst>
              <a:ext uri="{FF2B5EF4-FFF2-40B4-BE49-F238E27FC236}">
                <a16:creationId xmlns:a16="http://schemas.microsoft.com/office/drawing/2014/main" xmlns="" id="{539BE402-13E2-2E75-3E50-9129B1408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193" y="2028263"/>
            <a:ext cx="3368489" cy="3368489"/>
          </a:xfrm>
          <a:prstGeom prst="rect">
            <a:avLst/>
          </a:prstGeom>
        </p:spPr>
      </p:pic>
    </p:spTree>
    <p:extLst>
      <p:ext uri="{BB962C8B-B14F-4D97-AF65-F5344CB8AC3E}">
        <p14:creationId xmlns:p14="http://schemas.microsoft.com/office/powerpoint/2010/main" val="210360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2AAE1C-8D46-40FD-AB62-A82EB071C457}"/>
              </a:ext>
            </a:extLst>
          </p:cNvPr>
          <p:cNvSpPr>
            <a:spLocks noGrp="1"/>
          </p:cNvSpPr>
          <p:nvPr>
            <p:ph type="title"/>
          </p:nvPr>
        </p:nvSpPr>
        <p:spPr/>
        <p:txBody>
          <a:bodyPr/>
          <a:lstStyle/>
          <a:p>
            <a:r>
              <a:rPr lang="en-US" b="1" u="sng" dirty="0">
                <a:latin typeface="Arial Rounded MT Bold" panose="020F0704030504030204" pitchFamily="34" charset="0"/>
              </a:rPr>
              <a:t>COLLISION ANGLE BETWEEN TWO VEHICLES </a:t>
            </a:r>
          </a:p>
        </p:txBody>
      </p:sp>
      <p:sp>
        <p:nvSpPr>
          <p:cNvPr id="3" name="Content Placeholder 2">
            <a:extLst>
              <a:ext uri="{FF2B5EF4-FFF2-40B4-BE49-F238E27FC236}">
                <a16:creationId xmlns:a16="http://schemas.microsoft.com/office/drawing/2014/main" xmlns="" id="{61FD33FD-9FBD-B729-3F9B-B29FCF59ADF1}"/>
              </a:ext>
            </a:extLst>
          </p:cNvPr>
          <p:cNvSpPr>
            <a:spLocks noGrp="1"/>
          </p:cNvSpPr>
          <p:nvPr>
            <p:ph idx="1"/>
          </p:nvPr>
        </p:nvSpPr>
        <p:spPr/>
        <p:txBody>
          <a:bodyPr/>
          <a:lstStyle/>
          <a:p>
            <a:r>
              <a:rPr lang="el-GR" sz="2400" b="0" i="1" dirty="0">
                <a:effectLst/>
                <a:latin typeface="Helvetica"/>
              </a:rPr>
              <a:t>α</a:t>
            </a:r>
            <a:r>
              <a:rPr lang="en-US" sz="2400" dirty="0">
                <a:latin typeface="Arial Rounded MT Bold" panose="020F0704030504030204" pitchFamily="34" charset="0"/>
              </a:rPr>
              <a:t> </a:t>
            </a:r>
            <a:r>
              <a:rPr lang="en-GB" sz="2400" b="0" i="0" dirty="0">
                <a:effectLst/>
                <a:latin typeface="Arial Rounded MT Bold" panose="020F0704030504030204" pitchFamily="34" charset="0"/>
              </a:rPr>
              <a:t>angle measured between the two vertical longitudinal zero planes of the vehicles involved</a:t>
            </a:r>
          </a:p>
          <a:p>
            <a:pPr marL="0" indent="0">
              <a:buNone/>
            </a:pPr>
            <a:endParaRPr lang="en-US" dirty="0"/>
          </a:p>
        </p:txBody>
      </p:sp>
      <p:pic>
        <p:nvPicPr>
          <p:cNvPr id="4" name="Picture 4">
            <a:extLst>
              <a:ext uri="{FF2B5EF4-FFF2-40B4-BE49-F238E27FC236}">
                <a16:creationId xmlns:a16="http://schemas.microsoft.com/office/drawing/2014/main" xmlns="" id="{DCAD1920-F1FB-70BE-CABB-05676D651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321" y="2987675"/>
            <a:ext cx="4381500" cy="3324225"/>
          </a:xfrm>
          <a:prstGeom prst="rect">
            <a:avLst/>
          </a:prstGeom>
        </p:spPr>
      </p:pic>
    </p:spTree>
    <p:extLst>
      <p:ext uri="{BB962C8B-B14F-4D97-AF65-F5344CB8AC3E}">
        <p14:creationId xmlns:p14="http://schemas.microsoft.com/office/powerpoint/2010/main" val="213225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D5A1D-58D8-FD42-3AAA-077441E2E92A}"/>
              </a:ext>
            </a:extLst>
          </p:cNvPr>
          <p:cNvSpPr>
            <a:spLocks noGrp="1"/>
          </p:cNvSpPr>
          <p:nvPr>
            <p:ph type="title"/>
          </p:nvPr>
        </p:nvSpPr>
        <p:spPr/>
        <p:txBody>
          <a:bodyPr/>
          <a:lstStyle/>
          <a:p>
            <a:r>
              <a:rPr lang="en-US" b="1" u="sng" dirty="0">
                <a:latin typeface="Arial Rounded MT Bold" panose="020F0704030504030204" pitchFamily="34" charset="0"/>
              </a:rPr>
              <a:t>CAUSES OF COLLISION </a:t>
            </a:r>
          </a:p>
        </p:txBody>
      </p:sp>
      <p:sp>
        <p:nvSpPr>
          <p:cNvPr id="3" name="Content Placeholder 2">
            <a:extLst>
              <a:ext uri="{FF2B5EF4-FFF2-40B4-BE49-F238E27FC236}">
                <a16:creationId xmlns:a16="http://schemas.microsoft.com/office/drawing/2014/main" xmlns="" id="{B4ECE68A-DECE-BDB6-7041-88654B7DA865}"/>
              </a:ext>
            </a:extLst>
          </p:cNvPr>
          <p:cNvSpPr>
            <a:spLocks noGrp="1"/>
          </p:cNvSpPr>
          <p:nvPr>
            <p:ph idx="1"/>
          </p:nvPr>
        </p:nvSpPr>
        <p:spPr/>
        <p:txBody>
          <a:bodyPr>
            <a:normAutofit/>
          </a:bodyPr>
          <a:lstStyle/>
          <a:p>
            <a:r>
              <a:rPr lang="en-US" sz="2400" dirty="0">
                <a:latin typeface="Arial Rounded MT Bold" panose="020F0704030504030204" pitchFamily="34" charset="0"/>
              </a:rPr>
              <a:t>Driver </a:t>
            </a:r>
          </a:p>
          <a:p>
            <a:r>
              <a:rPr lang="en-US" sz="2400" dirty="0">
                <a:latin typeface="Arial Rounded MT Bold" panose="020F0704030504030204" pitchFamily="34" charset="0"/>
              </a:rPr>
              <a:t>Pedestrian </a:t>
            </a:r>
          </a:p>
          <a:p>
            <a:r>
              <a:rPr lang="en-US" sz="2400" dirty="0">
                <a:latin typeface="Arial Rounded MT Bold" panose="020F0704030504030204" pitchFamily="34" charset="0"/>
              </a:rPr>
              <a:t>Passengers </a:t>
            </a:r>
          </a:p>
          <a:p>
            <a:r>
              <a:rPr lang="en-US" sz="2400" dirty="0">
                <a:latin typeface="Arial Rounded MT Bold" panose="020F0704030504030204" pitchFamily="34" charset="0"/>
              </a:rPr>
              <a:t>Vehicle </a:t>
            </a:r>
          </a:p>
          <a:p>
            <a:r>
              <a:rPr lang="en-US" sz="2400" dirty="0">
                <a:latin typeface="Arial Rounded MT Bold" panose="020F0704030504030204" pitchFamily="34" charset="0"/>
              </a:rPr>
              <a:t>Road conditions </a:t>
            </a:r>
          </a:p>
          <a:p>
            <a:r>
              <a:rPr lang="en-US" sz="2400" dirty="0">
                <a:latin typeface="Arial Rounded MT Bold" panose="020F0704030504030204" pitchFamily="34" charset="0"/>
              </a:rPr>
              <a:t>Weather conditions </a:t>
            </a:r>
          </a:p>
        </p:txBody>
      </p:sp>
    </p:spTree>
    <p:extLst>
      <p:ext uri="{BB962C8B-B14F-4D97-AF65-F5344CB8AC3E}">
        <p14:creationId xmlns:p14="http://schemas.microsoft.com/office/powerpoint/2010/main" val="427692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8477B-D8A2-5F1C-2E22-EF816B988914}"/>
              </a:ext>
            </a:extLst>
          </p:cNvPr>
          <p:cNvSpPr>
            <a:spLocks noGrp="1"/>
          </p:cNvSpPr>
          <p:nvPr>
            <p:ph type="title"/>
          </p:nvPr>
        </p:nvSpPr>
        <p:spPr/>
        <p:txBody>
          <a:bodyPr/>
          <a:lstStyle/>
          <a:p>
            <a:r>
              <a:rPr lang="en-US" b="1" u="sng" dirty="0">
                <a:latin typeface="Arial Rounded MT Bold" panose="020F0704030504030204" pitchFamily="34" charset="0"/>
              </a:rPr>
              <a:t>COLLISION DIAGRAM </a:t>
            </a:r>
          </a:p>
        </p:txBody>
      </p:sp>
      <p:sp>
        <p:nvSpPr>
          <p:cNvPr id="3" name="Content Placeholder 2">
            <a:extLst>
              <a:ext uri="{FF2B5EF4-FFF2-40B4-BE49-F238E27FC236}">
                <a16:creationId xmlns:a16="http://schemas.microsoft.com/office/drawing/2014/main" xmlns="" id="{8CB18248-B152-8E99-8781-3A3990227C98}"/>
              </a:ext>
            </a:extLst>
          </p:cNvPr>
          <p:cNvSpPr>
            <a:spLocks noGrp="1"/>
          </p:cNvSpPr>
          <p:nvPr>
            <p:ph idx="1"/>
          </p:nvPr>
        </p:nvSpPr>
        <p:spPr>
          <a:xfrm>
            <a:off x="838200" y="1825625"/>
            <a:ext cx="6297706" cy="4351338"/>
          </a:xfrm>
        </p:spPr>
        <p:txBody>
          <a:bodyPr>
            <a:normAutofit/>
          </a:bodyPr>
          <a:lstStyle/>
          <a:p>
            <a:r>
              <a:rPr lang="en-US" sz="2400" dirty="0">
                <a:latin typeface="Arial Rounded MT Bold" panose="020F0704030504030204" pitchFamily="34" charset="0"/>
              </a:rPr>
              <a:t>Collision diagrams are used to display and identify similar accident patterns. </a:t>
            </a:r>
          </a:p>
          <a:p>
            <a:r>
              <a:rPr lang="en-US" sz="2400" dirty="0">
                <a:latin typeface="Arial Rounded MT Bold" panose="020F0704030504030204" pitchFamily="34" charset="0"/>
              </a:rPr>
              <a:t>They provide information on the type and number of accidents; including conditions such as time of day, day of week, climatic conditions, pavement conditions, and other information critical to determining the causes of safety problems.</a:t>
            </a:r>
          </a:p>
        </p:txBody>
      </p:sp>
      <p:pic>
        <p:nvPicPr>
          <p:cNvPr id="4" name="Picture 4">
            <a:extLst>
              <a:ext uri="{FF2B5EF4-FFF2-40B4-BE49-F238E27FC236}">
                <a16:creationId xmlns:a16="http://schemas.microsoft.com/office/drawing/2014/main" xmlns="" id="{2B02CB3C-98C2-E1B2-318D-048F63650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906" y="1444718"/>
            <a:ext cx="3860426" cy="4405921"/>
          </a:xfrm>
          <a:prstGeom prst="rect">
            <a:avLst/>
          </a:prstGeom>
        </p:spPr>
      </p:pic>
    </p:spTree>
    <p:extLst>
      <p:ext uri="{BB962C8B-B14F-4D97-AF65-F5344CB8AC3E}">
        <p14:creationId xmlns:p14="http://schemas.microsoft.com/office/powerpoint/2010/main" val="306733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7F5BA-4B04-1D2C-EC90-60521755899D}"/>
              </a:ext>
            </a:extLst>
          </p:cNvPr>
          <p:cNvSpPr>
            <a:spLocks noGrp="1"/>
          </p:cNvSpPr>
          <p:nvPr>
            <p:ph type="title"/>
          </p:nvPr>
        </p:nvSpPr>
        <p:spPr/>
        <p:txBody>
          <a:bodyPr/>
          <a:lstStyle/>
          <a:p>
            <a:r>
              <a:rPr lang="en-US" b="1" u="sng" dirty="0">
                <a:latin typeface="Arial Rounded MT Bold" panose="020F0704030504030204" pitchFamily="34" charset="0"/>
              </a:rPr>
              <a:t>REFERENCE</a:t>
            </a:r>
            <a:r>
              <a:rPr lang="en-US" dirty="0"/>
              <a:t> </a:t>
            </a:r>
          </a:p>
        </p:txBody>
      </p:sp>
      <p:sp>
        <p:nvSpPr>
          <p:cNvPr id="3" name="Content Placeholder 2">
            <a:extLst>
              <a:ext uri="{FF2B5EF4-FFF2-40B4-BE49-F238E27FC236}">
                <a16:creationId xmlns:a16="http://schemas.microsoft.com/office/drawing/2014/main" xmlns="" id="{8E32D150-6563-0DEC-E539-0D68B694FEFB}"/>
              </a:ext>
            </a:extLst>
          </p:cNvPr>
          <p:cNvSpPr>
            <a:spLocks noGrp="1"/>
          </p:cNvSpPr>
          <p:nvPr>
            <p:ph idx="1"/>
          </p:nvPr>
        </p:nvSpPr>
        <p:spPr/>
        <p:txBody>
          <a:bodyPr/>
          <a:lstStyle/>
          <a:p>
            <a:r>
              <a:rPr lang="en-US" dirty="0">
                <a:latin typeface="Arial Rounded MT Bold" panose="020F0704030504030204" pitchFamily="34" charset="0"/>
                <a:hlinkClick r:id="rId2">
                  <a:extLst>
                    <a:ext uri="{A12FA001-AC4F-418D-AE19-62706E023703}">
                      <ahyp:hlinkClr xmlns:ahyp="http://schemas.microsoft.com/office/drawing/2018/hyperlinkcolor" xmlns="" val="tx"/>
                    </a:ext>
                  </a:extLst>
                </a:hlinkClick>
              </a:rPr>
              <a:t>https://living.geico.com/driving/auto/car-safety-insurance/common-collisions/</a:t>
            </a:r>
            <a:endParaRPr lang="en-US" dirty="0">
              <a:latin typeface="Arial Rounded MT Bold" panose="020F0704030504030204" pitchFamily="34" charset="0"/>
            </a:endParaRPr>
          </a:p>
          <a:p>
            <a:r>
              <a:rPr lang="en-US" dirty="0">
                <a:latin typeface="Arial Rounded MT Bold" panose="020F0704030504030204" pitchFamily="34" charset="0"/>
                <a:hlinkClick r:id="rId3">
                  <a:extLst>
                    <a:ext uri="{A12FA001-AC4F-418D-AE19-62706E023703}">
                      <ahyp:hlinkClr xmlns:ahyp="http://schemas.microsoft.com/office/drawing/2018/hyperlinkcolor" xmlns="" val="tx"/>
                    </a:ext>
                  </a:extLst>
                </a:hlinkClick>
              </a:rPr>
              <a:t>https://testbook.com/question-answer/in-a-collision-diagram-the-symbolsnb--61bae651f4b29aaaf69a607b#:~:text=Collision%20diagrams%20are,of%20safety%20problems</a:t>
            </a:r>
            <a:endParaRPr lang="en-US" dirty="0">
              <a:latin typeface="Arial Rounded MT Bold" panose="020F0704030504030204" pitchFamily="34" charset="0"/>
            </a:endParaRPr>
          </a:p>
          <a:p>
            <a:pPr marL="0" indent="0">
              <a:buNone/>
            </a:pPr>
            <a:endParaRPr lang="en-US" dirty="0"/>
          </a:p>
        </p:txBody>
      </p:sp>
    </p:spTree>
    <p:extLst>
      <p:ext uri="{BB962C8B-B14F-4D97-AF65-F5344CB8AC3E}">
        <p14:creationId xmlns:p14="http://schemas.microsoft.com/office/powerpoint/2010/main" val="117050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F64FD-7211-C2F3-BDCF-B08C673AB3B6}"/>
              </a:ext>
            </a:extLst>
          </p:cNvPr>
          <p:cNvSpPr>
            <a:spLocks noGrp="1"/>
          </p:cNvSpPr>
          <p:nvPr>
            <p:ph type="title"/>
          </p:nvPr>
        </p:nvSpPr>
        <p:spPr/>
        <p:txBody>
          <a:bodyPr/>
          <a:lstStyle/>
          <a:p>
            <a:r>
              <a:rPr lang="en-US" dirty="0">
                <a:latin typeface="Arial Rounded MT Bold" panose="020F0704030504030204" pitchFamily="34" charset="0"/>
              </a:rPr>
              <a:t>CONTENT</a:t>
            </a:r>
            <a:r>
              <a:rPr lang="en-US" dirty="0"/>
              <a:t> </a:t>
            </a:r>
          </a:p>
        </p:txBody>
      </p:sp>
      <p:sp>
        <p:nvSpPr>
          <p:cNvPr id="3" name="Content Placeholder 2">
            <a:extLst>
              <a:ext uri="{FF2B5EF4-FFF2-40B4-BE49-F238E27FC236}">
                <a16:creationId xmlns:a16="http://schemas.microsoft.com/office/drawing/2014/main" xmlns="" id="{F392DD23-B443-C007-BF55-D38AA7070113}"/>
              </a:ext>
            </a:extLst>
          </p:cNvPr>
          <p:cNvSpPr>
            <a:spLocks noGrp="1"/>
          </p:cNvSpPr>
          <p:nvPr>
            <p:ph idx="1"/>
          </p:nvPr>
        </p:nvSpPr>
        <p:spPr/>
        <p:txBody>
          <a:bodyPr/>
          <a:lstStyle/>
          <a:p>
            <a:r>
              <a:rPr lang="en-US" dirty="0">
                <a:latin typeface="Arial Rounded MT Bold" panose="020F0704030504030204" pitchFamily="34" charset="0"/>
              </a:rPr>
              <a:t>COLLISION </a:t>
            </a:r>
          </a:p>
          <a:p>
            <a:r>
              <a:rPr lang="en-US" dirty="0">
                <a:latin typeface="Arial Rounded MT Bold" panose="020F0704030504030204" pitchFamily="34" charset="0"/>
              </a:rPr>
              <a:t>PARTS OF COLLISION </a:t>
            </a:r>
          </a:p>
          <a:p>
            <a:r>
              <a:rPr lang="en-US" dirty="0">
                <a:latin typeface="Arial Rounded MT Bold" panose="020F0704030504030204" pitchFamily="34" charset="0"/>
              </a:rPr>
              <a:t>TYPES OF COLLISION </a:t>
            </a:r>
          </a:p>
          <a:p>
            <a:r>
              <a:rPr lang="en-US" dirty="0">
                <a:latin typeface="Arial Rounded MT Bold" panose="020F0704030504030204" pitchFamily="34" charset="0"/>
              </a:rPr>
              <a:t>CAUSES OF COLLISION </a:t>
            </a:r>
          </a:p>
          <a:p>
            <a:r>
              <a:rPr lang="en-US" dirty="0">
                <a:latin typeface="Arial Rounded MT Bold" panose="020F0704030504030204" pitchFamily="34" charset="0"/>
              </a:rPr>
              <a:t>COLLISION DIAGRAM </a:t>
            </a:r>
          </a:p>
          <a:p>
            <a:r>
              <a:rPr lang="en-US" dirty="0">
                <a:latin typeface="Arial Rounded MT Bold" panose="020F0704030504030204" pitchFamily="34" charset="0"/>
              </a:rPr>
              <a:t>REFERENCE </a:t>
            </a:r>
          </a:p>
          <a:p>
            <a:endParaRPr lang="en-US" dirty="0"/>
          </a:p>
        </p:txBody>
      </p:sp>
    </p:spTree>
    <p:extLst>
      <p:ext uri="{BB962C8B-B14F-4D97-AF65-F5344CB8AC3E}">
        <p14:creationId xmlns:p14="http://schemas.microsoft.com/office/powerpoint/2010/main" val="258575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0EB4A-AFC0-DD46-849A-142A4F0D18D0}"/>
              </a:ext>
            </a:extLst>
          </p:cNvPr>
          <p:cNvSpPr>
            <a:spLocks noGrp="1"/>
          </p:cNvSpPr>
          <p:nvPr>
            <p:ph type="title"/>
          </p:nvPr>
        </p:nvSpPr>
        <p:spPr/>
        <p:txBody>
          <a:bodyPr/>
          <a:lstStyle/>
          <a:p>
            <a:r>
              <a:rPr lang="en-US" b="1" u="sng" dirty="0">
                <a:latin typeface="Arial Rounded MT Bold" panose="020F0704030504030204" pitchFamily="34" charset="0"/>
              </a:rPr>
              <a:t>COLLISION </a:t>
            </a:r>
            <a:endParaRPr lang="en-US" dirty="0"/>
          </a:p>
        </p:txBody>
      </p:sp>
      <p:sp>
        <p:nvSpPr>
          <p:cNvPr id="3" name="Content Placeholder 2">
            <a:extLst>
              <a:ext uri="{FF2B5EF4-FFF2-40B4-BE49-F238E27FC236}">
                <a16:creationId xmlns:a16="http://schemas.microsoft.com/office/drawing/2014/main" xmlns="" id="{2445B34C-90AB-1548-59AA-2906B85CEBAD}"/>
              </a:ext>
            </a:extLst>
          </p:cNvPr>
          <p:cNvSpPr>
            <a:spLocks noGrp="1"/>
          </p:cNvSpPr>
          <p:nvPr>
            <p:ph idx="1"/>
          </p:nvPr>
        </p:nvSpPr>
        <p:spPr>
          <a:xfrm>
            <a:off x="870231" y="2662519"/>
            <a:ext cx="4992688" cy="4195481"/>
          </a:xfrm>
        </p:spPr>
        <p:txBody>
          <a:bodyPr>
            <a:normAutofit/>
          </a:bodyPr>
          <a:lstStyle/>
          <a:p>
            <a:r>
              <a:rPr lang="en-GB" sz="2400" b="0" i="0" dirty="0">
                <a:effectLst/>
                <a:latin typeface="Arial Rounded MT Bold" panose="020F0704030504030204" pitchFamily="34" charset="0"/>
              </a:rPr>
              <a:t>collision is any event in which two or more bodies exert forces on each other in a relatively short time.</a:t>
            </a:r>
            <a:endParaRPr lang="en-US" sz="2400" dirty="0">
              <a:latin typeface="Arial Rounded MT Bold" panose="020F0704030504030204" pitchFamily="34" charset="0"/>
            </a:endParaRPr>
          </a:p>
        </p:txBody>
      </p:sp>
      <p:pic>
        <p:nvPicPr>
          <p:cNvPr id="4" name="Picture 4">
            <a:extLst>
              <a:ext uri="{FF2B5EF4-FFF2-40B4-BE49-F238E27FC236}">
                <a16:creationId xmlns:a16="http://schemas.microsoft.com/office/drawing/2014/main" xmlns="" id="{7A9647E9-A2AF-BE78-C42E-B55268FE2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78" y="1990166"/>
            <a:ext cx="5035921" cy="3357280"/>
          </a:xfrm>
          <a:prstGeom prst="rect">
            <a:avLst/>
          </a:prstGeom>
        </p:spPr>
      </p:pic>
    </p:spTree>
    <p:extLst>
      <p:ext uri="{BB962C8B-B14F-4D97-AF65-F5344CB8AC3E}">
        <p14:creationId xmlns:p14="http://schemas.microsoft.com/office/powerpoint/2010/main" val="423516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EA69D8-C094-BBF8-8F2A-641EE48732FF}"/>
              </a:ext>
            </a:extLst>
          </p:cNvPr>
          <p:cNvSpPr>
            <a:spLocks noGrp="1"/>
          </p:cNvSpPr>
          <p:nvPr>
            <p:ph type="title"/>
          </p:nvPr>
        </p:nvSpPr>
        <p:spPr>
          <a:xfrm>
            <a:off x="646111" y="1237128"/>
            <a:ext cx="9404723" cy="616119"/>
          </a:xfrm>
        </p:spPr>
        <p:txBody>
          <a:bodyPr/>
          <a:lstStyle/>
          <a:p>
            <a:r>
              <a:rPr lang="en-US" b="1" u="sng" dirty="0">
                <a:latin typeface="Arial Rounded MT Bold" panose="020F0704030504030204" pitchFamily="34" charset="0"/>
              </a:rPr>
              <a:t>1.  VEHICLE COLLISION </a:t>
            </a:r>
          </a:p>
        </p:txBody>
      </p:sp>
      <p:sp>
        <p:nvSpPr>
          <p:cNvPr id="3" name="Content Placeholder 2">
            <a:extLst>
              <a:ext uri="{FF2B5EF4-FFF2-40B4-BE49-F238E27FC236}">
                <a16:creationId xmlns:a16="http://schemas.microsoft.com/office/drawing/2014/main" xmlns="" id="{8EF3878E-871E-5E77-50BA-30CF37148857}"/>
              </a:ext>
            </a:extLst>
          </p:cNvPr>
          <p:cNvSpPr>
            <a:spLocks noGrp="1"/>
          </p:cNvSpPr>
          <p:nvPr>
            <p:ph idx="1"/>
          </p:nvPr>
        </p:nvSpPr>
        <p:spPr/>
        <p:txBody>
          <a:bodyPr>
            <a:normAutofit/>
          </a:bodyPr>
          <a:lstStyle/>
          <a:p>
            <a:r>
              <a:rPr lang="en-GB" sz="2400" b="0" i="0" dirty="0">
                <a:effectLst/>
                <a:latin typeface="Arial Rounded MT Bold" panose="020F0704030504030204" pitchFamily="34" charset="0"/>
              </a:rPr>
              <a:t>The first collision is when </a:t>
            </a:r>
            <a:r>
              <a:rPr lang="en-GB" sz="2400" b="1" i="0" dirty="0">
                <a:effectLst/>
                <a:latin typeface="Arial Rounded MT Bold" panose="020F0704030504030204" pitchFamily="34" charset="0"/>
              </a:rPr>
              <a:t>a vehicle strikes another object</a:t>
            </a:r>
            <a:r>
              <a:rPr lang="en-GB" sz="2400" b="0" i="0" dirty="0">
                <a:effectLst/>
                <a:latin typeface="Arial Rounded MT Bold" panose="020F0704030504030204" pitchFamily="34" charset="0"/>
              </a:rPr>
              <a:t>, generally linked to a car crash. When the vehicle impacts, it rapidly decelerates as it crashes due to the force of the collision. While most modern vehicles are equipped to absorb much of the kinetic energy associated with a crash, humans are not totally protected from harm and injury during a vehicle collision.</a:t>
            </a:r>
            <a:endParaRPr lang="en-US" sz="2400" b="0" i="0" dirty="0">
              <a:effectLst/>
              <a:latin typeface="Arial Rounded MT Bold" panose="020F0704030504030204" pitchFamily="34" charset="0"/>
            </a:endParaRPr>
          </a:p>
          <a:p>
            <a:r>
              <a:rPr lang="en-GB" sz="2400" b="1" i="0" u="none" strike="noStrike" dirty="0">
                <a:effectLst/>
                <a:latin typeface="Arial Rounded MT Bold" panose="020F0704030504030204" pitchFamily="34" charset="0"/>
                <a:hlinkClick r:id="rId2">
                  <a:extLst>
                    <a:ext uri="{A12FA001-AC4F-418D-AE19-62706E023703}">
                      <ahyp:hlinkClr xmlns:ahyp="http://schemas.microsoft.com/office/drawing/2018/hyperlinkcolor" xmlns="" val="tx"/>
                    </a:ext>
                  </a:extLst>
                </a:hlinkClick>
              </a:rPr>
              <a:t>Back and head injuries</a:t>
            </a:r>
            <a:r>
              <a:rPr lang="en-GB" sz="2400" b="0" i="0" dirty="0">
                <a:effectLst/>
                <a:latin typeface="Arial Rounded MT Bold" panose="020F0704030504030204" pitchFamily="34" charset="0"/>
              </a:rPr>
              <a:t> </a:t>
            </a:r>
            <a:endParaRPr lang="en-US" sz="2400" b="0" i="0" dirty="0">
              <a:effectLst/>
              <a:latin typeface="Arial Rounded MT Bold" panose="020F0704030504030204" pitchFamily="34" charset="0"/>
            </a:endParaRPr>
          </a:p>
          <a:p>
            <a:r>
              <a:rPr lang="en-GB" sz="2400" b="1" i="0" u="sng" dirty="0">
                <a:effectLst/>
                <a:latin typeface="Arial Rounded MT Bold" panose="020F0704030504030204" pitchFamily="34" charset="0"/>
              </a:rPr>
              <a:t>Neck injuries</a:t>
            </a:r>
            <a:endParaRPr lang="en-US" sz="2400" u="sng" dirty="0">
              <a:latin typeface="Arial Rounded MT Bold" panose="020F0704030504030204" pitchFamily="34" charset="0"/>
            </a:endParaRPr>
          </a:p>
        </p:txBody>
      </p:sp>
      <p:sp>
        <p:nvSpPr>
          <p:cNvPr id="4" name="TextBox 3">
            <a:extLst>
              <a:ext uri="{FF2B5EF4-FFF2-40B4-BE49-F238E27FC236}">
                <a16:creationId xmlns:a16="http://schemas.microsoft.com/office/drawing/2014/main" xmlns="" id="{36E28330-5546-EAB6-54F7-5688690B56AD}"/>
              </a:ext>
            </a:extLst>
          </p:cNvPr>
          <p:cNvSpPr txBox="1"/>
          <p:nvPr/>
        </p:nvSpPr>
        <p:spPr>
          <a:xfrm>
            <a:off x="646111" y="277903"/>
            <a:ext cx="6409112" cy="769441"/>
          </a:xfrm>
          <a:prstGeom prst="rect">
            <a:avLst/>
          </a:prstGeom>
          <a:noFill/>
        </p:spPr>
        <p:txBody>
          <a:bodyPr wrap="square" rtlCol="0">
            <a:spAutoFit/>
          </a:bodyPr>
          <a:lstStyle/>
          <a:p>
            <a:pPr algn="l"/>
            <a:r>
              <a:rPr lang="en-US" sz="4400" b="1" u="sng" dirty="0"/>
              <a:t>PARTS OF COLLISION </a:t>
            </a:r>
          </a:p>
        </p:txBody>
      </p:sp>
    </p:spTree>
    <p:extLst>
      <p:ext uri="{BB962C8B-B14F-4D97-AF65-F5344CB8AC3E}">
        <p14:creationId xmlns:p14="http://schemas.microsoft.com/office/powerpoint/2010/main" val="3208625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CC9A5-4548-164B-F176-4BDB8FA16777}"/>
              </a:ext>
            </a:extLst>
          </p:cNvPr>
          <p:cNvSpPr>
            <a:spLocks noGrp="1"/>
          </p:cNvSpPr>
          <p:nvPr>
            <p:ph type="title"/>
          </p:nvPr>
        </p:nvSpPr>
        <p:spPr/>
        <p:txBody>
          <a:bodyPr/>
          <a:lstStyle/>
          <a:p>
            <a:r>
              <a:rPr lang="en-US" b="1" u="sng" dirty="0">
                <a:latin typeface="Arial Rounded MT Bold" panose="020F0704030504030204" pitchFamily="34" charset="0"/>
              </a:rPr>
              <a:t>2.  HUMAN COLLISION </a:t>
            </a:r>
          </a:p>
        </p:txBody>
      </p:sp>
      <p:sp>
        <p:nvSpPr>
          <p:cNvPr id="3" name="Content Placeholder 2">
            <a:extLst>
              <a:ext uri="{FF2B5EF4-FFF2-40B4-BE49-F238E27FC236}">
                <a16:creationId xmlns:a16="http://schemas.microsoft.com/office/drawing/2014/main" xmlns="" id="{8E6880F9-55C5-1EEE-3DBA-1A3BFEF42568}"/>
              </a:ext>
            </a:extLst>
          </p:cNvPr>
          <p:cNvSpPr>
            <a:spLocks noGrp="1"/>
          </p:cNvSpPr>
          <p:nvPr>
            <p:ph idx="1"/>
          </p:nvPr>
        </p:nvSpPr>
        <p:spPr/>
        <p:txBody>
          <a:bodyPr>
            <a:normAutofit/>
          </a:bodyPr>
          <a:lstStyle/>
          <a:p>
            <a:r>
              <a:rPr lang="en-GB" sz="2400" b="0" i="0" dirty="0">
                <a:effectLst/>
                <a:latin typeface="Arial Rounded MT Bold" panose="020F0704030504030204" pitchFamily="34" charset="0"/>
              </a:rPr>
              <a:t>The second collision is the human collision when the human body that was traveling at the same speed as the vehicle hits an object that causes the forward motion of the human to stop. </a:t>
            </a:r>
            <a:endParaRPr lang="en-US" sz="2400" b="0" i="0" dirty="0">
              <a:effectLst/>
              <a:latin typeface="Arial Rounded MT Bold" panose="020F0704030504030204" pitchFamily="34" charset="0"/>
            </a:endParaRPr>
          </a:p>
          <a:p>
            <a:r>
              <a:rPr lang="en-GB" sz="2400" b="0" i="0" dirty="0">
                <a:effectLst/>
                <a:latin typeface="Arial Rounded MT Bold" panose="020F0704030504030204" pitchFamily="34" charset="0"/>
              </a:rPr>
              <a:t>This might be a seatbelt that catches you and absorbs much of the motion, which can still lead to soft tissue damage, broken bones, and internal injury.</a:t>
            </a: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105991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D43A3-F7FC-FDBE-5F42-D995C715798E}"/>
              </a:ext>
            </a:extLst>
          </p:cNvPr>
          <p:cNvSpPr>
            <a:spLocks noGrp="1"/>
          </p:cNvSpPr>
          <p:nvPr>
            <p:ph type="title"/>
          </p:nvPr>
        </p:nvSpPr>
        <p:spPr/>
        <p:txBody>
          <a:bodyPr/>
          <a:lstStyle/>
          <a:p>
            <a:r>
              <a:rPr lang="en-US" b="1" u="sng" dirty="0">
                <a:latin typeface="Arial Rounded MT Bold" panose="020F0704030504030204" pitchFamily="34" charset="0"/>
              </a:rPr>
              <a:t>3.  INTERNAL COLLISION </a:t>
            </a:r>
          </a:p>
        </p:txBody>
      </p:sp>
      <p:sp>
        <p:nvSpPr>
          <p:cNvPr id="3" name="Content Placeholder 2">
            <a:extLst>
              <a:ext uri="{FF2B5EF4-FFF2-40B4-BE49-F238E27FC236}">
                <a16:creationId xmlns:a16="http://schemas.microsoft.com/office/drawing/2014/main" xmlns="" id="{B50AC3A7-B4AB-0428-10CB-389348CC41AE}"/>
              </a:ext>
            </a:extLst>
          </p:cNvPr>
          <p:cNvSpPr>
            <a:spLocks noGrp="1"/>
          </p:cNvSpPr>
          <p:nvPr>
            <p:ph idx="1"/>
          </p:nvPr>
        </p:nvSpPr>
        <p:spPr/>
        <p:txBody>
          <a:bodyPr>
            <a:normAutofit/>
          </a:bodyPr>
          <a:lstStyle/>
          <a:p>
            <a:r>
              <a:rPr lang="en-GB" sz="2400" b="0" i="0" dirty="0">
                <a:effectLst/>
                <a:latin typeface="Arial Rounded MT Bold" panose="020F0704030504030204" pitchFamily="34" charset="0"/>
              </a:rPr>
              <a:t>There is more going on than cars hitting cars and humans hitting the interior of cars in an accident, as there is also motion happening inside your body.</a:t>
            </a:r>
            <a:endParaRPr lang="en-US" sz="2400" b="0" i="0" dirty="0">
              <a:effectLst/>
              <a:latin typeface="Arial Rounded MT Bold" panose="020F0704030504030204" pitchFamily="34" charset="0"/>
            </a:endParaRPr>
          </a:p>
          <a:p>
            <a:r>
              <a:rPr lang="en-GB" sz="2400" b="0" i="0" dirty="0">
                <a:effectLst/>
                <a:latin typeface="Arial Rounded MT Bold" panose="020F0704030504030204" pitchFamily="34" charset="0"/>
              </a:rPr>
              <a:t>Your internal organs and brain will move with the same momentum and come to a sudden stop, which can cause internal injuries like ruptured organs, brain injury, internal </a:t>
            </a:r>
            <a:r>
              <a:rPr lang="en-GB" sz="2400" b="0" i="0" dirty="0" err="1">
                <a:effectLst/>
                <a:latin typeface="Arial Rounded MT Bold" panose="020F0704030504030204" pitchFamily="34" charset="0"/>
              </a:rPr>
              <a:t>hemorrhaging</a:t>
            </a:r>
            <a:r>
              <a:rPr lang="en-GB" sz="2400" b="0" i="0" dirty="0">
                <a:effectLst/>
                <a:latin typeface="Arial Rounded MT Bold" panose="020F0704030504030204" pitchFamily="34" charset="0"/>
              </a:rPr>
              <a:t>, or broken ribs.</a:t>
            </a: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68274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716403-1E79-3863-22A5-CC94FB076D64}"/>
              </a:ext>
            </a:extLst>
          </p:cNvPr>
          <p:cNvSpPr>
            <a:spLocks noGrp="1"/>
          </p:cNvSpPr>
          <p:nvPr>
            <p:ph type="title"/>
          </p:nvPr>
        </p:nvSpPr>
        <p:spPr/>
        <p:txBody>
          <a:bodyPr/>
          <a:lstStyle/>
          <a:p>
            <a:r>
              <a:rPr lang="en-US" b="1" u="sng" dirty="0">
                <a:latin typeface="Arial Rounded MT Bold" panose="020F0704030504030204" pitchFamily="34" charset="0"/>
              </a:rPr>
              <a:t>TYPES OF COLLISION </a:t>
            </a:r>
          </a:p>
        </p:txBody>
      </p:sp>
      <p:sp>
        <p:nvSpPr>
          <p:cNvPr id="3" name="Content Placeholder 2">
            <a:extLst>
              <a:ext uri="{FF2B5EF4-FFF2-40B4-BE49-F238E27FC236}">
                <a16:creationId xmlns:a16="http://schemas.microsoft.com/office/drawing/2014/main" xmlns="" id="{F50027D6-14EA-CAFD-7862-93FBB291BB11}"/>
              </a:ext>
            </a:extLst>
          </p:cNvPr>
          <p:cNvSpPr>
            <a:spLocks noGrp="1"/>
          </p:cNvSpPr>
          <p:nvPr>
            <p:ph idx="1"/>
          </p:nvPr>
        </p:nvSpPr>
        <p:spPr>
          <a:xfrm>
            <a:off x="838200" y="1825625"/>
            <a:ext cx="6620435" cy="4351338"/>
          </a:xfrm>
        </p:spPr>
        <p:txBody>
          <a:bodyPr>
            <a:normAutofit/>
          </a:bodyPr>
          <a:lstStyle/>
          <a:p>
            <a:pPr marL="0" indent="0">
              <a:buNone/>
            </a:pPr>
            <a:r>
              <a:rPr lang="en-US" sz="2400" b="0" i="0" u="sng" dirty="0">
                <a:effectLst/>
                <a:latin typeface="Arial Rounded MT Bold" panose="020F0704030504030204" pitchFamily="34" charset="0"/>
              </a:rPr>
              <a:t>FRONT TYPE COLLISION </a:t>
            </a:r>
          </a:p>
          <a:p>
            <a:r>
              <a:rPr lang="en-GB" sz="2400" b="0" i="0" dirty="0">
                <a:effectLst/>
                <a:latin typeface="Arial Rounded MT Bold" panose="020F0704030504030204" pitchFamily="34" charset="0"/>
              </a:rPr>
              <a:t>Front-impact collisions—when the front end of a vehicle hits another vehicle or something on the side of the road, like a tree or telephone pole</a:t>
            </a:r>
            <a:endParaRPr lang="en-US" sz="2400" dirty="0">
              <a:latin typeface="Arial Rounded MT Bold" panose="020F0704030504030204" pitchFamily="34" charset="0"/>
            </a:endParaRPr>
          </a:p>
        </p:txBody>
      </p:sp>
      <p:pic>
        <p:nvPicPr>
          <p:cNvPr id="4" name="Picture 4">
            <a:extLst>
              <a:ext uri="{FF2B5EF4-FFF2-40B4-BE49-F238E27FC236}">
                <a16:creationId xmlns:a16="http://schemas.microsoft.com/office/drawing/2014/main" xmlns="" id="{7850D45A-BCB6-40D2-4560-4555AF4F3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9818" y="2189303"/>
            <a:ext cx="3623982" cy="3623982"/>
          </a:xfrm>
          <a:prstGeom prst="rect">
            <a:avLst/>
          </a:prstGeom>
        </p:spPr>
      </p:pic>
    </p:spTree>
    <p:extLst>
      <p:ext uri="{BB962C8B-B14F-4D97-AF65-F5344CB8AC3E}">
        <p14:creationId xmlns:p14="http://schemas.microsoft.com/office/powerpoint/2010/main" val="4271522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6AF63CC-78AE-6A51-C5F2-A0DCBA793F20}"/>
              </a:ext>
            </a:extLst>
          </p:cNvPr>
          <p:cNvSpPr>
            <a:spLocks noGrp="1"/>
          </p:cNvSpPr>
          <p:nvPr>
            <p:ph idx="1"/>
          </p:nvPr>
        </p:nvSpPr>
        <p:spPr>
          <a:xfrm>
            <a:off x="838200" y="1825625"/>
            <a:ext cx="6638365" cy="4351338"/>
          </a:xfrm>
        </p:spPr>
        <p:txBody>
          <a:bodyPr>
            <a:normAutofit/>
          </a:bodyPr>
          <a:lstStyle/>
          <a:p>
            <a:pPr marL="0" indent="0">
              <a:buNone/>
            </a:pPr>
            <a:r>
              <a:rPr lang="en-US" sz="2400" b="0" i="0" u="sng" dirty="0">
                <a:effectLst/>
                <a:latin typeface="Arial Rounded MT Bold" panose="020F0704030504030204" pitchFamily="34" charset="0"/>
              </a:rPr>
              <a:t>SIDE IMPACT COLLISION </a:t>
            </a:r>
          </a:p>
          <a:p>
            <a:r>
              <a:rPr lang="en-GB" sz="2400" b="0" i="0" dirty="0">
                <a:effectLst/>
                <a:latin typeface="Arial Rounded MT Bold" panose="020F0704030504030204" pitchFamily="34" charset="0"/>
              </a:rPr>
              <a:t>Side-impact collisions can be either a classic “T-bone” or a sideswipe. The former often occurs at intersections, usually as the result of some sort of confusion regarding which vehicle has the right of way. </a:t>
            </a:r>
            <a:endParaRPr lang="en-US" sz="2400" dirty="0">
              <a:latin typeface="Arial Rounded MT Bold" panose="020F0704030504030204" pitchFamily="34" charset="0"/>
            </a:endParaRPr>
          </a:p>
        </p:txBody>
      </p:sp>
      <p:pic>
        <p:nvPicPr>
          <p:cNvPr id="4" name="Picture 4">
            <a:extLst>
              <a:ext uri="{FF2B5EF4-FFF2-40B4-BE49-F238E27FC236}">
                <a16:creationId xmlns:a16="http://schemas.microsoft.com/office/drawing/2014/main" xmlns="" id="{319AFA87-9C6A-C1DB-6A46-897F81520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565" y="1569943"/>
            <a:ext cx="3718113" cy="3718113"/>
          </a:xfrm>
          <a:prstGeom prst="rect">
            <a:avLst/>
          </a:prstGeom>
        </p:spPr>
      </p:pic>
    </p:spTree>
    <p:extLst>
      <p:ext uri="{BB962C8B-B14F-4D97-AF65-F5344CB8AC3E}">
        <p14:creationId xmlns:p14="http://schemas.microsoft.com/office/powerpoint/2010/main" val="413885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90CA1EE-3523-DC79-7C71-5012FCB137E7}"/>
              </a:ext>
            </a:extLst>
          </p:cNvPr>
          <p:cNvSpPr>
            <a:spLocks noGrp="1"/>
          </p:cNvSpPr>
          <p:nvPr>
            <p:ph idx="1"/>
          </p:nvPr>
        </p:nvSpPr>
        <p:spPr>
          <a:xfrm>
            <a:off x="838200" y="1825625"/>
            <a:ext cx="6243918" cy="4351338"/>
          </a:xfrm>
        </p:spPr>
        <p:txBody>
          <a:bodyPr>
            <a:normAutofit/>
          </a:bodyPr>
          <a:lstStyle/>
          <a:p>
            <a:pPr marL="0" indent="0">
              <a:buNone/>
            </a:pPr>
            <a:r>
              <a:rPr lang="en-US" sz="2400" b="0" i="0" u="sng" dirty="0">
                <a:effectLst/>
                <a:latin typeface="Arial Rounded MT Bold" panose="020F0704030504030204" pitchFamily="34" charset="0"/>
              </a:rPr>
              <a:t>REAR END COLLISION </a:t>
            </a:r>
          </a:p>
          <a:p>
            <a:r>
              <a:rPr lang="en-GB" sz="2400" b="0" i="0" dirty="0">
                <a:effectLst/>
                <a:latin typeface="Arial Rounded MT Bold" panose="020F0704030504030204" pitchFamily="34" charset="0"/>
              </a:rPr>
              <a:t>Motorists are prone to rear-end collisions in heavy commuter traffic on highways and thoroughfares. The most common causes are driving too fast or too aggressively, or failing to leave sufficient space between you and the vehicle in front of you</a:t>
            </a:r>
            <a:r>
              <a:rPr lang="en-US" sz="2400" b="0" i="0" dirty="0">
                <a:effectLst/>
                <a:latin typeface="Arial Rounded MT Bold" panose="020F0704030504030204" pitchFamily="34" charset="0"/>
              </a:rPr>
              <a:t>. </a:t>
            </a:r>
            <a:endParaRPr lang="en-US" sz="2400" dirty="0">
              <a:latin typeface="Arial Rounded MT Bold" panose="020F0704030504030204" pitchFamily="34" charset="0"/>
            </a:endParaRPr>
          </a:p>
        </p:txBody>
      </p:sp>
      <p:pic>
        <p:nvPicPr>
          <p:cNvPr id="4" name="Picture 4">
            <a:extLst>
              <a:ext uri="{FF2B5EF4-FFF2-40B4-BE49-F238E27FC236}">
                <a16:creationId xmlns:a16="http://schemas.microsoft.com/office/drawing/2014/main" xmlns="" id="{329B7857-F576-8E75-352D-B8573AF21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876" y="1825625"/>
            <a:ext cx="3892924" cy="3892924"/>
          </a:xfrm>
          <a:prstGeom prst="rect">
            <a:avLst/>
          </a:prstGeom>
        </p:spPr>
      </p:pic>
    </p:spTree>
    <p:extLst>
      <p:ext uri="{BB962C8B-B14F-4D97-AF65-F5344CB8AC3E}">
        <p14:creationId xmlns:p14="http://schemas.microsoft.com/office/powerpoint/2010/main" val="1088227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397</Words>
  <Application>Microsoft Office PowerPoint</Application>
  <PresentationFormat>Custom</PresentationFormat>
  <Paragraphs>45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vt:lpstr>
      <vt:lpstr>PowerPoint Presentation</vt:lpstr>
      <vt:lpstr>CONTENT </vt:lpstr>
      <vt:lpstr>COLLISION </vt:lpstr>
      <vt:lpstr>1.  VEHICLE COLLISION </vt:lpstr>
      <vt:lpstr>2.  HUMAN COLLISION </vt:lpstr>
      <vt:lpstr>3.  INTERNAL COLLISION </vt:lpstr>
      <vt:lpstr>TYPES OF COLLISION </vt:lpstr>
      <vt:lpstr>PowerPoint Presentation</vt:lpstr>
      <vt:lpstr>PowerPoint Presentation</vt:lpstr>
      <vt:lpstr>PowerPoint Presentation</vt:lpstr>
      <vt:lpstr>COLLISION ANGLE BETWEEN TWO VEHICLES </vt:lpstr>
      <vt:lpstr>CAUSES OF COLLISION </vt:lpstr>
      <vt:lpstr>COLLISION DIAGRAM </vt:lpstr>
      <vt:lpstr>REFERENCE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aparna9144518@gmail.com</dc:creator>
  <cp:lastModifiedBy>CUTM</cp:lastModifiedBy>
  <cp:revision>13</cp:revision>
  <dcterms:created xsi:type="dcterms:W3CDTF">2023-02-27T05:50:38Z</dcterms:created>
  <dcterms:modified xsi:type="dcterms:W3CDTF">2023-07-09T07:50:30Z</dcterms:modified>
</cp:coreProperties>
</file>